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57" r:id="rId1"/>
  </p:sldMasterIdLst>
  <p:notesMasterIdLst>
    <p:notesMasterId r:id="rId37"/>
  </p:notesMasterIdLst>
  <p:sldIdLst>
    <p:sldId id="360" r:id="rId2"/>
    <p:sldId id="378" r:id="rId3"/>
    <p:sldId id="380" r:id="rId4"/>
    <p:sldId id="359" r:id="rId5"/>
    <p:sldId id="381" r:id="rId6"/>
    <p:sldId id="384" r:id="rId7"/>
    <p:sldId id="382" r:id="rId8"/>
    <p:sldId id="383" r:id="rId9"/>
    <p:sldId id="385" r:id="rId10"/>
    <p:sldId id="386" r:id="rId11"/>
    <p:sldId id="387" r:id="rId12"/>
    <p:sldId id="364" r:id="rId13"/>
    <p:sldId id="389" r:id="rId14"/>
    <p:sldId id="388" r:id="rId15"/>
    <p:sldId id="390" r:id="rId16"/>
    <p:sldId id="368" r:id="rId17"/>
    <p:sldId id="391" r:id="rId18"/>
    <p:sldId id="369" r:id="rId19"/>
    <p:sldId id="392" r:id="rId20"/>
    <p:sldId id="371" r:id="rId21"/>
    <p:sldId id="372" r:id="rId22"/>
    <p:sldId id="393" r:id="rId23"/>
    <p:sldId id="394" r:id="rId24"/>
    <p:sldId id="395" r:id="rId25"/>
    <p:sldId id="397" r:id="rId26"/>
    <p:sldId id="396" r:id="rId27"/>
    <p:sldId id="398" r:id="rId28"/>
    <p:sldId id="399" r:id="rId29"/>
    <p:sldId id="400" r:id="rId30"/>
    <p:sldId id="401" r:id="rId31"/>
    <p:sldId id="373" r:id="rId32"/>
    <p:sldId id="374" r:id="rId33"/>
    <p:sldId id="375" r:id="rId34"/>
    <p:sldId id="376" r:id="rId35"/>
    <p:sldId id="362" r:id="rId36"/>
  </p:sldIdLst>
  <p:sldSz cx="9144000" cy="6858000" type="screen4x3"/>
  <p:notesSz cx="6858000" cy="9144000"/>
  <p:defaultTextStyle>
    <a:defPPr>
      <a:defRPr lang="en-AU"/>
    </a:defPPr>
    <a:lvl1pPr algn="l" rtl="0" eaLnBrk="0" fontAlgn="base" hangingPunct="0">
      <a:spcBef>
        <a:spcPct val="0"/>
      </a:spcBef>
      <a:spcAft>
        <a:spcPct val="0"/>
      </a:spcAft>
      <a:defRPr sz="3600" kern="1200">
        <a:solidFill>
          <a:schemeClr val="tx1"/>
        </a:solidFill>
        <a:latin typeface="Arial" panose="020B0604020202020204" pitchFamily="34" charset="0"/>
        <a:ea typeface="+mn-ea"/>
        <a:cs typeface="Lucida Sans Unicode" panose="020B0602030504020204" pitchFamily="34" charset="0"/>
      </a:defRPr>
    </a:lvl1pPr>
    <a:lvl2pPr marL="457200" algn="l" rtl="0" eaLnBrk="0" fontAlgn="base" hangingPunct="0">
      <a:spcBef>
        <a:spcPct val="0"/>
      </a:spcBef>
      <a:spcAft>
        <a:spcPct val="0"/>
      </a:spcAft>
      <a:defRPr sz="3600" kern="1200">
        <a:solidFill>
          <a:schemeClr val="tx1"/>
        </a:solidFill>
        <a:latin typeface="Arial" panose="020B0604020202020204" pitchFamily="34" charset="0"/>
        <a:ea typeface="+mn-ea"/>
        <a:cs typeface="Lucida Sans Unicode" panose="020B0602030504020204" pitchFamily="34" charset="0"/>
      </a:defRPr>
    </a:lvl2pPr>
    <a:lvl3pPr marL="914400" algn="l" rtl="0" eaLnBrk="0" fontAlgn="base" hangingPunct="0">
      <a:spcBef>
        <a:spcPct val="0"/>
      </a:spcBef>
      <a:spcAft>
        <a:spcPct val="0"/>
      </a:spcAft>
      <a:defRPr sz="3600" kern="1200">
        <a:solidFill>
          <a:schemeClr val="tx1"/>
        </a:solidFill>
        <a:latin typeface="Arial" panose="020B0604020202020204" pitchFamily="34" charset="0"/>
        <a:ea typeface="+mn-ea"/>
        <a:cs typeface="Lucida Sans Unicode" panose="020B0602030504020204" pitchFamily="34" charset="0"/>
      </a:defRPr>
    </a:lvl3pPr>
    <a:lvl4pPr marL="1371600" algn="l" rtl="0" eaLnBrk="0" fontAlgn="base" hangingPunct="0">
      <a:spcBef>
        <a:spcPct val="0"/>
      </a:spcBef>
      <a:spcAft>
        <a:spcPct val="0"/>
      </a:spcAft>
      <a:defRPr sz="3600" kern="1200">
        <a:solidFill>
          <a:schemeClr val="tx1"/>
        </a:solidFill>
        <a:latin typeface="Arial" panose="020B0604020202020204" pitchFamily="34" charset="0"/>
        <a:ea typeface="+mn-ea"/>
        <a:cs typeface="Lucida Sans Unicode" panose="020B0602030504020204" pitchFamily="34" charset="0"/>
      </a:defRPr>
    </a:lvl4pPr>
    <a:lvl5pPr marL="1828800" algn="l" rtl="0" eaLnBrk="0" fontAlgn="base" hangingPunct="0">
      <a:spcBef>
        <a:spcPct val="0"/>
      </a:spcBef>
      <a:spcAft>
        <a:spcPct val="0"/>
      </a:spcAft>
      <a:defRPr sz="3600" kern="1200">
        <a:solidFill>
          <a:schemeClr val="tx1"/>
        </a:solidFill>
        <a:latin typeface="Arial" panose="020B0604020202020204" pitchFamily="34" charset="0"/>
        <a:ea typeface="+mn-ea"/>
        <a:cs typeface="Lucida Sans Unicode" panose="020B0602030504020204" pitchFamily="34" charset="0"/>
      </a:defRPr>
    </a:lvl5pPr>
    <a:lvl6pPr marL="2286000" algn="l" defTabSz="914400" rtl="0" eaLnBrk="1" latinLnBrk="0" hangingPunct="1">
      <a:defRPr sz="3600" kern="1200">
        <a:solidFill>
          <a:schemeClr val="tx1"/>
        </a:solidFill>
        <a:latin typeface="Arial" panose="020B0604020202020204" pitchFamily="34" charset="0"/>
        <a:ea typeface="+mn-ea"/>
        <a:cs typeface="Lucida Sans Unicode" panose="020B0602030504020204" pitchFamily="34" charset="0"/>
      </a:defRPr>
    </a:lvl6pPr>
    <a:lvl7pPr marL="2743200" algn="l" defTabSz="914400" rtl="0" eaLnBrk="1" latinLnBrk="0" hangingPunct="1">
      <a:defRPr sz="3600" kern="1200">
        <a:solidFill>
          <a:schemeClr val="tx1"/>
        </a:solidFill>
        <a:latin typeface="Arial" panose="020B0604020202020204" pitchFamily="34" charset="0"/>
        <a:ea typeface="+mn-ea"/>
        <a:cs typeface="Lucida Sans Unicode" panose="020B0602030504020204" pitchFamily="34" charset="0"/>
      </a:defRPr>
    </a:lvl7pPr>
    <a:lvl8pPr marL="3200400" algn="l" defTabSz="914400" rtl="0" eaLnBrk="1" latinLnBrk="0" hangingPunct="1">
      <a:defRPr sz="3600" kern="1200">
        <a:solidFill>
          <a:schemeClr val="tx1"/>
        </a:solidFill>
        <a:latin typeface="Arial" panose="020B0604020202020204" pitchFamily="34" charset="0"/>
        <a:ea typeface="+mn-ea"/>
        <a:cs typeface="Lucida Sans Unicode" panose="020B0602030504020204" pitchFamily="34" charset="0"/>
      </a:defRPr>
    </a:lvl8pPr>
    <a:lvl9pPr marL="3657600" algn="l" defTabSz="914400" rtl="0" eaLnBrk="1" latinLnBrk="0" hangingPunct="1">
      <a:defRPr sz="3600" kern="1200">
        <a:solidFill>
          <a:schemeClr val="tx1"/>
        </a:solidFill>
        <a:latin typeface="Arial" panose="020B0604020202020204" pitchFamily="34" charset="0"/>
        <a:ea typeface="+mn-ea"/>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702" autoAdjust="0"/>
  </p:normalViewPr>
  <p:slideViewPr>
    <p:cSldViewPr>
      <p:cViewPr varScale="1">
        <p:scale>
          <a:sx n="101" d="100"/>
          <a:sy n="101" d="100"/>
        </p:scale>
        <p:origin x="186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8A0E328-1784-CA52-46EF-B951035ACF3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a typeface="+mn-ea"/>
                <a:cs typeface="Arial" panose="020B0604020202020204" pitchFamily="34" charset="0"/>
              </a:defRPr>
            </a:lvl1pPr>
          </a:lstStyle>
          <a:p>
            <a:pPr>
              <a:defRPr/>
            </a:pPr>
            <a:endParaRPr lang="en-AU" altLang="en-US"/>
          </a:p>
        </p:txBody>
      </p:sp>
      <p:sp>
        <p:nvSpPr>
          <p:cNvPr id="22531" name="Rectangle 3">
            <a:extLst>
              <a:ext uri="{FF2B5EF4-FFF2-40B4-BE49-F238E27FC236}">
                <a16:creationId xmlns:a16="http://schemas.microsoft.com/office/drawing/2014/main" id="{B0331ACE-EC90-D1C4-854C-82E57994111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mn-ea"/>
                <a:cs typeface="Arial" panose="020B0604020202020204" pitchFamily="34" charset="0"/>
              </a:defRPr>
            </a:lvl1pPr>
          </a:lstStyle>
          <a:p>
            <a:pPr>
              <a:defRPr/>
            </a:pPr>
            <a:endParaRPr lang="en-AU" altLang="en-US"/>
          </a:p>
        </p:txBody>
      </p:sp>
      <p:sp>
        <p:nvSpPr>
          <p:cNvPr id="3076" name="Rectangle 4">
            <a:extLst>
              <a:ext uri="{FF2B5EF4-FFF2-40B4-BE49-F238E27FC236}">
                <a16:creationId xmlns:a16="http://schemas.microsoft.com/office/drawing/2014/main" id="{62C6FB32-EB4E-2060-521D-5C117A7BC73C}"/>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a:extLst>
              <a:ext uri="{FF2B5EF4-FFF2-40B4-BE49-F238E27FC236}">
                <a16:creationId xmlns:a16="http://schemas.microsoft.com/office/drawing/2014/main" id="{3DFCF5F6-8020-843A-DDAA-6046FF636ADA}"/>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noProof="0"/>
              <a:t>Click to edit Master text styles</a:t>
            </a:r>
          </a:p>
          <a:p>
            <a:pPr lvl="1"/>
            <a:r>
              <a:rPr lang="en-AU" altLang="en-US" noProof="0"/>
              <a:t>Second level</a:t>
            </a:r>
          </a:p>
          <a:p>
            <a:pPr lvl="2"/>
            <a:r>
              <a:rPr lang="en-AU" altLang="en-US" noProof="0"/>
              <a:t>Third level</a:t>
            </a:r>
          </a:p>
          <a:p>
            <a:pPr lvl="3"/>
            <a:r>
              <a:rPr lang="en-AU" altLang="en-US" noProof="0"/>
              <a:t>Fourth level</a:t>
            </a:r>
          </a:p>
          <a:p>
            <a:pPr lvl="4"/>
            <a:r>
              <a:rPr lang="en-AU" altLang="en-US" noProof="0"/>
              <a:t>Fifth level</a:t>
            </a:r>
          </a:p>
        </p:txBody>
      </p:sp>
      <p:sp>
        <p:nvSpPr>
          <p:cNvPr id="22534" name="Rectangle 6">
            <a:extLst>
              <a:ext uri="{FF2B5EF4-FFF2-40B4-BE49-F238E27FC236}">
                <a16:creationId xmlns:a16="http://schemas.microsoft.com/office/drawing/2014/main" id="{0CF2941F-E9E6-79B5-D3CB-5AA030CAFDC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mn-ea"/>
                <a:cs typeface="Arial" panose="020B0604020202020204" pitchFamily="34" charset="0"/>
              </a:defRPr>
            </a:lvl1pPr>
          </a:lstStyle>
          <a:p>
            <a:pPr>
              <a:defRPr/>
            </a:pPr>
            <a:endParaRPr lang="en-AU" altLang="en-US"/>
          </a:p>
        </p:txBody>
      </p:sp>
      <p:sp>
        <p:nvSpPr>
          <p:cNvPr id="22535" name="Rectangle 7">
            <a:extLst>
              <a:ext uri="{FF2B5EF4-FFF2-40B4-BE49-F238E27FC236}">
                <a16:creationId xmlns:a16="http://schemas.microsoft.com/office/drawing/2014/main" id="{3DA93B1F-97C5-D140-5FCE-5BAFEAAE61A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fld id="{227AD54D-0444-0B4B-8551-D74CDE146D53}" type="slidenum">
              <a:rPr lang="en-AU" altLang="en-US"/>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7D8EF7EC-28C7-5E93-97F9-8968EC2EA1D7}"/>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723C4BDB-ECC7-A746-A0B1-DE78B330A9DF}" type="slidenum">
              <a:rPr lang="en-AU" altLang="en-US" sz="1200"/>
              <a:pPr/>
              <a:t>1</a:t>
            </a:fld>
            <a:endParaRPr lang="en-AU" altLang="en-US" sz="1200"/>
          </a:p>
        </p:txBody>
      </p:sp>
      <p:sp>
        <p:nvSpPr>
          <p:cNvPr id="5123" name="Rectangle 4">
            <a:extLst>
              <a:ext uri="{FF2B5EF4-FFF2-40B4-BE49-F238E27FC236}">
                <a16:creationId xmlns:a16="http://schemas.microsoft.com/office/drawing/2014/main" id="{B5716C4B-1E13-23F4-1CEA-2AB786F4F469}"/>
              </a:ext>
            </a:extLst>
          </p:cNvPr>
          <p:cNvSpPr>
            <a:spLocks noRot="1" noChangeArrowheads="1" noTextEdit="1"/>
          </p:cNvSpPr>
          <p:nvPr>
            <p:ph type="sldImg"/>
          </p:nvPr>
        </p:nvSpPr>
        <p:spPr>
          <a:ln/>
        </p:spPr>
      </p:sp>
      <p:sp>
        <p:nvSpPr>
          <p:cNvPr id="5124" name="Rectangle 5">
            <a:extLst>
              <a:ext uri="{FF2B5EF4-FFF2-40B4-BE49-F238E27FC236}">
                <a16:creationId xmlns:a16="http://schemas.microsoft.com/office/drawing/2014/main" id="{B16937B2-C763-30CA-51FB-958F4D44ADD8}"/>
              </a:ext>
            </a:extLst>
          </p:cNvPr>
          <p:cNvSpPr>
            <a:spLocks noGrp="1" noChangeArrowheads="1"/>
          </p:cNvSpPr>
          <p:nvPr>
            <p:ph type="body" idx="1"/>
          </p:nvPr>
        </p:nvSpPr>
        <p:spPr>
          <a:noFill/>
        </p:spPr>
        <p:txBody>
          <a:bodyPr/>
          <a:lstStyle/>
          <a:p>
            <a:pPr eaLnBrk="1" hangingPunct="1"/>
            <a:r>
              <a:rPr lang="en-US" altLang="en-US">
                <a:latin typeface="Times New Roman" panose="02020603050405020304" pitchFamily="18" charset="0"/>
              </a:rPr>
              <a:t>Lecture slides prepared by Dr Lawrie Brown (UNSW@ADFA) for “Computer Security: Principles and Practice”, 1/e, by William Stallings and Lawrie Brown, Chapter 1 “Overview”.</a:t>
            </a:r>
            <a:endParaRPr lang="en-AU" altLang="en-US">
              <a:latin typeface="Times New Roman" panose="02020603050405020304" pitchFamily="18" charset="0"/>
            </a:endParaRPr>
          </a:p>
          <a:p>
            <a:pPr eaLnBrk="1" hangingPunct="1"/>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D3FC901-0884-89F9-34CA-5DB1A4318A55}"/>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8DA198C7-1DC7-3947-B774-B08680C0BA35}" type="slidenum">
              <a:rPr lang="en-AU" altLang="en-US" sz="1200"/>
              <a:pPr/>
              <a:t>20</a:t>
            </a:fld>
            <a:endParaRPr lang="en-AU" altLang="en-US" sz="1200"/>
          </a:p>
        </p:txBody>
      </p:sp>
      <p:sp>
        <p:nvSpPr>
          <p:cNvPr id="33795" name="Rectangle 2">
            <a:extLst>
              <a:ext uri="{FF2B5EF4-FFF2-40B4-BE49-F238E27FC236}">
                <a16:creationId xmlns:a16="http://schemas.microsoft.com/office/drawing/2014/main" id="{D49EE1D2-38CA-1E5B-3B3F-AED8690A6980}"/>
              </a:ext>
            </a:extLst>
          </p:cNvPr>
          <p:cNvSpPr>
            <a:spLocks noRot="1" noChangeArrowheads="1" noTextEdit="1"/>
          </p:cNvSpPr>
          <p:nvPr>
            <p:ph type="sldImg"/>
          </p:nvPr>
        </p:nvSpPr>
        <p:spPr>
          <a:ln/>
        </p:spPr>
      </p:sp>
      <p:sp>
        <p:nvSpPr>
          <p:cNvPr id="33796" name="Rectangle 3">
            <a:extLst>
              <a:ext uri="{FF2B5EF4-FFF2-40B4-BE49-F238E27FC236}">
                <a16:creationId xmlns:a16="http://schemas.microsoft.com/office/drawing/2014/main" id="{E1FAC82C-332E-218D-AD6C-D5E37A7FEC06}"/>
              </a:ext>
            </a:extLst>
          </p:cNvPr>
          <p:cNvSpPr>
            <a:spLocks noGrp="1" noChangeArrowheads="1"/>
          </p:cNvSpPr>
          <p:nvPr>
            <p:ph type="body" idx="1"/>
          </p:nvPr>
        </p:nvSpPr>
        <p:spPr>
          <a:noFill/>
        </p:spPr>
        <p:txBody>
          <a:bodyPr/>
          <a:lstStyle/>
          <a:p>
            <a:pPr eaLnBrk="1" hangingPunct="1"/>
            <a:r>
              <a:rPr lang="en-US" altLang="en-US">
                <a:latin typeface="Times New Roman" panose="02020603050405020304" pitchFamily="18" charset="0"/>
              </a:rPr>
              <a:t>Here we view countermeasures in terms of functional requirements, and we follow the classification defined in FIPS PUB 200 (</a:t>
            </a:r>
            <a:r>
              <a:rPr lang="en-US" altLang="en-US" i="1">
                <a:latin typeface="Times New Roman" panose="02020603050405020304" pitchFamily="18" charset="0"/>
              </a:rPr>
              <a:t>Minimum Security Requirements for </a:t>
            </a:r>
            <a:r>
              <a:rPr lang="en-US" altLang="en-US" b="1" i="1">
                <a:latin typeface="Times New Roman" panose="02020603050405020304" pitchFamily="18" charset="0"/>
              </a:rPr>
              <a:t>Federal Information and Information Systems</a:t>
            </a:r>
            <a:r>
              <a:rPr lang="en-US" altLang="en-US">
                <a:latin typeface="Times New Roman" panose="02020603050405020304" pitchFamily="18" charset="0"/>
              </a:rPr>
              <a:t>). This standard enumerates seventeen security-related areas, and are defined in Table 1.4 in the text. The requirements listed in FIP PUB 200 encompass a wide range of countermeasures to security vulnerabilities and threats. Each of the functional areas may involve both computer security technical measures and management measures. Functional areas that are primarily require computer security technical measures include access control; identification and authentication; system and communication protection; and system and information integrity. Functional areas that primarily involve management controls and procedures include awareness and training; audit and accountability; certification, accreditation, and security assessments; contingency planning; maintenance; physical and environmental protection; planning; personnel security; risk assessment; and systems and services acquisition. Functional areas that overlap computer security technical measures and management controls include configuration management; incident response; and media protection.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B3B9933F-3695-2AFF-A954-54CB8790888B}"/>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CE70BD07-0889-2F4D-87FC-54B96699F5BD}" type="slidenum">
              <a:rPr lang="en-AU" altLang="en-US" sz="1200"/>
              <a:pPr/>
              <a:t>21</a:t>
            </a:fld>
            <a:endParaRPr lang="en-AU" altLang="en-US" sz="1200"/>
          </a:p>
        </p:txBody>
      </p:sp>
      <p:sp>
        <p:nvSpPr>
          <p:cNvPr id="35843" name="Rectangle 2">
            <a:extLst>
              <a:ext uri="{FF2B5EF4-FFF2-40B4-BE49-F238E27FC236}">
                <a16:creationId xmlns:a16="http://schemas.microsoft.com/office/drawing/2014/main" id="{E451D929-A750-4D4C-2D60-14381BE81334}"/>
              </a:ext>
            </a:extLst>
          </p:cNvPr>
          <p:cNvSpPr>
            <a:spLocks noRot="1" noChangeArrowheads="1" noTextEdit="1"/>
          </p:cNvSpPr>
          <p:nvPr>
            <p:ph type="sldImg"/>
          </p:nvPr>
        </p:nvSpPr>
        <p:spPr>
          <a:ln/>
        </p:spPr>
      </p:sp>
      <p:sp>
        <p:nvSpPr>
          <p:cNvPr id="35844" name="Rectangle 3">
            <a:extLst>
              <a:ext uri="{FF2B5EF4-FFF2-40B4-BE49-F238E27FC236}">
                <a16:creationId xmlns:a16="http://schemas.microsoft.com/office/drawing/2014/main" id="{31C9486D-7DB9-CB28-44D4-63F7C2CCE0BC}"/>
              </a:ext>
            </a:extLst>
          </p:cNvPr>
          <p:cNvSpPr>
            <a:spLocks noGrp="1" noChangeArrowheads="1"/>
          </p:cNvSpPr>
          <p:nvPr>
            <p:ph type="body" idx="1"/>
          </p:nvPr>
        </p:nvSpPr>
        <p:spPr>
          <a:noFill/>
        </p:spPr>
        <p:txBody>
          <a:bodyPr/>
          <a:lstStyle/>
          <a:p>
            <a:pPr eaLnBrk="1" hangingPunct="1"/>
            <a:r>
              <a:rPr lang="en-US" altLang="en-US">
                <a:latin typeface="Times New Roman" panose="02020603050405020304" pitchFamily="18" charset="0"/>
              </a:rPr>
              <a:t>ITU-T Recommendation X.800, </a:t>
            </a:r>
            <a:r>
              <a:rPr lang="en-US" altLang="en-US" i="1">
                <a:latin typeface="Times New Roman" panose="02020603050405020304" pitchFamily="18" charset="0"/>
              </a:rPr>
              <a:t>Security Architecture for OSI</a:t>
            </a:r>
            <a:r>
              <a:rPr lang="en-US" altLang="en-US">
                <a:latin typeface="Times New Roman" panose="02020603050405020304" pitchFamily="18" charset="0"/>
              </a:rPr>
              <a:t>, defines a systematic way of defining the requirements for security and characterizing the approaches to satisfying those requirements. The OSI security architecture is useful to managers as a way of organizing the task of providing security. The OSI security architecture focuses on security attacks, mechanisms, and services. These can be defined briefly as:</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Security attack:</a:t>
            </a:r>
            <a:r>
              <a:rPr lang="en-US" altLang="en-US">
                <a:latin typeface="Times New Roman" panose="02020603050405020304" pitchFamily="18" charset="0"/>
              </a:rPr>
              <a:t> Any action that compromises the security of information owned by an organization. cf. network security attacks slide earlier</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Security mechanism:</a:t>
            </a:r>
            <a:r>
              <a:rPr lang="en-US" altLang="en-US">
                <a:latin typeface="Times New Roman" panose="02020603050405020304" pitchFamily="18" charset="0"/>
              </a:rPr>
              <a:t> A mechanism that is designed to detect, prevent, or recover from a security attack. cf. functional requirements from previous slide or Table 1.6 in text.</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Security service:</a:t>
            </a:r>
            <a:r>
              <a:rPr lang="en-US" altLang="en-US">
                <a:latin typeface="Times New Roman" panose="02020603050405020304" pitchFamily="18" charset="0"/>
              </a:rPr>
              <a:t> A service that enhances the security of the data processing systems and the information transfers of an organization. The services are intended to counter security attacks, and they make use of one or more security mechanisms to provide the service. cf CIA security concepts earlier, or Table 1.5 in text.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E353CE29-5EE9-950C-9E7A-6BC7AD948244}"/>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CF73615F-67DF-8042-9F7C-426902FBF169}" type="slidenum">
              <a:rPr lang="en-AU" altLang="en-US" sz="1200"/>
              <a:pPr/>
              <a:t>31</a:t>
            </a:fld>
            <a:endParaRPr lang="en-AU" altLang="en-US" sz="1200"/>
          </a:p>
        </p:txBody>
      </p:sp>
      <p:sp>
        <p:nvSpPr>
          <p:cNvPr id="47107" name="Rectangle 2">
            <a:extLst>
              <a:ext uri="{FF2B5EF4-FFF2-40B4-BE49-F238E27FC236}">
                <a16:creationId xmlns:a16="http://schemas.microsoft.com/office/drawing/2014/main" id="{1F2E922A-77F8-55E1-A396-6101EEFAE8D4}"/>
              </a:ext>
            </a:extLst>
          </p:cNvPr>
          <p:cNvSpPr>
            <a:spLocks noRot="1" noChangeArrowheads="1" noTextEdit="1"/>
          </p:cNvSpPr>
          <p:nvPr>
            <p:ph type="sldImg"/>
          </p:nvPr>
        </p:nvSpPr>
        <p:spPr>
          <a:ln/>
        </p:spPr>
      </p:sp>
      <p:sp>
        <p:nvSpPr>
          <p:cNvPr id="47108" name="Rectangle 3">
            <a:extLst>
              <a:ext uri="{FF2B5EF4-FFF2-40B4-BE49-F238E27FC236}">
                <a16:creationId xmlns:a16="http://schemas.microsoft.com/office/drawing/2014/main" id="{6651E51D-CBB1-EAE8-DD47-381B03462A22}"/>
              </a:ext>
            </a:extLst>
          </p:cNvPr>
          <p:cNvSpPr>
            <a:spLocks noGrp="1" noChangeArrowheads="1"/>
          </p:cNvSpPr>
          <p:nvPr>
            <p:ph type="body" idx="1"/>
          </p:nvPr>
        </p:nvSpPr>
        <p:spPr>
          <a:noFill/>
        </p:spPr>
        <p:txBody>
          <a:bodyPr/>
          <a:lstStyle/>
          <a:p>
            <a:pPr eaLnBrk="1" hangingPunct="1"/>
            <a:r>
              <a:rPr lang="en-US" altLang="en-US">
                <a:latin typeface="Times New Roman" panose="02020603050405020304" pitchFamily="18" charset="0"/>
              </a:rPr>
              <a:t>There is one generally agreed-upon approach used by the CERT and other organizations concerned with computer security, the computer and network security incident taxonomy. Figure 1.4 from the text depicts the overall scope of computer security using this taxonomy. At a top level of detail, an attacker, or group of attackers, achieves their objectives by performing attacks. An incident may be comprised of a single or multiple attacks, as illustrated by the return loop . The key elements are:</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Action:</a:t>
            </a:r>
            <a:r>
              <a:rPr lang="en-US" altLang="en-US">
                <a:latin typeface="Times New Roman" panose="02020603050405020304" pitchFamily="18" charset="0"/>
              </a:rPr>
              <a:t> A step taken by a user or process in order to achieve a result</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Target:</a:t>
            </a:r>
            <a:r>
              <a:rPr lang="en-US" altLang="en-US">
                <a:latin typeface="Times New Roman" panose="02020603050405020304" pitchFamily="18" charset="0"/>
              </a:rPr>
              <a:t> A computer or network logical entity or physical entity</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Event:</a:t>
            </a:r>
            <a:r>
              <a:rPr lang="en-US" altLang="en-US">
                <a:latin typeface="Times New Roman" panose="02020603050405020304" pitchFamily="18" charset="0"/>
              </a:rPr>
              <a:t> An action directed at a target that is intended to result in a change of state, or status, of the target</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Tool:</a:t>
            </a:r>
            <a:r>
              <a:rPr lang="en-US" altLang="en-US">
                <a:latin typeface="Times New Roman" panose="02020603050405020304" pitchFamily="18" charset="0"/>
              </a:rPr>
              <a:t> A means of exploiting a computer or network vulnerability</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Vulnerability:</a:t>
            </a:r>
            <a:r>
              <a:rPr lang="en-US" altLang="en-US">
                <a:latin typeface="Times New Roman" panose="02020603050405020304" pitchFamily="18" charset="0"/>
              </a:rPr>
              <a:t> A weakness in a system allowing unauthorized action</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Unauthorized result:</a:t>
            </a:r>
            <a:r>
              <a:rPr lang="en-US" altLang="en-US">
                <a:latin typeface="Times New Roman" panose="02020603050405020304" pitchFamily="18" charset="0"/>
              </a:rPr>
              <a:t> An unauthorized consequence of an event</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Attack:</a:t>
            </a:r>
            <a:r>
              <a:rPr lang="en-US" altLang="en-US">
                <a:latin typeface="Times New Roman" panose="02020603050405020304" pitchFamily="18" charset="0"/>
              </a:rPr>
              <a:t> A series of steps taken by an attacker to achieve an unauthorized result</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Attacker:</a:t>
            </a:r>
            <a:r>
              <a:rPr lang="en-US" altLang="en-US">
                <a:latin typeface="Times New Roman" panose="02020603050405020304" pitchFamily="18" charset="0"/>
              </a:rPr>
              <a:t> An individual who attempts one or more attacks in order to achieve an objective</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Objectives:</a:t>
            </a:r>
            <a:r>
              <a:rPr lang="en-US" altLang="en-US">
                <a:latin typeface="Times New Roman" panose="02020603050405020304" pitchFamily="18" charset="0"/>
              </a:rPr>
              <a:t> The purpose or end goal of an incident</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Incident:</a:t>
            </a:r>
            <a:r>
              <a:rPr lang="en-US" altLang="en-US">
                <a:latin typeface="Times New Roman" panose="02020603050405020304" pitchFamily="18" charset="0"/>
              </a:rPr>
              <a:t> a group of attacks that can be distinguished from other attacks because of the distinctiveness of the attackers, attacks, objectives, sites, and timing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843042A8-4554-BC4A-90E6-7D1C01414BE4}"/>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3C2C6F66-D3C5-004D-96AE-E633530577C5}" type="slidenum">
              <a:rPr lang="en-AU" altLang="en-US" sz="1200"/>
              <a:pPr/>
              <a:t>32</a:t>
            </a:fld>
            <a:endParaRPr lang="en-AU" altLang="en-US" sz="1200"/>
          </a:p>
        </p:txBody>
      </p:sp>
      <p:sp>
        <p:nvSpPr>
          <p:cNvPr id="49155" name="Rectangle 2">
            <a:extLst>
              <a:ext uri="{FF2B5EF4-FFF2-40B4-BE49-F238E27FC236}">
                <a16:creationId xmlns:a16="http://schemas.microsoft.com/office/drawing/2014/main" id="{AE7FB149-4224-6EED-19ED-3F8FEC15C88A}"/>
              </a:ext>
            </a:extLst>
          </p:cNvPr>
          <p:cNvSpPr>
            <a:spLocks noRot="1" noChangeArrowheads="1" noTextEdit="1"/>
          </p:cNvSpPr>
          <p:nvPr>
            <p:ph type="sldImg"/>
          </p:nvPr>
        </p:nvSpPr>
        <p:spPr>
          <a:ln/>
        </p:spPr>
      </p:sp>
      <p:sp>
        <p:nvSpPr>
          <p:cNvPr id="49156" name="Rectangle 3">
            <a:extLst>
              <a:ext uri="{FF2B5EF4-FFF2-40B4-BE49-F238E27FC236}">
                <a16:creationId xmlns:a16="http://schemas.microsoft.com/office/drawing/2014/main" id="{7EA43D4F-283D-435D-836D-38753C610405}"/>
              </a:ext>
            </a:extLst>
          </p:cNvPr>
          <p:cNvSpPr>
            <a:spLocks noGrp="1" noChangeArrowheads="1"/>
          </p:cNvSpPr>
          <p:nvPr>
            <p:ph type="body" idx="1"/>
          </p:nvPr>
        </p:nvSpPr>
        <p:spPr>
          <a:noFill/>
        </p:spPr>
        <p:txBody>
          <a:bodyPr/>
          <a:lstStyle/>
          <a:p>
            <a:pPr eaLnBrk="1" hangingPunct="1"/>
            <a:r>
              <a:rPr lang="en-US" altLang="en-US">
                <a:latin typeface="Times New Roman" panose="02020603050405020304" pitchFamily="18" charset="0"/>
              </a:rPr>
              <a:t>The trends reported by the Computer Emergency Response Team (CERT) Coordination Center, as shown in the text in Figure 1.5, have an increasing trend in Internet-related vulnerabilities and incidents reported to CERT over a 10-year period. </a:t>
            </a:r>
          </a:p>
          <a:p>
            <a:pPr eaLnBrk="1" hangingPunct="1"/>
            <a:r>
              <a:rPr lang="en-US" altLang="en-US">
                <a:latin typeface="Times New Roman" panose="02020603050405020304" pitchFamily="18" charset="0"/>
              </a:rPr>
              <a:t>Over time, the attacks on the Internet and Internet-attached systems have grown more sophisticated while the amount of skill and knowledge required to mount an attack has declined, as shown here in Figure 1.6 from the text. Attacks have become more automated and can cause greater amounts of damage. This increase in attacks coincides with an increased use of the Internet and with increases in the complexity of protocols, applications, and the Internet itself. Critical infrastructures increasingly rely on the Internet for operations. Individual users rely on the security of the Internet, email, the Web, and Web-based applications to a greater extent than ever. Thus, a wide range of technologies and tools are needed to counter the growing threat.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64CB3418-D6BF-DD75-6B5A-0E7BD6D460D5}"/>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275364FB-751A-334A-B794-94C5BD1A0C01}" type="slidenum">
              <a:rPr lang="en-AU" altLang="en-US" sz="1200"/>
              <a:pPr/>
              <a:t>33</a:t>
            </a:fld>
            <a:endParaRPr lang="en-AU" altLang="en-US" sz="1200"/>
          </a:p>
        </p:txBody>
      </p:sp>
      <p:sp>
        <p:nvSpPr>
          <p:cNvPr id="51203" name="Rectangle 2">
            <a:extLst>
              <a:ext uri="{FF2B5EF4-FFF2-40B4-BE49-F238E27FC236}">
                <a16:creationId xmlns:a16="http://schemas.microsoft.com/office/drawing/2014/main" id="{175D108F-3CE8-EBC4-5525-5B1958AD8E87}"/>
              </a:ext>
            </a:extLst>
          </p:cNvPr>
          <p:cNvSpPr>
            <a:spLocks noRot="1" noChangeArrowheads="1" noTextEdit="1"/>
          </p:cNvSpPr>
          <p:nvPr>
            <p:ph type="sldImg"/>
          </p:nvPr>
        </p:nvSpPr>
        <p:spPr>
          <a:ln/>
        </p:spPr>
      </p:sp>
      <p:sp>
        <p:nvSpPr>
          <p:cNvPr id="51204" name="Rectangle 3">
            <a:extLst>
              <a:ext uri="{FF2B5EF4-FFF2-40B4-BE49-F238E27FC236}">
                <a16:creationId xmlns:a16="http://schemas.microsoft.com/office/drawing/2014/main" id="{F403420C-97E5-F9E3-048B-35367CF3EFBC}"/>
              </a:ext>
            </a:extLst>
          </p:cNvPr>
          <p:cNvSpPr>
            <a:spLocks noGrp="1" noChangeArrowheads="1"/>
          </p:cNvSpPr>
          <p:nvPr>
            <p:ph type="body" idx="1"/>
          </p:nvPr>
        </p:nvSpPr>
        <p:spPr>
          <a:noFill/>
        </p:spPr>
        <p:txBody>
          <a:bodyPr/>
          <a:lstStyle/>
          <a:p>
            <a:pPr eaLnBrk="1" hangingPunct="1"/>
            <a:r>
              <a:rPr lang="en-US" altLang="en-US">
                <a:latin typeface="Times New Roman" panose="02020603050405020304" pitchFamily="18" charset="0"/>
              </a:rPr>
              <a:t>Another useful view of trends in computer security is provided by the CSI/FBI Computer Crime and Security Survey for 2006, conducted by the Computer Security Institute, a private organization, and the U.S. Federal Bureau of Investigation (FBI). Figure 1.7 here shows the estimated losses caused by various types of computer security incidents. The top four categories of losses (viruses, unauthorized access, laptop or mobile hardware theft, and theft of proprietary information) accounted for nearly three-quarters of the total loss. Note that these attacks need to be countered by technical measures (in the case of viruses and unauthorized access); physical security measures (laptop or mobile hardware theft); or a combination (theft of proprietary information, which could include electronic as well as paper assets). Other management controls would also come into play.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14A923A-2753-C1AF-2C95-F0EDE82761ED}"/>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97099A65-A5E7-8248-860F-5DD5128BA127}" type="slidenum">
              <a:rPr lang="en-AU" altLang="en-US" sz="1200"/>
              <a:pPr/>
              <a:t>34</a:t>
            </a:fld>
            <a:endParaRPr lang="en-AU" altLang="en-US" sz="1200"/>
          </a:p>
        </p:txBody>
      </p:sp>
      <p:sp>
        <p:nvSpPr>
          <p:cNvPr id="53251" name="Rectangle 2">
            <a:extLst>
              <a:ext uri="{FF2B5EF4-FFF2-40B4-BE49-F238E27FC236}">
                <a16:creationId xmlns:a16="http://schemas.microsoft.com/office/drawing/2014/main" id="{34433D27-C6D0-81E5-6BF9-837536796274}"/>
              </a:ext>
            </a:extLst>
          </p:cNvPr>
          <p:cNvSpPr>
            <a:spLocks noRot="1" noChangeArrowheads="1" noTextEdit="1"/>
          </p:cNvSpPr>
          <p:nvPr>
            <p:ph type="sldImg"/>
          </p:nvPr>
        </p:nvSpPr>
        <p:spPr>
          <a:ln/>
        </p:spPr>
      </p:sp>
      <p:sp>
        <p:nvSpPr>
          <p:cNvPr id="53252" name="Rectangle 3">
            <a:extLst>
              <a:ext uri="{FF2B5EF4-FFF2-40B4-BE49-F238E27FC236}">
                <a16:creationId xmlns:a16="http://schemas.microsoft.com/office/drawing/2014/main" id="{CFFE1629-9BF8-19B6-FBA8-D31DEDDB0D43}"/>
              </a:ext>
            </a:extLst>
          </p:cNvPr>
          <p:cNvSpPr>
            <a:spLocks noGrp="1" noChangeArrowheads="1"/>
          </p:cNvSpPr>
          <p:nvPr>
            <p:ph type="body" idx="1"/>
          </p:nvPr>
        </p:nvSpPr>
        <p:spPr>
          <a:noFill/>
        </p:spPr>
        <p:txBody>
          <a:bodyPr/>
          <a:lstStyle/>
          <a:p>
            <a:pPr eaLnBrk="1" hangingPunct="1"/>
            <a:r>
              <a:rPr lang="en-US" altLang="en-US">
                <a:latin typeface="Times New Roman" panose="02020603050405020304" pitchFamily="18" charset="0"/>
              </a:rPr>
              <a:t>Figure 1.8here, also from the CSI/FBI Computer Crime and Security Survey for 2006, indicates the types of security technology used by organizations to counter threats. Both firewalls and anti-virus software are used almost universally. This popularity reflects a number of factors:</a:t>
            </a:r>
          </a:p>
          <a:p>
            <a:pPr eaLnBrk="1" hangingPunct="1"/>
            <a:r>
              <a:rPr lang="en-US" alt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rPr>
              <a:t>The maturity of these technologies means that security administrators are very familiar with the products and are confident of their effectiveness.</a:t>
            </a:r>
          </a:p>
          <a:p>
            <a:pPr eaLnBrk="1" hangingPunct="1"/>
            <a:r>
              <a:rPr lang="en-US" alt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rPr>
              <a:t>Because these technologies are mature and there are a number of vendors, costs tend to be quite reasonable and user-friendly interfaces are available</a:t>
            </a:r>
          </a:p>
          <a:p>
            <a:pPr eaLnBrk="1" hangingPunct="1"/>
            <a:r>
              <a:rPr lang="en-US" alt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rPr>
              <a:t>The threats countered by these technologies are among the most significant facing security administrators.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EADD7EB3-C2D7-5A0F-1343-429CBA1A13D4}"/>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FE6237BC-834F-CD49-9D75-85F1A1E4BBEB}" type="slidenum">
              <a:rPr lang="en-AU" altLang="en-US" sz="1200"/>
              <a:pPr/>
              <a:t>35</a:t>
            </a:fld>
            <a:endParaRPr lang="en-AU" altLang="en-US" sz="1200"/>
          </a:p>
        </p:txBody>
      </p:sp>
      <p:sp>
        <p:nvSpPr>
          <p:cNvPr id="55299" name="Rectangle 4">
            <a:extLst>
              <a:ext uri="{FF2B5EF4-FFF2-40B4-BE49-F238E27FC236}">
                <a16:creationId xmlns:a16="http://schemas.microsoft.com/office/drawing/2014/main" id="{AA300C87-0ECA-5755-454A-B9D0A4B966EF}"/>
              </a:ext>
            </a:extLst>
          </p:cNvPr>
          <p:cNvSpPr>
            <a:spLocks noRot="1" noChangeArrowheads="1" noTextEdit="1"/>
          </p:cNvSpPr>
          <p:nvPr>
            <p:ph type="sldImg"/>
          </p:nvPr>
        </p:nvSpPr>
        <p:spPr>
          <a:ln/>
        </p:spPr>
      </p:sp>
      <p:sp>
        <p:nvSpPr>
          <p:cNvPr id="55300" name="Rectangle 5">
            <a:extLst>
              <a:ext uri="{FF2B5EF4-FFF2-40B4-BE49-F238E27FC236}">
                <a16:creationId xmlns:a16="http://schemas.microsoft.com/office/drawing/2014/main" id="{32EF96B4-E637-E568-B7D8-FD4C04C5B284}"/>
              </a:ext>
            </a:extLst>
          </p:cNvPr>
          <p:cNvSpPr>
            <a:spLocks noGrp="1" noChangeArrowheads="1"/>
          </p:cNvSpPr>
          <p:nvPr>
            <p:ph type="body" idx="1"/>
          </p:nvPr>
        </p:nvSpPr>
        <p:spPr>
          <a:noFill/>
        </p:spPr>
        <p:txBody>
          <a:bodyPr/>
          <a:lstStyle/>
          <a:p>
            <a:pPr eaLnBrk="1" hangingPunct="1"/>
            <a:r>
              <a:rPr lang="en-US" altLang="en-US">
                <a:latin typeface="Times New Roman" panose="02020603050405020304" pitchFamily="18" charset="0"/>
              </a:rPr>
              <a:t>Chapter 1 summary.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C63A7078-59AD-3CF1-024B-FCDB5E7AAA16}"/>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99B525F8-992B-7844-B707-BB055585C992}" type="slidenum">
              <a:rPr lang="en-AU" altLang="en-US" sz="1200"/>
              <a:pPr/>
              <a:t>4</a:t>
            </a:fld>
            <a:endParaRPr lang="en-AU" altLang="en-US" sz="1200"/>
          </a:p>
        </p:txBody>
      </p:sp>
      <p:sp>
        <p:nvSpPr>
          <p:cNvPr id="9219" name="Rectangle 2">
            <a:extLst>
              <a:ext uri="{FF2B5EF4-FFF2-40B4-BE49-F238E27FC236}">
                <a16:creationId xmlns:a16="http://schemas.microsoft.com/office/drawing/2014/main" id="{E6ACBA28-E93E-6831-49DD-9399DBF89596}"/>
              </a:ext>
            </a:extLst>
          </p:cNvPr>
          <p:cNvSpPr>
            <a:spLocks noRot="1" noChangeArrowheads="1" noTextEdit="1"/>
          </p:cNvSpPr>
          <p:nvPr>
            <p:ph type="sldImg"/>
          </p:nvPr>
        </p:nvSpPr>
        <p:spPr>
          <a:ln/>
        </p:spPr>
      </p:sp>
      <p:sp>
        <p:nvSpPr>
          <p:cNvPr id="9220" name="Rectangle 3">
            <a:extLst>
              <a:ext uri="{FF2B5EF4-FFF2-40B4-BE49-F238E27FC236}">
                <a16:creationId xmlns:a16="http://schemas.microsoft.com/office/drawing/2014/main" id="{3A804E0B-0EE6-C6CE-840B-67119D3D3289}"/>
              </a:ext>
            </a:extLst>
          </p:cNvPr>
          <p:cNvSpPr>
            <a:spLocks noGrp="1" noChangeArrowheads="1"/>
          </p:cNvSpPr>
          <p:nvPr>
            <p:ph type="body" idx="1"/>
          </p:nvPr>
        </p:nvSpPr>
        <p:spPr>
          <a:noFill/>
        </p:spPr>
        <p:txBody>
          <a:bodyPr/>
          <a:lstStyle/>
          <a:p>
            <a:pPr eaLnBrk="1" hangingPunct="1"/>
            <a:r>
              <a:rPr lang="en-US" altLang="en-US">
                <a:latin typeface="Times New Roman" panose="02020603050405020304" pitchFamily="18" charset="0"/>
              </a:rPr>
              <a:t>This chapter provides an overview of computer security. We begin with a discussion of what we mean by computer security. The NIST Computer Security Handbook [NIST95] defines the term </a:t>
            </a:r>
            <a:r>
              <a:rPr lang="en-US" altLang="en-US" i="1">
                <a:latin typeface="Times New Roman" panose="02020603050405020304" pitchFamily="18" charset="0"/>
              </a:rPr>
              <a:t>computer security</a:t>
            </a:r>
            <a:r>
              <a:rPr lang="en-US" altLang="en-US">
                <a:latin typeface="Times New Roman" panose="02020603050405020304" pitchFamily="18" charset="0"/>
              </a:rPr>
              <a:t> as shown. This definition introduces three key objectives that are at the heart of computer security as we see on the next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24E57612-04F0-C66C-D9AB-48F89E0F6D23}"/>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811F4514-4892-7E48-A18A-C61C7D927F34}" type="slidenum">
              <a:rPr lang="en-AU" altLang="en-US" sz="1200"/>
              <a:pPr/>
              <a:t>6</a:t>
            </a:fld>
            <a:endParaRPr lang="en-AU" altLang="en-US" sz="1200"/>
          </a:p>
        </p:txBody>
      </p:sp>
      <p:sp>
        <p:nvSpPr>
          <p:cNvPr id="12291" name="Rectangle 2">
            <a:extLst>
              <a:ext uri="{FF2B5EF4-FFF2-40B4-BE49-F238E27FC236}">
                <a16:creationId xmlns:a16="http://schemas.microsoft.com/office/drawing/2014/main" id="{1286DDA6-B977-44CE-19D7-78067C02A43B}"/>
              </a:ext>
            </a:extLst>
          </p:cNvPr>
          <p:cNvSpPr>
            <a:spLocks noRot="1" noChangeArrowheads="1" noTextEdit="1"/>
          </p:cNvSpPr>
          <p:nvPr>
            <p:ph type="sldImg"/>
          </p:nvPr>
        </p:nvSpPr>
        <p:spPr>
          <a:ln/>
        </p:spPr>
      </p:sp>
      <p:sp>
        <p:nvSpPr>
          <p:cNvPr id="12292" name="Rectangle 3">
            <a:extLst>
              <a:ext uri="{FF2B5EF4-FFF2-40B4-BE49-F238E27FC236}">
                <a16:creationId xmlns:a16="http://schemas.microsoft.com/office/drawing/2014/main" id="{A5EA2975-E7F0-0041-089A-9976B81F04AA}"/>
              </a:ext>
            </a:extLst>
          </p:cNvPr>
          <p:cNvSpPr>
            <a:spLocks noGrp="1" noChangeArrowheads="1"/>
          </p:cNvSpPr>
          <p:nvPr>
            <p:ph type="body" idx="1"/>
          </p:nvPr>
        </p:nvSpPr>
        <p:spPr>
          <a:noFill/>
        </p:spPr>
        <p:txBody>
          <a:bodyPr/>
          <a:lstStyle/>
          <a:p>
            <a:pPr eaLnBrk="1" hangingPunct="1"/>
            <a:r>
              <a:rPr lang="en-US" altLang="en-US">
                <a:latin typeface="Times New Roman" panose="02020603050405020304" pitchFamily="18" charset="0"/>
              </a:rPr>
              <a:t>These three concepts form what is often referred to as the </a:t>
            </a:r>
            <a:r>
              <a:rPr lang="en-US" altLang="en-US" b="1">
                <a:latin typeface="Times New Roman" panose="02020603050405020304" pitchFamily="18" charset="0"/>
              </a:rPr>
              <a:t>CIA triad</a:t>
            </a:r>
            <a:r>
              <a:rPr lang="en-US" altLang="en-US">
                <a:latin typeface="Times New Roman" panose="02020603050405020304" pitchFamily="18" charset="0"/>
              </a:rPr>
              <a:t> (Figure 1.1). The three concepts embody the fundamental security objectives for both data and for information and computing services. FIPS PUB 199 provides a useful characterization of these three objectives in terms of requirements and the definition of a loss of security in each category:</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Confidentiality:</a:t>
            </a:r>
            <a:r>
              <a:rPr lang="en-US" altLang="en-US">
                <a:latin typeface="Times New Roman" panose="02020603050405020304" pitchFamily="18" charset="0"/>
              </a:rPr>
              <a:t> Preserving authorized restrictions on information access and disclosure, including means for protecting personal privacy and proprietary information. A loss of confidentiality is the unauthorized disclosure of information.</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Integrity:</a:t>
            </a:r>
            <a:r>
              <a:rPr lang="en-US" altLang="en-US">
                <a:latin typeface="Times New Roman" panose="02020603050405020304" pitchFamily="18" charset="0"/>
              </a:rPr>
              <a:t> Guarding against improper information modification or destruction, and includes ensuring information non-repudiation and authenticity. A loss of integrity is the unauthorized modification or destruction of information.</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Availability:</a:t>
            </a:r>
            <a:r>
              <a:rPr lang="en-US" altLang="en-US">
                <a:latin typeface="Times New Roman" panose="02020603050405020304" pitchFamily="18" charset="0"/>
              </a:rPr>
              <a:t> Ensuring timely and reliable access to and use of information. A loss of availability is the disruption of access to or use of information or an information system.</a:t>
            </a:r>
          </a:p>
          <a:p>
            <a:pPr eaLnBrk="1" hangingPunct="1"/>
            <a:r>
              <a:rPr lang="en-US" altLang="en-US">
                <a:latin typeface="Times New Roman" panose="02020603050405020304" pitchFamily="18" charset="0"/>
              </a:rPr>
              <a:t>Although the use of the CIA triad to define security objectives is well established, some in the security field feel that additional concepts are needed to present a complete picture. Two of the most commonly mentioned are:</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Authenticity:</a:t>
            </a:r>
            <a:r>
              <a:rPr lang="en-US" altLang="en-US">
                <a:latin typeface="Times New Roman" panose="02020603050405020304" pitchFamily="18" charset="0"/>
              </a:rPr>
              <a:t> The property of being genuine and being able to be verified and trusted; confidence in the validity of a transmission, a message, or message originator. </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Accountability:</a:t>
            </a:r>
            <a:r>
              <a:rPr lang="en-US" altLang="en-US">
                <a:latin typeface="Times New Roman" panose="02020603050405020304" pitchFamily="18" charset="0"/>
              </a:rPr>
              <a:t> The security goal that generates the requirement for actions of an entity to be traced uniquely to that entity.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27F6A505-E570-F606-F518-BDDAE94584B9}"/>
              </a:ext>
            </a:extLst>
          </p:cNvPr>
          <p:cNvSpPr>
            <a:spLocks noGrp="1" noRot="1" noChangeAspect="1" noTextEdit="1"/>
          </p:cNvSpPr>
          <p:nvPr>
            <p:ph type="sldImg"/>
          </p:nvPr>
        </p:nvSpPr>
        <p:spPr>
          <a:ln/>
        </p:spPr>
      </p:sp>
      <p:sp>
        <p:nvSpPr>
          <p:cNvPr id="16387" name="Notes Placeholder 2">
            <a:extLst>
              <a:ext uri="{FF2B5EF4-FFF2-40B4-BE49-F238E27FC236}">
                <a16:creationId xmlns:a16="http://schemas.microsoft.com/office/drawing/2014/main" id="{42B182AA-B8FA-B045-C4C1-257E629743AD}"/>
              </a:ext>
            </a:extLst>
          </p:cNvPr>
          <p:cNvSpPr>
            <a:spLocks noGrp="1"/>
          </p:cNvSpPr>
          <p:nvPr>
            <p:ph type="body" idx="1"/>
          </p:nvPr>
        </p:nvSpPr>
        <p:spPr>
          <a:noFill/>
        </p:spPr>
        <p:txBody>
          <a:bodyPr/>
          <a:lstStyle/>
          <a:p>
            <a:pPr eaLnBrk="1" hangingPunct="1"/>
            <a:r>
              <a:rPr lang="en-US" altLang="en-US"/>
              <a:t>FERPA: Family Education Right and Privacy Act</a:t>
            </a:r>
          </a:p>
        </p:txBody>
      </p:sp>
      <p:sp>
        <p:nvSpPr>
          <p:cNvPr id="16388" name="Slide Number Placeholder 3">
            <a:extLst>
              <a:ext uri="{FF2B5EF4-FFF2-40B4-BE49-F238E27FC236}">
                <a16:creationId xmlns:a16="http://schemas.microsoft.com/office/drawing/2014/main" id="{7776BE7C-A5F2-14B0-5CDC-30A5ADC63464}"/>
              </a:ext>
            </a:extLst>
          </p:cNvPr>
          <p:cNvSpPr>
            <a:spLocks noGrp="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20C80BFE-2A42-4347-AFA2-A7C466C6A727}" type="slidenum">
              <a:rPr lang="en-AU" altLang="en-US" sz="1200"/>
              <a:pPr/>
              <a:t>9</a:t>
            </a:fld>
            <a:endParaRPr lang="en-AU"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CEC39FA7-C958-51E4-F4C5-F14C35351C91}"/>
              </a:ext>
            </a:extLst>
          </p:cNvPr>
          <p:cNvSpPr>
            <a:spLocks noGrp="1" noRot="1" noChangeAspect="1" noTextEdit="1"/>
          </p:cNvSpPr>
          <p:nvPr>
            <p:ph type="sldImg"/>
          </p:nvPr>
        </p:nvSpPr>
        <p:spPr>
          <a:ln/>
        </p:spPr>
      </p:sp>
      <p:sp>
        <p:nvSpPr>
          <p:cNvPr id="18435" name="Notes Placeholder 2">
            <a:extLst>
              <a:ext uri="{FF2B5EF4-FFF2-40B4-BE49-F238E27FC236}">
                <a16:creationId xmlns:a16="http://schemas.microsoft.com/office/drawing/2014/main" id="{BA3F6E48-5C2E-702D-D8F1-AFF6E0DAE118}"/>
              </a:ext>
            </a:extLst>
          </p:cNvPr>
          <p:cNvSpPr>
            <a:spLocks noGrp="1"/>
          </p:cNvSpPr>
          <p:nvPr>
            <p:ph type="body" idx="1"/>
          </p:nvPr>
        </p:nvSpPr>
        <p:spPr>
          <a:noFill/>
        </p:spPr>
        <p:txBody>
          <a:bodyPr/>
          <a:lstStyle/>
          <a:p>
            <a:pPr eaLnBrk="1" hangingPunct="1"/>
            <a:r>
              <a:rPr lang="en-US" altLang="en-US"/>
              <a:t>FERPA: Family Education Right and Privacy Act</a:t>
            </a:r>
          </a:p>
        </p:txBody>
      </p:sp>
      <p:sp>
        <p:nvSpPr>
          <p:cNvPr id="18436" name="Slide Number Placeholder 3">
            <a:extLst>
              <a:ext uri="{FF2B5EF4-FFF2-40B4-BE49-F238E27FC236}">
                <a16:creationId xmlns:a16="http://schemas.microsoft.com/office/drawing/2014/main" id="{2C49C281-EF9F-E5C6-3BB0-7C1422875820}"/>
              </a:ext>
            </a:extLst>
          </p:cNvPr>
          <p:cNvSpPr>
            <a:spLocks noGrp="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8CE1618B-2E93-F442-863B-DC42381F13E3}" type="slidenum">
              <a:rPr lang="en-AU" altLang="en-US" sz="1200"/>
              <a:pPr/>
              <a:t>10</a:t>
            </a:fld>
            <a:endParaRPr lang="en-AU"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5FE5BFCD-5FCD-526C-1B5D-1DB50CF47B73}"/>
              </a:ext>
            </a:extLst>
          </p:cNvPr>
          <p:cNvSpPr>
            <a:spLocks noGrp="1" noRot="1" noChangeAspect="1" noTextEdit="1"/>
          </p:cNvSpPr>
          <p:nvPr>
            <p:ph type="sldImg"/>
          </p:nvPr>
        </p:nvSpPr>
        <p:spPr>
          <a:ln/>
        </p:spPr>
      </p:sp>
      <p:sp>
        <p:nvSpPr>
          <p:cNvPr id="20483" name="Notes Placeholder 2">
            <a:extLst>
              <a:ext uri="{FF2B5EF4-FFF2-40B4-BE49-F238E27FC236}">
                <a16:creationId xmlns:a16="http://schemas.microsoft.com/office/drawing/2014/main" id="{CAA6CACA-D16D-2928-3E43-5ABBE8418C5B}"/>
              </a:ext>
            </a:extLst>
          </p:cNvPr>
          <p:cNvSpPr>
            <a:spLocks noGrp="1"/>
          </p:cNvSpPr>
          <p:nvPr>
            <p:ph type="body" idx="1"/>
          </p:nvPr>
        </p:nvSpPr>
        <p:spPr>
          <a:noFill/>
        </p:spPr>
        <p:txBody>
          <a:bodyPr/>
          <a:lstStyle/>
          <a:p>
            <a:pPr eaLnBrk="1" hangingPunct="1"/>
            <a:r>
              <a:rPr lang="en-US" altLang="en-US"/>
              <a:t>FERPA: Family Education Right and Privacy Act</a:t>
            </a:r>
          </a:p>
        </p:txBody>
      </p:sp>
      <p:sp>
        <p:nvSpPr>
          <p:cNvPr id="20484" name="Slide Number Placeholder 3">
            <a:extLst>
              <a:ext uri="{FF2B5EF4-FFF2-40B4-BE49-F238E27FC236}">
                <a16:creationId xmlns:a16="http://schemas.microsoft.com/office/drawing/2014/main" id="{95550269-2DD8-73FC-9615-131C55F98ECF}"/>
              </a:ext>
            </a:extLst>
          </p:cNvPr>
          <p:cNvSpPr>
            <a:spLocks noGrp="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975509D4-D6FF-094F-A21C-266847722724}" type="slidenum">
              <a:rPr lang="en-AU" altLang="en-US" sz="1200"/>
              <a:pPr/>
              <a:t>11</a:t>
            </a:fld>
            <a:endParaRPr lang="en-AU"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DCA0B9A2-2934-0AEC-F5CC-3670D2CC8DDA}"/>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55E33BBF-1D7D-F749-99FE-C5270D4CC3B3}" type="slidenum">
              <a:rPr lang="en-AU" altLang="en-US" sz="1200"/>
              <a:pPr/>
              <a:t>12</a:t>
            </a:fld>
            <a:endParaRPr lang="en-AU" altLang="en-US" sz="1200"/>
          </a:p>
        </p:txBody>
      </p:sp>
      <p:sp>
        <p:nvSpPr>
          <p:cNvPr id="22531" name="Rectangle 2">
            <a:extLst>
              <a:ext uri="{FF2B5EF4-FFF2-40B4-BE49-F238E27FC236}">
                <a16:creationId xmlns:a16="http://schemas.microsoft.com/office/drawing/2014/main" id="{6ECD5002-CAC5-1872-31C0-579A0368DDBA}"/>
              </a:ext>
            </a:extLst>
          </p:cNvPr>
          <p:cNvSpPr>
            <a:spLocks noRot="1" noChangeArrowheads="1" noTextEdit="1"/>
          </p:cNvSpPr>
          <p:nvPr>
            <p:ph type="sldImg"/>
          </p:nvPr>
        </p:nvSpPr>
        <p:spPr>
          <a:ln/>
        </p:spPr>
      </p:sp>
      <p:sp>
        <p:nvSpPr>
          <p:cNvPr id="22532" name="Rectangle 3">
            <a:extLst>
              <a:ext uri="{FF2B5EF4-FFF2-40B4-BE49-F238E27FC236}">
                <a16:creationId xmlns:a16="http://schemas.microsoft.com/office/drawing/2014/main" id="{6D94A090-CA3A-AC50-8062-9D02FE67A038}"/>
              </a:ext>
            </a:extLst>
          </p:cNvPr>
          <p:cNvSpPr>
            <a:spLocks noGrp="1" noChangeArrowheads="1"/>
          </p:cNvSpPr>
          <p:nvPr>
            <p:ph type="body" idx="1"/>
          </p:nvPr>
        </p:nvSpPr>
        <p:spPr>
          <a:noFill/>
        </p:spPr>
        <p:txBody>
          <a:bodyPr/>
          <a:lstStyle/>
          <a:p>
            <a:pPr eaLnBrk="1" hangingPunct="1"/>
            <a:r>
              <a:rPr lang="en-US" altLang="en-US">
                <a:latin typeface="Times New Roman" panose="02020603050405020304" pitchFamily="18" charset="0"/>
              </a:rPr>
              <a:t>Computer security is both fascinating and complex. Some of the reasons follow:</a:t>
            </a:r>
          </a:p>
          <a:p>
            <a:pPr eaLnBrk="1" hangingPunct="1"/>
            <a:r>
              <a:rPr lang="en-US" altLang="en-US" b="1">
                <a:latin typeface="Times New Roman" panose="02020603050405020304" pitchFamily="18" charset="0"/>
              </a:rPr>
              <a:t>1.</a:t>
            </a:r>
            <a:r>
              <a:rPr lang="en-US" altLang="en-US">
                <a:latin typeface="Times New Roman" panose="02020603050405020304" pitchFamily="18" charset="0"/>
              </a:rPr>
              <a:t> Computer security is not as simple as it might first appear to the novice. The requirements seem to be straightforward, but the mechanisms used to meet those requirements can be quite complex and subtle.</a:t>
            </a:r>
          </a:p>
          <a:p>
            <a:pPr eaLnBrk="1" hangingPunct="1"/>
            <a:r>
              <a:rPr lang="en-US" altLang="en-US" b="1">
                <a:latin typeface="Times New Roman" panose="02020603050405020304" pitchFamily="18" charset="0"/>
              </a:rPr>
              <a:t>2.</a:t>
            </a:r>
            <a:r>
              <a:rPr lang="en-US" altLang="en-US">
                <a:latin typeface="Times New Roman" panose="02020603050405020304" pitchFamily="18" charset="0"/>
              </a:rPr>
              <a:t> In developing a particular security mechanism or algorithm, one must always consider potential attacks (often unexpected) on those security features. </a:t>
            </a:r>
          </a:p>
          <a:p>
            <a:pPr eaLnBrk="1" hangingPunct="1"/>
            <a:r>
              <a:rPr lang="en-US" altLang="en-US" b="1">
                <a:latin typeface="Times New Roman" panose="02020603050405020304" pitchFamily="18" charset="0"/>
              </a:rPr>
              <a:t>3.</a:t>
            </a:r>
            <a:r>
              <a:rPr lang="en-US" altLang="en-US">
                <a:latin typeface="Times New Roman" panose="02020603050405020304" pitchFamily="18" charset="0"/>
              </a:rPr>
              <a:t> Hence procedures used to provide particular services are often counterintuitive. </a:t>
            </a:r>
          </a:p>
          <a:p>
            <a:pPr eaLnBrk="1" hangingPunct="1"/>
            <a:r>
              <a:rPr lang="en-US" altLang="en-US" b="1">
                <a:latin typeface="Times New Roman" panose="02020603050405020304" pitchFamily="18" charset="0"/>
              </a:rPr>
              <a:t>4. </a:t>
            </a:r>
            <a:r>
              <a:rPr lang="en-US" altLang="en-US">
                <a:latin typeface="Times New Roman" panose="02020603050405020304" pitchFamily="18" charset="0"/>
              </a:rPr>
              <a:t>Having designed various security mechanisms, it is necessary to decide where to use them.</a:t>
            </a:r>
          </a:p>
          <a:p>
            <a:pPr eaLnBrk="1" hangingPunct="1"/>
            <a:r>
              <a:rPr lang="en-US" altLang="en-US" b="1">
                <a:latin typeface="Times New Roman" panose="02020603050405020304" pitchFamily="18" charset="0"/>
              </a:rPr>
              <a:t>5.</a:t>
            </a:r>
            <a:r>
              <a:rPr lang="en-US" altLang="en-US">
                <a:latin typeface="Times New Roman" panose="02020603050405020304" pitchFamily="18" charset="0"/>
              </a:rPr>
              <a:t> Security mechanisms typically involve more than a particular algorithm or protocol, but also require participants to have secret information, leading to issues of creation, distribution, and protection of that secret information. </a:t>
            </a:r>
          </a:p>
          <a:p>
            <a:pPr eaLnBrk="1" hangingPunct="1"/>
            <a:r>
              <a:rPr lang="en-US" altLang="en-US" b="1">
                <a:latin typeface="Times New Roman" panose="02020603050405020304" pitchFamily="18" charset="0"/>
              </a:rPr>
              <a:t>6. </a:t>
            </a:r>
            <a:r>
              <a:rPr lang="en-US" altLang="en-US">
                <a:latin typeface="Times New Roman" panose="02020603050405020304" pitchFamily="18" charset="0"/>
              </a:rPr>
              <a:t>Computer security is essentially a battle of wits between a perpetrator who tries to find holes and the designer or administrator who tries to close them. </a:t>
            </a:r>
          </a:p>
          <a:p>
            <a:pPr eaLnBrk="1" hangingPunct="1"/>
            <a:r>
              <a:rPr lang="en-US" altLang="en-US" b="1">
                <a:latin typeface="Times New Roman" panose="02020603050405020304" pitchFamily="18" charset="0"/>
              </a:rPr>
              <a:t>7. </a:t>
            </a:r>
            <a:r>
              <a:rPr lang="en-US" altLang="en-US">
                <a:latin typeface="Times New Roman" panose="02020603050405020304" pitchFamily="18" charset="0"/>
              </a:rPr>
              <a:t>There is a natural tendency on the part of users and system managers to perceive little benefit from security investment until a security failure occurs.</a:t>
            </a:r>
          </a:p>
          <a:p>
            <a:pPr eaLnBrk="1" hangingPunct="1"/>
            <a:r>
              <a:rPr lang="en-US" altLang="en-US" b="1">
                <a:latin typeface="Times New Roman" panose="02020603050405020304" pitchFamily="18" charset="0"/>
              </a:rPr>
              <a:t>8. </a:t>
            </a:r>
            <a:r>
              <a:rPr lang="en-US" altLang="en-US">
                <a:latin typeface="Times New Roman" panose="02020603050405020304" pitchFamily="18" charset="0"/>
              </a:rPr>
              <a:t>Security requires regular monitoring, difficult in today's short-term environment.</a:t>
            </a:r>
          </a:p>
          <a:p>
            <a:pPr eaLnBrk="1" hangingPunct="1"/>
            <a:r>
              <a:rPr lang="en-US" altLang="en-US" b="1">
                <a:latin typeface="Times New Roman" panose="02020603050405020304" pitchFamily="18" charset="0"/>
              </a:rPr>
              <a:t>9. </a:t>
            </a:r>
            <a:r>
              <a:rPr lang="en-US" altLang="en-US">
                <a:latin typeface="Times New Roman" panose="02020603050405020304" pitchFamily="18" charset="0"/>
              </a:rPr>
              <a:t>Security is still too often an afterthought - incorporated after the design is complete.</a:t>
            </a:r>
          </a:p>
          <a:p>
            <a:pPr eaLnBrk="1" hangingPunct="1"/>
            <a:r>
              <a:rPr lang="en-US" altLang="en-US" b="1">
                <a:latin typeface="Times New Roman" panose="02020603050405020304" pitchFamily="18" charset="0"/>
              </a:rPr>
              <a:t>10. </a:t>
            </a:r>
            <a:r>
              <a:rPr lang="en-US" altLang="en-US">
                <a:latin typeface="Times New Roman" panose="02020603050405020304" pitchFamily="18" charset="0"/>
              </a:rPr>
              <a:t>Many users / security administrators view strong security as an impediment to efficient and user-friendly operation of an information system or use of information.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3F089140-97A9-BB7E-C3FD-1F53364833BC}"/>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09D2F00C-4054-914A-910F-B65D2B529DAE}" type="slidenum">
              <a:rPr lang="en-AU" altLang="en-US" sz="1200"/>
              <a:pPr/>
              <a:t>16</a:t>
            </a:fld>
            <a:endParaRPr lang="en-AU" altLang="en-US" sz="1200"/>
          </a:p>
        </p:txBody>
      </p:sp>
      <p:sp>
        <p:nvSpPr>
          <p:cNvPr id="27651" name="Rectangle 2">
            <a:extLst>
              <a:ext uri="{FF2B5EF4-FFF2-40B4-BE49-F238E27FC236}">
                <a16:creationId xmlns:a16="http://schemas.microsoft.com/office/drawing/2014/main" id="{39D92D70-B7D2-7C4C-2ABF-6CB060C95EE5}"/>
              </a:ext>
            </a:extLst>
          </p:cNvPr>
          <p:cNvSpPr>
            <a:spLocks noRot="1" noChangeArrowheads="1" noTextEdit="1"/>
          </p:cNvSpPr>
          <p:nvPr>
            <p:ph type="sldImg"/>
          </p:nvPr>
        </p:nvSpPr>
        <p:spPr>
          <a:ln/>
        </p:spPr>
      </p:sp>
      <p:sp>
        <p:nvSpPr>
          <p:cNvPr id="27652" name="Rectangle 3">
            <a:extLst>
              <a:ext uri="{FF2B5EF4-FFF2-40B4-BE49-F238E27FC236}">
                <a16:creationId xmlns:a16="http://schemas.microsoft.com/office/drawing/2014/main" id="{D4305A9E-0634-8464-5E6D-B4FB2384DBC4}"/>
              </a:ext>
            </a:extLst>
          </p:cNvPr>
          <p:cNvSpPr>
            <a:spLocks noGrp="1" noChangeArrowheads="1"/>
          </p:cNvSpPr>
          <p:nvPr>
            <p:ph type="body" idx="1"/>
          </p:nvPr>
        </p:nvSpPr>
        <p:spPr>
          <a:noFill/>
        </p:spPr>
        <p:txBody>
          <a:bodyPr/>
          <a:lstStyle/>
          <a:p>
            <a:pPr eaLnBrk="1" hangingPunct="1"/>
            <a:r>
              <a:rPr lang="en-US" altLang="en-US">
                <a:latin typeface="Times New Roman" panose="02020603050405020304" pitchFamily="18" charset="0"/>
              </a:rPr>
              <a:t>RFC 2828 describes four kinds of threat consequences and kinds of attacks that result:</a:t>
            </a:r>
          </a:p>
          <a:p>
            <a:pPr eaLnBrk="1" hangingPunct="1"/>
            <a:r>
              <a:rPr lang="en-US" altLang="en-US" b="1">
                <a:latin typeface="Times New Roman" panose="02020603050405020304" pitchFamily="18" charset="0"/>
              </a:rPr>
              <a:t>Unauthorized disclosure</a:t>
            </a:r>
            <a:r>
              <a:rPr lang="en-US" altLang="en-US">
                <a:latin typeface="Times New Roman" panose="02020603050405020304" pitchFamily="18" charset="0"/>
              </a:rPr>
              <a:t> is a threat to confidentiality:</a:t>
            </a:r>
          </a:p>
          <a:p>
            <a:pPr eaLnBrk="1" hangingPunct="1">
              <a:buFontTx/>
              <a:buChar char="•"/>
            </a:pPr>
            <a:r>
              <a:rPr lang="en-US" altLang="en-US" b="1">
                <a:latin typeface="Times New Roman" panose="02020603050405020304" pitchFamily="18" charset="0"/>
              </a:rPr>
              <a:t>Exposure: </a:t>
            </a:r>
            <a:r>
              <a:rPr lang="en-US" altLang="en-US">
                <a:latin typeface="Times New Roman" panose="02020603050405020304" pitchFamily="18" charset="0"/>
              </a:rPr>
              <a:t>Sensitive data is directly released to an unauthorized entity.</a:t>
            </a:r>
          </a:p>
          <a:p>
            <a:pPr eaLnBrk="1" hangingPunct="1">
              <a:buFontTx/>
              <a:buChar char="•"/>
            </a:pPr>
            <a:r>
              <a:rPr lang="en-US" altLang="en-US" b="1">
                <a:latin typeface="Times New Roman" panose="02020603050405020304" pitchFamily="18" charset="0"/>
              </a:rPr>
              <a:t>Interception: </a:t>
            </a:r>
            <a:r>
              <a:rPr lang="en-US" altLang="en-US">
                <a:latin typeface="Times New Roman" panose="02020603050405020304" pitchFamily="18" charset="0"/>
              </a:rPr>
              <a:t>An unauthorized entity directly accesses sensitive data in transit.</a:t>
            </a:r>
          </a:p>
          <a:p>
            <a:pPr eaLnBrk="1" hangingPunct="1">
              <a:buFontTx/>
              <a:buChar char="•"/>
            </a:pPr>
            <a:r>
              <a:rPr lang="en-US" altLang="en-US" b="1">
                <a:latin typeface="Times New Roman" panose="02020603050405020304" pitchFamily="18" charset="0"/>
              </a:rPr>
              <a:t>Inference: </a:t>
            </a:r>
            <a:r>
              <a:rPr lang="en-US" altLang="en-US">
                <a:latin typeface="Times New Roman" panose="02020603050405020304" pitchFamily="18" charset="0"/>
              </a:rPr>
              <a:t>an unauthorized entity indirectly accesses sensitive data by reasoning from characteristics or byproducts of communications.</a:t>
            </a:r>
          </a:p>
          <a:p>
            <a:pPr eaLnBrk="1" hangingPunct="1">
              <a:buFontTx/>
              <a:buChar char="•"/>
            </a:pPr>
            <a:r>
              <a:rPr lang="en-US" altLang="en-US" b="1">
                <a:latin typeface="Times New Roman" panose="02020603050405020304" pitchFamily="18" charset="0"/>
              </a:rPr>
              <a:t>Intrusion: </a:t>
            </a:r>
            <a:r>
              <a:rPr lang="en-US" altLang="en-US">
                <a:latin typeface="Times New Roman" panose="02020603050405020304" pitchFamily="18" charset="0"/>
              </a:rPr>
              <a:t>An unauthorized entity circumvents system's security protections.</a:t>
            </a:r>
          </a:p>
          <a:p>
            <a:pPr eaLnBrk="1" hangingPunct="1"/>
            <a:r>
              <a:rPr lang="en-US" altLang="en-US" b="1">
                <a:latin typeface="Times New Roman" panose="02020603050405020304" pitchFamily="18" charset="0"/>
              </a:rPr>
              <a:t>Deception</a:t>
            </a:r>
            <a:r>
              <a:rPr lang="en-US" altLang="en-US">
                <a:latin typeface="Times New Roman" panose="02020603050405020304" pitchFamily="18" charset="0"/>
              </a:rPr>
              <a:t> is a threat to either system integrity or data integrity:</a:t>
            </a:r>
          </a:p>
          <a:p>
            <a:pPr eaLnBrk="1" hangingPunct="1">
              <a:buFontTx/>
              <a:buChar char="•"/>
            </a:pPr>
            <a:r>
              <a:rPr lang="en-US" altLang="en-US" b="1">
                <a:latin typeface="Times New Roman" panose="02020603050405020304" pitchFamily="18" charset="0"/>
              </a:rPr>
              <a:t>Masquerade: </a:t>
            </a:r>
            <a:r>
              <a:rPr lang="en-US" altLang="en-US">
                <a:latin typeface="Times New Roman" panose="02020603050405020304" pitchFamily="18" charset="0"/>
              </a:rPr>
              <a:t>An unauthorized entity poses as an authorized entity.</a:t>
            </a:r>
          </a:p>
          <a:p>
            <a:pPr eaLnBrk="1" hangingPunct="1">
              <a:buFontTx/>
              <a:buChar char="•"/>
            </a:pPr>
            <a:r>
              <a:rPr lang="en-US" altLang="en-US" b="1">
                <a:latin typeface="Times New Roman" panose="02020603050405020304" pitchFamily="18" charset="0"/>
              </a:rPr>
              <a:t>Falsification: </a:t>
            </a:r>
            <a:r>
              <a:rPr lang="en-US" altLang="en-US">
                <a:latin typeface="Times New Roman" panose="02020603050405020304" pitchFamily="18" charset="0"/>
              </a:rPr>
              <a:t>False data deceives an authorized entity.</a:t>
            </a:r>
          </a:p>
          <a:p>
            <a:pPr eaLnBrk="1" hangingPunct="1">
              <a:buFontTx/>
              <a:buChar char="•"/>
            </a:pPr>
            <a:r>
              <a:rPr lang="en-US" altLang="en-US" b="1">
                <a:latin typeface="Times New Roman" panose="02020603050405020304" pitchFamily="18" charset="0"/>
              </a:rPr>
              <a:t>Repudiation: </a:t>
            </a:r>
            <a:r>
              <a:rPr lang="en-US" altLang="en-US">
                <a:latin typeface="Times New Roman" panose="02020603050405020304" pitchFamily="18" charset="0"/>
              </a:rPr>
              <a:t>An entity deceives another by falsely denying responsibility for an act.</a:t>
            </a:r>
          </a:p>
          <a:p>
            <a:pPr eaLnBrk="1" hangingPunct="1"/>
            <a:r>
              <a:rPr lang="en-US" altLang="en-US" b="1">
                <a:latin typeface="Times New Roman" panose="02020603050405020304" pitchFamily="18" charset="0"/>
              </a:rPr>
              <a:t>Disruption</a:t>
            </a:r>
            <a:r>
              <a:rPr lang="en-US" altLang="en-US">
                <a:latin typeface="Times New Roman" panose="02020603050405020304" pitchFamily="18" charset="0"/>
              </a:rPr>
              <a:t> is a threat to availability or system integrity:</a:t>
            </a:r>
          </a:p>
          <a:p>
            <a:pPr eaLnBrk="1" hangingPunct="1">
              <a:buFontTx/>
              <a:buChar char="•"/>
            </a:pPr>
            <a:r>
              <a:rPr lang="en-US" altLang="en-US" b="1">
                <a:latin typeface="Times New Roman" panose="02020603050405020304" pitchFamily="18" charset="0"/>
              </a:rPr>
              <a:t>Incapacitation: </a:t>
            </a:r>
            <a:r>
              <a:rPr lang="en-US" altLang="en-US">
                <a:latin typeface="Times New Roman" panose="02020603050405020304" pitchFamily="18" charset="0"/>
              </a:rPr>
              <a:t>Prevent/interrupt system operation by disabling a system component</a:t>
            </a:r>
          </a:p>
          <a:p>
            <a:pPr eaLnBrk="1" hangingPunct="1">
              <a:buFontTx/>
              <a:buChar char="•"/>
            </a:pPr>
            <a:r>
              <a:rPr lang="en-US" altLang="en-US" b="1">
                <a:latin typeface="Times New Roman" panose="02020603050405020304" pitchFamily="18" charset="0"/>
              </a:rPr>
              <a:t>Corruption: </a:t>
            </a:r>
            <a:r>
              <a:rPr lang="en-US" altLang="en-US">
                <a:latin typeface="Times New Roman" panose="02020603050405020304" pitchFamily="18" charset="0"/>
              </a:rPr>
              <a:t>adversely modifying system functions or data</a:t>
            </a:r>
          </a:p>
          <a:p>
            <a:pPr eaLnBrk="1" hangingPunct="1">
              <a:buFontTx/>
              <a:buChar char="•"/>
            </a:pPr>
            <a:r>
              <a:rPr lang="en-US" altLang="en-US" b="1">
                <a:latin typeface="Times New Roman" panose="02020603050405020304" pitchFamily="18" charset="0"/>
              </a:rPr>
              <a:t>Obstruction: </a:t>
            </a:r>
            <a:r>
              <a:rPr lang="en-US" altLang="en-US">
                <a:latin typeface="Times New Roman" panose="02020603050405020304" pitchFamily="18" charset="0"/>
              </a:rPr>
              <a:t>interrupts delivery of system services by hindering system operation.</a:t>
            </a:r>
          </a:p>
          <a:p>
            <a:pPr eaLnBrk="1" hangingPunct="1"/>
            <a:r>
              <a:rPr lang="en-US" altLang="en-US" b="1">
                <a:latin typeface="Times New Roman" panose="02020603050405020304" pitchFamily="18" charset="0"/>
              </a:rPr>
              <a:t>Usurpation </a:t>
            </a:r>
            <a:r>
              <a:rPr lang="en-US" altLang="en-US">
                <a:latin typeface="Times New Roman" panose="02020603050405020304" pitchFamily="18" charset="0"/>
              </a:rPr>
              <a:t>is a threat to system integrity:</a:t>
            </a:r>
          </a:p>
          <a:p>
            <a:pPr eaLnBrk="1" hangingPunct="1">
              <a:buFontTx/>
              <a:buChar char="•"/>
            </a:pPr>
            <a:r>
              <a:rPr lang="en-US" altLang="en-US" b="1">
                <a:latin typeface="Times New Roman" panose="02020603050405020304" pitchFamily="18" charset="0"/>
              </a:rPr>
              <a:t>Misappropriation: </a:t>
            </a:r>
            <a:r>
              <a:rPr lang="en-US" altLang="en-US">
                <a:latin typeface="Times New Roman" panose="02020603050405020304" pitchFamily="18" charset="0"/>
              </a:rPr>
              <a:t>unauthorized logical or physical control of a system resource.</a:t>
            </a:r>
          </a:p>
          <a:p>
            <a:pPr eaLnBrk="1" hangingPunct="1">
              <a:buFontTx/>
              <a:buChar char="•"/>
            </a:pPr>
            <a:r>
              <a:rPr lang="en-US" altLang="en-US" b="1">
                <a:latin typeface="Times New Roman" panose="02020603050405020304" pitchFamily="18" charset="0"/>
              </a:rPr>
              <a:t>Misuse: </a:t>
            </a:r>
            <a:r>
              <a:rPr lang="en-US" altLang="en-US">
                <a:latin typeface="Times New Roman" panose="02020603050405020304" pitchFamily="18" charset="0"/>
              </a:rPr>
              <a:t>Causes system to perform a function or service detrimental to security.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13EEBAB-31B4-1C97-5FE2-55906DC82222}"/>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B24EEA40-7406-7E49-8A09-1A8E87E5196A}" type="slidenum">
              <a:rPr lang="en-AU" altLang="en-US" sz="1200"/>
              <a:pPr/>
              <a:t>18</a:t>
            </a:fld>
            <a:endParaRPr lang="en-AU" altLang="en-US" sz="1200"/>
          </a:p>
        </p:txBody>
      </p:sp>
      <p:sp>
        <p:nvSpPr>
          <p:cNvPr id="30723" name="Rectangle 2">
            <a:extLst>
              <a:ext uri="{FF2B5EF4-FFF2-40B4-BE49-F238E27FC236}">
                <a16:creationId xmlns:a16="http://schemas.microsoft.com/office/drawing/2014/main" id="{5DDC89D4-7FD5-2AC8-2802-EF4E1E20A245}"/>
              </a:ext>
            </a:extLst>
          </p:cNvPr>
          <p:cNvSpPr>
            <a:spLocks noRot="1" noChangeArrowheads="1" noTextEdit="1"/>
          </p:cNvSpPr>
          <p:nvPr>
            <p:ph type="sldImg"/>
          </p:nvPr>
        </p:nvSpPr>
        <p:spPr>
          <a:ln/>
        </p:spPr>
      </p:sp>
      <p:sp>
        <p:nvSpPr>
          <p:cNvPr id="30724" name="Rectangle 3">
            <a:extLst>
              <a:ext uri="{FF2B5EF4-FFF2-40B4-BE49-F238E27FC236}">
                <a16:creationId xmlns:a16="http://schemas.microsoft.com/office/drawing/2014/main" id="{749BC20F-54D1-DEFF-02F7-5F26D1CD8709}"/>
              </a:ext>
            </a:extLst>
          </p:cNvPr>
          <p:cNvSpPr>
            <a:spLocks noGrp="1" noChangeArrowheads="1"/>
          </p:cNvSpPr>
          <p:nvPr>
            <p:ph type="body" idx="1"/>
          </p:nvPr>
        </p:nvSpPr>
        <p:spPr>
          <a:noFill/>
        </p:spPr>
        <p:txBody>
          <a:bodyPr/>
          <a:lstStyle/>
          <a:p>
            <a:pPr eaLnBrk="1" hangingPunct="1"/>
            <a:r>
              <a:rPr lang="en-US" altLang="en-US">
                <a:latin typeface="Times New Roman" panose="02020603050405020304" pitchFamily="18" charset="0"/>
              </a:rPr>
              <a:t>As mentioned, the assets of a computer system can be categorized as hardware, software, data, and communication lines and networks. We briefly describe these four categories and relate these to the concepts of integrity, confidentiality, and availability, as illustrated here in Figure 1.3.</a:t>
            </a:r>
          </a:p>
          <a:p>
            <a:pPr eaLnBrk="1" hangingPunct="1"/>
            <a:r>
              <a:rPr lang="en-US" altLang="en-US" b="1">
                <a:latin typeface="Times New Roman" panose="02020603050405020304" pitchFamily="18" charset="0"/>
              </a:rPr>
              <a:t>Hardware - </a:t>
            </a:r>
            <a:r>
              <a:rPr lang="en-US" altLang="en-US">
                <a:latin typeface="Times New Roman" panose="02020603050405020304" pitchFamily="18" charset="0"/>
              </a:rPr>
              <a:t>A major threat = is the threat to availability. Hardware is the most vulnerable to attack and the least susceptible to automated controls. Threats include accidental and deliberate damage to equipment as well as theft. Theft of CDROMs and DVDs can lead to loss of confidentiality. Physical and administrative security measures are needed to deal with these threats.</a:t>
            </a:r>
          </a:p>
          <a:p>
            <a:pPr eaLnBrk="1" hangingPunct="1"/>
            <a:r>
              <a:rPr lang="en-US" altLang="en-US" b="1">
                <a:latin typeface="Times New Roman" panose="02020603050405020304" pitchFamily="18" charset="0"/>
              </a:rPr>
              <a:t>Software - </a:t>
            </a:r>
            <a:r>
              <a:rPr lang="en-US" altLang="en-US">
                <a:latin typeface="Times New Roman" panose="02020603050405020304" pitchFamily="18" charset="0"/>
              </a:rPr>
              <a:t>includes the operating system, utilities, and application programs. A key threat is an attack on availability. Software is often easy to delete. Software can also be altered or damaged to render it useless. Careful software configuration management can maintain high availability. A more difficult problem is software modification (e.g. from virus/worm) that results in a program that still functions but that behaves differently than before, which is a threat to integrity/authenticity.</a:t>
            </a:r>
          </a:p>
          <a:p>
            <a:pPr eaLnBrk="1" hangingPunct="1"/>
            <a:r>
              <a:rPr lang="en-US" altLang="en-US" b="1">
                <a:latin typeface="Times New Roman" panose="02020603050405020304" pitchFamily="18" charset="0"/>
              </a:rPr>
              <a:t>Data - </a:t>
            </a:r>
            <a:r>
              <a:rPr lang="en-US" altLang="en-US">
                <a:latin typeface="Times New Roman" panose="02020603050405020304" pitchFamily="18" charset="0"/>
              </a:rPr>
              <a:t>involves files and other forms of data controlled by individuals, groups, and business organizations. Security concerns with respect to data are broad, encompassing availability, secrecy, and integrity. In the case of availability, the concern is with the destruction of data files, which can occur either accidentally or maliciously. The obvious concern with secrecy is the unauthorized reading of data files or databases. A less obvious secrecy threat involves the analysis of data and manifests itself in the use of so-called statistical databases, which provide summary or aggregate information. Finally, data integrity is a major concern in most installations. Modifications to data files can have consequences ranging from minor to disastrous.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eecs-bg-2">
            <a:extLst>
              <a:ext uri="{FF2B5EF4-FFF2-40B4-BE49-F238E27FC236}">
                <a16:creationId xmlns:a16="http://schemas.microsoft.com/office/drawing/2014/main" id="{444B2624-FB23-237A-4843-71957033E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gradFill rotWithShape="0">
            <a:gsLst>
              <a:gs pos="0">
                <a:schemeClr val="accent2">
                  <a:alpha val="7999"/>
                </a:schemeClr>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50883" name="Rectangle 3"/>
          <p:cNvSpPr>
            <a:spLocks noGrp="1" noChangeArrowheads="1"/>
          </p:cNvSpPr>
          <p:nvPr>
            <p:ph type="ctrTitle"/>
          </p:nvPr>
        </p:nvSpPr>
        <p:spPr>
          <a:xfrm>
            <a:off x="457200" y="228600"/>
            <a:ext cx="7772400" cy="2590800"/>
          </a:xfrm>
        </p:spPr>
        <p:txBody>
          <a:bodyPr/>
          <a:lstStyle>
            <a:lvl1pPr>
              <a:defRPr b="0"/>
            </a:lvl1pPr>
          </a:lstStyle>
          <a:p>
            <a:pPr lvl="0"/>
            <a:r>
              <a:rPr lang="en-US" altLang="en-US" noProof="0"/>
              <a:t>Click to edit Master title style</a:t>
            </a:r>
          </a:p>
        </p:txBody>
      </p:sp>
      <p:sp>
        <p:nvSpPr>
          <p:cNvPr id="250884" name="Rectangle 4"/>
          <p:cNvSpPr>
            <a:spLocks noGrp="1" noChangeArrowheads="1"/>
          </p:cNvSpPr>
          <p:nvPr>
            <p:ph type="subTitle" idx="1"/>
          </p:nvPr>
        </p:nvSpPr>
        <p:spPr>
          <a:xfrm>
            <a:off x="457200" y="3048000"/>
            <a:ext cx="7772400" cy="2743200"/>
          </a:xfrm>
        </p:spPr>
        <p:txBody>
          <a:bodyPr/>
          <a:lstStyle>
            <a:lvl1pPr marL="0" indent="0">
              <a:buFontTx/>
              <a:buNone/>
              <a:defRPr/>
            </a:lvl1pPr>
          </a:lstStyle>
          <a:p>
            <a:pPr lvl="0"/>
            <a:r>
              <a:rPr lang="en-US" altLang="en-US" noProof="0"/>
              <a:t>Click to edit Master subtitle style</a:t>
            </a:r>
          </a:p>
        </p:txBody>
      </p:sp>
    </p:spTree>
    <p:extLst>
      <p:ext uri="{BB962C8B-B14F-4D97-AF65-F5344CB8AC3E}">
        <p14:creationId xmlns:p14="http://schemas.microsoft.com/office/powerpoint/2010/main" val="344529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7273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92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592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116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008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36572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0386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056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298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9515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1397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93321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92525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77ABEC1-837C-E2CE-14DA-B94CC854832E}"/>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83A111A-3443-9D0E-B507-D83D4349DD2C}"/>
              </a:ext>
            </a:extLst>
          </p:cNvPr>
          <p:cNvSpPr>
            <a:spLocks noGrp="1" noChangeArrowheads="1"/>
          </p:cNvSpPr>
          <p:nvPr>
            <p:ph type="body" idx="1"/>
          </p:nvPr>
        </p:nvSpPr>
        <p:spPr bwMode="auto">
          <a:xfrm>
            <a:off x="457200" y="1447800"/>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 Fourth level</a:t>
            </a:r>
          </a:p>
          <a:p>
            <a:pPr lvl="3"/>
            <a:endParaRPr lang="en-US" altLang="en-US"/>
          </a:p>
        </p:txBody>
      </p:sp>
      <p:sp>
        <p:nvSpPr>
          <p:cNvPr id="1028" name="Text Box 4">
            <a:extLst>
              <a:ext uri="{FF2B5EF4-FFF2-40B4-BE49-F238E27FC236}">
                <a16:creationId xmlns:a16="http://schemas.microsoft.com/office/drawing/2014/main" id="{C770CE61-ED72-4E08-BBA3-1C7F31BC0298}"/>
              </a:ext>
            </a:extLst>
          </p:cNvPr>
          <p:cNvSpPr txBox="1">
            <a:spLocks noChangeArrowheads="1"/>
          </p:cNvSpPr>
          <p:nvPr/>
        </p:nvSpPr>
        <p:spPr bwMode="auto">
          <a:xfrm>
            <a:off x="4191000" y="6400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algn="ctr" eaLnBrk="1" hangingPunct="1"/>
            <a:fld id="{DEBFAE4A-E7C9-8341-B3A6-1CA870009356}" type="slidenum">
              <a:rPr lang="en-US" altLang="en-US" sz="1800">
                <a:solidFill>
                  <a:srgbClr val="FF0000"/>
                </a:solidFill>
                <a:latin typeface="Lucida Sans" panose="020B0602030504020204" pitchFamily="34" charset="77"/>
              </a:rPr>
              <a:pPr algn="ctr" eaLnBrk="1" hangingPunct="1"/>
              <a:t>‹#›</a:t>
            </a:fld>
            <a:endParaRPr lang="en-US" altLang="en-US" sz="1800">
              <a:solidFill>
                <a:srgbClr val="FF0000"/>
              </a:solidFill>
              <a:latin typeface="Lucida Sans" panose="020B0602030504020204" pitchFamily="34" charset="77"/>
            </a:endParaRPr>
          </a:p>
        </p:txBody>
      </p:sp>
      <p:sp>
        <p:nvSpPr>
          <p:cNvPr id="1029" name="Rectangle 5">
            <a:extLst>
              <a:ext uri="{FF2B5EF4-FFF2-40B4-BE49-F238E27FC236}">
                <a16:creationId xmlns:a16="http://schemas.microsoft.com/office/drawing/2014/main" id="{88C5E718-CE65-55A6-8439-CEB9CB8D4609}"/>
              </a:ext>
            </a:extLst>
          </p:cNvPr>
          <p:cNvSpPr>
            <a:spLocks noChangeArrowheads="1"/>
          </p:cNvSpPr>
          <p:nvPr/>
        </p:nvSpPr>
        <p:spPr bwMode="auto">
          <a:xfrm>
            <a:off x="4419600" y="6477000"/>
            <a:ext cx="381000" cy="228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eaLnBrk="1" hangingPunct="1">
              <a:defRPr/>
            </a:pPr>
            <a:endParaRPr lang="en-US" altLang="en-US"/>
          </a:p>
        </p:txBody>
      </p:sp>
    </p:spTree>
  </p:cSld>
  <p:clrMap bg1="lt1" tx1="dk1" bg2="lt2" tx2="dk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rtl="0" eaLnBrk="0" fontAlgn="base" hangingPunct="0">
        <a:spcBef>
          <a:spcPct val="0"/>
        </a:spcBef>
        <a:spcAft>
          <a:spcPct val="0"/>
        </a:spcAft>
        <a:defRPr sz="3600" b="1" kern="1200">
          <a:solidFill>
            <a:srgbClr val="FF0000"/>
          </a:solidFill>
          <a:latin typeface="+mj-lt"/>
          <a:ea typeface="+mj-ea"/>
          <a:cs typeface="+mj-cs"/>
        </a:defRPr>
      </a:lvl1pPr>
      <a:lvl2pPr algn="l" rtl="0" eaLnBrk="0" fontAlgn="base" hangingPunct="0">
        <a:spcBef>
          <a:spcPct val="0"/>
        </a:spcBef>
        <a:spcAft>
          <a:spcPct val="0"/>
        </a:spcAft>
        <a:defRPr sz="3600" b="1">
          <a:solidFill>
            <a:srgbClr val="FF0000"/>
          </a:solidFill>
          <a:latin typeface="Trebuchet MS" panose="020B0603020202020204" pitchFamily="34" charset="0"/>
          <a:ea typeface="Lucida Sans Unicode" panose="020B0602030504020204" pitchFamily="34" charset="0"/>
          <a:cs typeface="Lucida Sans Unicode" panose="020B0602030504020204" pitchFamily="34" charset="0"/>
        </a:defRPr>
      </a:lvl2pPr>
      <a:lvl3pPr algn="l" rtl="0" eaLnBrk="0" fontAlgn="base" hangingPunct="0">
        <a:spcBef>
          <a:spcPct val="0"/>
        </a:spcBef>
        <a:spcAft>
          <a:spcPct val="0"/>
        </a:spcAft>
        <a:defRPr sz="3600" b="1">
          <a:solidFill>
            <a:srgbClr val="FF0000"/>
          </a:solidFill>
          <a:latin typeface="Trebuchet MS" panose="020B0603020202020204" pitchFamily="34" charset="0"/>
          <a:ea typeface="Lucida Sans Unicode" panose="020B0602030504020204" pitchFamily="34" charset="0"/>
          <a:cs typeface="Lucida Sans Unicode" panose="020B0602030504020204" pitchFamily="34" charset="0"/>
        </a:defRPr>
      </a:lvl3pPr>
      <a:lvl4pPr algn="l" rtl="0" eaLnBrk="0" fontAlgn="base" hangingPunct="0">
        <a:spcBef>
          <a:spcPct val="0"/>
        </a:spcBef>
        <a:spcAft>
          <a:spcPct val="0"/>
        </a:spcAft>
        <a:defRPr sz="3600" b="1">
          <a:solidFill>
            <a:srgbClr val="FF0000"/>
          </a:solidFill>
          <a:latin typeface="Trebuchet MS" panose="020B0603020202020204" pitchFamily="34" charset="0"/>
          <a:ea typeface="Lucida Sans Unicode" panose="020B0602030504020204" pitchFamily="34" charset="0"/>
          <a:cs typeface="Lucida Sans Unicode" panose="020B0602030504020204" pitchFamily="34" charset="0"/>
        </a:defRPr>
      </a:lvl4pPr>
      <a:lvl5pPr algn="l" rtl="0" eaLnBrk="0" fontAlgn="base" hangingPunct="0">
        <a:spcBef>
          <a:spcPct val="0"/>
        </a:spcBef>
        <a:spcAft>
          <a:spcPct val="0"/>
        </a:spcAft>
        <a:defRPr sz="3600" b="1">
          <a:solidFill>
            <a:srgbClr val="FF0000"/>
          </a:solidFill>
          <a:latin typeface="Trebuchet MS" panose="020B0603020202020204" pitchFamily="34" charset="0"/>
          <a:ea typeface="Lucida Sans Unicode" panose="020B0602030504020204" pitchFamily="34" charset="0"/>
          <a:cs typeface="Lucida Sans Unicode" panose="020B0602030504020204" pitchFamily="34" charset="0"/>
        </a:defRPr>
      </a:lvl5pPr>
      <a:lvl6pPr marL="457200" algn="l" rtl="0" fontAlgn="base">
        <a:spcBef>
          <a:spcPct val="0"/>
        </a:spcBef>
        <a:spcAft>
          <a:spcPct val="0"/>
        </a:spcAft>
        <a:defRPr sz="3600" b="1">
          <a:solidFill>
            <a:srgbClr val="FF0000"/>
          </a:solidFill>
          <a:latin typeface="Trebuchet MS" panose="020B0603020202020204" pitchFamily="34" charset="0"/>
          <a:ea typeface="Lucida Sans Unicode" panose="020B0602030504020204" pitchFamily="34" charset="0"/>
          <a:cs typeface="Lucida Sans Unicode" panose="020B0602030504020204" pitchFamily="34" charset="0"/>
        </a:defRPr>
      </a:lvl6pPr>
      <a:lvl7pPr marL="914400" algn="l" rtl="0" fontAlgn="base">
        <a:spcBef>
          <a:spcPct val="0"/>
        </a:spcBef>
        <a:spcAft>
          <a:spcPct val="0"/>
        </a:spcAft>
        <a:defRPr sz="3600" b="1">
          <a:solidFill>
            <a:srgbClr val="FF0000"/>
          </a:solidFill>
          <a:latin typeface="Trebuchet MS" panose="020B0603020202020204" pitchFamily="34" charset="0"/>
          <a:ea typeface="Lucida Sans Unicode" panose="020B0602030504020204" pitchFamily="34" charset="0"/>
          <a:cs typeface="Lucida Sans Unicode" panose="020B0602030504020204" pitchFamily="34" charset="0"/>
        </a:defRPr>
      </a:lvl7pPr>
      <a:lvl8pPr marL="1371600" algn="l" rtl="0" fontAlgn="base">
        <a:spcBef>
          <a:spcPct val="0"/>
        </a:spcBef>
        <a:spcAft>
          <a:spcPct val="0"/>
        </a:spcAft>
        <a:defRPr sz="3600" b="1">
          <a:solidFill>
            <a:srgbClr val="FF0000"/>
          </a:solidFill>
          <a:latin typeface="Trebuchet MS" panose="020B0603020202020204" pitchFamily="34" charset="0"/>
          <a:ea typeface="Lucida Sans Unicode" panose="020B0602030504020204" pitchFamily="34" charset="0"/>
          <a:cs typeface="Lucida Sans Unicode" panose="020B0602030504020204" pitchFamily="34" charset="0"/>
        </a:defRPr>
      </a:lvl8pPr>
      <a:lvl9pPr marL="1828800" algn="l" rtl="0" fontAlgn="base">
        <a:spcBef>
          <a:spcPct val="0"/>
        </a:spcBef>
        <a:spcAft>
          <a:spcPct val="0"/>
        </a:spcAft>
        <a:defRPr sz="3600" b="1">
          <a:solidFill>
            <a:srgbClr val="FF0000"/>
          </a:solidFill>
          <a:latin typeface="Trebuchet MS" panose="020B0603020202020204" pitchFamily="34" charset="0"/>
          <a:ea typeface="Lucida Sans Unicode" panose="020B0602030504020204" pitchFamily="34" charset="0"/>
          <a:cs typeface="Lucida Sans Unicode" panose="020B0602030504020204" pitchFamily="34" charset="0"/>
        </a:defRPr>
      </a:lvl9pPr>
    </p:titleStyle>
    <p:bodyStyle>
      <a:lvl1pPr marL="342900" indent="-342900" algn="l" rtl="0" eaLnBrk="0" fontAlgn="base" hangingPunct="0">
        <a:spcBef>
          <a:spcPct val="20000"/>
        </a:spcBef>
        <a:spcAft>
          <a:spcPct val="0"/>
        </a:spcAft>
        <a:buSzPct val="80000"/>
        <a:buChar char="•"/>
        <a:defRPr sz="2800" kern="1200">
          <a:solidFill>
            <a:srgbClr val="000066"/>
          </a:solidFill>
          <a:latin typeface="+mn-lt"/>
          <a:ea typeface="+mn-ea"/>
          <a:cs typeface="+mn-cs"/>
        </a:defRPr>
      </a:lvl1pPr>
      <a:lvl2pPr marL="742950" indent="-285750" algn="l" rtl="0" eaLnBrk="0" fontAlgn="base" hangingPunct="0">
        <a:spcBef>
          <a:spcPct val="20000"/>
        </a:spcBef>
        <a:spcAft>
          <a:spcPct val="0"/>
        </a:spcAft>
        <a:buSzPct val="80000"/>
        <a:buChar char="–"/>
        <a:defRPr sz="2400" kern="1200">
          <a:solidFill>
            <a:srgbClr val="000066"/>
          </a:solidFill>
          <a:latin typeface="+mn-lt"/>
          <a:ea typeface="+mn-ea"/>
          <a:cs typeface="+mn-cs"/>
        </a:defRPr>
      </a:lvl2pPr>
      <a:lvl3pPr marL="1143000" indent="-228600" algn="l" rtl="0" eaLnBrk="0" fontAlgn="base" hangingPunct="0">
        <a:spcBef>
          <a:spcPct val="20000"/>
        </a:spcBef>
        <a:spcAft>
          <a:spcPct val="0"/>
        </a:spcAft>
        <a:buSzPct val="80000"/>
        <a:buChar char="•"/>
        <a:defRPr sz="2000" kern="1200">
          <a:solidFill>
            <a:srgbClr val="000066"/>
          </a:solidFill>
          <a:latin typeface="+mn-lt"/>
          <a:ea typeface="+mn-ea"/>
          <a:cs typeface="+mn-cs"/>
        </a:defRPr>
      </a:lvl3pPr>
      <a:lvl4pPr marL="1600200" indent="-228600" algn="l" rtl="0" eaLnBrk="0" fontAlgn="base" hangingPunct="0">
        <a:spcBef>
          <a:spcPct val="20000"/>
        </a:spcBef>
        <a:spcAft>
          <a:spcPct val="0"/>
        </a:spcAft>
        <a:buSzPct val="80000"/>
        <a:defRPr sz="2000"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Lucida Sans" panose="020B06020305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FF4169D-8141-B994-722F-FD70941C9055}"/>
              </a:ext>
            </a:extLst>
          </p:cNvPr>
          <p:cNvSpPr>
            <a:spLocks noGrp="1" noChangeArrowheads="1"/>
          </p:cNvSpPr>
          <p:nvPr>
            <p:ph type="ctrTitle"/>
          </p:nvPr>
        </p:nvSpPr>
        <p:spPr>
          <a:xfrm>
            <a:off x="838200" y="457200"/>
            <a:ext cx="7848600" cy="1752600"/>
          </a:xfrm>
        </p:spPr>
        <p:txBody>
          <a:bodyPr/>
          <a:lstStyle/>
          <a:p>
            <a:pPr eaLnBrk="1" hangingPunct="1"/>
            <a:r>
              <a:rPr kumimoji="1" lang="en-US" altLang="en-US" b="1"/>
              <a:t>Computer Security: Principles and Practice</a:t>
            </a:r>
            <a:endParaRPr lang="en-AU" altLang="en-US" b="1"/>
          </a:p>
        </p:txBody>
      </p:sp>
      <p:sp>
        <p:nvSpPr>
          <p:cNvPr id="4099" name="Rectangle 3">
            <a:extLst>
              <a:ext uri="{FF2B5EF4-FFF2-40B4-BE49-F238E27FC236}">
                <a16:creationId xmlns:a16="http://schemas.microsoft.com/office/drawing/2014/main" id="{2EC157D9-C25B-4E1D-173B-FD95C34D8169}"/>
              </a:ext>
            </a:extLst>
          </p:cNvPr>
          <p:cNvSpPr>
            <a:spLocks noGrp="1" noChangeArrowheads="1"/>
          </p:cNvSpPr>
          <p:nvPr>
            <p:ph type="subTitle" idx="1"/>
          </p:nvPr>
        </p:nvSpPr>
        <p:spPr>
          <a:xfrm>
            <a:off x="827088" y="3500438"/>
            <a:ext cx="7777162" cy="2057400"/>
          </a:xfrm>
        </p:spPr>
        <p:txBody>
          <a:bodyPr/>
          <a:lstStyle/>
          <a:p>
            <a:pPr eaLnBrk="1" hangingPunct="1"/>
            <a:r>
              <a:rPr lang="en-AU" altLang="en-US">
                <a:solidFill>
                  <a:schemeClr val="bg1"/>
                </a:solidFill>
              </a:rPr>
              <a:t>EECS710: Information Security</a:t>
            </a:r>
          </a:p>
          <a:p>
            <a:pPr eaLnBrk="1" hangingPunct="1"/>
            <a:r>
              <a:rPr lang="en-AU" altLang="en-US">
                <a:solidFill>
                  <a:schemeClr val="bg1"/>
                </a:solidFill>
              </a:rPr>
              <a:t>Professor Hossein Saiedian</a:t>
            </a:r>
          </a:p>
          <a:p>
            <a:pPr eaLnBrk="1" hangingPunct="1"/>
            <a:r>
              <a:rPr lang="en-AU" altLang="en-US">
                <a:solidFill>
                  <a:schemeClr val="bg1"/>
                </a:solidFill>
              </a:rPr>
              <a:t>Fall 2014</a:t>
            </a:r>
          </a:p>
        </p:txBody>
      </p:sp>
      <p:sp>
        <p:nvSpPr>
          <p:cNvPr id="201732" name="Text Box 4">
            <a:extLst>
              <a:ext uri="{FF2B5EF4-FFF2-40B4-BE49-F238E27FC236}">
                <a16:creationId xmlns:a16="http://schemas.microsoft.com/office/drawing/2014/main" id="{3C872992-2A21-65D5-FAB5-B2BDBEAF3866}"/>
              </a:ext>
            </a:extLst>
          </p:cNvPr>
          <p:cNvSpPr txBox="1">
            <a:spLocks noChangeArrowheads="1"/>
          </p:cNvSpPr>
          <p:nvPr/>
        </p:nvSpPr>
        <p:spPr bwMode="auto">
          <a:xfrm>
            <a:off x="755650" y="2492375"/>
            <a:ext cx="74168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defRPr/>
            </a:pPr>
            <a:r>
              <a:rPr lang="en-US" altLang="en-US" b="1" dirty="0">
                <a:solidFill>
                  <a:srgbClr val="002060"/>
                </a:solidFill>
                <a:effectLst>
                  <a:outerShdw blurRad="38100" dist="38100" dir="2700000" algn="tl">
                    <a:srgbClr val="C0C0C0"/>
                  </a:outerShdw>
                </a:effectLst>
                <a:latin typeface="Calibri" panose="020F0502020204030204" pitchFamily="34" charset="0"/>
                <a:cs typeface="Arial" panose="020B0604020202020204" pitchFamily="34" charset="0"/>
              </a:rPr>
              <a:t>Chapter 1: Overview</a:t>
            </a:r>
            <a:endParaRPr kumimoji="1" lang="en-US" altLang="en-US" b="1" dirty="0">
              <a:solidFill>
                <a:srgbClr val="002060"/>
              </a:solidFill>
              <a:effectLst>
                <a:outerShdw blurRad="38100" dist="38100" dir="2700000" algn="tl">
                  <a:srgbClr val="C0C0C0"/>
                </a:outerShdw>
              </a:effectLst>
              <a:latin typeface="Calibri" panose="020F050202020403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0647DA6B-BEB6-EFE0-7751-C4D129944304}"/>
              </a:ext>
            </a:extLst>
          </p:cNvPr>
          <p:cNvSpPr>
            <a:spLocks noGrp="1"/>
          </p:cNvSpPr>
          <p:nvPr>
            <p:ph type="title"/>
          </p:nvPr>
        </p:nvSpPr>
        <p:spPr/>
        <p:txBody>
          <a:bodyPr/>
          <a:lstStyle/>
          <a:p>
            <a:pPr eaLnBrk="1" hangingPunct="1"/>
            <a:r>
              <a:rPr lang="en-US" altLang="en-US"/>
              <a:t>Examples of security requirements: Integrity</a:t>
            </a:r>
          </a:p>
        </p:txBody>
      </p:sp>
      <p:sp>
        <p:nvSpPr>
          <p:cNvPr id="17411" name="Content Placeholder 2">
            <a:extLst>
              <a:ext uri="{FF2B5EF4-FFF2-40B4-BE49-F238E27FC236}">
                <a16:creationId xmlns:a16="http://schemas.microsoft.com/office/drawing/2014/main" id="{D4566566-6E96-8890-B458-2688FD4FCBF7}"/>
              </a:ext>
            </a:extLst>
          </p:cNvPr>
          <p:cNvSpPr>
            <a:spLocks noGrp="1"/>
          </p:cNvSpPr>
          <p:nvPr>
            <p:ph idx="1"/>
          </p:nvPr>
        </p:nvSpPr>
        <p:spPr>
          <a:xfrm>
            <a:off x="457200" y="1447800"/>
            <a:ext cx="8435975" cy="4419600"/>
          </a:xfrm>
        </p:spPr>
        <p:txBody>
          <a:bodyPr/>
          <a:lstStyle/>
          <a:p>
            <a:pPr eaLnBrk="1" hangingPunct="1"/>
            <a:r>
              <a:rPr lang="en-US" altLang="en-US"/>
              <a:t>A hospital patient’s allergy information (high integrity data): a doctor should be able to trust that the info is correct and current</a:t>
            </a:r>
          </a:p>
          <a:p>
            <a:pPr lvl="1" eaLnBrk="1" hangingPunct="1"/>
            <a:r>
              <a:rPr lang="en-US" altLang="en-US"/>
              <a:t>If a nurse deliberately falsifies the data, the database should be restored to a trusted basis and the falsified information traced back to the person who did it</a:t>
            </a:r>
          </a:p>
          <a:p>
            <a:pPr eaLnBrk="1" hangingPunct="1"/>
            <a:r>
              <a:rPr lang="en-US" altLang="en-US"/>
              <a:t>An online newsgroup registration data: moderate level of integrity</a:t>
            </a:r>
          </a:p>
          <a:p>
            <a:pPr eaLnBrk="1" hangingPunct="1"/>
            <a:r>
              <a:rPr lang="en-US" altLang="en-US"/>
              <a:t>An example of low integrity requirement: anonymous online poll (inaccuracy is well understood)</a:t>
            </a:r>
          </a:p>
          <a:p>
            <a:pPr eaLnBrk="1" hangingPunct="1"/>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79BB427-547D-5A69-05E7-4B028F7AEFBF}"/>
              </a:ext>
            </a:extLst>
          </p:cNvPr>
          <p:cNvSpPr>
            <a:spLocks noGrp="1"/>
          </p:cNvSpPr>
          <p:nvPr>
            <p:ph type="title"/>
          </p:nvPr>
        </p:nvSpPr>
        <p:spPr/>
        <p:txBody>
          <a:bodyPr/>
          <a:lstStyle/>
          <a:p>
            <a:pPr eaLnBrk="1" hangingPunct="1"/>
            <a:r>
              <a:rPr lang="en-US" altLang="en-US"/>
              <a:t>Examples of security requirements: Availability</a:t>
            </a:r>
          </a:p>
        </p:txBody>
      </p:sp>
      <p:sp>
        <p:nvSpPr>
          <p:cNvPr id="19459" name="Content Placeholder 2">
            <a:extLst>
              <a:ext uri="{FF2B5EF4-FFF2-40B4-BE49-F238E27FC236}">
                <a16:creationId xmlns:a16="http://schemas.microsoft.com/office/drawing/2014/main" id="{5744DE5F-6DCC-31BC-3883-69426CDEB1FD}"/>
              </a:ext>
            </a:extLst>
          </p:cNvPr>
          <p:cNvSpPr>
            <a:spLocks noGrp="1"/>
          </p:cNvSpPr>
          <p:nvPr>
            <p:ph idx="1"/>
          </p:nvPr>
        </p:nvSpPr>
        <p:spPr>
          <a:xfrm>
            <a:off x="457200" y="1447800"/>
            <a:ext cx="8435975" cy="4419600"/>
          </a:xfrm>
        </p:spPr>
        <p:txBody>
          <a:bodyPr/>
          <a:lstStyle/>
          <a:p>
            <a:pPr eaLnBrk="1" hangingPunct="1"/>
            <a:r>
              <a:rPr lang="en-US" altLang="en-US"/>
              <a:t>A system that provides authentication: high availability requirement </a:t>
            </a:r>
          </a:p>
          <a:p>
            <a:pPr lvl="1" eaLnBrk="1" hangingPunct="1"/>
            <a:r>
              <a:rPr lang="en-US" altLang="en-US"/>
              <a:t>If customers cannot access resources, the loss of services could result in financial loss</a:t>
            </a:r>
          </a:p>
          <a:p>
            <a:pPr eaLnBrk="1" hangingPunct="1"/>
            <a:r>
              <a:rPr lang="en-US" altLang="en-US"/>
              <a:t>A public website for a university: a moderate availably requirement; not critical but causes embarrassment</a:t>
            </a:r>
          </a:p>
          <a:p>
            <a:pPr eaLnBrk="1" hangingPunct="1"/>
            <a:r>
              <a:rPr lang="en-US" altLang="en-US"/>
              <a:t>An online telephone directory lookup: a low availability requirement because unavailability is mostly annoyance (there are alternative sources)</a:t>
            </a:r>
          </a:p>
          <a:p>
            <a:pPr eaLnBrk="1" hangingPunct="1"/>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B93F6D6-FBC5-6068-F88F-0D47CF27EBF3}"/>
              </a:ext>
            </a:extLst>
          </p:cNvPr>
          <p:cNvSpPr>
            <a:spLocks noGrp="1" noChangeArrowheads="1"/>
          </p:cNvSpPr>
          <p:nvPr>
            <p:ph type="title"/>
          </p:nvPr>
        </p:nvSpPr>
        <p:spPr>
          <a:xfrm>
            <a:off x="304800" y="277813"/>
            <a:ext cx="8610600" cy="1139825"/>
          </a:xfrm>
        </p:spPr>
        <p:txBody>
          <a:bodyPr/>
          <a:lstStyle/>
          <a:p>
            <a:pPr eaLnBrk="1" hangingPunct="1"/>
            <a:r>
              <a:rPr lang="en-US" altLang="en-US"/>
              <a:t>Challenges of computer security</a:t>
            </a:r>
          </a:p>
        </p:txBody>
      </p:sp>
      <p:sp>
        <p:nvSpPr>
          <p:cNvPr id="21507" name="Rectangle 3">
            <a:extLst>
              <a:ext uri="{FF2B5EF4-FFF2-40B4-BE49-F238E27FC236}">
                <a16:creationId xmlns:a16="http://schemas.microsoft.com/office/drawing/2014/main" id="{E44DF653-A4D4-51EA-EB8C-2DE463597C15}"/>
              </a:ext>
            </a:extLst>
          </p:cNvPr>
          <p:cNvSpPr>
            <a:spLocks noGrp="1" noChangeArrowheads="1"/>
          </p:cNvSpPr>
          <p:nvPr>
            <p:ph type="body" idx="1"/>
          </p:nvPr>
        </p:nvSpPr>
        <p:spPr>
          <a:xfrm>
            <a:off x="419100" y="1125538"/>
            <a:ext cx="8382000" cy="4800600"/>
          </a:xfrm>
        </p:spPr>
        <p:txBody>
          <a:bodyPr/>
          <a:lstStyle/>
          <a:p>
            <a:pPr marL="609600" indent="-609600" eaLnBrk="1" hangingPunct="1">
              <a:lnSpc>
                <a:spcPct val="90000"/>
              </a:lnSpc>
              <a:buFont typeface="Times" pitchFamily="2" charset="0"/>
              <a:buAutoNum type="arabicPeriod"/>
            </a:pPr>
            <a:r>
              <a:rPr lang="en-US" altLang="en-US"/>
              <a:t>Computer security is not simple</a:t>
            </a:r>
          </a:p>
          <a:p>
            <a:pPr marL="609600" indent="-609600" eaLnBrk="1" hangingPunct="1">
              <a:lnSpc>
                <a:spcPct val="90000"/>
              </a:lnSpc>
              <a:buFont typeface="Times" pitchFamily="2" charset="0"/>
              <a:buAutoNum type="arabicPeriod"/>
            </a:pPr>
            <a:r>
              <a:rPr lang="en-US" altLang="en-US"/>
              <a:t>One must consider potential (unexpected) attacks</a:t>
            </a:r>
          </a:p>
          <a:p>
            <a:pPr marL="609600" indent="-609600" eaLnBrk="1" hangingPunct="1">
              <a:lnSpc>
                <a:spcPct val="90000"/>
              </a:lnSpc>
              <a:buFont typeface="Times" pitchFamily="2" charset="0"/>
              <a:buAutoNum type="arabicPeriod"/>
            </a:pPr>
            <a:r>
              <a:rPr lang="en-US" altLang="en-US"/>
              <a:t>Procedures used are often counter-intuitive</a:t>
            </a:r>
          </a:p>
          <a:p>
            <a:pPr marL="609600" indent="-609600" eaLnBrk="1" hangingPunct="1">
              <a:lnSpc>
                <a:spcPct val="90000"/>
              </a:lnSpc>
              <a:buFont typeface="Times" pitchFamily="2" charset="0"/>
              <a:buAutoNum type="arabicPeriod"/>
            </a:pPr>
            <a:r>
              <a:rPr lang="en-US" altLang="en-US"/>
              <a:t>Must decide where to deploy mechanisms</a:t>
            </a:r>
          </a:p>
          <a:p>
            <a:pPr marL="609600" indent="-609600" eaLnBrk="1" hangingPunct="1">
              <a:lnSpc>
                <a:spcPct val="90000"/>
              </a:lnSpc>
              <a:buFont typeface="Times" pitchFamily="2" charset="0"/>
              <a:buAutoNum type="arabicPeriod"/>
            </a:pPr>
            <a:r>
              <a:rPr lang="en-US" altLang="en-US"/>
              <a:t>Involve algorithms and secret info (keys)</a:t>
            </a:r>
          </a:p>
          <a:p>
            <a:pPr marL="609600" indent="-609600" eaLnBrk="1" hangingPunct="1">
              <a:lnSpc>
                <a:spcPct val="90000"/>
              </a:lnSpc>
              <a:buFont typeface="Times" pitchFamily="2" charset="0"/>
              <a:buAutoNum type="arabicPeriod"/>
            </a:pPr>
            <a:r>
              <a:rPr lang="en-US" altLang="en-US"/>
              <a:t>A battle of wits between attacker / admin</a:t>
            </a:r>
          </a:p>
          <a:p>
            <a:pPr marL="609600" indent="-609600" eaLnBrk="1" hangingPunct="1">
              <a:lnSpc>
                <a:spcPct val="90000"/>
              </a:lnSpc>
              <a:buFont typeface="Times" pitchFamily="2" charset="0"/>
              <a:buAutoNum type="arabicPeriod"/>
            </a:pPr>
            <a:r>
              <a:rPr lang="en-US" altLang="en-US"/>
              <a:t>It is not perceived on benefit until fails</a:t>
            </a:r>
          </a:p>
          <a:p>
            <a:pPr marL="609600" indent="-609600" eaLnBrk="1" hangingPunct="1">
              <a:lnSpc>
                <a:spcPct val="90000"/>
              </a:lnSpc>
              <a:buFont typeface="Times" pitchFamily="2" charset="0"/>
              <a:buAutoNum type="arabicPeriod"/>
            </a:pPr>
            <a:r>
              <a:rPr lang="en-US" altLang="en-US"/>
              <a:t>Requires constant monitoring</a:t>
            </a:r>
          </a:p>
          <a:p>
            <a:pPr marL="609600" indent="-609600" eaLnBrk="1" hangingPunct="1">
              <a:lnSpc>
                <a:spcPct val="90000"/>
              </a:lnSpc>
              <a:buFont typeface="Times" pitchFamily="2" charset="0"/>
              <a:buAutoNum type="arabicPeriod"/>
            </a:pPr>
            <a:r>
              <a:rPr lang="en-US" altLang="en-US"/>
              <a:t>Too often an after-thought (not integral)</a:t>
            </a:r>
          </a:p>
          <a:p>
            <a:pPr marL="609600" indent="-609600" eaLnBrk="1" hangingPunct="1">
              <a:lnSpc>
                <a:spcPct val="90000"/>
              </a:lnSpc>
              <a:buFont typeface="Times" pitchFamily="2" charset="0"/>
              <a:buAutoNum type="arabicPeriod"/>
            </a:pPr>
            <a:r>
              <a:rPr lang="en-US" altLang="en-US"/>
              <a:t>Regarded as impediment to using system</a:t>
            </a:r>
          </a:p>
          <a:p>
            <a:pPr marL="609600" indent="-609600" eaLnBrk="1" hangingPunct="1">
              <a:lnSpc>
                <a:spcPct val="90000"/>
              </a:lnSpc>
              <a:buFont typeface="Times" pitchFamily="2" charset="0"/>
              <a:buAutoNum type="arabicPeriod"/>
            </a:pP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9A8BFEE-BA15-8276-7C56-D308F1B4C6FD}"/>
              </a:ext>
            </a:extLst>
          </p:cNvPr>
          <p:cNvSpPr>
            <a:spLocks noGrp="1"/>
          </p:cNvSpPr>
          <p:nvPr>
            <p:ph type="title"/>
          </p:nvPr>
        </p:nvSpPr>
        <p:spPr/>
        <p:txBody>
          <a:bodyPr/>
          <a:lstStyle/>
          <a:p>
            <a:pPr eaLnBrk="1" hangingPunct="1"/>
            <a:r>
              <a:rPr lang="en-US" altLang="en-US"/>
              <a:t>A model for computer security</a:t>
            </a:r>
          </a:p>
        </p:txBody>
      </p:sp>
      <p:sp>
        <p:nvSpPr>
          <p:cNvPr id="3" name="Content Placeholder 2">
            <a:extLst>
              <a:ext uri="{FF2B5EF4-FFF2-40B4-BE49-F238E27FC236}">
                <a16:creationId xmlns:a16="http://schemas.microsoft.com/office/drawing/2014/main" id="{F8E50E35-F913-142A-4218-CE8E808F2F3A}"/>
              </a:ext>
            </a:extLst>
          </p:cNvPr>
          <p:cNvSpPr>
            <a:spLocks noGrp="1"/>
          </p:cNvSpPr>
          <p:nvPr>
            <p:ph idx="1"/>
          </p:nvPr>
        </p:nvSpPr>
        <p:spPr/>
        <p:txBody>
          <a:bodyPr>
            <a:normAutofit fontScale="92500" lnSpcReduction="10000"/>
          </a:bodyPr>
          <a:lstStyle/>
          <a:p>
            <a:pPr eaLnBrk="1" hangingPunct="1">
              <a:defRPr/>
            </a:pPr>
            <a:r>
              <a:rPr lang="en-US" dirty="0"/>
              <a:t>Table 1.1 and Figure 1.1 show the relationship</a:t>
            </a:r>
          </a:p>
          <a:p>
            <a:pPr eaLnBrk="1" hangingPunct="1">
              <a:defRPr/>
            </a:pPr>
            <a:r>
              <a:rPr lang="en-US" dirty="0"/>
              <a:t>Systems resources</a:t>
            </a:r>
          </a:p>
          <a:p>
            <a:pPr lvl="1" eaLnBrk="1" hangingPunct="1">
              <a:defRPr/>
            </a:pPr>
            <a:r>
              <a:rPr lang="en-US" dirty="0"/>
              <a:t>Hardware, software (OS, apps), data (users, system, database), communication facilities and network (LAN, bridges, routers, …)</a:t>
            </a:r>
          </a:p>
          <a:p>
            <a:pPr eaLnBrk="1" hangingPunct="1">
              <a:defRPr/>
            </a:pPr>
            <a:r>
              <a:rPr lang="en-US" dirty="0"/>
              <a:t>Our concern: vulnerability of these resources (corrupted, unavailable, leaky)</a:t>
            </a:r>
          </a:p>
          <a:p>
            <a:pPr eaLnBrk="1" hangingPunct="1">
              <a:defRPr/>
            </a:pPr>
            <a:r>
              <a:rPr lang="en-US" dirty="0"/>
              <a:t>Threats exploit vulnerabilities </a:t>
            </a:r>
          </a:p>
          <a:p>
            <a:pPr eaLnBrk="1" hangingPunct="1">
              <a:defRPr/>
            </a:pPr>
            <a:r>
              <a:rPr lang="en-US" dirty="0"/>
              <a:t>Attack is a threat that is accrued out</a:t>
            </a:r>
          </a:p>
          <a:p>
            <a:pPr lvl="1" eaLnBrk="1" hangingPunct="1">
              <a:defRPr/>
            </a:pPr>
            <a:r>
              <a:rPr lang="en-US" dirty="0"/>
              <a:t>Active or passive; from inside or from outside</a:t>
            </a:r>
          </a:p>
          <a:p>
            <a:pPr eaLnBrk="1" hangingPunct="1">
              <a:defRPr/>
            </a:pPr>
            <a:r>
              <a:rPr lang="en-US" dirty="0"/>
              <a:t>Countermeasures: actions taken to prevent, detect, recover and minimize risks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679BBF71-2E33-AEAC-173E-38A529E7C2D9}"/>
              </a:ext>
            </a:extLst>
          </p:cNvPr>
          <p:cNvSpPr>
            <a:spLocks noGrp="1"/>
          </p:cNvSpPr>
          <p:nvPr>
            <p:ph type="title"/>
          </p:nvPr>
        </p:nvSpPr>
        <p:spPr>
          <a:xfrm>
            <a:off x="457200" y="274638"/>
            <a:ext cx="8229600" cy="1785937"/>
          </a:xfrm>
        </p:spPr>
        <p:txBody>
          <a:bodyPr/>
          <a:lstStyle/>
          <a:p>
            <a:pPr eaLnBrk="1" hangingPunct="1"/>
            <a:r>
              <a:rPr lang="en-US" altLang="en-US"/>
              <a:t>Computer</a:t>
            </a:r>
            <a:br>
              <a:rPr lang="en-US" altLang="en-US"/>
            </a:br>
            <a:r>
              <a:rPr lang="en-US" altLang="en-US"/>
              <a:t>security</a:t>
            </a:r>
            <a:br>
              <a:rPr lang="en-US" altLang="en-US"/>
            </a:br>
            <a:r>
              <a:rPr lang="en-US" altLang="en-US"/>
              <a:t>terminology</a:t>
            </a:r>
          </a:p>
        </p:txBody>
      </p:sp>
      <p:pic>
        <p:nvPicPr>
          <p:cNvPr id="24579" name="Content Placeholder 3">
            <a:extLst>
              <a:ext uri="{FF2B5EF4-FFF2-40B4-BE49-F238E27FC236}">
                <a16:creationId xmlns:a16="http://schemas.microsoft.com/office/drawing/2014/main" id="{4F87EE62-468E-B39A-D24F-7A0333D76E7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614738" y="274638"/>
            <a:ext cx="5072062" cy="553085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F5E3094-1862-FBAB-1343-D77D4E714441}"/>
              </a:ext>
            </a:extLst>
          </p:cNvPr>
          <p:cNvSpPr>
            <a:spLocks noGrp="1"/>
          </p:cNvSpPr>
          <p:nvPr>
            <p:ph type="title"/>
          </p:nvPr>
        </p:nvSpPr>
        <p:spPr/>
        <p:txBody>
          <a:bodyPr/>
          <a:lstStyle/>
          <a:p>
            <a:pPr eaLnBrk="1" hangingPunct="1"/>
            <a:r>
              <a:rPr lang="en-US" altLang="en-US"/>
              <a:t>Security concepts and relationships </a:t>
            </a:r>
          </a:p>
        </p:txBody>
      </p:sp>
      <p:sp>
        <p:nvSpPr>
          <p:cNvPr id="25603" name="Content Placeholder 2">
            <a:extLst>
              <a:ext uri="{FF2B5EF4-FFF2-40B4-BE49-F238E27FC236}">
                <a16:creationId xmlns:a16="http://schemas.microsoft.com/office/drawing/2014/main" id="{4F5E8A94-647D-4C06-8AC6-1F5C55AB6BA7}"/>
              </a:ext>
            </a:extLst>
          </p:cNvPr>
          <p:cNvSpPr>
            <a:spLocks noGrp="1"/>
          </p:cNvSpPr>
          <p:nvPr>
            <p:ph idx="1"/>
          </p:nvPr>
        </p:nvSpPr>
        <p:spPr/>
        <p:txBody>
          <a:bodyPr/>
          <a:lstStyle/>
          <a:p>
            <a:pPr eaLnBrk="1" hangingPunct="1"/>
            <a:endParaRPr lang="en-US" altLang="en-US"/>
          </a:p>
        </p:txBody>
      </p:sp>
      <p:pic>
        <p:nvPicPr>
          <p:cNvPr id="25604" name="Picture 3">
            <a:extLst>
              <a:ext uri="{FF2B5EF4-FFF2-40B4-BE49-F238E27FC236}">
                <a16:creationId xmlns:a16="http://schemas.microsoft.com/office/drawing/2014/main" id="{D93C841F-A3BC-84DD-9974-37004360F0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9000" y="1447800"/>
            <a:ext cx="5267325" cy="42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9A9319D-6E88-C9E7-CDEE-1D43F5EE69D7}"/>
              </a:ext>
            </a:extLst>
          </p:cNvPr>
          <p:cNvSpPr>
            <a:spLocks noGrp="1" noChangeArrowheads="1"/>
          </p:cNvSpPr>
          <p:nvPr>
            <p:ph type="title"/>
          </p:nvPr>
        </p:nvSpPr>
        <p:spPr/>
        <p:txBody>
          <a:bodyPr/>
          <a:lstStyle/>
          <a:p>
            <a:pPr eaLnBrk="1" hangingPunct="1"/>
            <a:r>
              <a:rPr lang="en-US" altLang="en-US"/>
              <a:t>Threat consequences</a:t>
            </a:r>
          </a:p>
        </p:txBody>
      </p:sp>
      <p:sp>
        <p:nvSpPr>
          <p:cNvPr id="26627" name="Rectangle 3">
            <a:extLst>
              <a:ext uri="{FF2B5EF4-FFF2-40B4-BE49-F238E27FC236}">
                <a16:creationId xmlns:a16="http://schemas.microsoft.com/office/drawing/2014/main" id="{11A7B601-835B-6353-3A6E-59F83E21E9B1}"/>
              </a:ext>
            </a:extLst>
          </p:cNvPr>
          <p:cNvSpPr>
            <a:spLocks noGrp="1" noChangeArrowheads="1"/>
          </p:cNvSpPr>
          <p:nvPr>
            <p:ph type="body" idx="1"/>
          </p:nvPr>
        </p:nvSpPr>
        <p:spPr>
          <a:xfrm>
            <a:off x="457200" y="1447800"/>
            <a:ext cx="8229600" cy="4573588"/>
          </a:xfrm>
        </p:spPr>
        <p:txBody>
          <a:bodyPr/>
          <a:lstStyle/>
          <a:p>
            <a:pPr eaLnBrk="1" hangingPunct="1"/>
            <a:r>
              <a:rPr lang="en-US" altLang="en-US"/>
              <a:t>Unauthorized disclosure: threat to confidentiality </a:t>
            </a:r>
          </a:p>
          <a:p>
            <a:pPr lvl="1" eaLnBrk="1" hangingPunct="1"/>
            <a:r>
              <a:rPr lang="en-US" altLang="en-US"/>
              <a:t>Exposure (release data), interception, inference, intrusion</a:t>
            </a:r>
          </a:p>
          <a:p>
            <a:pPr eaLnBrk="1" hangingPunct="1"/>
            <a:r>
              <a:rPr lang="en-US" altLang="en-US"/>
              <a:t>Deception: threat to integrity</a:t>
            </a:r>
          </a:p>
          <a:p>
            <a:pPr lvl="1" eaLnBrk="1" hangingPunct="1"/>
            <a:r>
              <a:rPr lang="en-US" altLang="en-US"/>
              <a:t>Masquerade, falsification (alter data), repudiation</a:t>
            </a:r>
          </a:p>
          <a:p>
            <a:pPr eaLnBrk="1" hangingPunct="1"/>
            <a:r>
              <a:rPr lang="en-US" altLang="en-US"/>
              <a:t>Disruption: threat to integrity and availability</a:t>
            </a:r>
          </a:p>
          <a:p>
            <a:pPr lvl="1" eaLnBrk="1" hangingPunct="1"/>
            <a:r>
              <a:rPr lang="en-US" altLang="en-US"/>
              <a:t>Incapacitation (destruction), corruption (backdoor logic), obstruction (infer with communication, overload a line)</a:t>
            </a:r>
          </a:p>
          <a:p>
            <a:pPr eaLnBrk="1" hangingPunct="1"/>
            <a:r>
              <a:rPr lang="en-US" altLang="en-US"/>
              <a:t>Usurpation: threat to integrity</a:t>
            </a:r>
          </a:p>
          <a:p>
            <a:pPr lvl="1" eaLnBrk="1" hangingPunct="1"/>
            <a:r>
              <a:rPr lang="en-US" altLang="en-US"/>
              <a:t>Misappropriation (theft of service), misuse (hacker gaining unauthorized access)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C5DB0577-356D-9167-7251-3876A73F85BC}"/>
              </a:ext>
            </a:extLst>
          </p:cNvPr>
          <p:cNvSpPr>
            <a:spLocks noGrp="1"/>
          </p:cNvSpPr>
          <p:nvPr>
            <p:ph type="title"/>
          </p:nvPr>
        </p:nvSpPr>
        <p:spPr>
          <a:xfrm>
            <a:off x="457200" y="274638"/>
            <a:ext cx="8229600" cy="1641475"/>
          </a:xfrm>
        </p:spPr>
        <p:txBody>
          <a:bodyPr/>
          <a:lstStyle/>
          <a:p>
            <a:pPr eaLnBrk="1" hangingPunct="1"/>
            <a:r>
              <a:rPr lang="en-US" altLang="en-US"/>
              <a:t>Threat </a:t>
            </a:r>
            <a:br>
              <a:rPr lang="en-US" altLang="en-US"/>
            </a:br>
            <a:r>
              <a:rPr lang="en-US" altLang="en-US"/>
              <a:t>consequences</a:t>
            </a:r>
            <a:br>
              <a:rPr lang="en-US" altLang="en-US"/>
            </a:br>
            <a:r>
              <a:rPr lang="en-US" altLang="en-US"/>
              <a:t>(tabular form)</a:t>
            </a:r>
          </a:p>
        </p:txBody>
      </p:sp>
      <p:sp>
        <p:nvSpPr>
          <p:cNvPr id="28675" name="Content Placeholder 2">
            <a:extLst>
              <a:ext uri="{FF2B5EF4-FFF2-40B4-BE49-F238E27FC236}">
                <a16:creationId xmlns:a16="http://schemas.microsoft.com/office/drawing/2014/main" id="{61DBA0BB-4554-2704-AEFC-9DCE5D41F7A5}"/>
              </a:ext>
            </a:extLst>
          </p:cNvPr>
          <p:cNvSpPr>
            <a:spLocks noGrp="1"/>
          </p:cNvSpPr>
          <p:nvPr>
            <p:ph idx="1"/>
          </p:nvPr>
        </p:nvSpPr>
        <p:spPr/>
        <p:txBody>
          <a:bodyPr/>
          <a:lstStyle/>
          <a:p>
            <a:pPr eaLnBrk="1" hangingPunct="1"/>
            <a:endParaRPr lang="en-US" altLang="en-US"/>
          </a:p>
        </p:txBody>
      </p:sp>
      <p:pic>
        <p:nvPicPr>
          <p:cNvPr id="28676" name="Picture 3">
            <a:extLst>
              <a:ext uri="{FF2B5EF4-FFF2-40B4-BE49-F238E27FC236}">
                <a16:creationId xmlns:a16="http://schemas.microsoft.com/office/drawing/2014/main" id="{F9BCB6FC-5B33-83A0-5A5E-FD2B6444D5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59163" y="476250"/>
            <a:ext cx="550545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029">
            <a:extLst>
              <a:ext uri="{FF2B5EF4-FFF2-40B4-BE49-F238E27FC236}">
                <a16:creationId xmlns:a16="http://schemas.microsoft.com/office/drawing/2014/main" id="{9D807394-75DA-7AE1-F768-09F541DA4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580" t="4625" r="10739" b="30061"/>
          <a:stretch>
            <a:fillRect/>
          </a:stretch>
        </p:blipFill>
        <p:spPr bwMode="auto">
          <a:xfrm>
            <a:off x="706438" y="1125538"/>
            <a:ext cx="7980362" cy="4710112"/>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1026">
            <a:extLst>
              <a:ext uri="{FF2B5EF4-FFF2-40B4-BE49-F238E27FC236}">
                <a16:creationId xmlns:a16="http://schemas.microsoft.com/office/drawing/2014/main" id="{B1B4596E-3ACE-468C-D28F-FD4F125B1CC2}"/>
              </a:ext>
            </a:extLst>
          </p:cNvPr>
          <p:cNvSpPr>
            <a:spLocks noGrp="1" noChangeArrowheads="1"/>
          </p:cNvSpPr>
          <p:nvPr>
            <p:ph type="title"/>
          </p:nvPr>
        </p:nvSpPr>
        <p:spPr/>
        <p:txBody>
          <a:bodyPr/>
          <a:lstStyle/>
          <a:p>
            <a:pPr eaLnBrk="1" hangingPunct="1"/>
            <a:r>
              <a:rPr lang="en-US" altLang="en-US"/>
              <a:t>The scope of computer security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0BE87621-4386-0A26-370D-B856E76A7349}"/>
              </a:ext>
            </a:extLst>
          </p:cNvPr>
          <p:cNvSpPr>
            <a:spLocks noGrp="1"/>
          </p:cNvSpPr>
          <p:nvPr>
            <p:ph type="title"/>
          </p:nvPr>
        </p:nvSpPr>
        <p:spPr/>
        <p:txBody>
          <a:bodyPr/>
          <a:lstStyle/>
          <a:p>
            <a:pPr eaLnBrk="1" hangingPunct="1"/>
            <a:r>
              <a:rPr lang="en-US" altLang="en-US"/>
              <a:t>Examples of threats</a:t>
            </a:r>
          </a:p>
        </p:txBody>
      </p:sp>
      <p:sp>
        <p:nvSpPr>
          <p:cNvPr id="31747" name="Content Placeholder 2">
            <a:extLst>
              <a:ext uri="{FF2B5EF4-FFF2-40B4-BE49-F238E27FC236}">
                <a16:creationId xmlns:a16="http://schemas.microsoft.com/office/drawing/2014/main" id="{2F47D908-6F37-8322-8BFE-EAC321836407}"/>
              </a:ext>
            </a:extLst>
          </p:cNvPr>
          <p:cNvSpPr>
            <a:spLocks noGrp="1"/>
          </p:cNvSpPr>
          <p:nvPr>
            <p:ph idx="1"/>
          </p:nvPr>
        </p:nvSpPr>
        <p:spPr/>
        <p:txBody>
          <a:bodyPr/>
          <a:lstStyle/>
          <a:p>
            <a:pPr eaLnBrk="1" hangingPunct="1"/>
            <a:endParaRPr lang="en-US" altLang="en-US"/>
          </a:p>
        </p:txBody>
      </p:sp>
      <p:pic>
        <p:nvPicPr>
          <p:cNvPr id="31748" name="Picture 3">
            <a:extLst>
              <a:ext uri="{FF2B5EF4-FFF2-40B4-BE49-F238E27FC236}">
                <a16:creationId xmlns:a16="http://schemas.microsoft.com/office/drawing/2014/main" id="{16BCFA0C-59DF-B66A-3DA5-73AC9E08D4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281113"/>
            <a:ext cx="6480175" cy="462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ADDFFD2-16D5-5C41-E962-2EA72C9E54A4}"/>
              </a:ext>
            </a:extLst>
          </p:cNvPr>
          <p:cNvSpPr>
            <a:spLocks noGrp="1"/>
          </p:cNvSpPr>
          <p:nvPr>
            <p:ph type="title"/>
          </p:nvPr>
        </p:nvSpPr>
        <p:spPr/>
        <p:txBody>
          <a:bodyPr/>
          <a:lstStyle/>
          <a:p>
            <a:pPr eaLnBrk="1" hangingPunct="1"/>
            <a:r>
              <a:rPr lang="en-US" altLang="en-US"/>
              <a:t>Chapter 1 overview</a:t>
            </a:r>
          </a:p>
        </p:txBody>
      </p:sp>
      <p:sp>
        <p:nvSpPr>
          <p:cNvPr id="6147" name="Content Placeholder 2">
            <a:extLst>
              <a:ext uri="{FF2B5EF4-FFF2-40B4-BE49-F238E27FC236}">
                <a16:creationId xmlns:a16="http://schemas.microsoft.com/office/drawing/2014/main" id="{6E6DD2FF-921F-CEF5-ECB9-AF744781FDF1}"/>
              </a:ext>
            </a:extLst>
          </p:cNvPr>
          <p:cNvSpPr>
            <a:spLocks noGrp="1"/>
          </p:cNvSpPr>
          <p:nvPr>
            <p:ph idx="1"/>
          </p:nvPr>
        </p:nvSpPr>
        <p:spPr/>
        <p:txBody>
          <a:bodyPr/>
          <a:lstStyle/>
          <a:p>
            <a:pPr eaLnBrk="1" hangingPunct="1"/>
            <a:r>
              <a:rPr lang="en-US" altLang="en-US"/>
              <a:t>Computer Security Concepts</a:t>
            </a:r>
          </a:p>
          <a:p>
            <a:pPr eaLnBrk="1" hangingPunct="1"/>
            <a:r>
              <a:rPr lang="en-US" altLang="en-US"/>
              <a:t>Threats, Attacks, and Assets</a:t>
            </a:r>
          </a:p>
          <a:p>
            <a:pPr eaLnBrk="1" hangingPunct="1"/>
            <a:r>
              <a:rPr lang="en-US" altLang="en-US"/>
              <a:t>Security Functional Requirements</a:t>
            </a:r>
          </a:p>
          <a:p>
            <a:pPr eaLnBrk="1" hangingPunct="1"/>
            <a:r>
              <a:rPr lang="en-US" altLang="en-US"/>
              <a:t>Fundamental Security Design Principles</a:t>
            </a:r>
          </a:p>
          <a:p>
            <a:pPr eaLnBrk="1" hangingPunct="1"/>
            <a:r>
              <a:rPr lang="en-US" altLang="en-US"/>
              <a:t>Attack Surfaces and Attack Trees</a:t>
            </a:r>
          </a:p>
          <a:p>
            <a:pPr eaLnBrk="1" hangingPunct="1"/>
            <a:r>
              <a:rPr lang="en-US" altLang="en-US"/>
              <a:t>Computer Security Strategy</a:t>
            </a:r>
          </a:p>
          <a:p>
            <a:pPr eaLnBrk="1" hangingPunct="1"/>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1347A92-CD2A-E114-7FEE-9821E6B8355C}"/>
              </a:ext>
            </a:extLst>
          </p:cNvPr>
          <p:cNvSpPr>
            <a:spLocks noGrp="1" noChangeArrowheads="1"/>
          </p:cNvSpPr>
          <p:nvPr>
            <p:ph type="title"/>
          </p:nvPr>
        </p:nvSpPr>
        <p:spPr>
          <a:xfrm>
            <a:off x="228600" y="277813"/>
            <a:ext cx="8686800" cy="1139825"/>
          </a:xfrm>
        </p:spPr>
        <p:txBody>
          <a:bodyPr/>
          <a:lstStyle/>
          <a:p>
            <a:pPr eaLnBrk="1" hangingPunct="1"/>
            <a:r>
              <a:rPr lang="en-US" altLang="en-US"/>
              <a:t>Security functional requirements (FIPS 200)</a:t>
            </a:r>
            <a:endParaRPr lang="en-US" altLang="en-US" b="0">
              <a:solidFill>
                <a:schemeClr val="tx1"/>
              </a:solidFill>
              <a:latin typeface="Times" pitchFamily="2" charset="0"/>
            </a:endParaRPr>
          </a:p>
        </p:txBody>
      </p:sp>
      <p:sp>
        <p:nvSpPr>
          <p:cNvPr id="32771" name="Rectangle 3">
            <a:extLst>
              <a:ext uri="{FF2B5EF4-FFF2-40B4-BE49-F238E27FC236}">
                <a16:creationId xmlns:a16="http://schemas.microsoft.com/office/drawing/2014/main" id="{D69E8364-9777-1394-9ACC-ACEBDA16FEF2}"/>
              </a:ext>
            </a:extLst>
          </p:cNvPr>
          <p:cNvSpPr>
            <a:spLocks noGrp="1" noChangeArrowheads="1"/>
          </p:cNvSpPr>
          <p:nvPr>
            <p:ph type="body" idx="1"/>
          </p:nvPr>
        </p:nvSpPr>
        <p:spPr>
          <a:xfrm>
            <a:off x="228600" y="1409700"/>
            <a:ext cx="8686800" cy="4540250"/>
          </a:xfrm>
        </p:spPr>
        <p:txBody>
          <a:bodyPr>
            <a:normAutofit lnSpcReduction="10000"/>
          </a:bodyPr>
          <a:lstStyle/>
          <a:p>
            <a:pPr eaLnBrk="1" hangingPunct="1">
              <a:lnSpc>
                <a:spcPct val="90000"/>
              </a:lnSpc>
              <a:defRPr/>
            </a:pPr>
            <a:r>
              <a:rPr lang="en-US" altLang="en-US"/>
              <a:t>Technical measures</a:t>
            </a:r>
          </a:p>
          <a:p>
            <a:pPr lvl="1" eaLnBrk="1" hangingPunct="1">
              <a:lnSpc>
                <a:spcPct val="90000"/>
              </a:lnSpc>
              <a:defRPr/>
            </a:pPr>
            <a:r>
              <a:rPr lang="en-US" altLang="en-US"/>
              <a:t>Access control; identification &amp; authentication; system &amp; communication protection; system &amp; information integrity</a:t>
            </a:r>
          </a:p>
          <a:p>
            <a:pPr eaLnBrk="1" hangingPunct="1">
              <a:lnSpc>
                <a:spcPct val="90000"/>
              </a:lnSpc>
              <a:defRPr/>
            </a:pPr>
            <a:r>
              <a:rPr lang="en-US" altLang="en-US"/>
              <a:t>Management controls and procedures </a:t>
            </a:r>
          </a:p>
          <a:p>
            <a:pPr lvl="1" eaLnBrk="1" hangingPunct="1">
              <a:lnSpc>
                <a:spcPct val="90000"/>
              </a:lnSpc>
              <a:defRPr/>
            </a:pPr>
            <a:r>
              <a:rPr lang="en-US" altLang="en-US"/>
              <a:t>Awareness &amp; training; audit &amp; accountability; certification, accreditation, &amp; security assessments; contingency planning; maintenance; physical &amp; environmental protection; planning; personnel security; risk assessment; systems &amp; services acquisition</a:t>
            </a:r>
          </a:p>
          <a:p>
            <a:pPr eaLnBrk="1" hangingPunct="1">
              <a:lnSpc>
                <a:spcPct val="90000"/>
              </a:lnSpc>
              <a:defRPr/>
            </a:pPr>
            <a:r>
              <a:rPr lang="en-US" altLang="en-US"/>
              <a:t>Overlapping technical and management</a:t>
            </a:r>
          </a:p>
          <a:p>
            <a:pPr lvl="1" eaLnBrk="1" hangingPunct="1">
              <a:lnSpc>
                <a:spcPct val="90000"/>
              </a:lnSpc>
              <a:defRPr/>
            </a:pPr>
            <a:r>
              <a:rPr lang="en-US" altLang="en-US"/>
              <a:t>Configuration management; incident response; media protection</a:t>
            </a:r>
          </a:p>
        </p:txBody>
      </p:sp>
      <p:sp>
        <p:nvSpPr>
          <p:cNvPr id="32772" name="Rectangle 4">
            <a:extLst>
              <a:ext uri="{FF2B5EF4-FFF2-40B4-BE49-F238E27FC236}">
                <a16:creationId xmlns:a16="http://schemas.microsoft.com/office/drawing/2014/main" id="{706260ED-39F4-E588-E3B8-A23C1825AF23}"/>
              </a:ext>
            </a:extLst>
          </p:cNvPr>
          <p:cNvSpPr>
            <a:spLocks noChangeArrowheads="1"/>
          </p:cNvSpPr>
          <p:nvPr/>
        </p:nvSpPr>
        <p:spPr bwMode="auto">
          <a:xfrm>
            <a:off x="331788" y="37973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Char char="•"/>
              <a:defRPr sz="2800">
                <a:solidFill>
                  <a:srgbClr val="000066"/>
                </a:solidFill>
                <a:latin typeface="Trebuchet MS" panose="020B0703020202090204" pitchFamily="34" charset="0"/>
                <a:cs typeface="Lucida Sans Unicode" panose="020B0602030504020204" pitchFamily="34" charset="0"/>
              </a:defRPr>
            </a:lvl1pPr>
            <a:lvl2pPr marL="742950" indent="-285750">
              <a:spcBef>
                <a:spcPct val="20000"/>
              </a:spcBef>
              <a:buSzPct val="80000"/>
              <a:buChar char="–"/>
              <a:defRPr sz="2400">
                <a:solidFill>
                  <a:srgbClr val="000066"/>
                </a:solidFill>
                <a:latin typeface="Trebuchet MS" panose="020B0703020202090204" pitchFamily="34" charset="0"/>
                <a:cs typeface="Lucida Sans Unicode" panose="020B0602030504020204" pitchFamily="34" charset="0"/>
              </a:defRPr>
            </a:lvl2pPr>
            <a:lvl3pPr marL="1143000" indent="-228600">
              <a:spcBef>
                <a:spcPct val="20000"/>
              </a:spcBef>
              <a:buSzPct val="80000"/>
              <a:buChar char="•"/>
              <a:defRPr sz="2000">
                <a:solidFill>
                  <a:srgbClr val="000066"/>
                </a:solidFill>
                <a:latin typeface="Trebuchet MS" panose="020B0703020202090204" pitchFamily="34" charset="0"/>
                <a:cs typeface="Lucida Sans Unicode" panose="020B0602030504020204" pitchFamily="34" charset="0"/>
              </a:defRPr>
            </a:lvl3pPr>
            <a:lvl4pPr marL="1600200" indent="-228600">
              <a:spcBef>
                <a:spcPct val="20000"/>
              </a:spcBef>
              <a:buSzPct val="80000"/>
              <a:defRPr sz="2000">
                <a:solidFill>
                  <a:srgbClr val="000066"/>
                </a:solidFill>
                <a:latin typeface="Trebuchet MS" panose="020B0703020202090204" pitchFamily="34" charset="0"/>
                <a:cs typeface="Lucida Sans Unicode" panose="020B0602030504020204" pitchFamily="34" charset="0"/>
              </a:defRPr>
            </a:lvl4pPr>
            <a:lvl5pPr marL="2057400" indent="-228600">
              <a:spcBef>
                <a:spcPct val="20000"/>
              </a:spcBef>
              <a:buChar char="»"/>
              <a:defRPr sz="2000">
                <a:solidFill>
                  <a:schemeClr val="tx1"/>
                </a:solidFill>
                <a:latin typeface="Lucida Sans" panose="020B0602030504020204" pitchFamily="34" charset="77"/>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77"/>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77"/>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77"/>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77"/>
                <a:cs typeface="Lucida Sans Unicode" panose="020B0602030504020204" pitchFamily="34" charset="0"/>
              </a:defRPr>
            </a:lvl9pPr>
          </a:lstStyle>
          <a:p>
            <a:pPr eaLnBrk="1" hangingPunct="1">
              <a:spcBef>
                <a:spcPct val="0"/>
              </a:spcBef>
              <a:buSzTx/>
              <a:buFontTx/>
              <a:buNone/>
            </a:pPr>
            <a:endParaRPr lang="en-US" altLang="en-US" sz="1800">
              <a:solidFill>
                <a:schemeClr val="tx1"/>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77B499E-E227-6F39-D738-F39960CE9BC2}"/>
              </a:ext>
            </a:extLst>
          </p:cNvPr>
          <p:cNvSpPr>
            <a:spLocks noGrp="1" noChangeArrowheads="1"/>
          </p:cNvSpPr>
          <p:nvPr>
            <p:ph type="title"/>
          </p:nvPr>
        </p:nvSpPr>
        <p:spPr/>
        <p:txBody>
          <a:bodyPr/>
          <a:lstStyle/>
          <a:p>
            <a:pPr eaLnBrk="1" hangingPunct="1"/>
            <a:r>
              <a:rPr lang="en-US" altLang="en-US"/>
              <a:t>X.800 Security Architecture</a:t>
            </a:r>
          </a:p>
        </p:txBody>
      </p:sp>
      <p:sp>
        <p:nvSpPr>
          <p:cNvPr id="34819" name="Rectangle 3">
            <a:extLst>
              <a:ext uri="{FF2B5EF4-FFF2-40B4-BE49-F238E27FC236}">
                <a16:creationId xmlns:a16="http://schemas.microsoft.com/office/drawing/2014/main" id="{743D548A-54F8-035A-E397-0850FF166B78}"/>
              </a:ext>
            </a:extLst>
          </p:cNvPr>
          <p:cNvSpPr>
            <a:spLocks noGrp="1" noChangeArrowheads="1"/>
          </p:cNvSpPr>
          <p:nvPr>
            <p:ph type="body" idx="1"/>
          </p:nvPr>
        </p:nvSpPr>
        <p:spPr>
          <a:xfrm>
            <a:off x="457200" y="1735138"/>
            <a:ext cx="8229600" cy="4129087"/>
          </a:xfrm>
        </p:spPr>
        <p:txBody>
          <a:bodyPr/>
          <a:lstStyle/>
          <a:p>
            <a:pPr eaLnBrk="1" hangingPunct="1"/>
            <a:r>
              <a:rPr lang="en-US" altLang="en-US"/>
              <a:t>X.800, </a:t>
            </a:r>
            <a:r>
              <a:rPr lang="en-US" altLang="en-US" i="1"/>
              <a:t>Security Architecture for OSI</a:t>
            </a:r>
          </a:p>
          <a:p>
            <a:pPr eaLnBrk="1" hangingPunct="1"/>
            <a:r>
              <a:rPr lang="en-US" altLang="en-US"/>
              <a:t>systematic way of defining requirements for security and characterizing approaches to satisfying them</a:t>
            </a:r>
          </a:p>
          <a:p>
            <a:pPr eaLnBrk="1" hangingPunct="1"/>
            <a:r>
              <a:rPr lang="en-US" altLang="en-US"/>
              <a:t>defines:</a:t>
            </a:r>
          </a:p>
          <a:p>
            <a:pPr lvl="1" eaLnBrk="1" hangingPunct="1"/>
            <a:r>
              <a:rPr lang="en-US" altLang="en-US"/>
              <a:t>security attacks - compromise security </a:t>
            </a:r>
          </a:p>
          <a:p>
            <a:pPr lvl="1" eaLnBrk="1" hangingPunct="1"/>
            <a:r>
              <a:rPr lang="en-US" altLang="en-US"/>
              <a:t>security mechanism - act to detect, prevent, recover from attack</a:t>
            </a:r>
            <a:endParaRPr lang="en-US" altLang="en-US" i="1"/>
          </a:p>
          <a:p>
            <a:pPr lvl="1" eaLnBrk="1" hangingPunct="1"/>
            <a:r>
              <a:rPr lang="en-US" altLang="en-US"/>
              <a:t>security service - counter security attacks</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50DBDF9F-D06E-DC6A-A249-9429BEE0746A}"/>
              </a:ext>
            </a:extLst>
          </p:cNvPr>
          <p:cNvSpPr>
            <a:spLocks noGrp="1"/>
          </p:cNvSpPr>
          <p:nvPr>
            <p:ph type="title"/>
          </p:nvPr>
        </p:nvSpPr>
        <p:spPr/>
        <p:txBody>
          <a:bodyPr/>
          <a:lstStyle/>
          <a:p>
            <a:pPr eaLnBrk="1" hangingPunct="1"/>
            <a:r>
              <a:rPr lang="en-US" altLang="en-US"/>
              <a:t>Fundamental security design principles [1/4]</a:t>
            </a:r>
          </a:p>
        </p:txBody>
      </p:sp>
      <p:sp>
        <p:nvSpPr>
          <p:cNvPr id="36867" name="Content Placeholder 2">
            <a:extLst>
              <a:ext uri="{FF2B5EF4-FFF2-40B4-BE49-F238E27FC236}">
                <a16:creationId xmlns:a16="http://schemas.microsoft.com/office/drawing/2014/main" id="{1B1034A3-7261-2ADF-2ECB-453F76C1098B}"/>
              </a:ext>
            </a:extLst>
          </p:cNvPr>
          <p:cNvSpPr>
            <a:spLocks noGrp="1"/>
          </p:cNvSpPr>
          <p:nvPr>
            <p:ph idx="1"/>
          </p:nvPr>
        </p:nvSpPr>
        <p:spPr/>
        <p:txBody>
          <a:bodyPr/>
          <a:lstStyle/>
          <a:p>
            <a:pPr eaLnBrk="1" hangingPunct="1"/>
            <a:r>
              <a:rPr lang="en-US" altLang="en-US"/>
              <a:t>Despite years of research, it is still difficult to design systems that comprehensively prevent security flaws</a:t>
            </a:r>
          </a:p>
          <a:p>
            <a:pPr eaLnBrk="1" hangingPunct="1"/>
            <a:r>
              <a:rPr lang="en-US" altLang="en-US"/>
              <a:t>But good practices for good design have been documented (analogous to software engineering)</a:t>
            </a:r>
          </a:p>
          <a:p>
            <a:pPr lvl="1" eaLnBrk="1" hangingPunct="1"/>
            <a:r>
              <a:rPr lang="en-US" altLang="en-US"/>
              <a:t>Economy of mechanism, fail-safe defaults, complete mediation, open design, separation of privileges, lease privilege, least common mechanism, psychological accountability, isolation, encapsulation, modularity, layering, least astonishment</a:t>
            </a:r>
          </a:p>
          <a:p>
            <a:pPr eaLnBrk="1" hangingPunct="1"/>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C32AC4AE-0D57-2EE6-84FB-02D4B225AAC0}"/>
              </a:ext>
            </a:extLst>
          </p:cNvPr>
          <p:cNvSpPr>
            <a:spLocks noGrp="1"/>
          </p:cNvSpPr>
          <p:nvPr>
            <p:ph type="title"/>
          </p:nvPr>
        </p:nvSpPr>
        <p:spPr/>
        <p:txBody>
          <a:bodyPr/>
          <a:lstStyle/>
          <a:p>
            <a:pPr eaLnBrk="1" hangingPunct="1"/>
            <a:r>
              <a:rPr lang="en-US" altLang="en-US"/>
              <a:t>Fundamental security design principles [2/4]</a:t>
            </a:r>
          </a:p>
        </p:txBody>
      </p:sp>
      <p:sp>
        <p:nvSpPr>
          <p:cNvPr id="3" name="Content Placeholder 2">
            <a:extLst>
              <a:ext uri="{FF2B5EF4-FFF2-40B4-BE49-F238E27FC236}">
                <a16:creationId xmlns:a16="http://schemas.microsoft.com/office/drawing/2014/main" id="{F15E72DC-0913-4C3D-69E2-53749FA26C68}"/>
              </a:ext>
            </a:extLst>
          </p:cNvPr>
          <p:cNvSpPr>
            <a:spLocks noGrp="1"/>
          </p:cNvSpPr>
          <p:nvPr>
            <p:ph idx="1"/>
          </p:nvPr>
        </p:nvSpPr>
        <p:spPr>
          <a:xfrm>
            <a:off x="457200" y="1447800"/>
            <a:ext cx="8229600" cy="4573588"/>
          </a:xfrm>
        </p:spPr>
        <p:txBody>
          <a:bodyPr>
            <a:normAutofit lnSpcReduction="10000"/>
          </a:bodyPr>
          <a:lstStyle/>
          <a:p>
            <a:pPr eaLnBrk="1" hangingPunct="1">
              <a:defRPr/>
            </a:pPr>
            <a:r>
              <a:rPr lang="en-US" b="1" dirty="0"/>
              <a:t>Economy of mechanism</a:t>
            </a:r>
            <a:r>
              <a:rPr lang="en-US" dirty="0"/>
              <a:t>: the design of security measures should be as simple as possible</a:t>
            </a:r>
          </a:p>
          <a:p>
            <a:pPr lvl="1" eaLnBrk="1" hangingPunct="1">
              <a:defRPr/>
            </a:pPr>
            <a:r>
              <a:rPr lang="en-US" dirty="0"/>
              <a:t>Simpler to implement and to verify</a:t>
            </a:r>
          </a:p>
          <a:p>
            <a:pPr lvl="1" eaLnBrk="1" hangingPunct="1">
              <a:defRPr/>
            </a:pPr>
            <a:r>
              <a:rPr lang="en-US" dirty="0"/>
              <a:t>Fewer vulnerabilities</a:t>
            </a:r>
          </a:p>
          <a:p>
            <a:pPr eaLnBrk="1" hangingPunct="1">
              <a:defRPr/>
            </a:pPr>
            <a:r>
              <a:rPr lang="en-US" b="1" dirty="0"/>
              <a:t>Fail-safe default</a:t>
            </a:r>
            <a:r>
              <a:rPr lang="en-US" dirty="0"/>
              <a:t>: access decisions should be based on permissions; i.e., the default is lack of access</a:t>
            </a:r>
          </a:p>
          <a:p>
            <a:pPr eaLnBrk="1" hangingPunct="1">
              <a:defRPr/>
            </a:pPr>
            <a:r>
              <a:rPr lang="en-US" b="1" dirty="0"/>
              <a:t>Complete mediation</a:t>
            </a:r>
            <a:r>
              <a:rPr lang="en-US" dirty="0"/>
              <a:t>: every access should checked against an access control system</a:t>
            </a:r>
          </a:p>
          <a:p>
            <a:pPr eaLnBrk="1" hangingPunct="1">
              <a:defRPr/>
            </a:pPr>
            <a:r>
              <a:rPr lang="en-US" b="1" dirty="0"/>
              <a:t>Open design</a:t>
            </a:r>
            <a:r>
              <a:rPr lang="en-US" dirty="0"/>
              <a:t>: the design should be open rather than secret (e.g., encryption algorithms) </a:t>
            </a:r>
          </a:p>
          <a:p>
            <a:pPr eaLnBrk="1" hangingPunct="1">
              <a:defRPr/>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255E2AA2-0D0E-5B38-4E07-32C6374D685E}"/>
              </a:ext>
            </a:extLst>
          </p:cNvPr>
          <p:cNvSpPr>
            <a:spLocks noGrp="1"/>
          </p:cNvSpPr>
          <p:nvPr>
            <p:ph type="title"/>
          </p:nvPr>
        </p:nvSpPr>
        <p:spPr/>
        <p:txBody>
          <a:bodyPr/>
          <a:lstStyle/>
          <a:p>
            <a:pPr eaLnBrk="1" hangingPunct="1"/>
            <a:r>
              <a:rPr lang="en-US" altLang="en-US"/>
              <a:t>Fundamental security design principles [3/4]</a:t>
            </a:r>
          </a:p>
        </p:txBody>
      </p:sp>
      <p:sp>
        <p:nvSpPr>
          <p:cNvPr id="38915" name="Content Placeholder 2">
            <a:extLst>
              <a:ext uri="{FF2B5EF4-FFF2-40B4-BE49-F238E27FC236}">
                <a16:creationId xmlns:a16="http://schemas.microsoft.com/office/drawing/2014/main" id="{12CB27EB-11E7-7B6C-C35C-E52EFD08D65F}"/>
              </a:ext>
            </a:extLst>
          </p:cNvPr>
          <p:cNvSpPr>
            <a:spLocks noGrp="1"/>
          </p:cNvSpPr>
          <p:nvPr>
            <p:ph idx="1"/>
          </p:nvPr>
        </p:nvSpPr>
        <p:spPr>
          <a:xfrm>
            <a:off x="457200" y="1447800"/>
            <a:ext cx="8229600" cy="4573588"/>
          </a:xfrm>
        </p:spPr>
        <p:txBody>
          <a:bodyPr/>
          <a:lstStyle/>
          <a:p>
            <a:pPr eaLnBrk="1" hangingPunct="1"/>
            <a:r>
              <a:rPr lang="en-US" altLang="en-US" b="1"/>
              <a:t>Isolation</a:t>
            </a:r>
            <a:endParaRPr lang="en-US" altLang="en-US"/>
          </a:p>
          <a:p>
            <a:pPr lvl="1" eaLnBrk="1" hangingPunct="1"/>
            <a:r>
              <a:rPr lang="en-US" altLang="en-US"/>
              <a:t>Public access should be isolated from critical resources (no connection between public and critical information)</a:t>
            </a:r>
          </a:p>
          <a:p>
            <a:pPr lvl="1" eaLnBrk="1" hangingPunct="1"/>
            <a:r>
              <a:rPr lang="en-US" altLang="en-US"/>
              <a:t>Users files should be isolated from one another (except when desired)</a:t>
            </a:r>
          </a:p>
          <a:p>
            <a:pPr lvl="1" eaLnBrk="1" hangingPunct="1"/>
            <a:r>
              <a:rPr lang="en-US" altLang="en-US"/>
              <a:t>Security mechanism should be isolated (i.e., preventing access to those mechanisms)</a:t>
            </a:r>
          </a:p>
          <a:p>
            <a:pPr eaLnBrk="1" hangingPunct="1"/>
            <a:r>
              <a:rPr lang="en-US" altLang="en-US" b="1"/>
              <a:t>Encapsulation</a:t>
            </a:r>
            <a:r>
              <a:rPr lang="en-US" altLang="en-US"/>
              <a:t>: similar to object concepts (hide internal structures)</a:t>
            </a:r>
          </a:p>
          <a:p>
            <a:pPr eaLnBrk="1" hangingPunct="1"/>
            <a:r>
              <a:rPr lang="en-US" altLang="en-US" b="1"/>
              <a:t>Modularity</a:t>
            </a:r>
            <a:r>
              <a:rPr lang="en-US" altLang="en-US"/>
              <a:t>: modular structure</a:t>
            </a:r>
          </a:p>
          <a:p>
            <a:pPr lvl="1" eaLnBrk="1" hangingPunct="1"/>
            <a:endParaRPr lang="en-US" altLang="en-US"/>
          </a:p>
          <a:p>
            <a:pPr eaLnBrk="1" hangingPunct="1"/>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4C806E8-A74C-F0C6-3CC0-61F082737077}"/>
              </a:ext>
            </a:extLst>
          </p:cNvPr>
          <p:cNvSpPr>
            <a:spLocks noGrp="1"/>
          </p:cNvSpPr>
          <p:nvPr>
            <p:ph type="title"/>
          </p:nvPr>
        </p:nvSpPr>
        <p:spPr/>
        <p:txBody>
          <a:bodyPr/>
          <a:lstStyle/>
          <a:p>
            <a:pPr eaLnBrk="1" hangingPunct="1"/>
            <a:r>
              <a:rPr lang="en-US" altLang="en-US"/>
              <a:t>Fundamental security design principles [4/4]</a:t>
            </a:r>
          </a:p>
        </p:txBody>
      </p:sp>
      <p:sp>
        <p:nvSpPr>
          <p:cNvPr id="39939" name="Content Placeholder 2">
            <a:extLst>
              <a:ext uri="{FF2B5EF4-FFF2-40B4-BE49-F238E27FC236}">
                <a16:creationId xmlns:a16="http://schemas.microsoft.com/office/drawing/2014/main" id="{C3D4B870-9CF0-E939-DB7E-6033690CF490}"/>
              </a:ext>
            </a:extLst>
          </p:cNvPr>
          <p:cNvSpPr>
            <a:spLocks noGrp="1"/>
          </p:cNvSpPr>
          <p:nvPr>
            <p:ph idx="1"/>
          </p:nvPr>
        </p:nvSpPr>
        <p:spPr>
          <a:xfrm>
            <a:off x="457200" y="1447800"/>
            <a:ext cx="8229600" cy="4573588"/>
          </a:xfrm>
        </p:spPr>
        <p:txBody>
          <a:bodyPr/>
          <a:lstStyle/>
          <a:p>
            <a:pPr eaLnBrk="1" hangingPunct="1"/>
            <a:r>
              <a:rPr lang="en-US" altLang="en-US" b="1"/>
              <a:t>Layering (defense in depth)</a:t>
            </a:r>
            <a:r>
              <a:rPr lang="en-US" altLang="en-US"/>
              <a:t>: use of multiple, overlapping protection approaches</a:t>
            </a:r>
          </a:p>
          <a:p>
            <a:pPr eaLnBrk="1" hangingPunct="1"/>
            <a:r>
              <a:rPr lang="en-US" altLang="en-US" b="1"/>
              <a:t>Least astonishment</a:t>
            </a:r>
            <a:r>
              <a:rPr lang="en-US" altLang="en-US"/>
              <a:t>: a program or interface should always respond in a way that is least likely to astonish a user</a:t>
            </a:r>
          </a:p>
          <a:p>
            <a:pPr eaLnBrk="1" hangingPunct="1"/>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7B39158A-B2AA-3FBF-6D71-D78499B33010}"/>
              </a:ext>
            </a:extLst>
          </p:cNvPr>
          <p:cNvSpPr>
            <a:spLocks noGrp="1"/>
          </p:cNvSpPr>
          <p:nvPr>
            <p:ph type="title"/>
          </p:nvPr>
        </p:nvSpPr>
        <p:spPr/>
        <p:txBody>
          <a:bodyPr/>
          <a:lstStyle/>
          <a:p>
            <a:pPr eaLnBrk="1" hangingPunct="1"/>
            <a:r>
              <a:rPr lang="en-US" altLang="en-US"/>
              <a:t>Fundamental security design principles</a:t>
            </a:r>
          </a:p>
        </p:txBody>
      </p:sp>
      <p:sp>
        <p:nvSpPr>
          <p:cNvPr id="40963" name="Content Placeholder 2">
            <a:extLst>
              <a:ext uri="{FF2B5EF4-FFF2-40B4-BE49-F238E27FC236}">
                <a16:creationId xmlns:a16="http://schemas.microsoft.com/office/drawing/2014/main" id="{31317FD7-E350-F6E8-BD22-90E1D8839B6B}"/>
              </a:ext>
            </a:extLst>
          </p:cNvPr>
          <p:cNvSpPr>
            <a:spLocks noGrp="1"/>
          </p:cNvSpPr>
          <p:nvPr>
            <p:ph idx="1"/>
          </p:nvPr>
        </p:nvSpPr>
        <p:spPr>
          <a:xfrm>
            <a:off x="457200" y="1447800"/>
            <a:ext cx="8229600" cy="4573588"/>
          </a:xfrm>
        </p:spPr>
        <p:txBody>
          <a:bodyPr/>
          <a:lstStyle/>
          <a:p>
            <a:pPr eaLnBrk="1" hangingPunct="1"/>
            <a:r>
              <a:rPr lang="en-US" altLang="en-US" b="1"/>
              <a:t>Separation of privilege</a:t>
            </a:r>
            <a:r>
              <a:rPr lang="en-US" altLang="en-US"/>
              <a:t>: multiple privileges should be needed to do achieve access (or complete a task)</a:t>
            </a:r>
          </a:p>
          <a:p>
            <a:pPr eaLnBrk="1" hangingPunct="1"/>
            <a:r>
              <a:rPr lang="en-US" altLang="en-US"/>
              <a:t>Least privilege: every user (process) should have the least privilege to perform a task</a:t>
            </a:r>
          </a:p>
          <a:p>
            <a:pPr eaLnBrk="1" hangingPunct="1"/>
            <a:r>
              <a:rPr lang="en-US" altLang="en-US" b="1"/>
              <a:t>Least common mechanism</a:t>
            </a:r>
            <a:r>
              <a:rPr lang="en-US" altLang="en-US"/>
              <a:t>: a design should minimize the function shared by different users (providing mutual security; reduce deadlock)</a:t>
            </a:r>
          </a:p>
          <a:p>
            <a:pPr eaLnBrk="1" hangingPunct="1"/>
            <a:r>
              <a:rPr lang="en-US" altLang="en-US" b="1"/>
              <a:t>Psychological acceptability</a:t>
            </a:r>
            <a:r>
              <a:rPr lang="en-US" altLang="en-US"/>
              <a:t>: security mechanisms should not interfere unduly with the work of users</a:t>
            </a:r>
          </a:p>
          <a:p>
            <a:pPr eaLnBrk="1" hangingPunct="1"/>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0948210C-F521-DADC-2E4F-B56F396CA58F}"/>
              </a:ext>
            </a:extLst>
          </p:cNvPr>
          <p:cNvSpPr>
            <a:spLocks noGrp="1"/>
          </p:cNvSpPr>
          <p:nvPr>
            <p:ph type="title"/>
          </p:nvPr>
        </p:nvSpPr>
        <p:spPr/>
        <p:txBody>
          <a:bodyPr/>
          <a:lstStyle/>
          <a:p>
            <a:pPr eaLnBrk="1" hangingPunct="1"/>
            <a:r>
              <a:rPr lang="en-US" altLang="en-US"/>
              <a:t>Attack surfaces</a:t>
            </a:r>
          </a:p>
        </p:txBody>
      </p:sp>
      <p:sp>
        <p:nvSpPr>
          <p:cNvPr id="3" name="Content Placeholder 2">
            <a:extLst>
              <a:ext uri="{FF2B5EF4-FFF2-40B4-BE49-F238E27FC236}">
                <a16:creationId xmlns:a16="http://schemas.microsoft.com/office/drawing/2014/main" id="{1D631D32-DE60-2ABD-516E-4EA66AAA8604}"/>
              </a:ext>
            </a:extLst>
          </p:cNvPr>
          <p:cNvSpPr>
            <a:spLocks noGrp="1"/>
          </p:cNvSpPr>
          <p:nvPr>
            <p:ph idx="1"/>
          </p:nvPr>
        </p:nvSpPr>
        <p:spPr>
          <a:xfrm>
            <a:off x="457200" y="1447800"/>
            <a:ext cx="8686800" cy="4419600"/>
          </a:xfrm>
        </p:spPr>
        <p:txBody>
          <a:bodyPr>
            <a:normAutofit fontScale="92500" lnSpcReduction="10000"/>
          </a:bodyPr>
          <a:lstStyle/>
          <a:p>
            <a:pPr eaLnBrk="1" hangingPunct="1">
              <a:defRPr/>
            </a:pPr>
            <a:r>
              <a:rPr lang="en-US" dirty="0"/>
              <a:t>Attack surface: the reachable and exploitable vulnerabilities in a system</a:t>
            </a:r>
          </a:p>
          <a:p>
            <a:pPr lvl="1" eaLnBrk="1" hangingPunct="1">
              <a:defRPr/>
            </a:pPr>
            <a:r>
              <a:rPr lang="en-US" dirty="0"/>
              <a:t>Open ports</a:t>
            </a:r>
          </a:p>
          <a:p>
            <a:pPr lvl="1" eaLnBrk="1" hangingPunct="1">
              <a:defRPr/>
            </a:pPr>
            <a:r>
              <a:rPr lang="en-US" dirty="0"/>
              <a:t>Services outside a firewall</a:t>
            </a:r>
          </a:p>
          <a:p>
            <a:pPr lvl="1" eaLnBrk="1" hangingPunct="1">
              <a:defRPr/>
            </a:pPr>
            <a:r>
              <a:rPr lang="en-US" dirty="0"/>
              <a:t>An employee with access to sensitive info</a:t>
            </a:r>
          </a:p>
          <a:p>
            <a:pPr lvl="1" eaLnBrk="1" hangingPunct="1">
              <a:defRPr/>
            </a:pPr>
            <a:r>
              <a:rPr lang="en-US" dirty="0"/>
              <a:t>…</a:t>
            </a:r>
          </a:p>
          <a:p>
            <a:pPr eaLnBrk="1" hangingPunct="1">
              <a:defRPr/>
            </a:pPr>
            <a:r>
              <a:rPr lang="en-US" dirty="0"/>
              <a:t>Three categories</a:t>
            </a:r>
          </a:p>
          <a:p>
            <a:pPr lvl="1" eaLnBrk="1" hangingPunct="1">
              <a:defRPr/>
            </a:pPr>
            <a:r>
              <a:rPr lang="en-US" b="1" dirty="0"/>
              <a:t>Network attack surface </a:t>
            </a:r>
            <a:r>
              <a:rPr lang="en-US" dirty="0"/>
              <a:t>(i.e., network vulnerability)</a:t>
            </a:r>
          </a:p>
          <a:p>
            <a:pPr lvl="1" eaLnBrk="1" hangingPunct="1">
              <a:defRPr/>
            </a:pPr>
            <a:r>
              <a:rPr lang="en-US" b="1" dirty="0"/>
              <a:t>Software attack surface </a:t>
            </a:r>
            <a:r>
              <a:rPr lang="en-US" dirty="0"/>
              <a:t>(i.e., software vulnerabilities) </a:t>
            </a:r>
          </a:p>
          <a:p>
            <a:pPr lvl="1" eaLnBrk="1" hangingPunct="1">
              <a:defRPr/>
            </a:pPr>
            <a:r>
              <a:rPr lang="en-US" b="1" dirty="0"/>
              <a:t>Human attack surface </a:t>
            </a:r>
            <a:r>
              <a:rPr lang="en-US" dirty="0"/>
              <a:t>(e.g., social engineering)</a:t>
            </a:r>
          </a:p>
          <a:p>
            <a:pPr eaLnBrk="1" hangingPunct="1">
              <a:defRPr/>
            </a:pPr>
            <a:r>
              <a:rPr lang="en-US" dirty="0"/>
              <a:t>Attack analysis: assessing the scale and severity of threats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B7F3CFAA-5A07-1F8C-4914-E97B0608BABA}"/>
              </a:ext>
            </a:extLst>
          </p:cNvPr>
          <p:cNvSpPr>
            <a:spLocks noGrp="1"/>
          </p:cNvSpPr>
          <p:nvPr>
            <p:ph type="title"/>
          </p:nvPr>
        </p:nvSpPr>
        <p:spPr/>
        <p:txBody>
          <a:bodyPr/>
          <a:lstStyle/>
          <a:p>
            <a:pPr eaLnBrk="1" hangingPunct="1"/>
            <a:r>
              <a:rPr lang="en-US" altLang="en-US"/>
              <a:t>Attack trees</a:t>
            </a:r>
          </a:p>
        </p:txBody>
      </p:sp>
      <p:sp>
        <p:nvSpPr>
          <p:cNvPr id="43011" name="Content Placeholder 2">
            <a:extLst>
              <a:ext uri="{FF2B5EF4-FFF2-40B4-BE49-F238E27FC236}">
                <a16:creationId xmlns:a16="http://schemas.microsoft.com/office/drawing/2014/main" id="{A80A4698-212C-0FDB-8ED3-491D8BCF480E}"/>
              </a:ext>
            </a:extLst>
          </p:cNvPr>
          <p:cNvSpPr>
            <a:spLocks noGrp="1"/>
          </p:cNvSpPr>
          <p:nvPr>
            <p:ph idx="1"/>
          </p:nvPr>
        </p:nvSpPr>
        <p:spPr/>
        <p:txBody>
          <a:bodyPr/>
          <a:lstStyle/>
          <a:p>
            <a:pPr eaLnBrk="1" hangingPunct="1"/>
            <a:r>
              <a:rPr lang="en-US" altLang="en-US"/>
              <a:t>A branching, hierarchical data structure that represents a set of potential vulnerabilities </a:t>
            </a:r>
          </a:p>
          <a:p>
            <a:pPr eaLnBrk="1" hangingPunct="1"/>
            <a:r>
              <a:rPr lang="en-US" altLang="en-US"/>
              <a:t>Objective: to effectively exploit the info available on attack patterns</a:t>
            </a:r>
          </a:p>
          <a:p>
            <a:pPr lvl="1" eaLnBrk="1" hangingPunct="1"/>
            <a:r>
              <a:rPr lang="en-US" altLang="en-US"/>
              <a:t>published on CERT or similar forums</a:t>
            </a:r>
          </a:p>
          <a:p>
            <a:pPr lvl="1" eaLnBrk="1" hangingPunct="1"/>
            <a:r>
              <a:rPr lang="en-US" altLang="en-US"/>
              <a:t>Security analysts can use the tree to guide design and strengthen coiuntermeasures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6B284FD1-5FB9-7E67-888D-60EE20ED8D3B}"/>
              </a:ext>
            </a:extLst>
          </p:cNvPr>
          <p:cNvSpPr>
            <a:spLocks noGrp="1"/>
          </p:cNvSpPr>
          <p:nvPr>
            <p:ph type="title"/>
          </p:nvPr>
        </p:nvSpPr>
        <p:spPr/>
        <p:txBody>
          <a:bodyPr/>
          <a:lstStyle/>
          <a:p>
            <a:pPr eaLnBrk="1" hangingPunct="1"/>
            <a:r>
              <a:rPr lang="en-US" altLang="en-US"/>
              <a:t>An attack tree</a:t>
            </a:r>
          </a:p>
        </p:txBody>
      </p:sp>
      <p:sp>
        <p:nvSpPr>
          <p:cNvPr id="44035" name="Content Placeholder 2">
            <a:extLst>
              <a:ext uri="{FF2B5EF4-FFF2-40B4-BE49-F238E27FC236}">
                <a16:creationId xmlns:a16="http://schemas.microsoft.com/office/drawing/2014/main" id="{EBC3E293-D075-B194-C312-10315BBB800C}"/>
              </a:ext>
            </a:extLst>
          </p:cNvPr>
          <p:cNvSpPr>
            <a:spLocks noGrp="1"/>
          </p:cNvSpPr>
          <p:nvPr>
            <p:ph idx="1"/>
          </p:nvPr>
        </p:nvSpPr>
        <p:spPr/>
        <p:txBody>
          <a:bodyPr/>
          <a:lstStyle/>
          <a:p>
            <a:pPr eaLnBrk="1" hangingPunct="1"/>
            <a:endParaRPr lang="en-US" altLang="en-US"/>
          </a:p>
        </p:txBody>
      </p:sp>
      <p:pic>
        <p:nvPicPr>
          <p:cNvPr id="44036" name="Picture 3">
            <a:extLst>
              <a:ext uri="{FF2B5EF4-FFF2-40B4-BE49-F238E27FC236}">
                <a16:creationId xmlns:a16="http://schemas.microsoft.com/office/drawing/2014/main" id="{3686917C-DDDC-7840-6BE4-1DA06587C7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14425"/>
            <a:ext cx="6419056" cy="5619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73E0A30-4D28-03E2-8983-55DB35636E30}"/>
              </a:ext>
            </a:extLst>
          </p:cNvPr>
          <p:cNvSpPr>
            <a:spLocks noGrp="1"/>
          </p:cNvSpPr>
          <p:nvPr>
            <p:ph type="title"/>
          </p:nvPr>
        </p:nvSpPr>
        <p:spPr/>
        <p:txBody>
          <a:bodyPr/>
          <a:lstStyle/>
          <a:p>
            <a:pPr eaLnBrk="1" hangingPunct="1"/>
            <a:r>
              <a:rPr lang="en-US" altLang="en-US"/>
              <a:t>Learning objectives</a:t>
            </a:r>
          </a:p>
        </p:txBody>
      </p:sp>
      <p:sp>
        <p:nvSpPr>
          <p:cNvPr id="3" name="Content Placeholder 2">
            <a:extLst>
              <a:ext uri="{FF2B5EF4-FFF2-40B4-BE49-F238E27FC236}">
                <a16:creationId xmlns:a16="http://schemas.microsoft.com/office/drawing/2014/main" id="{6DE82B18-63BB-0B9C-1654-8406B2FC5289}"/>
              </a:ext>
            </a:extLst>
          </p:cNvPr>
          <p:cNvSpPr>
            <a:spLocks noGrp="1"/>
          </p:cNvSpPr>
          <p:nvPr>
            <p:ph idx="1"/>
          </p:nvPr>
        </p:nvSpPr>
        <p:spPr/>
        <p:txBody>
          <a:bodyPr>
            <a:normAutofit lnSpcReduction="10000"/>
          </a:bodyPr>
          <a:lstStyle/>
          <a:p>
            <a:pPr eaLnBrk="1" hangingPunct="1">
              <a:defRPr/>
            </a:pPr>
            <a:r>
              <a:rPr lang="en-US" dirty="0"/>
              <a:t>Describe the key security requirements of confidentiality, integrity and availability </a:t>
            </a:r>
          </a:p>
          <a:p>
            <a:pPr eaLnBrk="1" hangingPunct="1">
              <a:defRPr/>
            </a:pPr>
            <a:r>
              <a:rPr lang="en-US" dirty="0"/>
              <a:t>Discuss the types security threats and attacks that must be dealt with</a:t>
            </a:r>
          </a:p>
          <a:p>
            <a:pPr eaLnBrk="1" hangingPunct="1">
              <a:defRPr/>
            </a:pPr>
            <a:r>
              <a:rPr lang="en-US" dirty="0"/>
              <a:t>Summarize the functional requirements for computer security</a:t>
            </a:r>
          </a:p>
          <a:p>
            <a:pPr eaLnBrk="1" hangingPunct="1">
              <a:defRPr/>
            </a:pPr>
            <a:r>
              <a:rPr lang="en-US" dirty="0"/>
              <a:t>Explain the fundamental security design principles</a:t>
            </a:r>
          </a:p>
          <a:p>
            <a:pPr eaLnBrk="1" hangingPunct="1">
              <a:defRPr/>
            </a:pPr>
            <a:r>
              <a:rPr lang="en-US" dirty="0"/>
              <a:t>Discuss the use of attack surfaces and attack trees</a:t>
            </a:r>
          </a:p>
          <a:p>
            <a:pPr eaLnBrk="1" hangingPunct="1">
              <a:defRPr/>
            </a:pPr>
            <a:r>
              <a:rPr lang="en-US" dirty="0"/>
              <a:t>Understand the principle aspects of a comprehensive security strategy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CBE1883A-1ECC-36DB-C6DB-7324E4C57AD2}"/>
              </a:ext>
            </a:extLst>
          </p:cNvPr>
          <p:cNvSpPr>
            <a:spLocks noGrp="1"/>
          </p:cNvSpPr>
          <p:nvPr>
            <p:ph type="title"/>
          </p:nvPr>
        </p:nvSpPr>
        <p:spPr/>
        <p:txBody>
          <a:bodyPr/>
          <a:lstStyle/>
          <a:p>
            <a:pPr eaLnBrk="1" hangingPunct="1"/>
            <a:r>
              <a:rPr lang="en-US" altLang="en-US"/>
              <a:t>Computer security strategy</a:t>
            </a:r>
          </a:p>
        </p:txBody>
      </p:sp>
      <p:sp>
        <p:nvSpPr>
          <p:cNvPr id="3" name="Content Placeholder 2">
            <a:extLst>
              <a:ext uri="{FF2B5EF4-FFF2-40B4-BE49-F238E27FC236}">
                <a16:creationId xmlns:a16="http://schemas.microsoft.com/office/drawing/2014/main" id="{E61A5AF9-3CA0-0A30-DA79-70CE0EA24ACD}"/>
              </a:ext>
            </a:extLst>
          </p:cNvPr>
          <p:cNvSpPr>
            <a:spLocks noGrp="1"/>
          </p:cNvSpPr>
          <p:nvPr>
            <p:ph idx="1"/>
          </p:nvPr>
        </p:nvSpPr>
        <p:spPr>
          <a:xfrm>
            <a:off x="457200" y="1447800"/>
            <a:ext cx="8229600" cy="4645025"/>
          </a:xfrm>
        </p:spPr>
        <p:txBody>
          <a:bodyPr>
            <a:normAutofit fontScale="92500"/>
          </a:bodyPr>
          <a:lstStyle/>
          <a:p>
            <a:pPr eaLnBrk="1" hangingPunct="1">
              <a:defRPr/>
            </a:pPr>
            <a:r>
              <a:rPr lang="en-US" dirty="0"/>
              <a:t>An overall strategy for providing security</a:t>
            </a:r>
          </a:p>
          <a:p>
            <a:pPr lvl="1" eaLnBrk="1" hangingPunct="1">
              <a:defRPr/>
            </a:pPr>
            <a:r>
              <a:rPr lang="en-US" b="1" dirty="0"/>
              <a:t>Policy</a:t>
            </a:r>
            <a:r>
              <a:rPr lang="en-US" dirty="0"/>
              <a:t> (specs): what security schemes are supposed to do</a:t>
            </a:r>
          </a:p>
          <a:p>
            <a:pPr lvl="2" eaLnBrk="1" hangingPunct="1">
              <a:defRPr/>
            </a:pPr>
            <a:r>
              <a:rPr lang="en-US" dirty="0"/>
              <a:t>Assets and their values</a:t>
            </a:r>
          </a:p>
          <a:p>
            <a:pPr lvl="2" eaLnBrk="1" hangingPunct="1">
              <a:defRPr/>
            </a:pPr>
            <a:r>
              <a:rPr lang="en-US" dirty="0"/>
              <a:t>Potential threats</a:t>
            </a:r>
          </a:p>
          <a:p>
            <a:pPr lvl="2" eaLnBrk="1" hangingPunct="1">
              <a:defRPr/>
            </a:pPr>
            <a:r>
              <a:rPr lang="en-US" dirty="0"/>
              <a:t>Ease of use vs security</a:t>
            </a:r>
          </a:p>
          <a:p>
            <a:pPr lvl="2" eaLnBrk="1" hangingPunct="1">
              <a:defRPr/>
            </a:pPr>
            <a:r>
              <a:rPr lang="en-US" dirty="0"/>
              <a:t>Cost of security vs cost of failure/recovery</a:t>
            </a:r>
          </a:p>
          <a:p>
            <a:pPr lvl="1" eaLnBrk="1" hangingPunct="1">
              <a:defRPr/>
            </a:pPr>
            <a:r>
              <a:rPr lang="en-US" b="1" dirty="0"/>
              <a:t>Implementation/mechanism</a:t>
            </a:r>
            <a:r>
              <a:rPr lang="en-US" dirty="0"/>
              <a:t>: how to enforce</a:t>
            </a:r>
          </a:p>
          <a:p>
            <a:pPr lvl="2" eaLnBrk="1" hangingPunct="1">
              <a:defRPr/>
            </a:pPr>
            <a:r>
              <a:rPr lang="en-US" dirty="0"/>
              <a:t>Prevention</a:t>
            </a:r>
          </a:p>
          <a:p>
            <a:pPr lvl="2" eaLnBrk="1" hangingPunct="1">
              <a:defRPr/>
            </a:pPr>
            <a:r>
              <a:rPr lang="en-US" dirty="0"/>
              <a:t>Detection</a:t>
            </a:r>
          </a:p>
          <a:p>
            <a:pPr lvl="2" eaLnBrk="1" hangingPunct="1">
              <a:defRPr/>
            </a:pPr>
            <a:r>
              <a:rPr lang="en-US" dirty="0"/>
              <a:t>Response</a:t>
            </a:r>
          </a:p>
          <a:p>
            <a:pPr lvl="2" eaLnBrk="1" hangingPunct="1">
              <a:defRPr/>
            </a:pPr>
            <a:r>
              <a:rPr lang="en-US" dirty="0"/>
              <a:t>Recovery</a:t>
            </a:r>
          </a:p>
          <a:p>
            <a:pPr lvl="1" eaLnBrk="1" hangingPunct="1">
              <a:defRPr/>
            </a:pPr>
            <a:r>
              <a:rPr lang="en-US" b="1" dirty="0"/>
              <a:t>Correctness/assurance</a:t>
            </a:r>
            <a:r>
              <a:rPr lang="en-US" dirty="0"/>
              <a:t>: does it really work (validation/review)</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4">
            <a:extLst>
              <a:ext uri="{FF2B5EF4-FFF2-40B4-BE49-F238E27FC236}">
                <a16:creationId xmlns:a16="http://schemas.microsoft.com/office/drawing/2014/main" id="{2267E727-9894-F0A1-46DC-B8E2A02CCC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159" t="9250" r="7159" b="18500"/>
          <a:stretch>
            <a:fillRect/>
          </a:stretch>
        </p:blipFill>
        <p:spPr bwMode="auto">
          <a:xfrm>
            <a:off x="976313" y="1125538"/>
            <a:ext cx="7191375" cy="469265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ctangle 2">
            <a:extLst>
              <a:ext uri="{FF2B5EF4-FFF2-40B4-BE49-F238E27FC236}">
                <a16:creationId xmlns:a16="http://schemas.microsoft.com/office/drawing/2014/main" id="{C624D0FD-1771-6CF3-D4D9-62F2B8714CC0}"/>
              </a:ext>
            </a:extLst>
          </p:cNvPr>
          <p:cNvSpPr>
            <a:spLocks noGrp="1" noChangeArrowheads="1"/>
          </p:cNvSpPr>
          <p:nvPr>
            <p:ph type="title"/>
          </p:nvPr>
        </p:nvSpPr>
        <p:spPr/>
        <p:txBody>
          <a:bodyPr/>
          <a:lstStyle/>
          <a:p>
            <a:pPr eaLnBrk="1" hangingPunct="1"/>
            <a:r>
              <a:rPr lang="en-US" altLang="en-US"/>
              <a:t>Security Taxonomy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a:extLst>
              <a:ext uri="{FF2B5EF4-FFF2-40B4-BE49-F238E27FC236}">
                <a16:creationId xmlns:a16="http://schemas.microsoft.com/office/drawing/2014/main" id="{5ECDAFEA-A9D1-8482-AE53-505C0075B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159" t="4625" r="14319" b="32373"/>
          <a:stretch>
            <a:fillRect/>
          </a:stretch>
        </p:blipFill>
        <p:spPr bwMode="auto">
          <a:xfrm>
            <a:off x="684213" y="908050"/>
            <a:ext cx="7897812" cy="49053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2">
            <a:extLst>
              <a:ext uri="{FF2B5EF4-FFF2-40B4-BE49-F238E27FC236}">
                <a16:creationId xmlns:a16="http://schemas.microsoft.com/office/drawing/2014/main" id="{44A21D42-9A6A-52B2-83AC-1DD98407E4C2}"/>
              </a:ext>
            </a:extLst>
          </p:cNvPr>
          <p:cNvSpPr>
            <a:spLocks noGrp="1" noChangeArrowheads="1"/>
          </p:cNvSpPr>
          <p:nvPr>
            <p:ph type="title"/>
          </p:nvPr>
        </p:nvSpPr>
        <p:spPr/>
        <p:txBody>
          <a:bodyPr/>
          <a:lstStyle/>
          <a:p>
            <a:pPr eaLnBrk="1" hangingPunct="1"/>
            <a:r>
              <a:rPr lang="en-US" altLang="en-US"/>
              <a:t>Security Trends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a:extLst>
              <a:ext uri="{FF2B5EF4-FFF2-40B4-BE49-F238E27FC236}">
                <a16:creationId xmlns:a16="http://schemas.microsoft.com/office/drawing/2014/main" id="{9466A1F6-988D-3CEA-4433-912F2AE76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4319" b="14319"/>
          <a:stretch>
            <a:fillRect/>
          </a:stretch>
        </p:blipFill>
        <p:spPr bwMode="auto">
          <a:xfrm>
            <a:off x="1692275" y="549275"/>
            <a:ext cx="5826125" cy="538003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2">
            <a:extLst>
              <a:ext uri="{FF2B5EF4-FFF2-40B4-BE49-F238E27FC236}">
                <a16:creationId xmlns:a16="http://schemas.microsoft.com/office/drawing/2014/main" id="{2483E205-DB90-0ADD-0BBE-145FBAF05F88}"/>
              </a:ext>
            </a:extLst>
          </p:cNvPr>
          <p:cNvSpPr>
            <a:spLocks noGrp="1" noChangeArrowheads="1"/>
          </p:cNvSpPr>
          <p:nvPr>
            <p:ph type="title"/>
          </p:nvPr>
        </p:nvSpPr>
        <p:spPr/>
        <p:txBody>
          <a:bodyPr/>
          <a:lstStyle/>
          <a:p>
            <a:pPr eaLnBrk="1" hangingPunct="1"/>
            <a:r>
              <a:rPr lang="en-US" altLang="en-US"/>
              <a:t>Computer Security Losses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4">
            <a:extLst>
              <a:ext uri="{FF2B5EF4-FFF2-40B4-BE49-F238E27FC236}">
                <a16:creationId xmlns:a16="http://schemas.microsoft.com/office/drawing/2014/main" id="{9F25B7EF-FCD4-0AEC-CBF0-72CC86B6B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7897" b="14319"/>
          <a:stretch>
            <a:fillRect/>
          </a:stretch>
        </p:blipFill>
        <p:spPr bwMode="auto">
          <a:xfrm>
            <a:off x="1547813" y="836613"/>
            <a:ext cx="5826125" cy="5110162"/>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2">
            <a:extLst>
              <a:ext uri="{FF2B5EF4-FFF2-40B4-BE49-F238E27FC236}">
                <a16:creationId xmlns:a16="http://schemas.microsoft.com/office/drawing/2014/main" id="{3FE7AE56-F366-A810-2457-5C09721459AF}"/>
              </a:ext>
            </a:extLst>
          </p:cNvPr>
          <p:cNvSpPr>
            <a:spLocks noGrp="1" noChangeArrowheads="1"/>
          </p:cNvSpPr>
          <p:nvPr>
            <p:ph type="title"/>
          </p:nvPr>
        </p:nvSpPr>
        <p:spPr/>
        <p:txBody>
          <a:bodyPr/>
          <a:lstStyle/>
          <a:p>
            <a:pPr eaLnBrk="1" hangingPunct="1"/>
            <a:r>
              <a:rPr lang="en-US" altLang="en-US"/>
              <a:t>Security Technologies Used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0183647-882E-3B2A-FE30-CE5CB809EDA2}"/>
              </a:ext>
            </a:extLst>
          </p:cNvPr>
          <p:cNvSpPr>
            <a:spLocks noGrp="1" noChangeArrowheads="1"/>
          </p:cNvSpPr>
          <p:nvPr>
            <p:ph type="title"/>
          </p:nvPr>
        </p:nvSpPr>
        <p:spPr/>
        <p:txBody>
          <a:bodyPr/>
          <a:lstStyle/>
          <a:p>
            <a:pPr eaLnBrk="1" hangingPunct="1"/>
            <a:r>
              <a:rPr lang="en-US" altLang="en-US"/>
              <a:t>Summary</a:t>
            </a:r>
            <a:endParaRPr lang="en-AU" altLang="en-US"/>
          </a:p>
        </p:txBody>
      </p:sp>
      <p:sp>
        <p:nvSpPr>
          <p:cNvPr id="54275" name="Rectangle 3">
            <a:extLst>
              <a:ext uri="{FF2B5EF4-FFF2-40B4-BE49-F238E27FC236}">
                <a16:creationId xmlns:a16="http://schemas.microsoft.com/office/drawing/2014/main" id="{029A7E82-50FF-844C-6654-699DA23A68D4}"/>
              </a:ext>
            </a:extLst>
          </p:cNvPr>
          <p:cNvSpPr>
            <a:spLocks noGrp="1" noChangeArrowheads="1"/>
          </p:cNvSpPr>
          <p:nvPr>
            <p:ph type="body" idx="1"/>
          </p:nvPr>
        </p:nvSpPr>
        <p:spPr/>
        <p:txBody>
          <a:bodyPr/>
          <a:lstStyle/>
          <a:p>
            <a:pPr eaLnBrk="1" hangingPunct="1"/>
            <a:r>
              <a:rPr lang="en-US" altLang="en-US"/>
              <a:t>Security concepts</a:t>
            </a:r>
          </a:p>
          <a:p>
            <a:pPr eaLnBrk="1" hangingPunct="1"/>
            <a:r>
              <a:rPr lang="en-AU" altLang="en-US"/>
              <a:t>Terminology</a:t>
            </a:r>
          </a:p>
          <a:p>
            <a:pPr eaLnBrk="1" hangingPunct="1"/>
            <a:r>
              <a:rPr lang="en-AU" altLang="en-US"/>
              <a:t>Functional requirements</a:t>
            </a:r>
          </a:p>
          <a:p>
            <a:pPr eaLnBrk="1" hangingPunct="1"/>
            <a:r>
              <a:rPr lang="en-AU" altLang="en-US"/>
              <a:t>Security design principles</a:t>
            </a:r>
          </a:p>
          <a:p>
            <a:pPr eaLnBrk="1" hangingPunct="1"/>
            <a:r>
              <a:rPr lang="en-AU" altLang="en-US"/>
              <a:t>Security strategy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ABD17C4-8A46-750A-44C4-88F4222AF014}"/>
              </a:ext>
            </a:extLst>
          </p:cNvPr>
          <p:cNvSpPr>
            <a:spLocks noGrp="1" noChangeArrowheads="1"/>
          </p:cNvSpPr>
          <p:nvPr>
            <p:ph type="title"/>
          </p:nvPr>
        </p:nvSpPr>
        <p:spPr/>
        <p:txBody>
          <a:bodyPr/>
          <a:lstStyle/>
          <a:p>
            <a:pPr eaLnBrk="1" hangingPunct="1"/>
            <a:r>
              <a:rPr lang="en-GB" altLang="en-US"/>
              <a:t>A definition of computer security</a:t>
            </a:r>
            <a:endParaRPr lang="en-AU" altLang="en-US"/>
          </a:p>
        </p:txBody>
      </p:sp>
      <p:sp>
        <p:nvSpPr>
          <p:cNvPr id="200707" name="Rectangle 3">
            <a:extLst>
              <a:ext uri="{FF2B5EF4-FFF2-40B4-BE49-F238E27FC236}">
                <a16:creationId xmlns:a16="http://schemas.microsoft.com/office/drawing/2014/main" id="{6CD5AF2A-5A7B-33EE-E5C1-56EA9664B705}"/>
              </a:ext>
            </a:extLst>
          </p:cNvPr>
          <p:cNvSpPr>
            <a:spLocks noGrp="1" noChangeArrowheads="1"/>
          </p:cNvSpPr>
          <p:nvPr>
            <p:ph type="body" idx="1"/>
          </p:nvPr>
        </p:nvSpPr>
        <p:spPr/>
        <p:txBody>
          <a:bodyPr/>
          <a:lstStyle/>
          <a:p>
            <a:pPr eaLnBrk="1" hangingPunct="1">
              <a:defRPr/>
            </a:pPr>
            <a:r>
              <a:rPr lang="en-US" altLang="en-US" b="1" dirty="0"/>
              <a:t>Computer security:</a:t>
            </a:r>
            <a:r>
              <a:rPr lang="en-US" altLang="en-US" dirty="0"/>
              <a:t> The protection afforded to an automated information system in order to attain the applicable objectives of preserving the integrity, availability and confidentiality of information system resources (includes hardware, software, firmware, information/data, and telecommunications)</a:t>
            </a:r>
          </a:p>
          <a:p>
            <a:pPr marL="0" indent="0" algn="r" eaLnBrk="1" hangingPunct="1">
              <a:buFontTx/>
              <a:buNone/>
              <a:defRPr/>
            </a:pPr>
            <a:r>
              <a:rPr lang="en-US" altLang="en-US" dirty="0"/>
              <a:t>NIST  1995</a:t>
            </a:r>
            <a:endParaRPr lang="en-AU" altLang="en-US" dirty="0">
              <a:latin typeface="Times" panose="0202060306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A399AE2-54E8-C16B-24DC-BE7EBC16A725}"/>
              </a:ext>
            </a:extLst>
          </p:cNvPr>
          <p:cNvSpPr>
            <a:spLocks noGrp="1"/>
          </p:cNvSpPr>
          <p:nvPr>
            <p:ph type="title"/>
          </p:nvPr>
        </p:nvSpPr>
        <p:spPr/>
        <p:txBody>
          <a:bodyPr/>
          <a:lstStyle/>
          <a:p>
            <a:pPr eaLnBrk="1" hangingPunct="1"/>
            <a:r>
              <a:rPr lang="en-US" altLang="en-US"/>
              <a:t>Three key objectives (the CIA triad)</a:t>
            </a:r>
          </a:p>
        </p:txBody>
      </p:sp>
      <p:sp>
        <p:nvSpPr>
          <p:cNvPr id="3" name="Content Placeholder 2">
            <a:extLst>
              <a:ext uri="{FF2B5EF4-FFF2-40B4-BE49-F238E27FC236}">
                <a16:creationId xmlns:a16="http://schemas.microsoft.com/office/drawing/2014/main" id="{2D49DC95-AA0C-4EED-C701-AC15A825E815}"/>
              </a:ext>
            </a:extLst>
          </p:cNvPr>
          <p:cNvSpPr>
            <a:spLocks noGrp="1"/>
          </p:cNvSpPr>
          <p:nvPr>
            <p:ph idx="1"/>
          </p:nvPr>
        </p:nvSpPr>
        <p:spPr/>
        <p:txBody>
          <a:bodyPr>
            <a:normAutofit fontScale="92500" lnSpcReduction="10000"/>
          </a:bodyPr>
          <a:lstStyle/>
          <a:p>
            <a:pPr eaLnBrk="1" hangingPunct="1">
              <a:defRPr/>
            </a:pPr>
            <a:r>
              <a:rPr lang="en-US" b="1" dirty="0"/>
              <a:t>Confidentiality</a:t>
            </a:r>
          </a:p>
          <a:p>
            <a:pPr lvl="1" eaLnBrk="1" hangingPunct="1">
              <a:defRPr/>
            </a:pPr>
            <a:r>
              <a:rPr lang="en-US" b="1" dirty="0"/>
              <a:t>Data confidentiality</a:t>
            </a:r>
            <a:r>
              <a:rPr lang="en-US" dirty="0"/>
              <a:t>: Assures that confidential information is not disclosed to unauthorized individuals</a:t>
            </a:r>
          </a:p>
          <a:p>
            <a:pPr lvl="1" eaLnBrk="1" hangingPunct="1">
              <a:defRPr/>
            </a:pPr>
            <a:r>
              <a:rPr lang="en-US" b="1" dirty="0"/>
              <a:t>Privacy</a:t>
            </a:r>
            <a:r>
              <a:rPr lang="en-US" dirty="0"/>
              <a:t>: Assures that individual control or influence what information may be collected and stored</a:t>
            </a:r>
          </a:p>
          <a:p>
            <a:pPr eaLnBrk="1" hangingPunct="1">
              <a:defRPr/>
            </a:pPr>
            <a:r>
              <a:rPr lang="en-US" b="1" dirty="0"/>
              <a:t>Integrity</a:t>
            </a:r>
          </a:p>
          <a:p>
            <a:pPr lvl="1" eaLnBrk="1" hangingPunct="1">
              <a:defRPr/>
            </a:pPr>
            <a:r>
              <a:rPr lang="en-US" b="1" dirty="0"/>
              <a:t>Data integrity</a:t>
            </a:r>
            <a:r>
              <a:rPr lang="en-US" dirty="0"/>
              <a:t>: assures that information and programs are changed only in a specified and authorized manner</a:t>
            </a:r>
          </a:p>
          <a:p>
            <a:pPr lvl="1" eaLnBrk="1" hangingPunct="1">
              <a:defRPr/>
            </a:pPr>
            <a:r>
              <a:rPr lang="en-US" b="1" dirty="0"/>
              <a:t>System integrity</a:t>
            </a:r>
            <a:r>
              <a:rPr lang="en-US" dirty="0"/>
              <a:t>: Assures that a system performs its operations in unimpaired manner</a:t>
            </a:r>
          </a:p>
          <a:p>
            <a:pPr eaLnBrk="1" hangingPunct="1">
              <a:defRPr/>
            </a:pPr>
            <a:r>
              <a:rPr lang="en-US" b="1" dirty="0"/>
              <a:t>Availability</a:t>
            </a:r>
            <a:r>
              <a:rPr lang="en-US" dirty="0"/>
              <a:t>: assure that systems works promptly and service is not denied to authorized users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266" name="Picture 4">
            <a:extLst>
              <a:ext uri="{FF2B5EF4-FFF2-40B4-BE49-F238E27FC236}">
                <a16:creationId xmlns:a16="http://schemas.microsoft.com/office/drawing/2014/main" id="{7155F65D-2D1B-EA57-9C63-78ED2DCECB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633" t="10739" r="4633" b="21477"/>
          <a:stretch>
            <a:fillRect/>
          </a:stretch>
        </p:blipFill>
        <p:spPr bwMode="auto">
          <a:xfrm>
            <a:off x="1979613" y="692150"/>
            <a:ext cx="5286375" cy="511016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
            <a:extLst>
              <a:ext uri="{FF2B5EF4-FFF2-40B4-BE49-F238E27FC236}">
                <a16:creationId xmlns:a16="http://schemas.microsoft.com/office/drawing/2014/main" id="{5531D807-5BB7-91E5-5CF7-6AA9019CA546}"/>
              </a:ext>
            </a:extLst>
          </p:cNvPr>
          <p:cNvSpPr>
            <a:spLocks noGrp="1" noChangeArrowheads="1"/>
          </p:cNvSpPr>
          <p:nvPr>
            <p:ph type="title"/>
          </p:nvPr>
        </p:nvSpPr>
        <p:spPr/>
        <p:txBody>
          <a:bodyPr/>
          <a:lstStyle/>
          <a:p>
            <a:pPr eaLnBrk="1" hangingPunct="1"/>
            <a:r>
              <a:rPr lang="en-US" altLang="en-US"/>
              <a:t>Key Security Concepts</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E8CB50EE-A0C1-A0FA-C2E8-A09FC8E4C6E7}"/>
              </a:ext>
            </a:extLst>
          </p:cNvPr>
          <p:cNvSpPr>
            <a:spLocks noGrp="1"/>
          </p:cNvSpPr>
          <p:nvPr>
            <p:ph type="title"/>
          </p:nvPr>
        </p:nvSpPr>
        <p:spPr/>
        <p:txBody>
          <a:bodyPr/>
          <a:lstStyle/>
          <a:p>
            <a:pPr eaLnBrk="1" hangingPunct="1"/>
            <a:r>
              <a:rPr lang="en-US" altLang="en-US"/>
              <a:t>Other concepts to a complete security picture</a:t>
            </a:r>
          </a:p>
        </p:txBody>
      </p:sp>
      <p:sp>
        <p:nvSpPr>
          <p:cNvPr id="13315" name="Content Placeholder 2">
            <a:extLst>
              <a:ext uri="{FF2B5EF4-FFF2-40B4-BE49-F238E27FC236}">
                <a16:creationId xmlns:a16="http://schemas.microsoft.com/office/drawing/2014/main" id="{82DBBAAE-A125-1A99-9743-53784A25C745}"/>
              </a:ext>
            </a:extLst>
          </p:cNvPr>
          <p:cNvSpPr>
            <a:spLocks noGrp="1"/>
          </p:cNvSpPr>
          <p:nvPr>
            <p:ph idx="1"/>
          </p:nvPr>
        </p:nvSpPr>
        <p:spPr/>
        <p:txBody>
          <a:bodyPr/>
          <a:lstStyle/>
          <a:p>
            <a:pPr eaLnBrk="1" hangingPunct="1"/>
            <a:r>
              <a:rPr lang="en-US" altLang="en-US" b="1" dirty="0"/>
              <a:t>Authenticity</a:t>
            </a:r>
            <a:r>
              <a:rPr lang="en-US" altLang="en-US" dirty="0"/>
              <a:t>: the property of being genuine and being able to be verified and trusted; confident in the validity of a transmission, or a message, or its originator</a:t>
            </a:r>
          </a:p>
          <a:p>
            <a:pPr eaLnBrk="1" hangingPunct="1"/>
            <a:r>
              <a:rPr lang="en-US" altLang="en-US" b="1" dirty="0"/>
              <a:t>Accountability</a:t>
            </a:r>
            <a:r>
              <a:rPr lang="en-US" altLang="en-US" dirty="0"/>
              <a:t>: generates the requirement for actions of an entity to be traced uniquely to that individual to support nonrepudiation, deference, fault isolation, </a:t>
            </a:r>
            <a:r>
              <a:rPr lang="en-US" altLang="en-US" dirty="0" err="1"/>
              <a:t>etc</a:t>
            </a: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A083A23-1DD3-3FD1-12A2-8095CC467AEC}"/>
              </a:ext>
            </a:extLst>
          </p:cNvPr>
          <p:cNvSpPr>
            <a:spLocks noGrp="1"/>
          </p:cNvSpPr>
          <p:nvPr>
            <p:ph type="title"/>
          </p:nvPr>
        </p:nvSpPr>
        <p:spPr/>
        <p:txBody>
          <a:bodyPr/>
          <a:lstStyle/>
          <a:p>
            <a:pPr eaLnBrk="1" hangingPunct="1"/>
            <a:r>
              <a:rPr lang="en-US" altLang="en-US"/>
              <a:t>Levels of security breach impact</a:t>
            </a:r>
          </a:p>
        </p:txBody>
      </p:sp>
      <p:sp>
        <p:nvSpPr>
          <p:cNvPr id="3" name="Content Placeholder 2">
            <a:extLst>
              <a:ext uri="{FF2B5EF4-FFF2-40B4-BE49-F238E27FC236}">
                <a16:creationId xmlns:a16="http://schemas.microsoft.com/office/drawing/2014/main" id="{651CA1E2-E95A-BBAB-BE5C-2DF802C63C50}"/>
              </a:ext>
            </a:extLst>
          </p:cNvPr>
          <p:cNvSpPr>
            <a:spLocks noGrp="1"/>
          </p:cNvSpPr>
          <p:nvPr>
            <p:ph idx="1"/>
          </p:nvPr>
        </p:nvSpPr>
        <p:spPr/>
        <p:txBody>
          <a:bodyPr>
            <a:normAutofit lnSpcReduction="10000"/>
          </a:bodyPr>
          <a:lstStyle/>
          <a:p>
            <a:pPr eaLnBrk="1" hangingPunct="1">
              <a:defRPr/>
            </a:pPr>
            <a:r>
              <a:rPr lang="en-US" b="1" dirty="0"/>
              <a:t>Low</a:t>
            </a:r>
            <a:r>
              <a:rPr lang="en-US" dirty="0"/>
              <a:t>: the loss will have a limited impact, e.g., a degradation in mission or minor damage or minor financial loss or minor harm</a:t>
            </a:r>
          </a:p>
          <a:p>
            <a:pPr eaLnBrk="1" hangingPunct="1">
              <a:defRPr/>
            </a:pPr>
            <a:r>
              <a:rPr lang="en-US" b="1" dirty="0"/>
              <a:t>Moderate</a:t>
            </a:r>
            <a:r>
              <a:rPr lang="en-US" dirty="0"/>
              <a:t>: the loss has a serious effect, e.g., significance degradation on mission or significant harm to individuals but no loss of life or threatening injuries</a:t>
            </a:r>
          </a:p>
          <a:p>
            <a:pPr eaLnBrk="1" hangingPunct="1">
              <a:defRPr/>
            </a:pPr>
            <a:r>
              <a:rPr lang="en-US" b="1" dirty="0"/>
              <a:t>High</a:t>
            </a:r>
            <a:r>
              <a:rPr lang="en-US" dirty="0"/>
              <a:t>: the loss has severe or catastrophic adverse effect on operations, organizational assets or on individuals (e.g., loss of life)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CF9ECBE-4832-2851-51AA-DEE779E950DD}"/>
              </a:ext>
            </a:extLst>
          </p:cNvPr>
          <p:cNvSpPr>
            <a:spLocks noGrp="1"/>
          </p:cNvSpPr>
          <p:nvPr>
            <p:ph type="title"/>
          </p:nvPr>
        </p:nvSpPr>
        <p:spPr/>
        <p:txBody>
          <a:bodyPr/>
          <a:lstStyle/>
          <a:p>
            <a:pPr eaLnBrk="1" hangingPunct="1"/>
            <a:r>
              <a:rPr lang="en-US" altLang="en-US"/>
              <a:t>Examples of security requirements:  Confidentiality</a:t>
            </a:r>
          </a:p>
        </p:txBody>
      </p:sp>
      <p:sp>
        <p:nvSpPr>
          <p:cNvPr id="15363" name="Content Placeholder 2">
            <a:extLst>
              <a:ext uri="{FF2B5EF4-FFF2-40B4-BE49-F238E27FC236}">
                <a16:creationId xmlns:a16="http://schemas.microsoft.com/office/drawing/2014/main" id="{0AADCFC9-28F6-0441-5A8D-E62A38C38181}"/>
              </a:ext>
            </a:extLst>
          </p:cNvPr>
          <p:cNvSpPr>
            <a:spLocks noGrp="1"/>
          </p:cNvSpPr>
          <p:nvPr>
            <p:ph idx="1"/>
          </p:nvPr>
        </p:nvSpPr>
        <p:spPr/>
        <p:txBody>
          <a:bodyPr/>
          <a:lstStyle/>
          <a:p>
            <a:pPr eaLnBrk="1" hangingPunct="1"/>
            <a:r>
              <a:rPr lang="en-US" altLang="en-US"/>
              <a:t>Student grade information is an asset whose confidentiality is considered to be very high</a:t>
            </a:r>
          </a:p>
          <a:p>
            <a:pPr lvl="1" eaLnBrk="1" hangingPunct="1"/>
            <a:r>
              <a:rPr lang="en-US" altLang="en-US"/>
              <a:t>The US FERPA Act: grades should only be available to students, their parents, and their employers (when required for the job)</a:t>
            </a:r>
          </a:p>
          <a:p>
            <a:pPr eaLnBrk="1" hangingPunct="1"/>
            <a:r>
              <a:rPr lang="en-US" altLang="en-US"/>
              <a:t>Student enrollment information: may have moderate confidentiality rating; less damage if enclosed</a:t>
            </a:r>
          </a:p>
          <a:p>
            <a:pPr eaLnBrk="1" hangingPunct="1"/>
            <a:r>
              <a:rPr lang="en-US" altLang="en-US"/>
              <a:t>Directory information: low confidentiality rating; often available publicly </a:t>
            </a:r>
          </a:p>
        </p:txBody>
      </p:sp>
    </p:spTree>
  </p:cSld>
  <p:clrMapOvr>
    <a:masterClrMapping/>
  </p:clrMapOvr>
</p:sld>
</file>

<file path=ppt/theme/theme1.xml><?xml version="1.0" encoding="utf-8"?>
<a:theme xmlns:a="http://schemas.openxmlformats.org/drawingml/2006/main" name="1_eecs-blue">
  <a:themeElements>
    <a:clrScheme name="1_eecs-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eecs-blue">
      <a:majorFont>
        <a:latin typeface="Trebuchet MS"/>
        <a:ea typeface="Lucida Sans Unicode"/>
        <a:cs typeface="Lucida Sans Unicode"/>
      </a:majorFont>
      <a:minorFont>
        <a:latin typeface="Trebuchet MS"/>
        <a:ea typeface="Lucida Sans Unicode"/>
        <a:cs typeface="Lucida Sans Unicod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eecs-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eecs-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eecs-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eecs-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eecs-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eecs-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eecs-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eecs-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eecs-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eecs-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eecs-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eecs-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eecs</Template>
  <TotalTime>1092</TotalTime>
  <Words>3808</Words>
  <Application>Microsoft Macintosh PowerPoint</Application>
  <PresentationFormat>On-screen Show (4:3)</PresentationFormat>
  <Paragraphs>250</Paragraphs>
  <Slides>35</Slides>
  <Notes>16</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Lucida Sans Unicode</vt:lpstr>
      <vt:lpstr>Trebuchet MS</vt:lpstr>
      <vt:lpstr>Lucida Sans</vt:lpstr>
      <vt:lpstr>Calibri</vt:lpstr>
      <vt:lpstr>Times</vt:lpstr>
      <vt:lpstr>Times New Roman</vt:lpstr>
      <vt:lpstr>1_eecs-blue</vt:lpstr>
      <vt:lpstr>Computer Security: Principles and Practice</vt:lpstr>
      <vt:lpstr>Chapter 1 overview</vt:lpstr>
      <vt:lpstr>Learning objectives</vt:lpstr>
      <vt:lpstr>A definition of computer security</vt:lpstr>
      <vt:lpstr>Three key objectives (the CIA triad)</vt:lpstr>
      <vt:lpstr>Key Security Concepts</vt:lpstr>
      <vt:lpstr>Other concepts to a complete security picture</vt:lpstr>
      <vt:lpstr>Levels of security breach impact</vt:lpstr>
      <vt:lpstr>Examples of security requirements:  Confidentiality</vt:lpstr>
      <vt:lpstr>Examples of security requirements: Integrity</vt:lpstr>
      <vt:lpstr>Examples of security requirements: Availability</vt:lpstr>
      <vt:lpstr>Challenges of computer security</vt:lpstr>
      <vt:lpstr>A model for computer security</vt:lpstr>
      <vt:lpstr>Computer security terminology</vt:lpstr>
      <vt:lpstr>Security concepts and relationships </vt:lpstr>
      <vt:lpstr>Threat consequences</vt:lpstr>
      <vt:lpstr>Threat  consequences (tabular form)</vt:lpstr>
      <vt:lpstr>The scope of computer security</vt:lpstr>
      <vt:lpstr>Examples of threats</vt:lpstr>
      <vt:lpstr>Security functional requirements (FIPS 200)</vt:lpstr>
      <vt:lpstr>X.800 Security Architecture</vt:lpstr>
      <vt:lpstr>Fundamental security design principles [1/4]</vt:lpstr>
      <vt:lpstr>Fundamental security design principles [2/4]</vt:lpstr>
      <vt:lpstr>Fundamental security design principles [3/4]</vt:lpstr>
      <vt:lpstr>Fundamental security design principles [4/4]</vt:lpstr>
      <vt:lpstr>Fundamental security design principles</vt:lpstr>
      <vt:lpstr>Attack surfaces</vt:lpstr>
      <vt:lpstr>Attack trees</vt:lpstr>
      <vt:lpstr>An attack tree</vt:lpstr>
      <vt:lpstr>Computer security strategy</vt:lpstr>
      <vt:lpstr>Security Taxonomy</vt:lpstr>
      <vt:lpstr>Security Trends</vt:lpstr>
      <vt:lpstr>Computer Security Losses</vt:lpstr>
      <vt:lpstr>Security Technologies Used</vt:lpstr>
      <vt:lpstr>Summary</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keywords/>
  <dc:description/>
  <cp:lastModifiedBy>Cahya Damarjati</cp:lastModifiedBy>
  <cp:revision>76</cp:revision>
  <dcterms:created xsi:type="dcterms:W3CDTF">2002-03-28T02:06:54Z</dcterms:created>
  <dcterms:modified xsi:type="dcterms:W3CDTF">2022-09-28T00:41:35Z</dcterms:modified>
  <cp:category/>
</cp:coreProperties>
</file>