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3" r:id="rId10"/>
    <p:sldId id="267" r:id="rId11"/>
    <p:sldId id="269" r:id="rId12"/>
    <p:sldId id="27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0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A463-9C87-4EDE-B34B-611407BFCBA3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1EB7-330E-4B1F-A7EC-52C15E1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8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 CLASSIFICATION (KAGGLE DATASET)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Muhammad </a:t>
            </a:r>
            <a:r>
              <a:rPr lang="en-US" dirty="0" err="1" smtClean="0"/>
              <a:t>Fikri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91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Label Encoding </a:t>
            </a:r>
            <a:r>
              <a:rPr lang="en-US" sz="1600" dirty="0" err="1" smtClean="0"/>
              <a:t>perubahan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menjadi</a:t>
            </a:r>
            <a:r>
              <a:rPr lang="en-US" sz="1600" dirty="0" smtClean="0"/>
              <a:t> integer, </a:t>
            </a:r>
            <a:r>
              <a:rPr lang="en-US" sz="1600" dirty="0" err="1" smtClean="0"/>
              <a:t>untuk</a:t>
            </a:r>
            <a:r>
              <a:rPr lang="en-US" sz="1600" dirty="0" smtClean="0"/>
              <a:t> numerical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rentang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angka</a:t>
            </a:r>
            <a:r>
              <a:rPr lang="en-US" sz="1600" dirty="0" smtClean="0"/>
              <a:t> </a:t>
            </a:r>
            <a:r>
              <a:rPr lang="en-US" sz="1600" dirty="0" err="1" smtClean="0"/>
              <a:t>sebelum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label encoding.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2801"/>
            <a:ext cx="3743847" cy="2572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047" y="2572801"/>
            <a:ext cx="3791479" cy="2495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1286"/>
          <a:stretch/>
        </p:blipFill>
        <p:spPr>
          <a:xfrm>
            <a:off x="9144000" y="2681538"/>
            <a:ext cx="1437068" cy="24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16" y="2572801"/>
            <a:ext cx="4299412" cy="250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44" y="2610905"/>
            <a:ext cx="5004699" cy="24633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43843" y="3282360"/>
            <a:ext cx="1504573" cy="1120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0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2801"/>
            <a:ext cx="7906853" cy="21815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Dilakukan</a:t>
            </a:r>
            <a:r>
              <a:rPr lang="en-US" sz="1600" dirty="0" smtClean="0"/>
              <a:t> split train test </a:t>
            </a:r>
            <a:r>
              <a:rPr lang="en-US" sz="1600" dirty="0" err="1" smtClean="0"/>
              <a:t>pada</a:t>
            </a:r>
            <a:r>
              <a:rPr lang="en-US" sz="1600" dirty="0" smtClean="0"/>
              <a:t>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rasio</a:t>
            </a:r>
            <a:r>
              <a:rPr lang="en-US" sz="1600" dirty="0" smtClean="0"/>
              <a:t> 7:3, 7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data train, </a:t>
            </a:r>
            <a:r>
              <a:rPr lang="en-US" sz="1600" dirty="0" err="1" smtClean="0"/>
              <a:t>dan</a:t>
            </a:r>
            <a:r>
              <a:rPr lang="en-US" sz="1600" dirty="0" smtClean="0"/>
              <a:t> 3 </a:t>
            </a:r>
            <a:r>
              <a:rPr lang="en-US" sz="1600" dirty="0" err="1" smtClean="0"/>
              <a:t>untuk</a:t>
            </a:r>
            <a:r>
              <a:rPr lang="en-US" sz="1600" dirty="0" smtClean="0"/>
              <a:t> data test.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809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Model yang </a:t>
            </a:r>
            <a:r>
              <a:rPr lang="en-US" sz="1600" dirty="0" err="1" smtClean="0"/>
              <a:t>dimplementasikan</a:t>
            </a:r>
            <a:r>
              <a:rPr lang="en-US" sz="1600" dirty="0" smtClean="0"/>
              <a:t> </a:t>
            </a:r>
            <a:r>
              <a:rPr lang="en-US" sz="1600" dirty="0" err="1" smtClean="0"/>
              <a:t>adalah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: K-nearest neighbor, support vector machine, decision tree, </a:t>
            </a:r>
            <a:r>
              <a:rPr lang="en-US" sz="1600" dirty="0" err="1" smtClean="0"/>
              <a:t>Xgboost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Catboost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273"/>
            <a:ext cx="3810532" cy="340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230" y="2417821"/>
            <a:ext cx="2955999" cy="19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7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6798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Catboost</a:t>
            </a:r>
            <a:r>
              <a:rPr lang="en-US" dirty="0" smtClean="0"/>
              <a:t>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Decision Tree Class </a:t>
            </a:r>
            <a:r>
              <a:rPr lang="en-US" dirty="0" err="1" smtClean="0"/>
              <a:t>memiliki</a:t>
            </a:r>
            <a:r>
              <a:rPr lang="en-US" dirty="0" smtClean="0"/>
              <a:t> score yang </a:t>
            </a:r>
            <a:r>
              <a:rPr lang="en-US" dirty="0" err="1" smtClean="0"/>
              <a:t>sempurna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dilanjuti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SVC(93,3%) </a:t>
            </a:r>
            <a:r>
              <a:rPr lang="en-US" dirty="0" err="1" smtClean="0"/>
              <a:t>lalu</a:t>
            </a:r>
            <a:r>
              <a:rPr lang="en-US" dirty="0" smtClean="0"/>
              <a:t> KNN(90%)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Catatan</a:t>
            </a:r>
            <a:r>
              <a:rPr lang="en-US" dirty="0" smtClean="0"/>
              <a:t>: </a:t>
            </a:r>
            <a:r>
              <a:rPr lang="en-US" dirty="0" err="1" smtClean="0"/>
              <a:t>bahwa</a:t>
            </a:r>
            <a:r>
              <a:rPr lang="en-US" dirty="0" smtClean="0"/>
              <a:t> model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 yang </a:t>
            </a:r>
            <a:r>
              <a:rPr lang="en-US" dirty="0" err="1" smtClean="0"/>
              <a:t>diLabel</a:t>
            </a:r>
            <a:r>
              <a:rPr lang="en-US" dirty="0" smtClean="0"/>
              <a:t> Encode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328"/>
            <a:ext cx="10515600" cy="522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https://www.kaggle.com/prathamtripathi/drug-classification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297691"/>
            <a:ext cx="88595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400" b="1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en-US" sz="4400" b="1" i="0" dirty="0" err="1" smtClean="0">
                <a:solidFill>
                  <a:srgbClr val="000000"/>
                </a:solidFill>
                <a:effectLst/>
                <a:latin typeface="+mj-lt"/>
              </a:rPr>
              <a:t>onten</a:t>
            </a:r>
            <a:endParaRPr lang="en-US" sz="4400" b="1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lvl="1" fontAlgn="base"/>
            <a:r>
              <a:rPr lang="en-US" sz="2400" b="1" i="0" dirty="0" smtClean="0">
                <a:effectLst/>
              </a:rPr>
              <a:t>Target </a:t>
            </a:r>
            <a:r>
              <a:rPr lang="en-US" sz="2400" b="1" i="0" dirty="0" err="1" smtClean="0">
                <a:effectLst/>
              </a:rPr>
              <a:t>Fitur</a:t>
            </a:r>
            <a:r>
              <a:rPr lang="en-US" sz="2400" b="1" i="0" dirty="0" smtClean="0">
                <a:effectLst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Drug: </a:t>
            </a:r>
            <a:r>
              <a:rPr lang="en-US" sz="2400" b="0" i="0" dirty="0" err="1" smtClean="0">
                <a:effectLst/>
              </a:rPr>
              <a:t>Jenis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Obat</a:t>
            </a:r>
            <a:endParaRPr lang="en-US" sz="2400" b="0" i="0" dirty="0" smtClean="0">
              <a:effectLst/>
            </a:endParaRPr>
          </a:p>
          <a:p>
            <a:pPr lvl="1" fontAlgn="base"/>
            <a:r>
              <a:rPr lang="en-US" sz="2400" b="1" i="0" dirty="0" err="1" smtClean="0">
                <a:effectLst/>
              </a:rPr>
              <a:t>Fitur</a:t>
            </a:r>
            <a:r>
              <a:rPr lang="en-US" sz="2400" b="1" i="0" dirty="0" smtClean="0">
                <a:effectLst/>
              </a:rPr>
              <a:t>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Age : </a:t>
            </a:r>
            <a:r>
              <a:rPr lang="en-US" sz="2400" b="0" i="0" dirty="0" err="1" smtClean="0">
                <a:effectLst/>
              </a:rPr>
              <a:t>Umur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pasien</a:t>
            </a:r>
            <a:endParaRPr lang="en-US" sz="2400" b="0" i="0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Sex : </a:t>
            </a:r>
            <a:r>
              <a:rPr lang="en-US" sz="2400" b="0" i="0" dirty="0" err="1" smtClean="0">
                <a:effectLst/>
              </a:rPr>
              <a:t>Jenis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kelamin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pasien</a:t>
            </a:r>
            <a:r>
              <a:rPr lang="en-US" sz="2400" b="0" i="0" dirty="0" smtClean="0">
                <a:effectLst/>
              </a:rPr>
              <a:t> (M, F)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Blood Pressure Levels (BP) : </a:t>
            </a:r>
            <a:r>
              <a:rPr lang="en-US" sz="2400" b="0" i="0" dirty="0" err="1" smtClean="0">
                <a:effectLst/>
              </a:rPr>
              <a:t>Tekanan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Darah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pasien</a:t>
            </a:r>
            <a:r>
              <a:rPr lang="en-US" sz="2400" b="0" i="0" dirty="0" smtClean="0">
                <a:effectLst/>
              </a:rPr>
              <a:t> (</a:t>
            </a:r>
            <a:r>
              <a:rPr lang="en-US" sz="2400" b="0" i="0" dirty="0" err="1" smtClean="0">
                <a:effectLst/>
              </a:rPr>
              <a:t>High,Normal,Low</a:t>
            </a:r>
            <a:r>
              <a:rPr lang="en-US" sz="2400" b="0" i="0" dirty="0" smtClean="0">
                <a:effectLst/>
              </a:rPr>
              <a:t>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Cholesterol Levels: </a:t>
            </a:r>
            <a:r>
              <a:rPr lang="en-US" sz="2400" b="0" i="0" dirty="0" err="1" smtClean="0">
                <a:effectLst/>
              </a:rPr>
              <a:t>Kolestrol</a:t>
            </a:r>
            <a:r>
              <a:rPr lang="en-US" sz="2400" b="0" i="0" dirty="0" smtClean="0">
                <a:effectLst/>
              </a:rPr>
              <a:t> </a:t>
            </a:r>
            <a:r>
              <a:rPr lang="en-US" sz="2400" b="0" i="0" dirty="0" err="1" smtClean="0">
                <a:effectLst/>
              </a:rPr>
              <a:t>pasien</a:t>
            </a:r>
            <a:r>
              <a:rPr lang="en-US" sz="2400" b="0" i="0" dirty="0" smtClean="0">
                <a:effectLst/>
              </a:rPr>
              <a:t> (High, Normal)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</a:rPr>
              <a:t>Na to Potassium Ration : </a:t>
            </a:r>
            <a:r>
              <a:rPr lang="en-US" sz="2400" b="0" i="0" dirty="0" err="1" smtClean="0">
                <a:effectLst/>
              </a:rPr>
              <a:t>Rasio</a:t>
            </a:r>
            <a:r>
              <a:rPr lang="en-US" sz="2400" dirty="0"/>
              <a:t> </a:t>
            </a:r>
            <a:r>
              <a:rPr lang="en-US" sz="2400" dirty="0" err="1" smtClean="0"/>
              <a:t>Natrium</a:t>
            </a:r>
            <a:r>
              <a:rPr lang="en-US" sz="2400" dirty="0" smtClean="0"/>
              <a:t> – </a:t>
            </a:r>
            <a:r>
              <a:rPr lang="en-US" sz="2400" dirty="0" err="1" smtClean="0"/>
              <a:t>Potasium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darah</a:t>
            </a:r>
            <a:endParaRPr lang="en-US" sz="2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35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780"/>
            <a:ext cx="10515600" cy="1325563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00" y="2150381"/>
            <a:ext cx="5299800" cy="2567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0381"/>
            <a:ext cx="4233875" cy="2567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5011845"/>
            <a:ext cx="4429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i="1" dirty="0" smtClean="0"/>
              <a:t>missing value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200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masing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76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159"/>
            <a:ext cx="10515600" cy="441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Univariate</a:t>
            </a:r>
            <a:r>
              <a:rPr lang="en-US" dirty="0" smtClean="0"/>
              <a:t> Variable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Untuk</a:t>
            </a:r>
            <a:r>
              <a:rPr lang="en-US" sz="1600" dirty="0" smtClean="0"/>
              <a:t>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numerik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distplot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kategorikal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countplot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3" y="2352273"/>
            <a:ext cx="3326779" cy="21483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6" y="4608889"/>
            <a:ext cx="3182485" cy="2108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75786" y="2572801"/>
            <a:ext cx="3219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</a:t>
            </a:r>
            <a:r>
              <a:rPr lang="en-US" dirty="0" err="1" smtClean="0"/>
              <a:t>umur</a:t>
            </a:r>
            <a:r>
              <a:rPr lang="en-US" dirty="0" smtClean="0"/>
              <a:t> = 15 – 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 </a:t>
            </a:r>
            <a:r>
              <a:rPr lang="en-US" dirty="0" err="1" smtClean="0"/>
              <a:t>rasio</a:t>
            </a:r>
            <a:r>
              <a:rPr lang="en-US" dirty="0" smtClean="0"/>
              <a:t> = 6.269 – 38.247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Modus </a:t>
            </a:r>
            <a:r>
              <a:rPr lang="en-US" dirty="0" err="1" smtClean="0"/>
              <a:t>rasio</a:t>
            </a:r>
            <a:r>
              <a:rPr lang="en-US" dirty="0" smtClean="0"/>
              <a:t> = 12.006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(?)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normal </a:t>
            </a:r>
            <a:r>
              <a:rPr lang="en-US" dirty="0" err="1" smtClean="0"/>
              <a:t>distribusi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543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159"/>
            <a:ext cx="10515600" cy="4410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Univariate</a:t>
            </a:r>
            <a:r>
              <a:rPr lang="en-US" dirty="0" smtClean="0"/>
              <a:t> Variable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Untuk</a:t>
            </a:r>
            <a:r>
              <a:rPr lang="en-US" sz="1600" dirty="0" smtClean="0"/>
              <a:t> data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numerik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distplot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kategorikal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countplot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231"/>
            <a:ext cx="2971615" cy="20434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098" y="2352273"/>
            <a:ext cx="3083008" cy="2089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82" y="4584867"/>
            <a:ext cx="2956015" cy="20122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711" y="4590048"/>
            <a:ext cx="3002812" cy="20356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420" y="3184719"/>
            <a:ext cx="368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Drug, </a:t>
            </a:r>
            <a:r>
              <a:rPr lang="en-US" dirty="0" err="1" smtClean="0"/>
              <a:t>DrugY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timpang</a:t>
            </a:r>
            <a:r>
              <a:rPr lang="en-US" dirty="0" smtClean="0"/>
              <a:t> </a:t>
            </a:r>
            <a:r>
              <a:rPr lang="en-US" dirty="0" err="1" smtClean="0"/>
              <a:t>daripada</a:t>
            </a:r>
            <a:r>
              <a:rPr lang="en-US" dirty="0" smtClean="0"/>
              <a:t> data yang lain.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BP, Sex &amp; Cholesterol </a:t>
            </a:r>
            <a:r>
              <a:rPr lang="en-US" dirty="0" err="1" smtClean="0"/>
              <a:t>dirasa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yang </a:t>
            </a:r>
            <a:r>
              <a:rPr lang="en-US" i="1" dirty="0" smtClean="0"/>
              <a:t>balance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8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159"/>
            <a:ext cx="10515600" cy="441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Bivariate Variable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-target </a:t>
            </a:r>
            <a:r>
              <a:rPr lang="en-US" sz="1600" dirty="0" err="1" smtClean="0"/>
              <a:t>fitur</a:t>
            </a:r>
            <a:r>
              <a:rPr lang="en-US" sz="1600" dirty="0" smtClean="0"/>
              <a:t>,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numeric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swarmplot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kategorikal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barplot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472835" y="3627802"/>
            <a:ext cx="6361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/>
              <a:t> </a:t>
            </a:r>
            <a:r>
              <a:rPr lang="en-US" dirty="0" smtClean="0"/>
              <a:t>age-drug,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drugB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51-an,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drugA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50.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-drug, </a:t>
            </a:r>
            <a:r>
              <a:rPr lang="en-US" dirty="0" err="1" smtClean="0"/>
              <a:t>didapatkan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 </a:t>
            </a:r>
            <a:r>
              <a:rPr lang="en-US" dirty="0" err="1" smtClean="0"/>
              <a:t>DrugY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6115"/>
            <a:ext cx="3115614" cy="215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4965"/>
            <a:ext cx="3123791" cy="21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159"/>
            <a:ext cx="10515600" cy="441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Bivariate Variable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-target </a:t>
            </a:r>
            <a:r>
              <a:rPr lang="en-US" sz="1600" dirty="0" err="1" smtClean="0"/>
              <a:t>fitur</a:t>
            </a:r>
            <a:r>
              <a:rPr lang="en-US" sz="1600" dirty="0" smtClean="0"/>
              <a:t>,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numeric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swarmplot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kategorikal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barplot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25048" y="2473446"/>
            <a:ext cx="2836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drugA&amp;B</a:t>
            </a:r>
            <a:r>
              <a:rPr lang="en-US" dirty="0" smtClean="0"/>
              <a:t>,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drugC</a:t>
            </a:r>
            <a:r>
              <a:rPr lang="en-US" dirty="0" smtClean="0"/>
              <a:t>,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kolestrol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BP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target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20" y="2352273"/>
            <a:ext cx="2999778" cy="2089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97" y="2390274"/>
            <a:ext cx="3023523" cy="20420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360" y="4684305"/>
            <a:ext cx="3031437" cy="21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1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159"/>
            <a:ext cx="10515600" cy="4410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Multivariate Variable Analysis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numeric-</a:t>
            </a:r>
            <a:r>
              <a:rPr lang="en-US" sz="1600" dirty="0" err="1" smtClean="0"/>
              <a:t>fitur</a:t>
            </a:r>
            <a:r>
              <a:rPr lang="en-US" sz="1600" dirty="0" smtClean="0"/>
              <a:t> BP-target </a:t>
            </a:r>
            <a:r>
              <a:rPr lang="en-US" sz="1600" dirty="0" err="1" smtClean="0"/>
              <a:t>fitur</a:t>
            </a:r>
            <a:r>
              <a:rPr lang="en-US" sz="1600" dirty="0" smtClean="0"/>
              <a:t>,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swarm plot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3668" y="3016250"/>
            <a:ext cx="53483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Age-BP-Drug,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bivariate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 smtClean="0"/>
              <a:t>persebaran</a:t>
            </a:r>
            <a:r>
              <a:rPr lang="en-US" dirty="0" smtClean="0"/>
              <a:t> </a:t>
            </a:r>
            <a:r>
              <a:rPr lang="en-US" dirty="0" err="1" smtClean="0"/>
              <a:t>umurnya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Na_to_K</a:t>
            </a:r>
            <a:r>
              <a:rPr lang="en-US" dirty="0" smtClean="0"/>
              <a:t>-BP-Drug, </a:t>
            </a:r>
            <a:r>
              <a:rPr lang="en-US" dirty="0" err="1" smtClean="0"/>
              <a:t>penjelasan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drugA&amp;B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15, </a:t>
            </a:r>
            <a:r>
              <a:rPr lang="en-US" dirty="0" err="1" smtClean="0"/>
              <a:t>drugC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tekanan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8625"/>
            <a:ext cx="3279523" cy="2283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36" y="4582938"/>
            <a:ext cx="3245183" cy="22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11216"/>
            <a:ext cx="10515600" cy="441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tahap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pembuatan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terkait</a:t>
            </a:r>
            <a:r>
              <a:rPr lang="en-US" sz="1600" dirty="0" smtClean="0"/>
              <a:t> </a:t>
            </a:r>
            <a:r>
              <a:rPr lang="en-US" sz="1600" dirty="0" err="1" smtClean="0"/>
              <a:t>Na_to_K</a:t>
            </a:r>
            <a:r>
              <a:rPr lang="en-US" sz="1600" dirty="0" smtClean="0"/>
              <a:t> </a:t>
            </a:r>
            <a:r>
              <a:rPr lang="en-US" sz="1600" dirty="0" err="1" smtClean="0"/>
              <a:t>lebih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15,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plot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fitur</a:t>
            </a:r>
            <a:r>
              <a:rPr lang="en-US" sz="1600" dirty="0" smtClean="0"/>
              <a:t> </a:t>
            </a:r>
            <a:r>
              <a:rPr lang="en-US" sz="1600" dirty="0" err="1" smtClean="0"/>
              <a:t>baru</a:t>
            </a:r>
            <a:r>
              <a:rPr lang="en-US" sz="1600" dirty="0" smtClean="0"/>
              <a:t> </a:t>
            </a:r>
            <a:r>
              <a:rPr lang="en-US" sz="1600" dirty="0" err="1" smtClean="0"/>
              <a:t>terhadap</a:t>
            </a:r>
            <a:r>
              <a:rPr lang="en-US" sz="1600" dirty="0" smtClean="0"/>
              <a:t> drug,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LabelEncoding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split train-test </a:t>
            </a:r>
            <a:r>
              <a:rPr lang="en-US" sz="1600" dirty="0" err="1" smtClean="0"/>
              <a:t>pada</a:t>
            </a:r>
            <a:r>
              <a:rPr lang="en-US" sz="1600" dirty="0" smtClean="0"/>
              <a:t> data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dilakukan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implementasi</a:t>
            </a:r>
            <a:r>
              <a:rPr lang="en-US" sz="1600" dirty="0" smtClean="0"/>
              <a:t> data modelling.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4" y="2444012"/>
            <a:ext cx="4019520" cy="2813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41" y="2572801"/>
            <a:ext cx="4454011" cy="3030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9634" y="5603365"/>
            <a:ext cx="839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DrugY</a:t>
            </a:r>
            <a:r>
              <a:rPr lang="en-US" dirty="0" smtClean="0"/>
              <a:t> </a:t>
            </a:r>
            <a:r>
              <a:rPr lang="en-US" dirty="0" err="1" smtClean="0"/>
              <a:t>dikonsumsi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pasien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kandungan</a:t>
            </a:r>
            <a:r>
              <a:rPr lang="en-US" dirty="0" smtClean="0"/>
              <a:t> </a:t>
            </a:r>
            <a:r>
              <a:rPr lang="en-US" dirty="0" err="1" smtClean="0"/>
              <a:t>rasio</a:t>
            </a:r>
            <a:r>
              <a:rPr lang="en-US" dirty="0"/>
              <a:t> </a:t>
            </a:r>
            <a:r>
              <a:rPr lang="en-US" dirty="0" smtClean="0"/>
              <a:t>Na to K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darah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15, (1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 &gt; 15, </a:t>
            </a:r>
            <a:r>
              <a:rPr lang="en-US" dirty="0" err="1" smtClean="0"/>
              <a:t>dan</a:t>
            </a:r>
            <a:r>
              <a:rPr lang="en-US" dirty="0" smtClean="0"/>
              <a:t> 0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Na_to_K</a:t>
            </a:r>
            <a:r>
              <a:rPr lang="en-US" dirty="0" smtClean="0"/>
              <a:t> &lt;= 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9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543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DRUG CLASSIFICATION (KAGGLE DATASET)</vt:lpstr>
      <vt:lpstr>DATA</vt:lpstr>
      <vt:lpstr>Data</vt:lpstr>
      <vt:lpstr>EDA</vt:lpstr>
      <vt:lpstr>EDA</vt:lpstr>
      <vt:lpstr>EDA</vt:lpstr>
      <vt:lpstr>EDA</vt:lpstr>
      <vt:lpstr>EDA</vt:lpstr>
      <vt:lpstr>Feature Engineering</vt:lpstr>
      <vt:lpstr>Feature Engineering</vt:lpstr>
      <vt:lpstr>Feature Engineering</vt:lpstr>
      <vt:lpstr>Feature Engineering</vt:lpstr>
      <vt:lpstr>Model</vt:lpstr>
      <vt:lpstr>Kesimpulan</vt:lpstr>
    </vt:vector>
  </TitlesOfParts>
  <Company>Portabel Comp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CLASSIFICATION (KAGGLE DATASET)</dc:title>
  <dc:creator>USER</dc:creator>
  <cp:lastModifiedBy>USER</cp:lastModifiedBy>
  <cp:revision>16</cp:revision>
  <dcterms:created xsi:type="dcterms:W3CDTF">2022-02-02T09:23:27Z</dcterms:created>
  <dcterms:modified xsi:type="dcterms:W3CDTF">2022-02-02T12:58:56Z</dcterms:modified>
</cp:coreProperties>
</file>