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822" r:id="rId2"/>
    <p:sldMasterId id="2147483840" r:id="rId3"/>
  </p:sldMasterIdLst>
  <p:sldIdLst>
    <p:sldId id="285" r:id="rId4"/>
    <p:sldId id="256" r:id="rId5"/>
    <p:sldId id="258" r:id="rId6"/>
    <p:sldId id="259" r:id="rId7"/>
    <p:sldId id="290" r:id="rId8"/>
    <p:sldId id="291" r:id="rId9"/>
    <p:sldId id="292" r:id="rId10"/>
    <p:sldId id="293" r:id="rId11"/>
    <p:sldId id="277" r:id="rId12"/>
    <p:sldId id="278" r:id="rId13"/>
    <p:sldId id="294" r:id="rId14"/>
    <p:sldId id="279" r:id="rId15"/>
    <p:sldId id="280" r:id="rId16"/>
    <p:sldId id="270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-1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1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5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08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2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23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5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1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83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6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9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23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7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9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914321D-E2FE-486A-94FF-CD8C300DEF61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E299EEC-B633-401D-80BF-24131FF522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AKUNTANSI	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Dosen : </a:t>
            </a:r>
            <a:r>
              <a:rPr lang="en-US" dirty="0" smtClean="0"/>
              <a:t>Devi </a:t>
            </a:r>
            <a:r>
              <a:rPr lang="en-US" dirty="0" err="1" smtClean="0"/>
              <a:t>Rizki</a:t>
            </a:r>
            <a:r>
              <a:rPr lang="en-US" dirty="0" smtClean="0"/>
              <a:t> </a:t>
            </a:r>
            <a:r>
              <a:rPr lang="en-US" dirty="0" err="1" smtClean="0"/>
              <a:t>Zahrahwani</a:t>
            </a:r>
            <a:r>
              <a:rPr lang="en-US" dirty="0" smtClean="0"/>
              <a:t>, S.E., MM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1070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Rekening</a:t>
            </a:r>
            <a:r>
              <a:rPr lang="en-US" dirty="0" smtClean="0"/>
              <a:t> di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200000"/>
              </a:lnSpc>
              <a:buClrTx/>
              <a:buFont typeface="+mj-lt"/>
              <a:buAutoNum type="arabicPeriod"/>
            </a:pPr>
            <a:r>
              <a:rPr lang="en-US" dirty="0" err="1" smtClean="0"/>
              <a:t>Rekening-rekening</a:t>
            </a:r>
            <a:r>
              <a:rPr lang="en-US" dirty="0" smtClean="0"/>
              <a:t> </a:t>
            </a:r>
            <a:r>
              <a:rPr lang="en-US" dirty="0" err="1" smtClean="0"/>
              <a:t>neraca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rill,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– </a:t>
            </a:r>
            <a:r>
              <a:rPr lang="en-US" dirty="0" err="1" smtClean="0"/>
              <a:t>rekening</a:t>
            </a:r>
            <a:r>
              <a:rPr lang="en-US" dirty="0" smtClean="0"/>
              <a:t> yang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dilaporkan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neraca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200000"/>
              </a:lnSpc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Rekening-rekening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laba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rugi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nominal), </a:t>
            </a:r>
            <a:r>
              <a:rPr lang="en-US" dirty="0" err="1" smtClean="0">
                <a:latin typeface="+mj-lt"/>
              </a:rPr>
              <a:t>yaitu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akhir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periode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dilaporkan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laporan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laba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rugi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32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619269"/>
              </p:ext>
            </p:extLst>
          </p:nvPr>
        </p:nvGraphicFramePr>
        <p:xfrm>
          <a:off x="1295400" y="2557463"/>
          <a:ext cx="960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dalam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buku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besar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riil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Aktiva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kewajiban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Modal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Nominal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Pendapatan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rekening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Biaya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0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Neraca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Neraca</a:t>
            </a:r>
            <a:r>
              <a:rPr lang="en-US" dirty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di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289" y="68188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neraca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008201"/>
              </p:ext>
            </p:extLst>
          </p:nvPr>
        </p:nvGraphicFramePr>
        <p:xfrm>
          <a:off x="1281752" y="2011553"/>
          <a:ext cx="96012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 rowSpan="8"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Kesalahan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Kesalahan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penyiapan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neraca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saldo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Kesalahan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penjumlahan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kolom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Kesalahan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dalam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mencatat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angka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neraca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saldo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Saldo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dimasukkan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kolom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salah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abaikan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Kesalahan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saldo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akun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Kesalahan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menghitung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saldo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Saldo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dimasukkan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dalam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kolom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akun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salah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Kesalahan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Posting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yang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masukkan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ke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suatu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akun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salah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Debit posting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sebagai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kredit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sebaliknya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Posting debit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kredit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di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abaikan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08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Meneliti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pengurangan</a:t>
            </a:r>
            <a:r>
              <a:rPr lang="en-US" dirty="0" smtClean="0"/>
              <a:t> </a:t>
            </a:r>
            <a:r>
              <a:rPr lang="en-US" dirty="0" err="1" smtClean="0"/>
              <a:t>aktiva</a:t>
            </a:r>
            <a:r>
              <a:rPr lang="en-US" dirty="0" smtClean="0"/>
              <a:t>, </a:t>
            </a:r>
            <a:r>
              <a:rPr lang="en-US" dirty="0" err="1" smtClean="0"/>
              <a:t>kewajiban</a:t>
            </a:r>
            <a:r>
              <a:rPr lang="en-US" dirty="0" smtClean="0"/>
              <a:t>, modal,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/>
              <a:t>,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yang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akaun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– </a:t>
            </a:r>
            <a:r>
              <a:rPr lang="en-US" dirty="0" err="1" smtClean="0"/>
              <a:t>akun</a:t>
            </a:r>
            <a:r>
              <a:rPr lang="en-US" dirty="0" smtClean="0"/>
              <a:t> yang di </a:t>
            </a:r>
            <a:r>
              <a:rPr lang="en-US" dirty="0" err="1" smtClean="0"/>
              <a:t>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/>
              <a:t>,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di debit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di </a:t>
            </a:r>
            <a:r>
              <a:rPr lang="en-US" dirty="0" err="1" smtClean="0"/>
              <a:t>debet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di </a:t>
            </a:r>
            <a:r>
              <a:rPr lang="en-US" dirty="0" err="1" smtClean="0"/>
              <a:t>kredit</a:t>
            </a:r>
            <a:r>
              <a:rPr lang="en-US" dirty="0" smtClean="0"/>
              <a:t>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Jumlah</a:t>
            </a:r>
            <a:r>
              <a:rPr lang="en-US" dirty="0" smtClean="0"/>
              <a:t> debit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di </a:t>
            </a:r>
            <a:r>
              <a:rPr lang="en-US" dirty="0" err="1" smtClean="0"/>
              <a:t>catat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5719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21" y="257577"/>
            <a:ext cx="10210797" cy="50757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id-ID" sz="5400" dirty="0" smtClean="0">
              <a:latin typeface="Algerian" pitchFamily="82" charset="0"/>
            </a:endParaRPr>
          </a:p>
          <a:p>
            <a:pPr marL="0" indent="0" algn="just">
              <a:buNone/>
            </a:pPr>
            <a:endParaRPr lang="id-ID" sz="5400" dirty="0">
              <a:latin typeface="Algerian" pitchFamily="82" charset="0"/>
            </a:endParaRPr>
          </a:p>
          <a:p>
            <a:pPr marL="0" indent="0" algn="just">
              <a:buNone/>
            </a:pPr>
            <a:r>
              <a:rPr lang="id-ID" sz="5400" dirty="0" smtClean="0">
                <a:latin typeface="Algerian" pitchFamily="82" charset="0"/>
              </a:rPr>
              <a:t>				SEKIAN </a:t>
            </a:r>
          </a:p>
          <a:p>
            <a:pPr marL="0" indent="0" algn="just">
              <a:buNone/>
            </a:pPr>
            <a:r>
              <a:rPr lang="id-ID" sz="5400" dirty="0" smtClean="0">
                <a:latin typeface="Algerian" pitchFamily="82" charset="0"/>
              </a:rPr>
              <a:t>							    </a:t>
            </a:r>
            <a:r>
              <a:rPr lang="id-ID" sz="5400" dirty="0">
                <a:latin typeface="Algerian" pitchFamily="82" charset="0"/>
              </a:rPr>
              <a:t>	</a:t>
            </a:r>
            <a:r>
              <a:rPr lang="id-ID" sz="5400" dirty="0" smtClean="0">
                <a:latin typeface="Algerian" pitchFamily="82" charset="0"/>
              </a:rPr>
              <a:t>DAN</a:t>
            </a:r>
          </a:p>
          <a:p>
            <a:pPr marL="0" indent="0" algn="just">
              <a:buNone/>
            </a:pPr>
            <a:r>
              <a:rPr lang="id-ID" sz="5400" dirty="0">
                <a:latin typeface="Algerian" pitchFamily="82" charset="0"/>
              </a:rPr>
              <a:t>	</a:t>
            </a:r>
            <a:r>
              <a:rPr lang="id-ID" sz="5400" dirty="0" smtClean="0">
                <a:latin typeface="Algerian" pitchFamily="82" charset="0"/>
              </a:rPr>
              <a:t>									TERIMAKASIH </a:t>
            </a:r>
            <a:r>
              <a:rPr lang="id-ID" sz="5400" dirty="0" smtClean="0">
                <a:latin typeface="Algerian" pitchFamily="82" charset="0"/>
                <a:sym typeface="Wingdings" pitchFamily="2" charset="2"/>
              </a:rPr>
              <a:t></a:t>
            </a:r>
            <a:endParaRPr lang="id-ID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072" y="1752606"/>
            <a:ext cx="9404682" cy="1822514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Analisis</a:t>
            </a:r>
            <a:r>
              <a:rPr lang="en-US" sz="5400" dirty="0" smtClean="0"/>
              <a:t> </a:t>
            </a:r>
            <a:r>
              <a:rPr lang="en-US" sz="5400" dirty="0" err="1" smtClean="0"/>
              <a:t>Transaksi</a:t>
            </a:r>
            <a:r>
              <a:rPr lang="en-US" sz="5400" dirty="0" smtClean="0"/>
              <a:t> </a:t>
            </a:r>
            <a:r>
              <a:rPr lang="en-US" sz="5400" dirty="0" err="1" smtClean="0"/>
              <a:t>Atas</a:t>
            </a:r>
            <a:r>
              <a:rPr lang="en-US" sz="5400" dirty="0" smtClean="0"/>
              <a:t> </a:t>
            </a:r>
            <a:r>
              <a:rPr lang="en-US" sz="5400" dirty="0" err="1" smtClean="0"/>
              <a:t>Rekening</a:t>
            </a:r>
            <a:r>
              <a:rPr lang="en-US" sz="5400" dirty="0" smtClean="0"/>
              <a:t> Dan </a:t>
            </a:r>
            <a:r>
              <a:rPr lang="en-US" sz="5400" dirty="0" err="1" smtClean="0"/>
              <a:t>Jurnal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2413081"/>
          </a:xfrm>
        </p:spPr>
        <p:txBody>
          <a:bodyPr>
            <a:normAutofit/>
          </a:bodyPr>
          <a:lstStyle/>
          <a:p>
            <a:endParaRPr lang="en-US" sz="1050" dirty="0" smtClean="0"/>
          </a:p>
          <a:p>
            <a:r>
              <a:rPr lang="id-ID" sz="2000" dirty="0" smtClean="0"/>
              <a:t>Disusun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id-ID" sz="2000" dirty="0" smtClean="0"/>
              <a:t>:</a:t>
            </a:r>
            <a:endParaRPr lang="en-US" sz="2000" dirty="0" smtClean="0"/>
          </a:p>
          <a:p>
            <a:r>
              <a:rPr lang="id-ID" sz="2000" dirty="0" smtClean="0"/>
              <a:t>Muhamad Fikri Nur R</a:t>
            </a:r>
            <a:r>
              <a:rPr lang="en-US" sz="2000" dirty="0" err="1" smtClean="0"/>
              <a:t>omadhoni</a:t>
            </a:r>
            <a:endParaRPr lang="en-US" sz="2000" dirty="0" smtClean="0"/>
          </a:p>
          <a:p>
            <a:r>
              <a:rPr lang="en-US" sz="2000" dirty="0" smtClean="0"/>
              <a:t>18141228</a:t>
            </a:r>
          </a:p>
          <a:p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95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A</a:t>
            </a:r>
            <a:r>
              <a:rPr lang="en-US" dirty="0" smtClean="0"/>
              <a:t>.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1" y="2556932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kronologis</a:t>
            </a:r>
            <a:r>
              <a:rPr lang="en-US" dirty="0" smtClean="0"/>
              <a:t> (</a:t>
            </a:r>
            <a:r>
              <a:rPr lang="en-US" dirty="0" err="1"/>
              <a:t>b</a:t>
            </a:r>
            <a:r>
              <a:rPr lang="en-US" dirty="0" err="1" smtClean="0"/>
              <a:t>erdasarkan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rekening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didebet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dikredit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rupiahnya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775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46986"/>
            <a:ext cx="9601196" cy="342888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menggambarkan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melalui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pos</a:t>
            </a:r>
            <a:r>
              <a:rPr lang="en-US" dirty="0" smtClean="0">
                <a:latin typeface="+mj-lt"/>
              </a:rPr>
              <a:t> – </a:t>
            </a:r>
            <a:r>
              <a:rPr lang="en-US" dirty="0" err="1" smtClean="0">
                <a:latin typeface="+mj-lt"/>
              </a:rPr>
              <a:t>pos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terpengaruh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oleh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suatu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transaksi</a:t>
            </a:r>
            <a:r>
              <a:rPr lang="en-US" dirty="0">
                <a:latin typeface="+mj-lt"/>
              </a:rPr>
              <a:t>,</a:t>
            </a:r>
            <a:endParaRPr lang="en-US" dirty="0" smtClean="0">
              <a:latin typeface="+mj-lt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memberi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gambaran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lengkap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tentang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seluruh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transaksi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berdasarkan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urut</a:t>
            </a:r>
            <a:r>
              <a:rPr lang="en-US" dirty="0" smtClean="0">
                <a:latin typeface="+mj-lt"/>
              </a:rPr>
              <a:t> – </a:t>
            </a:r>
            <a:r>
              <a:rPr lang="en-US" dirty="0" err="1" smtClean="0">
                <a:latin typeface="+mj-lt"/>
              </a:rPr>
              <a:t>urutan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kejadiannya</a:t>
            </a:r>
            <a:r>
              <a:rPr lang="en-US" dirty="0" smtClean="0">
                <a:latin typeface="+mj-lt"/>
              </a:rPr>
              <a:t>,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Dapat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dipecah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menjadi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jurnal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khusus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bisa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dikerjakan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beberapa</a:t>
            </a:r>
            <a:r>
              <a:rPr lang="en-US" dirty="0" smtClean="0">
                <a:latin typeface="+mj-lt"/>
              </a:rPr>
              <a:t> orang </a:t>
            </a:r>
            <a:r>
              <a:rPr lang="en-US" dirty="0" err="1" smtClean="0">
                <a:latin typeface="+mj-lt"/>
              </a:rPr>
              <a:t>secara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bersamaan</a:t>
            </a:r>
            <a:r>
              <a:rPr lang="en-US" dirty="0" smtClean="0">
                <a:latin typeface="+mj-lt"/>
              </a:rPr>
              <a:t>,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Jurnal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menyediakan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ruang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cukup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keterangan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transaksi</a:t>
            </a:r>
            <a:r>
              <a:rPr lang="en-US" dirty="0" smtClean="0">
                <a:latin typeface="+mj-lt"/>
              </a:rPr>
              <a:t>,</a:t>
            </a:r>
          </a:p>
          <a:p>
            <a:pPr marL="0" indent="0">
              <a:buClrTx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40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647" y="300250"/>
            <a:ext cx="9042400" cy="1600200"/>
          </a:xfrm>
        </p:spPr>
        <p:txBody>
          <a:bodyPr/>
          <a:lstStyle/>
          <a:p>
            <a:pPr algn="l"/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46986"/>
            <a:ext cx="9601196" cy="3428882"/>
          </a:xfrm>
        </p:spPr>
        <p:txBody>
          <a:bodyPr>
            <a:normAutofit/>
          </a:bodyPr>
          <a:lstStyle/>
          <a:p>
            <a:pPr marL="457200" indent="-457200" algn="just"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(1) </a:t>
            </a:r>
            <a:r>
              <a:rPr lang="en-US" dirty="0" err="1" smtClean="0">
                <a:latin typeface="+mj-lt"/>
              </a:rPr>
              <a:t>Mencatat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tanggal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terjadinya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transaksi</a:t>
            </a:r>
            <a:r>
              <a:rPr lang="en-US" dirty="0" smtClean="0">
                <a:latin typeface="+mj-lt"/>
              </a:rPr>
              <a:t>,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(2) </a:t>
            </a:r>
            <a:r>
              <a:rPr lang="en-US" dirty="0" err="1" smtClean="0">
                <a:latin typeface="+mj-lt"/>
              </a:rPr>
              <a:t>Mencatat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nama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yang di </a:t>
            </a:r>
            <a:r>
              <a:rPr lang="en-US" dirty="0" err="1" smtClean="0">
                <a:latin typeface="+mj-lt"/>
              </a:rPr>
              <a:t>debet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maupun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yang di </a:t>
            </a:r>
            <a:r>
              <a:rPr lang="en-US" dirty="0" err="1" smtClean="0">
                <a:latin typeface="+mj-lt"/>
              </a:rPr>
              <a:t>kredit</a:t>
            </a:r>
            <a:r>
              <a:rPr lang="en-US" dirty="0" smtClean="0">
                <a:latin typeface="+mj-lt"/>
              </a:rPr>
              <a:t>,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(3) </a:t>
            </a:r>
            <a:r>
              <a:rPr lang="en-US" dirty="0" err="1" smtClean="0">
                <a:latin typeface="+mj-lt"/>
              </a:rPr>
              <a:t>Mencatat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nomor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yang di </a:t>
            </a:r>
            <a:r>
              <a:rPr lang="en-US" dirty="0" err="1" smtClean="0">
                <a:latin typeface="+mj-lt"/>
              </a:rPr>
              <a:t>debet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maupun</a:t>
            </a:r>
            <a:r>
              <a:rPr lang="en-US" dirty="0" smtClean="0">
                <a:latin typeface="+mj-lt"/>
              </a:rPr>
              <a:t> di </a:t>
            </a:r>
            <a:r>
              <a:rPr lang="en-US" dirty="0" err="1" smtClean="0">
                <a:latin typeface="+mj-lt"/>
              </a:rPr>
              <a:t>kredit</a:t>
            </a:r>
            <a:r>
              <a:rPr lang="en-US" dirty="0" smtClean="0">
                <a:latin typeface="+mj-lt"/>
              </a:rPr>
              <a:t>,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(4) </a:t>
            </a:r>
            <a:r>
              <a:rPr lang="en-US" dirty="0" err="1" smtClean="0">
                <a:latin typeface="+mj-lt"/>
              </a:rPr>
              <a:t>Mencatat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jumlah</a:t>
            </a:r>
            <a:r>
              <a:rPr lang="en-US" dirty="0" smtClean="0">
                <a:latin typeface="+mj-lt"/>
              </a:rPr>
              <a:t> rupiah yang </a:t>
            </a:r>
            <a:r>
              <a:rPr lang="en-US" dirty="0" err="1" smtClean="0">
                <a:latin typeface="+mj-lt"/>
              </a:rPr>
              <a:t>harus</a:t>
            </a:r>
            <a:r>
              <a:rPr lang="en-US" dirty="0" smtClean="0">
                <a:latin typeface="+mj-lt"/>
              </a:rPr>
              <a:t> di </a:t>
            </a:r>
            <a:r>
              <a:rPr lang="en-US" dirty="0" err="1" smtClean="0">
                <a:latin typeface="+mj-lt"/>
              </a:rPr>
              <a:t>debetkan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namanya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tertulis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(2),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(5) </a:t>
            </a:r>
            <a:r>
              <a:rPr lang="en-US" dirty="0" err="1" smtClean="0">
                <a:latin typeface="+mj-lt"/>
              </a:rPr>
              <a:t>Mencatat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jumlah</a:t>
            </a:r>
            <a:r>
              <a:rPr lang="en-US" dirty="0" smtClean="0">
                <a:latin typeface="+mj-lt"/>
              </a:rPr>
              <a:t> rupiah yang </a:t>
            </a:r>
            <a:r>
              <a:rPr lang="en-US" dirty="0" err="1" smtClean="0">
                <a:latin typeface="+mj-lt"/>
              </a:rPr>
              <a:t>harus</a:t>
            </a:r>
            <a:r>
              <a:rPr lang="en-US" dirty="0" smtClean="0">
                <a:latin typeface="+mj-lt"/>
              </a:rPr>
              <a:t> di </a:t>
            </a:r>
            <a:r>
              <a:rPr lang="en-US" dirty="0" err="1" smtClean="0">
                <a:latin typeface="+mj-lt"/>
              </a:rPr>
              <a:t>kreditkan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namanya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telah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tertulis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(2).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1520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Jurnal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499086"/>
              </p:ext>
            </p:extLst>
          </p:nvPr>
        </p:nvGraphicFramePr>
        <p:xfrm>
          <a:off x="1295400" y="2446338"/>
          <a:ext cx="9601200" cy="1696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240"/>
                <a:gridCol w="1920240"/>
                <a:gridCol w="1920240"/>
                <a:gridCol w="1920240"/>
                <a:gridCol w="1920240"/>
              </a:tblGrid>
              <a:tr h="55616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Tanggal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Rekening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Keterangan</a:t>
                      </a:r>
                      <a:endParaRPr lang="en-US" baseline="0" dirty="0" smtClean="0"/>
                    </a:p>
                    <a:p>
                      <a:pPr algn="ctr"/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Nomor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Rekening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Jumlah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0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Debit</a:t>
                      </a:r>
                    </a:p>
                    <a:p>
                      <a:pPr algn="ctr"/>
                      <a:r>
                        <a:rPr lang="en-US" dirty="0" smtClean="0"/>
                        <a:t>(4)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Kredit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0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Pemindahan</a:t>
            </a:r>
            <a:r>
              <a:rPr lang="en-US" dirty="0" smtClean="0"/>
              <a:t> </a:t>
            </a:r>
            <a:r>
              <a:rPr lang="en-US" dirty="0" err="1" smtClean="0"/>
              <a:t>Saldo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(Posting)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46986"/>
            <a:ext cx="9601196" cy="342888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Tanggal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jumlah</a:t>
            </a:r>
            <a:r>
              <a:rPr lang="en-US" dirty="0" smtClean="0">
                <a:latin typeface="+mj-lt"/>
              </a:rPr>
              <a:t> yang di </a:t>
            </a:r>
            <a:r>
              <a:rPr lang="en-US" dirty="0" err="1" smtClean="0">
                <a:latin typeface="+mj-lt"/>
              </a:rPr>
              <a:t>catat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jural</a:t>
            </a:r>
            <a:r>
              <a:rPr lang="en-US" dirty="0" smtClean="0">
                <a:latin typeface="+mj-lt"/>
              </a:rPr>
              <a:t> di </a:t>
            </a:r>
            <a:r>
              <a:rPr lang="en-US" dirty="0" err="1" smtClean="0">
                <a:latin typeface="+mj-lt"/>
              </a:rPr>
              <a:t>catat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kembali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bersangkutan</a:t>
            </a:r>
            <a:r>
              <a:rPr lang="en-US" dirty="0" smtClean="0">
                <a:latin typeface="+mj-lt"/>
              </a:rPr>
              <a:t>,</a:t>
            </a:r>
          </a:p>
          <a:p>
            <a:pPr marL="457200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Nomor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jurnal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harus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dituliskan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F (folio)di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,</a:t>
            </a:r>
          </a:p>
          <a:p>
            <a:pPr marL="457200" indent="-4572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 err="1" smtClean="0">
                <a:latin typeface="+mj-lt"/>
              </a:rPr>
              <a:t>Menuliskan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nomor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yang </a:t>
            </a:r>
            <a:r>
              <a:rPr lang="en-US" dirty="0" err="1" smtClean="0">
                <a:latin typeface="+mj-lt"/>
              </a:rPr>
              <a:t>telah</a:t>
            </a:r>
            <a:r>
              <a:rPr lang="en-US" dirty="0" smtClean="0">
                <a:latin typeface="+mj-lt"/>
              </a:rPr>
              <a:t> di posting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kolom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nomor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pada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jurnal</a:t>
            </a:r>
            <a:r>
              <a:rPr lang="en-US" dirty="0" smtClean="0">
                <a:latin typeface="+mj-lt"/>
              </a:rPr>
              <a:t>,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86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B.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46986"/>
            <a:ext cx="9601196" cy="34288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US" dirty="0" err="1" smtClean="0">
                <a:latin typeface="+mj-lt"/>
              </a:rPr>
              <a:t>Buku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besar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berisi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kumpulan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atau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akun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Rekening-rekening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tersebut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digunakan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untuk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mencatat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secara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terpisah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aktiva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utang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dan</a:t>
            </a:r>
            <a:r>
              <a:rPr lang="en-US" dirty="0" smtClean="0">
                <a:latin typeface="+mj-lt"/>
              </a:rPr>
              <a:t> modal </a:t>
            </a:r>
            <a:r>
              <a:rPr lang="en-US" dirty="0" err="1" smtClean="0">
                <a:latin typeface="+mj-lt"/>
              </a:rPr>
              <a:t>pemilik</a:t>
            </a:r>
            <a:r>
              <a:rPr lang="en-US" dirty="0" smtClean="0">
                <a:latin typeface="+mj-lt"/>
              </a:rPr>
              <a:t>. </a:t>
            </a:r>
            <a:r>
              <a:rPr lang="en-US" dirty="0" err="1" smtClean="0">
                <a:latin typeface="+mj-lt"/>
              </a:rPr>
              <a:t>Dengan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demikian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rekening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merupakan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kumpulan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informasi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dalam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suatu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sistem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akuntansi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1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82084"/>
              </p:ext>
            </p:extLst>
          </p:nvPr>
        </p:nvGraphicFramePr>
        <p:xfrm>
          <a:off x="1295400" y="2688608"/>
          <a:ext cx="9601200" cy="24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54591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NAMA PERKIRAAN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3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Debit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Kredit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60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Organic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FFFFFF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FFFFFF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FFFFFF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FFFFFF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FFFFFF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696</TotalTime>
  <Words>564</Words>
  <Application>Microsoft Office PowerPoint</Application>
  <PresentationFormat>Custom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Organic</vt:lpstr>
      <vt:lpstr>1_Organic</vt:lpstr>
      <vt:lpstr>NewsPrint</vt:lpstr>
      <vt:lpstr>TUGAS AKUNTANSI </vt:lpstr>
      <vt:lpstr>Analisis Transaksi Atas Rekening Dan Jurnal</vt:lpstr>
      <vt:lpstr>A. Jurnal </vt:lpstr>
      <vt:lpstr>Manfaat Jurnal</vt:lpstr>
      <vt:lpstr>Pemakaian Kolom Dalam Jurnal</vt:lpstr>
      <vt:lpstr>Bentuk Jurnal Secara Umum</vt:lpstr>
      <vt:lpstr>Pemindahan Saldo Ke Buku Besar (Posting)</vt:lpstr>
      <vt:lpstr>B. Buku Besar</vt:lpstr>
      <vt:lpstr>Bentuk T</vt:lpstr>
      <vt:lpstr>Rekening di bagi menjadi 2 yaitu:</vt:lpstr>
      <vt:lpstr>PowerPoint Presentation</vt:lpstr>
      <vt:lpstr>Neraca Saldo</vt:lpstr>
      <vt:lpstr>Kesalahan yang mengakibatkan perbedaan jumlah dalam neraca saldo</vt:lpstr>
      <vt:lpstr>Prosedur Untuk Meneliti Setiap Transaksi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DAN TEKNIK PENGAWASAN (CONTROLING)</dc:title>
  <dc:creator>Personal</dc:creator>
  <cp:lastModifiedBy>ismail - [2010]</cp:lastModifiedBy>
  <cp:revision>74</cp:revision>
  <dcterms:created xsi:type="dcterms:W3CDTF">2019-01-25T12:51:16Z</dcterms:created>
  <dcterms:modified xsi:type="dcterms:W3CDTF">2019-01-16T20:48:49Z</dcterms:modified>
</cp:coreProperties>
</file>