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 id="2147483822" r:id="rId2"/>
  </p:sldMasterIdLst>
  <p:sldIdLst>
    <p:sldId id="285" r:id="rId3"/>
    <p:sldId id="256" r:id="rId4"/>
    <p:sldId id="272" r:id="rId5"/>
    <p:sldId id="258" r:id="rId6"/>
    <p:sldId id="259" r:id="rId7"/>
    <p:sldId id="277" r:id="rId8"/>
    <p:sldId id="278" r:id="rId9"/>
    <p:sldId id="279" r:id="rId10"/>
    <p:sldId id="280" r:id="rId11"/>
    <p:sldId id="261" r:id="rId12"/>
    <p:sldId id="281" r:id="rId13"/>
    <p:sldId id="283" r:id="rId14"/>
    <p:sldId id="284" r:id="rId15"/>
    <p:sldId id="288" r:id="rId16"/>
    <p:sldId id="286" r:id="rId17"/>
    <p:sldId id="287" r:id="rId18"/>
    <p:sldId id="289" r:id="rId19"/>
    <p:sldId id="276"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914321D-E2FE-486A-94FF-CD8C300DEF61}" type="datetimeFigureOut">
              <a:rPr lang="en-US" smtClean="0"/>
              <a:t>12/10/2018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E299EEC-B633-401D-80BF-24131FF5223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9915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4321D-E2FE-486A-94FF-CD8C300DEF61}"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99EEC-B633-401D-80BF-24131FF52237}" type="slidenum">
              <a:rPr lang="en-US" smtClean="0"/>
              <a:t>‹#›</a:t>
            </a:fld>
            <a:endParaRPr lang="en-US"/>
          </a:p>
        </p:txBody>
      </p:sp>
    </p:spTree>
    <p:extLst>
      <p:ext uri="{BB962C8B-B14F-4D97-AF65-F5344CB8AC3E}">
        <p14:creationId xmlns:p14="http://schemas.microsoft.com/office/powerpoint/2010/main" val="1422627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14321D-E2FE-486A-94FF-CD8C300DEF61}"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99EEC-B633-401D-80BF-24131FF5223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1056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14321D-E2FE-486A-94FF-CD8C300DEF61}"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99EEC-B633-401D-80BF-24131FF5223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1087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14321D-E2FE-486A-94FF-CD8C300DEF61}"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99EEC-B633-401D-80BF-24131FF52237}" type="slidenum">
              <a:rPr lang="en-US" smtClean="0"/>
              <a:t>‹#›</a:t>
            </a:fld>
            <a:endParaRPr lang="en-US"/>
          </a:p>
        </p:txBody>
      </p:sp>
    </p:spTree>
    <p:extLst>
      <p:ext uri="{BB962C8B-B14F-4D97-AF65-F5344CB8AC3E}">
        <p14:creationId xmlns:p14="http://schemas.microsoft.com/office/powerpoint/2010/main" val="3529616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14321D-E2FE-486A-94FF-CD8C300DEF61}"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99EEC-B633-401D-80BF-24131FF5223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2125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14321D-E2FE-486A-94FF-CD8C300DEF61}"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99EEC-B633-401D-80BF-24131FF5223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9794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14321D-E2FE-486A-94FF-CD8C300DEF61}"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99EEC-B633-401D-80BF-24131FF5223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2224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14321D-E2FE-486A-94FF-CD8C300DEF61}"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99EEC-B633-401D-80BF-24131FF5223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8247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914321D-E2FE-486A-94FF-CD8C300DEF61}" type="datetimeFigureOut">
              <a:rPr lang="en-US" smtClean="0"/>
              <a:t>12/10/2018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E299EEC-B633-401D-80BF-24131FF5223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7236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14321D-E2FE-486A-94FF-CD8C300DEF61}"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99EEC-B633-401D-80BF-24131FF52237}" type="slidenum">
              <a:rPr lang="en-US" smtClean="0"/>
              <a:t>‹#›</a:t>
            </a:fld>
            <a:endParaRPr lang="en-US"/>
          </a:p>
        </p:txBody>
      </p:sp>
    </p:spTree>
    <p:extLst>
      <p:ext uri="{BB962C8B-B14F-4D97-AF65-F5344CB8AC3E}">
        <p14:creationId xmlns:p14="http://schemas.microsoft.com/office/powerpoint/2010/main" val="3032856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14321D-E2FE-486A-94FF-CD8C300DEF61}"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99EEC-B633-401D-80BF-24131FF52237}" type="slidenum">
              <a:rPr lang="en-US" smtClean="0"/>
              <a:t>‹#›</a:t>
            </a:fld>
            <a:endParaRPr lang="en-US"/>
          </a:p>
        </p:txBody>
      </p:sp>
    </p:spTree>
    <p:extLst>
      <p:ext uri="{BB962C8B-B14F-4D97-AF65-F5344CB8AC3E}">
        <p14:creationId xmlns:p14="http://schemas.microsoft.com/office/powerpoint/2010/main" val="2688820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14321D-E2FE-486A-94FF-CD8C300DEF61}"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99EEC-B633-401D-80BF-24131FF5223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149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14321D-E2FE-486A-94FF-CD8C300DEF61}"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99EEC-B633-401D-80BF-24131FF52237}" type="slidenum">
              <a:rPr lang="en-US" smtClean="0"/>
              <a:t>‹#›</a:t>
            </a:fld>
            <a:endParaRPr lang="en-US"/>
          </a:p>
        </p:txBody>
      </p:sp>
    </p:spTree>
    <p:extLst>
      <p:ext uri="{BB962C8B-B14F-4D97-AF65-F5344CB8AC3E}">
        <p14:creationId xmlns:p14="http://schemas.microsoft.com/office/powerpoint/2010/main" val="476484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14321D-E2FE-486A-94FF-CD8C300DEF61}" type="datetimeFigureOut">
              <a:rPr lang="en-US" smtClean="0"/>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299EEC-B633-401D-80BF-24131FF5223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0911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14321D-E2FE-486A-94FF-CD8C300DEF61}" type="datetimeFigureOut">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299EEC-B633-401D-80BF-24131FF5223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715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14321D-E2FE-486A-94FF-CD8C300DEF61}" type="datetimeFigureOut">
              <a:rPr lang="en-US" smtClean="0"/>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299EEC-B633-401D-80BF-24131FF52237}" type="slidenum">
              <a:rPr lang="en-US" smtClean="0"/>
              <a:t>‹#›</a:t>
            </a:fld>
            <a:endParaRPr lang="en-US"/>
          </a:p>
        </p:txBody>
      </p:sp>
    </p:spTree>
    <p:extLst>
      <p:ext uri="{BB962C8B-B14F-4D97-AF65-F5344CB8AC3E}">
        <p14:creationId xmlns:p14="http://schemas.microsoft.com/office/powerpoint/2010/main" val="635367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4321D-E2FE-486A-94FF-CD8C300DEF61}"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99EEC-B633-401D-80BF-24131FF5223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3551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4321D-E2FE-486A-94FF-CD8C300DEF61}"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99EEC-B633-401D-80BF-24131FF52237}" type="slidenum">
              <a:rPr lang="en-US" smtClean="0"/>
              <a:t>‹#›</a:t>
            </a:fld>
            <a:endParaRPr lang="en-US"/>
          </a:p>
        </p:txBody>
      </p:sp>
    </p:spTree>
    <p:extLst>
      <p:ext uri="{BB962C8B-B14F-4D97-AF65-F5344CB8AC3E}">
        <p14:creationId xmlns:p14="http://schemas.microsoft.com/office/powerpoint/2010/main" val="63395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4321D-E2FE-486A-94FF-CD8C300DEF61}"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99EEC-B633-401D-80BF-24131FF52237}" type="slidenum">
              <a:rPr lang="en-US" smtClean="0"/>
              <a:t>‹#›</a:t>
            </a:fld>
            <a:endParaRPr lang="en-US"/>
          </a:p>
        </p:txBody>
      </p:sp>
    </p:spTree>
    <p:extLst>
      <p:ext uri="{BB962C8B-B14F-4D97-AF65-F5344CB8AC3E}">
        <p14:creationId xmlns:p14="http://schemas.microsoft.com/office/powerpoint/2010/main" val="3253667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14321D-E2FE-486A-94FF-CD8C300DEF61}"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99EEC-B633-401D-80BF-24131FF5223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0831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14321D-E2FE-486A-94FF-CD8C300DEF61}"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99EEC-B633-401D-80BF-24131FF5223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7616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14321D-E2FE-486A-94FF-CD8C300DEF61}"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99EEC-B633-401D-80BF-24131FF5223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2967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14321D-E2FE-486A-94FF-CD8C300DEF61}"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99EEC-B633-401D-80BF-24131FF52237}" type="slidenum">
              <a:rPr lang="en-US" smtClean="0"/>
              <a:t>‹#›</a:t>
            </a:fld>
            <a:endParaRPr lang="en-US"/>
          </a:p>
        </p:txBody>
      </p:sp>
    </p:spTree>
    <p:extLst>
      <p:ext uri="{BB962C8B-B14F-4D97-AF65-F5344CB8AC3E}">
        <p14:creationId xmlns:p14="http://schemas.microsoft.com/office/powerpoint/2010/main" val="399786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14321D-E2FE-486A-94FF-CD8C300DEF61}"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99EEC-B633-401D-80BF-24131FF5223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448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14321D-E2FE-486A-94FF-CD8C300DEF61}"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99EEC-B633-401D-80BF-24131FF5223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3994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14321D-E2FE-486A-94FF-CD8C300DEF61}"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99EEC-B633-401D-80BF-24131FF5223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0234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14321D-E2FE-486A-94FF-CD8C300DEF61}"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99EEC-B633-401D-80BF-24131FF5223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589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14321D-E2FE-486A-94FF-CD8C300DEF61}"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99EEC-B633-401D-80BF-24131FF52237}" type="slidenum">
              <a:rPr lang="en-US" smtClean="0"/>
              <a:t>‹#›</a:t>
            </a:fld>
            <a:endParaRPr lang="en-US"/>
          </a:p>
        </p:txBody>
      </p:sp>
    </p:spTree>
    <p:extLst>
      <p:ext uri="{BB962C8B-B14F-4D97-AF65-F5344CB8AC3E}">
        <p14:creationId xmlns:p14="http://schemas.microsoft.com/office/powerpoint/2010/main" val="73230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14321D-E2FE-486A-94FF-CD8C300DEF61}" type="datetimeFigureOut">
              <a:rPr lang="en-US" smtClean="0"/>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299EEC-B633-401D-80BF-24131FF5223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6738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14321D-E2FE-486A-94FF-CD8C300DEF61}" type="datetimeFigureOut">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299EEC-B633-401D-80BF-24131FF5223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512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14321D-E2FE-486A-94FF-CD8C300DEF61}" type="datetimeFigureOut">
              <a:rPr lang="en-US" smtClean="0"/>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299EEC-B633-401D-80BF-24131FF52237}" type="slidenum">
              <a:rPr lang="en-US" smtClean="0"/>
              <a:t>‹#›</a:t>
            </a:fld>
            <a:endParaRPr lang="en-US"/>
          </a:p>
        </p:txBody>
      </p:sp>
    </p:spTree>
    <p:extLst>
      <p:ext uri="{BB962C8B-B14F-4D97-AF65-F5344CB8AC3E}">
        <p14:creationId xmlns:p14="http://schemas.microsoft.com/office/powerpoint/2010/main" val="45864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4321D-E2FE-486A-94FF-CD8C300DEF61}"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99EEC-B633-401D-80BF-24131FF5223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7699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4321D-E2FE-486A-94FF-CD8C300DEF61}"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99EEC-B633-401D-80BF-24131FF52237}" type="slidenum">
              <a:rPr lang="en-US" smtClean="0"/>
              <a:t>‹#›</a:t>
            </a:fld>
            <a:endParaRPr lang="en-US"/>
          </a:p>
        </p:txBody>
      </p:sp>
    </p:spTree>
    <p:extLst>
      <p:ext uri="{BB962C8B-B14F-4D97-AF65-F5344CB8AC3E}">
        <p14:creationId xmlns:p14="http://schemas.microsoft.com/office/powerpoint/2010/main" val="1962641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6.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14321D-E2FE-486A-94FF-CD8C300DEF61}" type="datetimeFigureOut">
              <a:rPr lang="en-US" smtClean="0"/>
              <a:t>12/10/2018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299EEC-B633-401D-80BF-24131FF52237}" type="slidenum">
              <a:rPr lang="en-US" smtClean="0"/>
              <a:t>‹#›</a:t>
            </a:fld>
            <a:endParaRPr lang="en-US"/>
          </a:p>
        </p:txBody>
      </p:sp>
    </p:spTree>
    <p:extLst>
      <p:ext uri="{BB962C8B-B14F-4D97-AF65-F5344CB8AC3E}">
        <p14:creationId xmlns:p14="http://schemas.microsoft.com/office/powerpoint/2010/main" val="284720166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14321D-E2FE-486A-94FF-CD8C300DEF61}" type="datetimeFigureOut">
              <a:rPr lang="en-US" smtClean="0"/>
              <a:t>12/10/2018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299EEC-B633-401D-80BF-24131FF52237}" type="slidenum">
              <a:rPr lang="en-US" smtClean="0"/>
              <a:t>‹#›</a:t>
            </a:fld>
            <a:endParaRPr lang="en-US"/>
          </a:p>
        </p:txBody>
      </p:sp>
    </p:spTree>
    <p:extLst>
      <p:ext uri="{BB962C8B-B14F-4D97-AF65-F5344CB8AC3E}">
        <p14:creationId xmlns:p14="http://schemas.microsoft.com/office/powerpoint/2010/main" val="4065347951"/>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PRESENTASI PTI</a:t>
            </a:r>
            <a:endParaRPr lang="id-ID" dirty="0"/>
          </a:p>
        </p:txBody>
      </p:sp>
      <p:sp>
        <p:nvSpPr>
          <p:cNvPr id="3" name="Text Placeholder 2"/>
          <p:cNvSpPr>
            <a:spLocks noGrp="1"/>
          </p:cNvSpPr>
          <p:nvPr>
            <p:ph type="body" idx="1"/>
          </p:nvPr>
        </p:nvSpPr>
        <p:spPr/>
        <p:txBody>
          <a:bodyPr/>
          <a:lstStyle/>
          <a:p>
            <a:r>
              <a:rPr lang="id-ID" dirty="0" smtClean="0"/>
              <a:t>Pengantar Teknologi Informasi</a:t>
            </a:r>
            <a:br>
              <a:rPr lang="id-ID" dirty="0" smtClean="0"/>
            </a:br>
            <a:r>
              <a:rPr lang="id-ID" dirty="0" smtClean="0"/>
              <a:t>Dosen : Annisa Nur Fatimah, M.Pd</a:t>
            </a:r>
            <a:endParaRPr lang="id-ID" dirty="0"/>
          </a:p>
        </p:txBody>
      </p:sp>
    </p:spTree>
    <p:extLst>
      <p:ext uri="{BB962C8B-B14F-4D97-AF65-F5344CB8AC3E}">
        <p14:creationId xmlns:p14="http://schemas.microsoft.com/office/powerpoint/2010/main" val="111070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C</a:t>
            </a:r>
            <a:r>
              <a:rPr lang="en-US" dirty="0" smtClean="0"/>
              <a:t>. </a:t>
            </a:r>
            <a:r>
              <a:rPr lang="id-ID" dirty="0" smtClean="0"/>
              <a:t>Contoh Program Multimedia</a:t>
            </a:r>
            <a:endParaRPr lang="en-US" dirty="0"/>
          </a:p>
        </p:txBody>
      </p:sp>
      <p:sp>
        <p:nvSpPr>
          <p:cNvPr id="3" name="Content Placeholder 2"/>
          <p:cNvSpPr>
            <a:spLocks noGrp="1"/>
          </p:cNvSpPr>
          <p:nvPr>
            <p:ph idx="1"/>
          </p:nvPr>
        </p:nvSpPr>
        <p:spPr>
          <a:xfrm>
            <a:off x="1295401" y="2408349"/>
            <a:ext cx="5396279" cy="3467519"/>
          </a:xfrm>
        </p:spPr>
        <p:txBody>
          <a:bodyPr>
            <a:normAutofit fontScale="92500"/>
          </a:bodyPr>
          <a:lstStyle/>
          <a:p>
            <a:pPr marL="457200" indent="-457200">
              <a:buClrTx/>
              <a:buFont typeface="+mj-lt"/>
              <a:buAutoNum type="arabicPeriod"/>
            </a:pPr>
            <a:r>
              <a:rPr lang="id-ID" dirty="0" smtClean="0"/>
              <a:t>Gom Player.</a:t>
            </a:r>
          </a:p>
          <a:p>
            <a:pPr marL="0" indent="0" algn="just">
              <a:lnSpc>
                <a:spcPct val="160000"/>
              </a:lnSpc>
              <a:buClrTx/>
              <a:buNone/>
            </a:pPr>
            <a:r>
              <a:rPr lang="id-ID" dirty="0"/>
              <a:t>	</a:t>
            </a:r>
            <a:r>
              <a:rPr lang="id-ID" dirty="0" smtClean="0"/>
              <a:t>	Merupakan Media Player yang cukup familiar karena mempunyai codec yang cukup lengkap tetapi juga mempunyai kekurangan yaitu termasuk program yang cukup berat jika di jalankan di komputer dengan spek kentang.</a:t>
            </a: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1680" y="2524259"/>
            <a:ext cx="4525819" cy="3586767"/>
          </a:xfrm>
          <a:prstGeom prst="rect">
            <a:avLst/>
          </a:prstGeom>
        </p:spPr>
      </p:pic>
    </p:spTree>
    <p:extLst>
      <p:ext uri="{BB962C8B-B14F-4D97-AF65-F5344CB8AC3E}">
        <p14:creationId xmlns:p14="http://schemas.microsoft.com/office/powerpoint/2010/main" val="41412105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481070"/>
            <a:ext cx="4899337" cy="4394798"/>
          </a:xfrm>
        </p:spPr>
        <p:txBody>
          <a:bodyPr>
            <a:normAutofit/>
          </a:bodyPr>
          <a:lstStyle/>
          <a:p>
            <a:pPr marL="457200" indent="-457200">
              <a:buClrTx/>
              <a:buFont typeface="+mj-lt"/>
              <a:buAutoNum type="arabicPeriod" startAt="2"/>
            </a:pPr>
            <a:r>
              <a:rPr lang="id-ID" dirty="0" smtClean="0">
                <a:latin typeface="+mj-lt"/>
              </a:rPr>
              <a:t>Windows Media Player.</a:t>
            </a:r>
          </a:p>
          <a:p>
            <a:pPr marL="0" indent="0" algn="just">
              <a:lnSpc>
                <a:spcPct val="150000"/>
              </a:lnSpc>
              <a:buClrTx/>
              <a:buNone/>
            </a:pPr>
            <a:r>
              <a:rPr lang="id-ID" sz="2300" dirty="0">
                <a:latin typeface="+mj-lt"/>
              </a:rPr>
              <a:t>	</a:t>
            </a:r>
            <a:r>
              <a:rPr lang="id-ID" sz="2300" dirty="0" smtClean="0">
                <a:latin typeface="+mj-lt"/>
              </a:rPr>
              <a:t>Bersifat </a:t>
            </a:r>
            <a:r>
              <a:rPr lang="id-ID" sz="2300" dirty="0">
                <a:latin typeface="+mj-lt"/>
              </a:rPr>
              <a:t>komersial dan diproduksi oleh Microsoft Corp. Perangkat lunak ini ikut dalam paket Microsoft Windows</a:t>
            </a:r>
            <a:r>
              <a:rPr lang="id-ID" sz="2300" dirty="0" smtClean="0">
                <a:latin typeface="+mj-lt"/>
              </a:rPr>
              <a:t>. Dan juga merupakan media player yang banyak diminati karena termasuk program yang ringan</a:t>
            </a:r>
            <a:r>
              <a:rPr lang="id-ID" dirty="0">
                <a:latin typeface="+mj-lt"/>
              </a:rPr>
              <a:t>.</a:t>
            </a:r>
            <a:endParaRPr lang="id-ID" sz="2300" dirty="0">
              <a:latin typeface="+mj-lt"/>
            </a:endParaRPr>
          </a:p>
        </p:txBody>
      </p:sp>
      <p:pic>
        <p:nvPicPr>
          <p:cNvPr id="4" name="Picture 3" descr="Contoh Meida Player.png"/>
          <p:cNvPicPr>
            <a:picLocks noChangeAspect="1"/>
          </p:cNvPicPr>
          <p:nvPr/>
        </p:nvPicPr>
        <p:blipFill>
          <a:blip r:embed="rId3" cstate="print"/>
          <a:stretch>
            <a:fillRect/>
          </a:stretch>
        </p:blipFill>
        <p:spPr>
          <a:xfrm>
            <a:off x="6317419" y="2099255"/>
            <a:ext cx="5144778" cy="355456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20741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878" y="1107583"/>
            <a:ext cx="6671257" cy="4768285"/>
          </a:xfrm>
        </p:spPr>
        <p:txBody>
          <a:bodyPr>
            <a:normAutofit/>
          </a:bodyPr>
          <a:lstStyle/>
          <a:p>
            <a:pPr marL="457200" indent="-457200">
              <a:buClrTx/>
              <a:buFont typeface="+mj-lt"/>
              <a:buAutoNum type="arabicPeriod" startAt="3"/>
            </a:pPr>
            <a:r>
              <a:rPr lang="id-ID" dirty="0" smtClean="0">
                <a:latin typeface="+mj-lt"/>
              </a:rPr>
              <a:t>Adobe Premiere Pro</a:t>
            </a:r>
          </a:p>
          <a:p>
            <a:pPr marL="0" indent="0" algn="just">
              <a:lnSpc>
                <a:spcPct val="150000"/>
              </a:lnSpc>
              <a:buClrTx/>
              <a:buNone/>
            </a:pPr>
            <a:r>
              <a:rPr lang="id-ID" sz="2300" dirty="0">
                <a:latin typeface="+mj-lt"/>
              </a:rPr>
              <a:t>	</a:t>
            </a:r>
            <a:r>
              <a:rPr lang="id-ID" sz="2300" dirty="0" smtClean="0">
                <a:latin typeface="+mj-lt"/>
              </a:rPr>
              <a:t>Software </a:t>
            </a:r>
            <a:r>
              <a:rPr lang="id-ID" sz="2300" dirty="0">
                <a:latin typeface="+mj-lt"/>
              </a:rPr>
              <a:t>multimedia </a:t>
            </a:r>
            <a:r>
              <a:rPr lang="id-ID" sz="2300" dirty="0" smtClean="0">
                <a:latin typeface="+mj-lt"/>
              </a:rPr>
              <a:t>yang dapat melakukan editing video dan audio </a:t>
            </a:r>
            <a:r>
              <a:rPr lang="id-ID" sz="2300" dirty="0">
                <a:latin typeface="+mj-lt"/>
              </a:rPr>
              <a:t>dengan format dan kualitas yang tinggi. Bersifat komersial dan diproduksi langsung oleh Adobe </a:t>
            </a:r>
            <a:r>
              <a:rPr lang="id-ID" sz="2300" dirty="0" smtClean="0">
                <a:latin typeface="+mj-lt"/>
              </a:rPr>
              <a:t>System. </a:t>
            </a:r>
            <a:r>
              <a:rPr lang="id-ID" sz="2300" dirty="0">
                <a:latin typeface="+mj-lt"/>
              </a:rPr>
              <a:t> </a:t>
            </a:r>
            <a:r>
              <a:rPr lang="id-ID" sz="2300" dirty="0" smtClean="0">
                <a:latin typeface="+mj-lt"/>
              </a:rPr>
              <a:t>Adobe Premiere juga termasuk program yang berat jika di jalankan pada komputer dengan spesifikasi standar.</a:t>
            </a:r>
            <a:endParaRPr lang="id-ID" sz="2300" dirty="0">
              <a:latin typeface="+mj-lt"/>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21466"/>
          <a:stretch/>
        </p:blipFill>
        <p:spPr>
          <a:xfrm>
            <a:off x="669702" y="1307576"/>
            <a:ext cx="3709115" cy="3560638"/>
          </a:xfrm>
          <a:prstGeom prst="rect">
            <a:avLst/>
          </a:prstGeom>
        </p:spPr>
      </p:pic>
    </p:spTree>
    <p:extLst>
      <p:ext uri="{BB962C8B-B14F-4D97-AF65-F5344CB8AC3E}">
        <p14:creationId xmlns:p14="http://schemas.microsoft.com/office/powerpoint/2010/main" val="36653615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159099"/>
            <a:ext cx="5775100" cy="4716769"/>
          </a:xfrm>
        </p:spPr>
        <p:txBody>
          <a:bodyPr>
            <a:normAutofit/>
          </a:bodyPr>
          <a:lstStyle/>
          <a:p>
            <a:pPr marL="457200" indent="-457200">
              <a:buClrTx/>
              <a:buFont typeface="+mj-lt"/>
              <a:buAutoNum type="arabicPeriod" startAt="4"/>
            </a:pPr>
            <a:r>
              <a:rPr lang="id-ID" dirty="0" smtClean="0">
                <a:latin typeface="+mj-lt"/>
              </a:rPr>
              <a:t>CorelDraw</a:t>
            </a:r>
          </a:p>
          <a:p>
            <a:pPr marL="0" indent="0" algn="just">
              <a:lnSpc>
                <a:spcPct val="150000"/>
              </a:lnSpc>
              <a:buClrTx/>
              <a:buNone/>
            </a:pPr>
            <a:r>
              <a:rPr lang="id-ID" sz="2300" dirty="0">
                <a:latin typeface="+mj-lt"/>
              </a:rPr>
              <a:t>	</a:t>
            </a:r>
            <a:r>
              <a:rPr lang="en-US" sz="2000" dirty="0" smtClean="0"/>
              <a:t>CorelDraw</a:t>
            </a:r>
            <a:r>
              <a:rPr lang="id-ID" sz="2000" dirty="0" smtClean="0"/>
              <a:t> </a:t>
            </a:r>
            <a:r>
              <a:rPr lang="en-US" sz="2000" dirty="0" err="1" smtClean="0"/>
              <a:t>diluncurkan</a:t>
            </a:r>
            <a:r>
              <a:rPr lang="en-US" sz="2000" dirty="0" smtClean="0"/>
              <a:t> </a:t>
            </a:r>
            <a:r>
              <a:rPr lang="en-US" sz="2000" dirty="0" err="1"/>
              <a:t>oleh</a:t>
            </a:r>
            <a:r>
              <a:rPr lang="en-US" sz="2000" dirty="0"/>
              <a:t> Corel </a:t>
            </a:r>
            <a:r>
              <a:rPr lang="en-US" sz="2000" dirty="0" err="1"/>
              <a:t>Coorporation</a:t>
            </a:r>
            <a:r>
              <a:rPr lang="en-US" sz="2000" dirty="0"/>
              <a:t> yang </a:t>
            </a:r>
            <a:r>
              <a:rPr lang="en-US" sz="2000" dirty="0" err="1"/>
              <a:t>merupakan</a:t>
            </a:r>
            <a:r>
              <a:rPr lang="en-US" sz="2000" dirty="0"/>
              <a:t> program </a:t>
            </a:r>
            <a:r>
              <a:rPr lang="en-US" sz="2000" dirty="0" err="1"/>
              <a:t>dengan</a:t>
            </a:r>
            <a:r>
              <a:rPr lang="en-US" sz="2000" dirty="0"/>
              <a:t> basis </a:t>
            </a:r>
            <a:r>
              <a:rPr lang="en-US" sz="2000" dirty="0" err="1"/>
              <a:t>vektor</a:t>
            </a:r>
            <a:r>
              <a:rPr lang="en-US" sz="2000" dirty="0"/>
              <a:t>. Salah </a:t>
            </a:r>
            <a:r>
              <a:rPr lang="en-US" sz="2000" dirty="0" err="1"/>
              <a:t>satu</a:t>
            </a:r>
            <a:r>
              <a:rPr lang="en-US" sz="2000" dirty="0"/>
              <a:t> </a:t>
            </a:r>
            <a:r>
              <a:rPr lang="en-US" sz="2000" dirty="0" err="1"/>
              <a:t>ciri</a:t>
            </a:r>
            <a:r>
              <a:rPr lang="en-US" sz="2000" dirty="0"/>
              <a:t> </a:t>
            </a:r>
            <a:r>
              <a:rPr lang="en-US" sz="2000" dirty="0" err="1"/>
              <a:t>khas</a:t>
            </a:r>
            <a:r>
              <a:rPr lang="en-US" sz="2000" dirty="0"/>
              <a:t> </a:t>
            </a:r>
            <a:r>
              <a:rPr lang="en-US" sz="2000" dirty="0" err="1"/>
              <a:t>dari</a:t>
            </a:r>
            <a:r>
              <a:rPr lang="en-US" sz="2000" dirty="0"/>
              <a:t> program </a:t>
            </a:r>
            <a:r>
              <a:rPr lang="en-US" sz="2000" dirty="0" err="1"/>
              <a:t>berbasis</a:t>
            </a:r>
            <a:r>
              <a:rPr lang="en-US" sz="2000" dirty="0"/>
              <a:t> </a:t>
            </a:r>
            <a:r>
              <a:rPr lang="en-US" sz="2000" dirty="0" err="1"/>
              <a:t>vektor</a:t>
            </a:r>
            <a:r>
              <a:rPr lang="en-US" sz="2000" dirty="0"/>
              <a:t> </a:t>
            </a:r>
            <a:r>
              <a:rPr lang="en-US" sz="2000" dirty="0" err="1"/>
              <a:t>adalah</a:t>
            </a:r>
            <a:r>
              <a:rPr lang="en-US" sz="2000" dirty="0"/>
              <a:t> </a:t>
            </a:r>
            <a:r>
              <a:rPr lang="en-US" sz="2000" dirty="0" err="1"/>
              <a:t>objek</a:t>
            </a:r>
            <a:r>
              <a:rPr lang="en-US" sz="2000" dirty="0"/>
              <a:t> yang </a:t>
            </a:r>
            <a:r>
              <a:rPr lang="en-US" sz="2000" dirty="0" err="1"/>
              <a:t>dihasilkan</a:t>
            </a:r>
            <a:r>
              <a:rPr lang="en-US" sz="2000" dirty="0"/>
              <a:t> </a:t>
            </a:r>
            <a:r>
              <a:rPr lang="en-US" sz="2000" dirty="0" err="1"/>
              <a:t>dari</a:t>
            </a:r>
            <a:r>
              <a:rPr lang="en-US" sz="2000" dirty="0"/>
              <a:t> program </a:t>
            </a:r>
            <a:r>
              <a:rPr lang="en-US" sz="2000" dirty="0" err="1"/>
              <a:t>tersebut</a:t>
            </a:r>
            <a:r>
              <a:rPr lang="en-US" sz="2000" dirty="0"/>
              <a:t> </a:t>
            </a:r>
            <a:r>
              <a:rPr lang="en-US" sz="2000" dirty="0" err="1"/>
              <a:t>akan</a:t>
            </a:r>
            <a:r>
              <a:rPr lang="en-US" sz="2000" dirty="0"/>
              <a:t> </a:t>
            </a:r>
            <a:r>
              <a:rPr lang="en-US" sz="2000" dirty="0" err="1"/>
              <a:t>relatif</a:t>
            </a:r>
            <a:r>
              <a:rPr lang="en-US" sz="2000" dirty="0"/>
              <a:t> </a:t>
            </a:r>
            <a:r>
              <a:rPr lang="en-US" sz="2000" dirty="0" err="1"/>
              <a:t>sama</a:t>
            </a:r>
            <a:r>
              <a:rPr lang="en-US" sz="2000" dirty="0"/>
              <a:t> </a:t>
            </a:r>
            <a:r>
              <a:rPr lang="en-US" sz="2000" dirty="0" err="1"/>
              <a:t>meskipun</a:t>
            </a:r>
            <a:r>
              <a:rPr lang="en-US" sz="2000" dirty="0"/>
              <a:t> </a:t>
            </a:r>
            <a:r>
              <a:rPr lang="en-US" sz="2000" dirty="0" err="1"/>
              <a:t>mengalami</a:t>
            </a:r>
            <a:r>
              <a:rPr lang="en-US" sz="2000" dirty="0"/>
              <a:t> </a:t>
            </a:r>
            <a:r>
              <a:rPr lang="en-US" sz="2000" dirty="0" err="1"/>
              <a:t>perbesaran</a:t>
            </a:r>
            <a:r>
              <a:rPr lang="en-US" sz="2000" dirty="0"/>
              <a:t> </a:t>
            </a:r>
            <a:r>
              <a:rPr lang="en-US" sz="2000" dirty="0" err="1"/>
              <a:t>hingga</a:t>
            </a:r>
            <a:r>
              <a:rPr lang="en-US" sz="2000" dirty="0"/>
              <a:t> </a:t>
            </a:r>
            <a:r>
              <a:rPr lang="en-US" sz="2000" dirty="0" err="1"/>
              <a:t>beberapa</a:t>
            </a:r>
            <a:r>
              <a:rPr lang="en-US" sz="2000" dirty="0"/>
              <a:t> kali. CorelDraw </a:t>
            </a:r>
            <a:r>
              <a:rPr lang="en-US" sz="2000" dirty="0" err="1"/>
              <a:t>juga</a:t>
            </a:r>
            <a:r>
              <a:rPr lang="en-US" sz="2000" dirty="0"/>
              <a:t> </a:t>
            </a:r>
            <a:r>
              <a:rPr lang="en-US" sz="2000" dirty="0" err="1"/>
              <a:t>sangat</a:t>
            </a:r>
            <a:r>
              <a:rPr lang="en-US" sz="2000" dirty="0"/>
              <a:t> </a:t>
            </a:r>
            <a:r>
              <a:rPr lang="en-US" sz="2000" dirty="0" err="1"/>
              <a:t>unggul</a:t>
            </a:r>
            <a:r>
              <a:rPr lang="en-US" sz="2000" dirty="0"/>
              <a:t> </a:t>
            </a:r>
            <a:r>
              <a:rPr lang="en-US" sz="2000" dirty="0" err="1"/>
              <a:t>sebagai</a:t>
            </a:r>
            <a:r>
              <a:rPr lang="en-US" sz="2000" dirty="0"/>
              <a:t> software yang </a:t>
            </a:r>
            <a:r>
              <a:rPr lang="en-US" sz="2000" dirty="0" err="1"/>
              <a:t>dapat</a:t>
            </a:r>
            <a:r>
              <a:rPr lang="en-US" sz="2000" dirty="0"/>
              <a:t> </a:t>
            </a:r>
            <a:r>
              <a:rPr lang="en-US" sz="2000" dirty="0" err="1"/>
              <a:t>mengolah</a:t>
            </a:r>
            <a:r>
              <a:rPr lang="en-US" sz="2000" dirty="0"/>
              <a:t> </a:t>
            </a:r>
            <a:r>
              <a:rPr lang="en-US" sz="2000" dirty="0" err="1"/>
              <a:t>gambar</a:t>
            </a:r>
            <a:r>
              <a:rPr lang="en-US" sz="2000" dirty="0"/>
              <a:t> yang </a:t>
            </a:r>
            <a:r>
              <a:rPr lang="en-US" sz="2000" dirty="0" err="1"/>
              <a:t>akan</a:t>
            </a:r>
            <a:r>
              <a:rPr lang="en-US" sz="2000" dirty="0"/>
              <a:t> </a:t>
            </a:r>
            <a:r>
              <a:rPr lang="en-US" sz="2000" dirty="0" err="1"/>
              <a:t>dijadikan</a:t>
            </a:r>
            <a:r>
              <a:rPr lang="en-US" sz="2000" dirty="0"/>
              <a:t> </a:t>
            </a:r>
            <a:r>
              <a:rPr lang="en-US" sz="2000" dirty="0" smtClean="0"/>
              <a:t>logo</a:t>
            </a:r>
            <a:r>
              <a:rPr lang="id-ID" sz="2000" dirty="0" smtClean="0"/>
              <a:t> dan </a:t>
            </a:r>
            <a:r>
              <a:rPr lang="en-US" sz="2000" dirty="0" smtClean="0"/>
              <a:t> </a:t>
            </a:r>
            <a:r>
              <a:rPr lang="en-US" sz="2000" dirty="0" err="1" smtClean="0"/>
              <a:t>simbol</a:t>
            </a:r>
            <a:r>
              <a:rPr lang="id-ID" sz="2000" dirty="0"/>
              <a:t>.</a:t>
            </a:r>
            <a:endParaRPr lang="id-ID" sz="2300" dirty="0">
              <a:latin typeface="+mj-lt"/>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0807" y="1746157"/>
            <a:ext cx="4133045" cy="4133045"/>
          </a:xfrm>
          <a:prstGeom prst="rect">
            <a:avLst/>
          </a:prstGeom>
        </p:spPr>
      </p:pic>
    </p:spTree>
    <p:extLst>
      <p:ext uri="{BB962C8B-B14F-4D97-AF65-F5344CB8AC3E}">
        <p14:creationId xmlns:p14="http://schemas.microsoft.com/office/powerpoint/2010/main" val="8013319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a:t>D</a:t>
            </a:r>
            <a:r>
              <a:rPr lang="en-US" dirty="0" smtClean="0"/>
              <a:t>. </a:t>
            </a:r>
            <a:r>
              <a:rPr lang="id-ID" dirty="0" smtClean="0"/>
              <a:t>Manfaat </a:t>
            </a:r>
            <a:r>
              <a:rPr lang="id-ID" dirty="0" smtClean="0"/>
              <a:t>Multimedia</a:t>
            </a:r>
            <a:endParaRPr lang="en-US" dirty="0"/>
          </a:p>
        </p:txBody>
      </p:sp>
      <p:sp>
        <p:nvSpPr>
          <p:cNvPr id="3" name="Content Placeholder 2"/>
          <p:cNvSpPr>
            <a:spLocks noGrp="1"/>
          </p:cNvSpPr>
          <p:nvPr>
            <p:ph idx="1"/>
          </p:nvPr>
        </p:nvSpPr>
        <p:spPr/>
        <p:txBody>
          <a:bodyPr>
            <a:normAutofit lnSpcReduction="10000"/>
          </a:bodyPr>
          <a:lstStyle/>
          <a:p>
            <a:pPr marL="457200" indent="-457200">
              <a:buClrTx/>
              <a:buFont typeface="+mj-lt"/>
              <a:buAutoNum type="arabicPeriod"/>
            </a:pPr>
            <a:r>
              <a:rPr lang="id-ID" dirty="0" smtClean="0"/>
              <a:t>Dalam Bidang Pembelajaran</a:t>
            </a:r>
          </a:p>
          <a:p>
            <a:pPr marL="0" indent="0" algn="just">
              <a:lnSpc>
                <a:spcPct val="150000"/>
              </a:lnSpc>
              <a:buClrTx/>
              <a:buNone/>
            </a:pPr>
            <a:r>
              <a:rPr lang="id-ID" dirty="0"/>
              <a:t>	</a:t>
            </a:r>
            <a:r>
              <a:rPr lang="id-ID" dirty="0" smtClean="0"/>
              <a:t>Teknologi multimedia mempunyai banyak menfaat di dalam bidang belajar-mengajar diantaranya multimedia dapat membuat proses belajar mengajar menjadi lebih menyenangkan dan dengan multimedia penyampaian materi pembelajaran lebih berkesan sehingga membuat siswa mudah dalam mengingat materi pembelajaran</a:t>
            </a:r>
            <a:endParaRPr lang="en-US" dirty="0"/>
          </a:p>
        </p:txBody>
      </p:sp>
    </p:spTree>
    <p:extLst>
      <p:ext uri="{BB962C8B-B14F-4D97-AF65-F5344CB8AC3E}">
        <p14:creationId xmlns:p14="http://schemas.microsoft.com/office/powerpoint/2010/main" val="15117552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481070"/>
            <a:ext cx="9973613" cy="4394798"/>
          </a:xfrm>
        </p:spPr>
        <p:txBody>
          <a:bodyPr>
            <a:normAutofit/>
          </a:bodyPr>
          <a:lstStyle/>
          <a:p>
            <a:pPr marL="457200" indent="-457200">
              <a:buClrTx/>
              <a:buFont typeface="+mj-lt"/>
              <a:buAutoNum type="arabicPeriod" startAt="2"/>
            </a:pPr>
            <a:r>
              <a:rPr lang="id-ID" dirty="0" smtClean="0">
                <a:latin typeface="+mj-lt"/>
              </a:rPr>
              <a:t>Dalam Bidang Kesehatan</a:t>
            </a:r>
            <a:endParaRPr lang="id-ID" dirty="0">
              <a:latin typeface="+mj-lt"/>
            </a:endParaRPr>
          </a:p>
          <a:p>
            <a:pPr marL="0" indent="0" algn="just">
              <a:lnSpc>
                <a:spcPct val="200000"/>
              </a:lnSpc>
              <a:buClrTx/>
              <a:buNone/>
            </a:pPr>
            <a:r>
              <a:rPr lang="id-ID" sz="2300" dirty="0" smtClean="0">
                <a:latin typeface="+mj-lt"/>
              </a:rPr>
              <a:t>	</a:t>
            </a:r>
            <a:r>
              <a:rPr lang="id-ID" dirty="0" smtClean="0">
                <a:latin typeface="+mj-lt"/>
              </a:rPr>
              <a:t>Mempermudah dokter dan perawat dalam memonitor kesehatan pasien, memonitor detak jantung  pasien lewat monitor komputer, aliran darah, dan organ organ pasien. Teknologi yang dipakai untuk itu merupakan perpaduan tenologi informasi dengan multimedia</a:t>
            </a:r>
            <a:r>
              <a:rPr lang="id-ID" sz="2300" dirty="0" smtClean="0">
                <a:latin typeface="+mj-lt"/>
              </a:rPr>
              <a:t>.</a:t>
            </a:r>
            <a:endParaRPr lang="id-ID" sz="2300" dirty="0">
              <a:latin typeface="+mj-lt"/>
            </a:endParaRPr>
          </a:p>
        </p:txBody>
      </p:sp>
    </p:spTree>
    <p:extLst>
      <p:ext uri="{BB962C8B-B14F-4D97-AF65-F5344CB8AC3E}">
        <p14:creationId xmlns:p14="http://schemas.microsoft.com/office/powerpoint/2010/main" val="1440311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481070"/>
            <a:ext cx="9973613" cy="4394798"/>
          </a:xfrm>
        </p:spPr>
        <p:txBody>
          <a:bodyPr>
            <a:normAutofit/>
          </a:bodyPr>
          <a:lstStyle/>
          <a:p>
            <a:pPr marL="457200" indent="-457200">
              <a:buClrTx/>
              <a:buFont typeface="+mj-lt"/>
              <a:buAutoNum type="arabicPeriod" startAt="3"/>
            </a:pPr>
            <a:r>
              <a:rPr lang="id-ID" dirty="0" smtClean="0">
                <a:latin typeface="+mj-lt"/>
              </a:rPr>
              <a:t>Dalam Bidang Bisnis</a:t>
            </a:r>
            <a:endParaRPr lang="id-ID" dirty="0">
              <a:latin typeface="+mj-lt"/>
            </a:endParaRPr>
          </a:p>
          <a:p>
            <a:pPr marL="0" indent="0" algn="just">
              <a:lnSpc>
                <a:spcPct val="200000"/>
              </a:lnSpc>
              <a:buClrTx/>
              <a:buNone/>
            </a:pPr>
            <a:r>
              <a:rPr lang="id-ID" sz="2300" dirty="0" smtClean="0">
                <a:latin typeface="+mj-lt"/>
              </a:rPr>
              <a:t>	</a:t>
            </a:r>
            <a:r>
              <a:rPr lang="id-ID" dirty="0" smtClean="0">
                <a:latin typeface="+mj-lt"/>
              </a:rPr>
              <a:t>Aplikasi multimedia yang terdapat dalam bisnis meliputi presentasi hingga komuikasi jaringan yang memudahkan terjadinya tatap muka tanpa harus berada dalam tempat yang sama. Dengan multimedia yang berjala di bidang ini, membantu bagi perusaahaan maupun client untuk menjalankan bisnisnya dengan baik.</a:t>
            </a:r>
            <a:endParaRPr lang="id-ID" sz="2300" dirty="0">
              <a:latin typeface="+mj-lt"/>
            </a:endParaRPr>
          </a:p>
        </p:txBody>
      </p:sp>
    </p:spTree>
    <p:extLst>
      <p:ext uri="{BB962C8B-B14F-4D97-AF65-F5344CB8AC3E}">
        <p14:creationId xmlns:p14="http://schemas.microsoft.com/office/powerpoint/2010/main" val="7629951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481070"/>
            <a:ext cx="9973613" cy="4394798"/>
          </a:xfrm>
        </p:spPr>
        <p:txBody>
          <a:bodyPr>
            <a:normAutofit/>
          </a:bodyPr>
          <a:lstStyle/>
          <a:p>
            <a:pPr marL="457200" indent="-457200">
              <a:buClrTx/>
              <a:buFont typeface="+mj-lt"/>
              <a:buAutoNum type="arabicPeriod" startAt="4"/>
            </a:pPr>
            <a:r>
              <a:rPr lang="id-ID" dirty="0" smtClean="0">
                <a:latin typeface="+mj-lt"/>
              </a:rPr>
              <a:t>Dalam Bidang Keagamaan</a:t>
            </a:r>
            <a:endParaRPr lang="id-ID" dirty="0">
              <a:latin typeface="+mj-lt"/>
            </a:endParaRPr>
          </a:p>
          <a:p>
            <a:pPr marL="0" indent="0" algn="just">
              <a:lnSpc>
                <a:spcPct val="200000"/>
              </a:lnSpc>
              <a:buClrTx/>
              <a:buNone/>
            </a:pPr>
            <a:r>
              <a:rPr lang="id-ID" sz="2300" dirty="0" smtClean="0">
                <a:latin typeface="+mj-lt"/>
              </a:rPr>
              <a:t>	</a:t>
            </a:r>
            <a:r>
              <a:rPr lang="id-ID" dirty="0" smtClean="0">
                <a:latin typeface="+mj-lt"/>
              </a:rPr>
              <a:t>Aplikasi multimedia yang diterapkan dalam bidang keagamaan salah satunya yaitu Qur’an digital dengan gambar dan suara dan simulasi sholat dan wudhu dalam bentuk digital,  dengan teknologi tersebut maka mempermudahkan para muslim untuk mempelajari dan mendalami agama</a:t>
            </a:r>
            <a:endParaRPr lang="id-ID" sz="2300" dirty="0">
              <a:latin typeface="+mj-lt"/>
            </a:endParaRPr>
          </a:p>
        </p:txBody>
      </p:sp>
    </p:spTree>
    <p:extLst>
      <p:ext uri="{BB962C8B-B14F-4D97-AF65-F5344CB8AC3E}">
        <p14:creationId xmlns:p14="http://schemas.microsoft.com/office/powerpoint/2010/main" val="7663724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056068"/>
            <a:ext cx="9601196" cy="4819800"/>
          </a:xfrm>
        </p:spPr>
        <p:txBody>
          <a:bodyPr>
            <a:normAutofit/>
          </a:bodyPr>
          <a:lstStyle/>
          <a:p>
            <a:pPr marL="0" indent="0" algn="ctr">
              <a:buNone/>
            </a:pPr>
            <a:r>
              <a:rPr lang="id-ID" sz="3600" dirty="0" smtClean="0"/>
              <a:t>Ada yang ingin ditanyakan ?</a:t>
            </a:r>
          </a:p>
          <a:p>
            <a:pPr marL="0" indent="0">
              <a:buNone/>
            </a:pPr>
            <a:r>
              <a:rPr lang="id-ID" sz="3600" dirty="0" smtClean="0"/>
              <a:t>1.</a:t>
            </a:r>
          </a:p>
          <a:p>
            <a:pPr marL="0" indent="0">
              <a:buNone/>
            </a:pPr>
            <a:r>
              <a:rPr lang="id-ID" sz="3600" dirty="0" smtClean="0"/>
              <a:t>2.</a:t>
            </a:r>
          </a:p>
          <a:p>
            <a:pPr marL="0" indent="0">
              <a:buNone/>
            </a:pPr>
            <a:r>
              <a:rPr lang="id-ID" sz="3600" dirty="0" smtClean="0"/>
              <a:t>3.</a:t>
            </a:r>
          </a:p>
          <a:p>
            <a:pPr marL="0" indent="0">
              <a:buNone/>
            </a:pPr>
            <a:r>
              <a:rPr lang="id-ID" sz="3600" dirty="0" smtClean="0"/>
              <a:t>Dst </a:t>
            </a:r>
            <a:endParaRPr lang="en-US" sz="3600" dirty="0"/>
          </a:p>
        </p:txBody>
      </p:sp>
    </p:spTree>
    <p:extLst>
      <p:ext uri="{BB962C8B-B14F-4D97-AF65-F5344CB8AC3E}">
        <p14:creationId xmlns:p14="http://schemas.microsoft.com/office/powerpoint/2010/main" val="34589037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45719"/>
          </a:xfrm>
        </p:spPr>
        <p:txBody>
          <a:bodyPr>
            <a:normAutofit fontScale="90000"/>
          </a:bodyPr>
          <a:lstStyle/>
          <a:p>
            <a:endParaRPr lang="id-ID" dirty="0"/>
          </a:p>
        </p:txBody>
      </p:sp>
      <p:sp>
        <p:nvSpPr>
          <p:cNvPr id="3" name="Content Placeholder 2"/>
          <p:cNvSpPr>
            <a:spLocks noGrp="1"/>
          </p:cNvSpPr>
          <p:nvPr>
            <p:ph idx="1"/>
          </p:nvPr>
        </p:nvSpPr>
        <p:spPr>
          <a:xfrm>
            <a:off x="279221" y="257577"/>
            <a:ext cx="10210797" cy="5075768"/>
          </a:xfrm>
        </p:spPr>
        <p:txBody>
          <a:bodyPr>
            <a:noAutofit/>
          </a:bodyPr>
          <a:lstStyle/>
          <a:p>
            <a:pPr marL="0" indent="0" algn="just">
              <a:buNone/>
            </a:pPr>
            <a:endParaRPr lang="id-ID" sz="5400" dirty="0" smtClean="0">
              <a:latin typeface="Algerian" pitchFamily="82" charset="0"/>
            </a:endParaRPr>
          </a:p>
          <a:p>
            <a:pPr marL="0" indent="0" algn="just">
              <a:buNone/>
            </a:pPr>
            <a:endParaRPr lang="id-ID" sz="5400" dirty="0">
              <a:latin typeface="Algerian" pitchFamily="82" charset="0"/>
            </a:endParaRPr>
          </a:p>
          <a:p>
            <a:pPr marL="0" indent="0" algn="just">
              <a:buNone/>
            </a:pPr>
            <a:r>
              <a:rPr lang="id-ID" sz="5400" dirty="0" smtClean="0">
                <a:latin typeface="Algerian" pitchFamily="82" charset="0"/>
              </a:rPr>
              <a:t>				SEKIAN </a:t>
            </a:r>
          </a:p>
          <a:p>
            <a:pPr marL="0" indent="0" algn="just">
              <a:buNone/>
            </a:pPr>
            <a:r>
              <a:rPr lang="id-ID" sz="5400" dirty="0" smtClean="0">
                <a:latin typeface="Algerian" pitchFamily="82" charset="0"/>
              </a:rPr>
              <a:t>							    </a:t>
            </a:r>
            <a:r>
              <a:rPr lang="id-ID" sz="5400" dirty="0">
                <a:latin typeface="Algerian" pitchFamily="82" charset="0"/>
              </a:rPr>
              <a:t>	</a:t>
            </a:r>
            <a:r>
              <a:rPr lang="id-ID" sz="5400" dirty="0" smtClean="0">
                <a:latin typeface="Algerian" pitchFamily="82" charset="0"/>
              </a:rPr>
              <a:t>DAN</a:t>
            </a:r>
          </a:p>
          <a:p>
            <a:pPr marL="0" indent="0" algn="just">
              <a:buNone/>
            </a:pPr>
            <a:r>
              <a:rPr lang="id-ID" sz="5400" dirty="0">
                <a:latin typeface="Algerian" pitchFamily="82" charset="0"/>
              </a:rPr>
              <a:t>	</a:t>
            </a:r>
            <a:r>
              <a:rPr lang="id-ID" sz="5400" dirty="0" smtClean="0">
                <a:latin typeface="Algerian" pitchFamily="82" charset="0"/>
              </a:rPr>
              <a:t>									TERIMAKASIH </a:t>
            </a:r>
            <a:r>
              <a:rPr lang="id-ID" sz="5400" dirty="0" smtClean="0">
                <a:latin typeface="Algerian" pitchFamily="82" charset="0"/>
                <a:sym typeface="Wingdings" pitchFamily="2" charset="2"/>
              </a:rPr>
              <a:t></a:t>
            </a:r>
            <a:endParaRPr lang="id-ID" sz="5400" dirty="0">
              <a:latin typeface="Algerian" pitchFamily="82" charset="0"/>
            </a:endParaRPr>
          </a:p>
        </p:txBody>
      </p:sp>
    </p:spTree>
    <p:extLst>
      <p:ext uri="{BB962C8B-B14F-4D97-AF65-F5344CB8AC3E}">
        <p14:creationId xmlns:p14="http://schemas.microsoft.com/office/powerpoint/2010/main" val="2030818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5400" dirty="0" smtClean="0"/>
              <a:t>MULTIMEDIA</a:t>
            </a:r>
            <a:endParaRPr lang="en-US" sz="5400" dirty="0"/>
          </a:p>
        </p:txBody>
      </p:sp>
      <p:sp>
        <p:nvSpPr>
          <p:cNvPr id="3" name="Subtitle 2"/>
          <p:cNvSpPr>
            <a:spLocks noGrp="1"/>
          </p:cNvSpPr>
          <p:nvPr>
            <p:ph type="body" idx="1"/>
          </p:nvPr>
        </p:nvSpPr>
        <p:spPr>
          <a:xfrm>
            <a:off x="2015067" y="3846051"/>
            <a:ext cx="8158690" cy="2413081"/>
          </a:xfrm>
        </p:spPr>
        <p:txBody>
          <a:bodyPr>
            <a:normAutofit/>
          </a:bodyPr>
          <a:lstStyle/>
          <a:p>
            <a:endParaRPr lang="en-US" sz="1050" dirty="0" smtClean="0"/>
          </a:p>
          <a:p>
            <a:r>
              <a:rPr lang="id-ID" sz="2000" dirty="0" smtClean="0"/>
              <a:t>Disusun </a:t>
            </a:r>
            <a:r>
              <a:rPr lang="en-US" sz="2000" dirty="0" err="1" smtClean="0"/>
              <a:t>Oleh</a:t>
            </a:r>
            <a:r>
              <a:rPr lang="en-US" sz="2000" dirty="0" smtClean="0"/>
              <a:t> </a:t>
            </a:r>
            <a:r>
              <a:rPr lang="id-ID" sz="2000" dirty="0" smtClean="0"/>
              <a:t>:</a:t>
            </a:r>
            <a:endParaRPr lang="en-US" sz="2000" dirty="0" smtClean="0"/>
          </a:p>
          <a:p>
            <a:r>
              <a:rPr lang="id-ID" sz="2000" dirty="0" smtClean="0"/>
              <a:t>Muhamad Fikri Nur R.</a:t>
            </a:r>
          </a:p>
          <a:p>
            <a:r>
              <a:rPr lang="id-ID" sz="2000" dirty="0" smtClean="0"/>
              <a:t>Muhamad Syahrul S.</a:t>
            </a:r>
            <a:endParaRPr lang="en-US" sz="2000" dirty="0" smtClean="0"/>
          </a:p>
          <a:p>
            <a:endParaRPr lang="en-US" sz="2000" dirty="0"/>
          </a:p>
        </p:txBody>
      </p:sp>
    </p:spTree>
    <p:extLst>
      <p:ext uri="{BB962C8B-B14F-4D97-AF65-F5344CB8AC3E}">
        <p14:creationId xmlns:p14="http://schemas.microsoft.com/office/powerpoint/2010/main" val="8095690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Materi Pembahasan : </a:t>
            </a:r>
            <a:endParaRPr lang="en-US" dirty="0"/>
          </a:p>
        </p:txBody>
      </p:sp>
      <p:sp>
        <p:nvSpPr>
          <p:cNvPr id="3" name="Content Placeholder 2"/>
          <p:cNvSpPr>
            <a:spLocks noGrp="1"/>
          </p:cNvSpPr>
          <p:nvPr>
            <p:ph idx="1"/>
          </p:nvPr>
        </p:nvSpPr>
        <p:spPr/>
        <p:txBody>
          <a:bodyPr/>
          <a:lstStyle/>
          <a:p>
            <a:pPr marL="457200" indent="-457200">
              <a:buFont typeface="+mj-lt"/>
              <a:buAutoNum type="alphaUcPeriod"/>
            </a:pPr>
            <a:r>
              <a:rPr lang="id-ID" dirty="0" smtClean="0"/>
              <a:t>Definisi </a:t>
            </a:r>
            <a:r>
              <a:rPr lang="id-ID" dirty="0"/>
              <a:t>Multimedia</a:t>
            </a:r>
          </a:p>
          <a:p>
            <a:pPr marL="457200" indent="-457200">
              <a:buFont typeface="+mj-lt"/>
              <a:buAutoNum type="alphaUcPeriod"/>
            </a:pPr>
            <a:r>
              <a:rPr lang="id-ID" dirty="0" smtClean="0"/>
              <a:t>Elemen Multimedia</a:t>
            </a:r>
          </a:p>
          <a:p>
            <a:pPr marL="457200" indent="-457200">
              <a:buFont typeface="+mj-lt"/>
              <a:buAutoNum type="alphaUcPeriod"/>
            </a:pPr>
            <a:r>
              <a:rPr lang="id-ID" dirty="0" smtClean="0"/>
              <a:t>Contoh Aplikasi Multimedia</a:t>
            </a:r>
          </a:p>
          <a:p>
            <a:pPr marL="457200" indent="-457200">
              <a:buFont typeface="+mj-lt"/>
              <a:buAutoNum type="alphaUcPeriod"/>
            </a:pPr>
            <a:r>
              <a:rPr lang="id-ID" dirty="0" smtClean="0"/>
              <a:t>Manfaat </a:t>
            </a:r>
            <a:r>
              <a:rPr lang="id-ID" dirty="0"/>
              <a:t>Multimedia Dalam Beberapa </a:t>
            </a:r>
            <a:r>
              <a:rPr lang="id-ID" dirty="0" smtClean="0"/>
              <a:t>Bidang</a:t>
            </a:r>
          </a:p>
          <a:p>
            <a:pPr marL="0" indent="0">
              <a:buNone/>
            </a:pPr>
            <a:endParaRPr lang="id-ID" dirty="0" smtClean="0"/>
          </a:p>
          <a:p>
            <a:pPr marL="457200" indent="-457200">
              <a:buFont typeface="+mj-lt"/>
              <a:buAutoNum type="alphaUcPeriod"/>
            </a:pPr>
            <a:endParaRPr lang="id-ID" dirty="0" smtClean="0"/>
          </a:p>
          <a:p>
            <a:pPr marL="457200" indent="-457200">
              <a:buFont typeface="+mj-lt"/>
              <a:buAutoNum type="alphaUcPeriod"/>
            </a:pPr>
            <a:endParaRPr lang="en-US" dirty="0"/>
          </a:p>
        </p:txBody>
      </p:sp>
    </p:spTree>
    <p:extLst>
      <p:ext uri="{BB962C8B-B14F-4D97-AF65-F5344CB8AC3E}">
        <p14:creationId xmlns:p14="http://schemas.microsoft.com/office/powerpoint/2010/main" val="1059833410"/>
      </p:ext>
    </p:extLst>
  </p:cSld>
  <p:clrMapOvr>
    <a:masterClrMapping/>
  </p:clrMapOvr>
  <mc:AlternateContent xmlns:mc="http://schemas.openxmlformats.org/markup-compatibility/2006">
    <mc:Choice xmlns:p14="http://schemas.microsoft.com/office/powerpoint/2010/main" Requires="p14">
      <p:transition p14:dur="1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a:t>A</a:t>
            </a:r>
            <a:r>
              <a:rPr lang="en-US" dirty="0" smtClean="0"/>
              <a:t>. </a:t>
            </a:r>
            <a:r>
              <a:rPr lang="en-US" dirty="0" err="1" smtClean="0"/>
              <a:t>Definisi</a:t>
            </a:r>
            <a:r>
              <a:rPr lang="en-US" dirty="0" smtClean="0"/>
              <a:t> </a:t>
            </a:r>
            <a:r>
              <a:rPr lang="id-ID" dirty="0" smtClean="0"/>
              <a:t>Multimedia</a:t>
            </a:r>
            <a:r>
              <a:rPr lang="en-US" dirty="0" smtClean="0"/>
              <a:t> </a:t>
            </a:r>
            <a:endParaRPr lang="en-US" dirty="0"/>
          </a:p>
        </p:txBody>
      </p:sp>
      <p:sp>
        <p:nvSpPr>
          <p:cNvPr id="3" name="Content Placeholder 2"/>
          <p:cNvSpPr>
            <a:spLocks noGrp="1"/>
          </p:cNvSpPr>
          <p:nvPr>
            <p:ph idx="1"/>
          </p:nvPr>
        </p:nvSpPr>
        <p:spPr>
          <a:xfrm>
            <a:off x="1320801" y="2556932"/>
            <a:ext cx="9601196" cy="3318936"/>
          </a:xfrm>
        </p:spPr>
        <p:txBody>
          <a:bodyPr>
            <a:normAutofit/>
          </a:bodyPr>
          <a:lstStyle/>
          <a:p>
            <a:pPr marL="0" indent="0" algn="just">
              <a:lnSpc>
                <a:spcPct val="150000"/>
              </a:lnSpc>
              <a:buNone/>
            </a:pPr>
            <a:r>
              <a:rPr lang="it-IT" dirty="0" smtClean="0"/>
              <a:t>Multimedia diambil dari kata multi dan media. Multi berarti banyak dan media berarti media atau perantara. </a:t>
            </a:r>
            <a:r>
              <a:rPr lang="en-US" dirty="0" err="1"/>
              <a:t>Bagi</a:t>
            </a:r>
            <a:r>
              <a:rPr lang="en-US" dirty="0"/>
              <a:t> </a:t>
            </a:r>
            <a:r>
              <a:rPr lang="en-US" dirty="0" err="1"/>
              <a:t>pengguna</a:t>
            </a:r>
            <a:r>
              <a:rPr lang="en-US" dirty="0"/>
              <a:t> </a:t>
            </a:r>
            <a:r>
              <a:rPr lang="en-US" dirty="0" err="1"/>
              <a:t>komputer</a:t>
            </a:r>
            <a:r>
              <a:rPr lang="en-US" dirty="0"/>
              <a:t> multimedia </a:t>
            </a:r>
            <a:r>
              <a:rPr lang="en-US" dirty="0" err="1"/>
              <a:t>dapat</a:t>
            </a:r>
            <a:r>
              <a:rPr lang="en-US" dirty="0"/>
              <a:t> </a:t>
            </a:r>
            <a:r>
              <a:rPr lang="en-US" dirty="0" err="1"/>
              <a:t>diartikan</a:t>
            </a:r>
            <a:r>
              <a:rPr lang="en-US" dirty="0"/>
              <a:t> </a:t>
            </a:r>
            <a:r>
              <a:rPr lang="en-US" dirty="0" smtClean="0"/>
              <a:t>se</a:t>
            </a:r>
            <a:r>
              <a:rPr lang="id-ID" dirty="0" smtClean="0"/>
              <a:t>bagai</a:t>
            </a:r>
            <a:r>
              <a:rPr lang="en-US" dirty="0" smtClean="0"/>
              <a:t> </a:t>
            </a:r>
            <a:r>
              <a:rPr lang="en-US" dirty="0" err="1"/>
              <a:t>informasi</a:t>
            </a:r>
            <a:r>
              <a:rPr lang="en-US" dirty="0"/>
              <a:t> </a:t>
            </a:r>
            <a:r>
              <a:rPr lang="en-US" dirty="0" err="1"/>
              <a:t>komputer</a:t>
            </a:r>
            <a:r>
              <a:rPr lang="en-US" dirty="0"/>
              <a:t> yang </a:t>
            </a:r>
            <a:r>
              <a:rPr lang="en-US" dirty="0" err="1"/>
              <a:t>dapat</a:t>
            </a:r>
            <a:r>
              <a:rPr lang="en-US" dirty="0"/>
              <a:t> </a:t>
            </a:r>
            <a:r>
              <a:rPr lang="en-US" dirty="0" err="1"/>
              <a:t>disajikan</a:t>
            </a:r>
            <a:r>
              <a:rPr lang="en-US" dirty="0"/>
              <a:t> </a:t>
            </a:r>
            <a:r>
              <a:rPr lang="en-US" dirty="0" err="1"/>
              <a:t>melalui</a:t>
            </a:r>
            <a:r>
              <a:rPr lang="en-US" dirty="0"/>
              <a:t> audio </a:t>
            </a:r>
            <a:r>
              <a:rPr lang="en-US" dirty="0" err="1"/>
              <a:t>atau</a:t>
            </a:r>
            <a:r>
              <a:rPr lang="en-US" dirty="0"/>
              <a:t> video, </a:t>
            </a:r>
            <a:r>
              <a:rPr lang="en-US" dirty="0" err="1"/>
              <a:t>teks</a:t>
            </a:r>
            <a:r>
              <a:rPr lang="en-US" dirty="0"/>
              <a:t>, </a:t>
            </a:r>
            <a:r>
              <a:rPr lang="en-US" dirty="0" err="1"/>
              <a:t>grafik</a:t>
            </a:r>
            <a:r>
              <a:rPr lang="en-US" dirty="0"/>
              <a:t> </a:t>
            </a:r>
            <a:r>
              <a:rPr lang="en-US" dirty="0" err="1"/>
              <a:t>dan</a:t>
            </a:r>
            <a:r>
              <a:rPr lang="en-US" dirty="0"/>
              <a:t> </a:t>
            </a:r>
            <a:r>
              <a:rPr lang="en-US" dirty="0" err="1"/>
              <a:t>animasi</a:t>
            </a:r>
            <a:r>
              <a:rPr lang="en-US" dirty="0" smtClean="0"/>
              <a:t>.</a:t>
            </a:r>
            <a:endParaRPr lang="en-US" dirty="0"/>
          </a:p>
        </p:txBody>
      </p:sp>
    </p:spTree>
    <p:extLst>
      <p:ext uri="{BB962C8B-B14F-4D97-AF65-F5344CB8AC3E}">
        <p14:creationId xmlns:p14="http://schemas.microsoft.com/office/powerpoint/2010/main" val="34257759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a:t>B</a:t>
            </a:r>
            <a:r>
              <a:rPr lang="en-US" dirty="0" smtClean="0"/>
              <a:t>.</a:t>
            </a:r>
            <a:r>
              <a:rPr lang="id-ID" dirty="0" smtClean="0"/>
              <a:t> Elemen Multimedia</a:t>
            </a:r>
            <a:endParaRPr lang="en-US" dirty="0"/>
          </a:p>
        </p:txBody>
      </p:sp>
      <p:sp>
        <p:nvSpPr>
          <p:cNvPr id="3" name="Content Placeholder 2"/>
          <p:cNvSpPr>
            <a:spLocks noGrp="1"/>
          </p:cNvSpPr>
          <p:nvPr>
            <p:ph idx="1"/>
          </p:nvPr>
        </p:nvSpPr>
        <p:spPr>
          <a:xfrm>
            <a:off x="1295401" y="2446986"/>
            <a:ext cx="9601196" cy="3428882"/>
          </a:xfrm>
        </p:spPr>
        <p:txBody>
          <a:bodyPr>
            <a:normAutofit/>
          </a:bodyPr>
          <a:lstStyle/>
          <a:p>
            <a:pPr marL="0" indent="0">
              <a:buClrTx/>
              <a:buNone/>
            </a:pPr>
            <a:r>
              <a:rPr lang="id-ID" dirty="0" smtClean="0">
                <a:latin typeface="+mj-lt"/>
              </a:rPr>
              <a:t>Multimedia tersusun oleh 5 elemen dasar yaitu :</a:t>
            </a:r>
          </a:p>
          <a:p>
            <a:pPr marL="457200" indent="-457200">
              <a:buClrTx/>
              <a:buFont typeface="+mj-lt"/>
              <a:buAutoNum type="arabicPeriod"/>
            </a:pPr>
            <a:r>
              <a:rPr lang="id-ID" dirty="0" smtClean="0">
                <a:latin typeface="+mj-lt"/>
              </a:rPr>
              <a:t>Teks</a:t>
            </a:r>
          </a:p>
          <a:p>
            <a:pPr marL="0" indent="0" algn="just">
              <a:lnSpc>
                <a:spcPct val="150000"/>
              </a:lnSpc>
              <a:buClrTx/>
              <a:buNone/>
            </a:pPr>
            <a:r>
              <a:rPr lang="id-ID" dirty="0">
                <a:latin typeface="+mj-lt"/>
              </a:rPr>
              <a:t>	</a:t>
            </a:r>
            <a:r>
              <a:rPr lang="id-ID" dirty="0" smtClean="0">
                <a:latin typeface="+mj-lt"/>
              </a:rPr>
              <a:t>Teks </a:t>
            </a:r>
            <a:r>
              <a:rPr lang="id-ID" dirty="0">
                <a:latin typeface="+mj-lt"/>
              </a:rPr>
              <a:t>merupakan elemen multimedia yang menjadi dasar untuk menyampaikan informasi, karena teks adalah jenis data yang paling sederhana dan membutuhkan tempat penyimpanan yang paling kecil</a:t>
            </a:r>
            <a:r>
              <a:rPr lang="id-ID" dirty="0" smtClean="0">
                <a:latin typeface="+mj-lt"/>
              </a:rPr>
              <a:t>. Teks dapat berupa huruf maupun kata.</a:t>
            </a:r>
          </a:p>
          <a:p>
            <a:pPr marL="0" indent="0">
              <a:buClrTx/>
              <a:buNone/>
            </a:pPr>
            <a:endParaRPr lang="en-US" dirty="0">
              <a:latin typeface="+mj-lt"/>
            </a:endParaRPr>
          </a:p>
        </p:txBody>
      </p:sp>
    </p:spTree>
    <p:extLst>
      <p:ext uri="{BB962C8B-B14F-4D97-AF65-F5344CB8AC3E}">
        <p14:creationId xmlns:p14="http://schemas.microsoft.com/office/powerpoint/2010/main" val="421405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481070"/>
            <a:ext cx="9601196" cy="4394798"/>
          </a:xfrm>
        </p:spPr>
        <p:txBody>
          <a:bodyPr>
            <a:normAutofit/>
          </a:bodyPr>
          <a:lstStyle/>
          <a:p>
            <a:pPr marL="457200" indent="-457200">
              <a:buClrTx/>
              <a:buFont typeface="+mj-lt"/>
              <a:buAutoNum type="arabicPeriod" startAt="2"/>
            </a:pPr>
            <a:r>
              <a:rPr lang="id-ID" dirty="0" smtClean="0">
                <a:latin typeface="+mj-lt"/>
              </a:rPr>
              <a:t>Grafik (Gambar)</a:t>
            </a:r>
          </a:p>
          <a:p>
            <a:pPr marL="0" indent="0" algn="just">
              <a:lnSpc>
                <a:spcPct val="200000"/>
              </a:lnSpc>
              <a:buClrTx/>
              <a:buNone/>
            </a:pPr>
            <a:r>
              <a:rPr lang="id-ID" dirty="0">
                <a:latin typeface="+mj-lt"/>
              </a:rPr>
              <a:t>	</a:t>
            </a:r>
            <a:r>
              <a:rPr lang="id-ID" dirty="0" smtClean="0">
                <a:latin typeface="+mj-lt"/>
              </a:rPr>
              <a:t>Grafik merupakan </a:t>
            </a:r>
            <a:r>
              <a:rPr lang="id-ID" dirty="0">
                <a:latin typeface="+mj-lt"/>
              </a:rPr>
              <a:t>elemen paling penting</a:t>
            </a:r>
            <a:r>
              <a:rPr lang="id-ID" dirty="0" smtClean="0">
                <a:latin typeface="+mj-lt"/>
              </a:rPr>
              <a:t>, karena grafik dapat </a:t>
            </a:r>
            <a:r>
              <a:rPr lang="id-ID" dirty="0">
                <a:latin typeface="+mj-lt"/>
              </a:rPr>
              <a:t>memberikan penekanan secara visual terhadap sesuatu </a:t>
            </a:r>
            <a:r>
              <a:rPr lang="id-ID" dirty="0" smtClean="0">
                <a:latin typeface="+mj-lt"/>
              </a:rPr>
              <a:t>presentasi. Membantu </a:t>
            </a:r>
            <a:r>
              <a:rPr lang="id-ID" dirty="0">
                <a:latin typeface="+mj-lt"/>
              </a:rPr>
              <a:t>menyampaikan informasi dengan lebih </a:t>
            </a:r>
            <a:r>
              <a:rPr lang="id-ID" dirty="0" smtClean="0">
                <a:latin typeface="+mj-lt"/>
              </a:rPr>
              <a:t>berkesan. Dan menjadikan </a:t>
            </a:r>
            <a:r>
              <a:rPr lang="id-ID" dirty="0">
                <a:latin typeface="+mj-lt"/>
              </a:rPr>
              <a:t>presentasi atau penyampaian informasi dengan lebih </a:t>
            </a:r>
            <a:r>
              <a:rPr lang="id-ID" dirty="0" smtClean="0">
                <a:latin typeface="+mj-lt"/>
              </a:rPr>
              <a:t>menarik dan tidak membosankan.  </a:t>
            </a:r>
            <a:endParaRPr lang="id-ID" dirty="0">
              <a:latin typeface="+mj-lt"/>
            </a:endParaRPr>
          </a:p>
        </p:txBody>
      </p:sp>
    </p:spTree>
    <p:extLst>
      <p:ext uri="{BB962C8B-B14F-4D97-AF65-F5344CB8AC3E}">
        <p14:creationId xmlns:p14="http://schemas.microsoft.com/office/powerpoint/2010/main" val="3834607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481070"/>
            <a:ext cx="9601196" cy="4394798"/>
          </a:xfrm>
        </p:spPr>
        <p:txBody>
          <a:bodyPr>
            <a:normAutofit/>
          </a:bodyPr>
          <a:lstStyle/>
          <a:p>
            <a:pPr marL="457200" indent="-457200">
              <a:buClrTx/>
              <a:buFont typeface="+mj-lt"/>
              <a:buAutoNum type="arabicPeriod" startAt="3"/>
            </a:pPr>
            <a:r>
              <a:rPr lang="id-ID" dirty="0" smtClean="0">
                <a:latin typeface="+mj-lt"/>
              </a:rPr>
              <a:t>Audio</a:t>
            </a:r>
          </a:p>
          <a:p>
            <a:pPr marL="0" indent="0" algn="just">
              <a:lnSpc>
                <a:spcPct val="200000"/>
              </a:lnSpc>
              <a:buClrTx/>
              <a:buNone/>
            </a:pPr>
            <a:r>
              <a:rPr lang="id-ID" dirty="0" smtClean="0"/>
              <a:t>	</a:t>
            </a:r>
            <a:r>
              <a:rPr lang="en-US" dirty="0" err="1" smtClean="0"/>
              <a:t>Membantu</a:t>
            </a:r>
            <a:r>
              <a:rPr lang="en-US" dirty="0" smtClean="0"/>
              <a:t> </a:t>
            </a:r>
            <a:r>
              <a:rPr lang="en-US" dirty="0" err="1"/>
              <a:t>menyampaikan</a:t>
            </a:r>
            <a:r>
              <a:rPr lang="en-US" dirty="0"/>
              <a:t> </a:t>
            </a:r>
            <a:r>
              <a:rPr lang="en-US" dirty="0" err="1"/>
              <a:t>informasi</a:t>
            </a:r>
            <a:r>
              <a:rPr lang="en-US" dirty="0"/>
              <a:t> </a:t>
            </a:r>
            <a:r>
              <a:rPr lang="en-US" dirty="0" err="1"/>
              <a:t>dengan</a:t>
            </a:r>
            <a:r>
              <a:rPr lang="en-US" dirty="0"/>
              <a:t> </a:t>
            </a:r>
            <a:r>
              <a:rPr lang="en-US" dirty="0" err="1"/>
              <a:t>lebih</a:t>
            </a:r>
            <a:r>
              <a:rPr lang="en-US" dirty="0"/>
              <a:t> </a:t>
            </a:r>
            <a:r>
              <a:rPr lang="en-US" dirty="0" err="1"/>
              <a:t>efektif</a:t>
            </a:r>
            <a:r>
              <a:rPr lang="en-US" dirty="0"/>
              <a:t> (</a:t>
            </a:r>
            <a:r>
              <a:rPr lang="en-US" dirty="0" err="1"/>
              <a:t>misalnya</a:t>
            </a:r>
            <a:r>
              <a:rPr lang="en-US" dirty="0"/>
              <a:t>: </a:t>
            </a:r>
            <a:r>
              <a:rPr lang="en-US" dirty="0" err="1"/>
              <a:t>penggunaan</a:t>
            </a:r>
            <a:r>
              <a:rPr lang="en-US" dirty="0"/>
              <a:t> </a:t>
            </a:r>
            <a:r>
              <a:rPr lang="en-US" dirty="0" err="1"/>
              <a:t>suara</a:t>
            </a:r>
            <a:r>
              <a:rPr lang="en-US" dirty="0"/>
              <a:t> </a:t>
            </a:r>
            <a:r>
              <a:rPr lang="en-US" dirty="0" err="1"/>
              <a:t>latar</a:t>
            </a:r>
            <a:r>
              <a:rPr lang="en-US" dirty="0"/>
              <a:t> </a:t>
            </a:r>
            <a:r>
              <a:rPr lang="en-US" dirty="0" err="1"/>
              <a:t>atau</a:t>
            </a:r>
            <a:r>
              <a:rPr lang="en-US" dirty="0"/>
              <a:t> </a:t>
            </a:r>
            <a:r>
              <a:rPr lang="en-US" dirty="0" err="1"/>
              <a:t>kesan</a:t>
            </a:r>
            <a:r>
              <a:rPr lang="en-US" dirty="0"/>
              <a:t> audio </a:t>
            </a:r>
            <a:r>
              <a:rPr lang="en-US" dirty="0" err="1"/>
              <a:t>khusus</a:t>
            </a:r>
            <a:r>
              <a:rPr lang="en-US" dirty="0" smtClean="0"/>
              <a:t>).</a:t>
            </a:r>
            <a:r>
              <a:rPr lang="id-ID" dirty="0"/>
              <a:t> </a:t>
            </a:r>
            <a:r>
              <a:rPr lang="id-ID" dirty="0" smtClean="0"/>
              <a:t>Dan juga dapat membantu </a:t>
            </a:r>
            <a:r>
              <a:rPr lang="id-ID" dirty="0"/>
              <a:t>meningkatkan daya tarik terhadap sesuatu </a:t>
            </a:r>
            <a:r>
              <a:rPr lang="id-ID" dirty="0" smtClean="0"/>
              <a:t>tayangan atau video.</a:t>
            </a:r>
            <a:endParaRPr lang="id-ID" dirty="0" smtClean="0">
              <a:latin typeface="+mj-lt"/>
            </a:endParaRPr>
          </a:p>
          <a:p>
            <a:pPr marL="457200" lvl="1" indent="0">
              <a:buClrTx/>
              <a:buNone/>
            </a:pPr>
            <a:r>
              <a:rPr lang="id-ID" dirty="0">
                <a:latin typeface="+mj-lt"/>
              </a:rPr>
              <a:t>	</a:t>
            </a:r>
            <a:endParaRPr lang="id-ID" dirty="0" smtClean="0">
              <a:latin typeface="+mj-lt"/>
            </a:endParaRPr>
          </a:p>
          <a:p>
            <a:pPr marL="0" indent="0">
              <a:buClrTx/>
              <a:buNone/>
            </a:pPr>
            <a:endParaRPr lang="en-US" dirty="0">
              <a:latin typeface="+mj-lt"/>
            </a:endParaRPr>
          </a:p>
        </p:txBody>
      </p:sp>
    </p:spTree>
    <p:extLst>
      <p:ext uri="{BB962C8B-B14F-4D97-AF65-F5344CB8AC3E}">
        <p14:creationId xmlns:p14="http://schemas.microsoft.com/office/powerpoint/2010/main" val="2736327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481070"/>
            <a:ext cx="9601196" cy="4394798"/>
          </a:xfrm>
        </p:spPr>
        <p:txBody>
          <a:bodyPr>
            <a:normAutofit/>
          </a:bodyPr>
          <a:lstStyle/>
          <a:p>
            <a:pPr marL="457200" indent="-457200">
              <a:buClrTx/>
              <a:buFont typeface="+mj-lt"/>
              <a:buAutoNum type="arabicPeriod" startAt="4"/>
            </a:pPr>
            <a:r>
              <a:rPr lang="id-ID" dirty="0" smtClean="0">
                <a:latin typeface="+mj-lt"/>
              </a:rPr>
              <a:t>Video</a:t>
            </a:r>
          </a:p>
          <a:p>
            <a:pPr marL="0" indent="0" algn="just">
              <a:lnSpc>
                <a:spcPct val="200000"/>
              </a:lnSpc>
              <a:buClrTx/>
              <a:buNone/>
            </a:pPr>
            <a:r>
              <a:rPr lang="id-ID" dirty="0" smtClean="0"/>
              <a:t>	</a:t>
            </a:r>
            <a:r>
              <a:rPr lang="en-US" dirty="0" smtClean="0"/>
              <a:t>Video </a:t>
            </a:r>
            <a:r>
              <a:rPr lang="en-US" dirty="0" err="1"/>
              <a:t>merupakan</a:t>
            </a:r>
            <a:r>
              <a:rPr lang="en-US" dirty="0"/>
              <a:t> multimedia yang </a:t>
            </a:r>
            <a:r>
              <a:rPr lang="en-US" dirty="0" err="1"/>
              <a:t>menampilkan</a:t>
            </a:r>
            <a:r>
              <a:rPr lang="en-US" dirty="0"/>
              <a:t> </a:t>
            </a:r>
            <a:r>
              <a:rPr lang="en-US" dirty="0" err="1"/>
              <a:t>tampilan</a:t>
            </a:r>
            <a:r>
              <a:rPr lang="en-US" dirty="0"/>
              <a:t> </a:t>
            </a:r>
            <a:r>
              <a:rPr lang="en-US" dirty="0" err="1"/>
              <a:t>gambar</a:t>
            </a:r>
            <a:r>
              <a:rPr lang="en-US" dirty="0"/>
              <a:t> </a:t>
            </a:r>
            <a:r>
              <a:rPr lang="en-US" dirty="0" err="1"/>
              <a:t>bergerak</a:t>
            </a:r>
            <a:r>
              <a:rPr lang="en-US" dirty="0"/>
              <a:t> yang </a:t>
            </a:r>
            <a:r>
              <a:rPr lang="en-US" dirty="0" err="1"/>
              <a:t>telah</a:t>
            </a:r>
            <a:r>
              <a:rPr lang="en-US" dirty="0"/>
              <a:t> </a:t>
            </a:r>
            <a:r>
              <a:rPr lang="en-US" dirty="0" err="1"/>
              <a:t>direkam</a:t>
            </a:r>
            <a:r>
              <a:rPr lang="en-US" dirty="0"/>
              <a:t> </a:t>
            </a:r>
            <a:r>
              <a:rPr lang="en-US" dirty="0" err="1"/>
              <a:t>sebelumnya</a:t>
            </a:r>
            <a:r>
              <a:rPr lang="en-US" dirty="0" smtClean="0"/>
              <a:t>.</a:t>
            </a:r>
            <a:r>
              <a:rPr lang="id-ID" dirty="0" smtClean="0"/>
              <a:t> </a:t>
            </a:r>
            <a:r>
              <a:rPr lang="en-US" dirty="0" err="1"/>
              <a:t>Dengan</a:t>
            </a:r>
            <a:r>
              <a:rPr lang="en-US" dirty="0"/>
              <a:t> video </a:t>
            </a:r>
            <a:r>
              <a:rPr lang="en-US" dirty="0" err="1"/>
              <a:t>dapat</a:t>
            </a:r>
            <a:r>
              <a:rPr lang="en-US" dirty="0"/>
              <a:t> </a:t>
            </a:r>
            <a:r>
              <a:rPr lang="en-US" dirty="0" err="1"/>
              <a:t>menerangkan</a:t>
            </a:r>
            <a:r>
              <a:rPr lang="en-US" dirty="0"/>
              <a:t> </a:t>
            </a:r>
            <a:r>
              <a:rPr lang="en-US" dirty="0" err="1"/>
              <a:t>hal-hal</a:t>
            </a:r>
            <a:r>
              <a:rPr lang="en-US" dirty="0"/>
              <a:t> yang </a:t>
            </a:r>
            <a:r>
              <a:rPr lang="en-US" dirty="0" err="1"/>
              <a:t>sulit</a:t>
            </a:r>
            <a:r>
              <a:rPr lang="en-US" dirty="0"/>
              <a:t> </a:t>
            </a:r>
            <a:r>
              <a:rPr lang="en-US" dirty="0" err="1"/>
              <a:t>digambarkan</a:t>
            </a:r>
            <a:r>
              <a:rPr lang="en-US" dirty="0"/>
              <a:t> </a:t>
            </a:r>
            <a:r>
              <a:rPr lang="en-US" dirty="0" err="1"/>
              <a:t>lewat</a:t>
            </a:r>
            <a:r>
              <a:rPr lang="en-US" dirty="0"/>
              <a:t> kata-kata </a:t>
            </a:r>
            <a:r>
              <a:rPr lang="en-US" dirty="0" err="1"/>
              <a:t>atau</a:t>
            </a:r>
            <a:r>
              <a:rPr lang="en-US" dirty="0"/>
              <a:t> </a:t>
            </a:r>
            <a:r>
              <a:rPr lang="en-US" dirty="0" err="1"/>
              <a:t>gambar</a:t>
            </a:r>
            <a:r>
              <a:rPr lang="en-US" dirty="0"/>
              <a:t> </a:t>
            </a:r>
            <a:r>
              <a:rPr lang="en-US" dirty="0" err="1"/>
              <a:t>diam</a:t>
            </a:r>
            <a:r>
              <a:rPr lang="en-US" dirty="0"/>
              <a:t> </a:t>
            </a:r>
            <a:r>
              <a:rPr lang="id-ID" dirty="0" smtClean="0"/>
              <a:t>tetapi </a:t>
            </a:r>
            <a:r>
              <a:rPr lang="en-US" dirty="0" err="1" smtClean="0"/>
              <a:t>dapat</a:t>
            </a:r>
            <a:r>
              <a:rPr lang="en-US" dirty="0" smtClean="0"/>
              <a:t> </a:t>
            </a:r>
            <a:r>
              <a:rPr lang="en-US" dirty="0" err="1"/>
              <a:t>menggambarkan</a:t>
            </a:r>
            <a:r>
              <a:rPr lang="en-US" dirty="0"/>
              <a:t> </a:t>
            </a:r>
            <a:r>
              <a:rPr lang="en-US" dirty="0" err="1"/>
              <a:t>emosi</a:t>
            </a:r>
            <a:r>
              <a:rPr lang="en-US" dirty="0"/>
              <a:t> </a:t>
            </a:r>
            <a:r>
              <a:rPr lang="en-US" dirty="0" err="1"/>
              <a:t>dan</a:t>
            </a:r>
            <a:r>
              <a:rPr lang="en-US" dirty="0"/>
              <a:t>  </a:t>
            </a:r>
            <a:r>
              <a:rPr lang="en-US" dirty="0" err="1"/>
              <a:t>psikologi</a:t>
            </a:r>
            <a:r>
              <a:rPr lang="en-US" dirty="0"/>
              <a:t> </a:t>
            </a:r>
            <a:r>
              <a:rPr lang="en-US" dirty="0" err="1"/>
              <a:t>manusia</a:t>
            </a:r>
            <a:r>
              <a:rPr lang="en-US" dirty="0"/>
              <a:t> </a:t>
            </a:r>
            <a:r>
              <a:rPr lang="en-US" dirty="0" err="1"/>
              <a:t>secara</a:t>
            </a:r>
            <a:r>
              <a:rPr lang="en-US" dirty="0"/>
              <a:t> </a:t>
            </a:r>
            <a:r>
              <a:rPr lang="en-US" dirty="0" err="1"/>
              <a:t>lebih</a:t>
            </a:r>
            <a:r>
              <a:rPr lang="en-US" dirty="0"/>
              <a:t> </a:t>
            </a:r>
            <a:r>
              <a:rPr lang="en-US" dirty="0" err="1" smtClean="0"/>
              <a:t>jelas</a:t>
            </a:r>
            <a:r>
              <a:rPr lang="id-ID" dirty="0" smtClean="0"/>
              <a:t>.</a:t>
            </a:r>
            <a:endParaRPr lang="id-ID" dirty="0" smtClean="0">
              <a:latin typeface="+mj-lt"/>
            </a:endParaRPr>
          </a:p>
        </p:txBody>
      </p:sp>
    </p:spTree>
    <p:extLst>
      <p:ext uri="{BB962C8B-B14F-4D97-AF65-F5344CB8AC3E}">
        <p14:creationId xmlns:p14="http://schemas.microsoft.com/office/powerpoint/2010/main" val="1616305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481070"/>
            <a:ext cx="9601196" cy="4394798"/>
          </a:xfrm>
        </p:spPr>
        <p:txBody>
          <a:bodyPr>
            <a:normAutofit/>
          </a:bodyPr>
          <a:lstStyle/>
          <a:p>
            <a:pPr marL="457200" indent="-457200">
              <a:buClrTx/>
              <a:buFont typeface="+mj-lt"/>
              <a:buAutoNum type="arabicPeriod" startAt="5"/>
            </a:pPr>
            <a:r>
              <a:rPr lang="id-ID" sz="2600" dirty="0" smtClean="0">
                <a:latin typeface="+mj-lt"/>
              </a:rPr>
              <a:t>Animasi</a:t>
            </a:r>
            <a:r>
              <a:rPr lang="id-ID" dirty="0" smtClean="0">
                <a:latin typeface="+mj-lt"/>
              </a:rPr>
              <a:t>.</a:t>
            </a:r>
          </a:p>
          <a:p>
            <a:pPr marL="0" indent="0" algn="just">
              <a:lnSpc>
                <a:spcPct val="200000"/>
              </a:lnSpc>
              <a:buClrTx/>
              <a:buNone/>
            </a:pPr>
            <a:r>
              <a:rPr lang="id-ID" sz="2600" dirty="0">
                <a:latin typeface="+mj-lt"/>
              </a:rPr>
              <a:t>	Animasi </a:t>
            </a:r>
            <a:r>
              <a:rPr lang="id-ID" sz="2600" dirty="0" smtClean="0">
                <a:latin typeface="+mj-lt"/>
              </a:rPr>
              <a:t>adalah elemen </a:t>
            </a:r>
            <a:r>
              <a:rPr lang="id-ID" sz="2600" dirty="0">
                <a:latin typeface="+mj-lt"/>
              </a:rPr>
              <a:t>multimedia yang menampilkan simulasi gerakan yang dihasilkan dengan menayangkan rentetan frame ke layer. </a:t>
            </a:r>
            <a:r>
              <a:rPr lang="id-ID" sz="2600" dirty="0" smtClean="0">
                <a:latin typeface="+mj-lt"/>
              </a:rPr>
              <a:t>Dan Frame sendiri adalah </a:t>
            </a:r>
            <a:r>
              <a:rPr lang="id-ID" sz="2600" dirty="0">
                <a:latin typeface="+mj-lt"/>
              </a:rPr>
              <a:t>satu gambar tunggal pada rentetan gambar yang membentuk animasi</a:t>
            </a:r>
            <a:r>
              <a:rPr lang="id-ID" sz="2600" dirty="0" smtClean="0">
                <a:latin typeface="+mj-lt"/>
              </a:rPr>
              <a:t>.</a:t>
            </a:r>
            <a:endParaRPr lang="id-ID" sz="2600" dirty="0" smtClean="0">
              <a:latin typeface="+mj-lt"/>
            </a:endParaRPr>
          </a:p>
        </p:txBody>
      </p:sp>
    </p:spTree>
    <p:extLst>
      <p:ext uri="{BB962C8B-B14F-4D97-AF65-F5344CB8AC3E}">
        <p14:creationId xmlns:p14="http://schemas.microsoft.com/office/powerpoint/2010/main" val="609088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505046"/>
    </a:dk2>
    <a:lt2>
      <a:srgbClr val="EEECE1"/>
    </a:lt2>
    <a:accent1>
      <a:srgbClr val="FFFFFF"/>
    </a:accent1>
    <a:accent2>
      <a:srgbClr val="FFBD47"/>
    </a:accent2>
    <a:accent3>
      <a:srgbClr val="B64926"/>
    </a:accent3>
    <a:accent4>
      <a:srgbClr val="FF8427"/>
    </a:accent4>
    <a:accent5>
      <a:srgbClr val="CC9900"/>
    </a:accent5>
    <a:accent6>
      <a:srgbClr val="B22600"/>
    </a:accent6>
    <a:hlink>
      <a:srgbClr val="CC9900"/>
    </a:hlink>
    <a:folHlink>
      <a:srgbClr val="666699"/>
    </a:folHlink>
  </a:clrScheme>
</a:themeOverride>
</file>

<file path=ppt/theme/themeOverride10.xml><?xml version="1.0" encoding="utf-8"?>
<a:themeOverride xmlns:a="http://schemas.openxmlformats.org/drawingml/2006/main">
  <a:clrScheme name="Custom 1">
    <a:dk1>
      <a:sysClr val="windowText" lastClr="000000"/>
    </a:dk1>
    <a:lt1>
      <a:sysClr val="window" lastClr="FFFFFF"/>
    </a:lt1>
    <a:dk2>
      <a:srgbClr val="505046"/>
    </a:dk2>
    <a:lt2>
      <a:srgbClr val="EEECE1"/>
    </a:lt2>
    <a:accent1>
      <a:srgbClr val="FFFFFF"/>
    </a:accent1>
    <a:accent2>
      <a:srgbClr val="FFBD47"/>
    </a:accent2>
    <a:accent3>
      <a:srgbClr val="B64926"/>
    </a:accent3>
    <a:accent4>
      <a:srgbClr val="FF8427"/>
    </a:accent4>
    <a:accent5>
      <a:srgbClr val="CC9900"/>
    </a:accent5>
    <a:accent6>
      <a:srgbClr val="B22600"/>
    </a:accent6>
    <a:hlink>
      <a:srgbClr val="CC9900"/>
    </a:hlink>
    <a:folHlink>
      <a:srgbClr val="666699"/>
    </a:folHlink>
  </a:clrScheme>
</a:themeOverride>
</file>

<file path=ppt/theme/themeOverride11.xml><?xml version="1.0" encoding="utf-8"?>
<a:themeOverride xmlns:a="http://schemas.openxmlformats.org/drawingml/2006/main">
  <a:clrScheme name="Custom 1">
    <a:dk1>
      <a:sysClr val="windowText" lastClr="000000"/>
    </a:dk1>
    <a:lt1>
      <a:sysClr val="window" lastClr="FFFFFF"/>
    </a:lt1>
    <a:dk2>
      <a:srgbClr val="505046"/>
    </a:dk2>
    <a:lt2>
      <a:srgbClr val="EEECE1"/>
    </a:lt2>
    <a:accent1>
      <a:srgbClr val="FFFFFF"/>
    </a:accent1>
    <a:accent2>
      <a:srgbClr val="FFBD47"/>
    </a:accent2>
    <a:accent3>
      <a:srgbClr val="B64926"/>
    </a:accent3>
    <a:accent4>
      <a:srgbClr val="FF8427"/>
    </a:accent4>
    <a:accent5>
      <a:srgbClr val="CC9900"/>
    </a:accent5>
    <a:accent6>
      <a:srgbClr val="B22600"/>
    </a:accent6>
    <a:hlink>
      <a:srgbClr val="CC9900"/>
    </a:hlink>
    <a:folHlink>
      <a:srgbClr val="666699"/>
    </a:folHlink>
  </a:clr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505046"/>
    </a:dk2>
    <a:lt2>
      <a:srgbClr val="EEECE1"/>
    </a:lt2>
    <a:accent1>
      <a:srgbClr val="FFFFFF"/>
    </a:accent1>
    <a:accent2>
      <a:srgbClr val="FFBD47"/>
    </a:accent2>
    <a:accent3>
      <a:srgbClr val="B64926"/>
    </a:accent3>
    <a:accent4>
      <a:srgbClr val="FF8427"/>
    </a:accent4>
    <a:accent5>
      <a:srgbClr val="CC9900"/>
    </a:accent5>
    <a:accent6>
      <a:srgbClr val="B22600"/>
    </a:accent6>
    <a:hlink>
      <a:srgbClr val="CC9900"/>
    </a:hlink>
    <a:folHlink>
      <a:srgbClr val="666699"/>
    </a:folHlink>
  </a:clrScheme>
</a:themeOverride>
</file>

<file path=ppt/theme/themeOverride3.xml><?xml version="1.0" encoding="utf-8"?>
<a:themeOverride xmlns:a="http://schemas.openxmlformats.org/drawingml/2006/main">
  <a:clrScheme name="Custom 1">
    <a:dk1>
      <a:sysClr val="windowText" lastClr="000000"/>
    </a:dk1>
    <a:lt1>
      <a:sysClr val="window" lastClr="FFFFFF"/>
    </a:lt1>
    <a:dk2>
      <a:srgbClr val="505046"/>
    </a:dk2>
    <a:lt2>
      <a:srgbClr val="EEECE1"/>
    </a:lt2>
    <a:accent1>
      <a:srgbClr val="FFFFFF"/>
    </a:accent1>
    <a:accent2>
      <a:srgbClr val="FFBD47"/>
    </a:accent2>
    <a:accent3>
      <a:srgbClr val="B64926"/>
    </a:accent3>
    <a:accent4>
      <a:srgbClr val="FF8427"/>
    </a:accent4>
    <a:accent5>
      <a:srgbClr val="CC9900"/>
    </a:accent5>
    <a:accent6>
      <a:srgbClr val="B22600"/>
    </a:accent6>
    <a:hlink>
      <a:srgbClr val="CC9900"/>
    </a:hlink>
    <a:folHlink>
      <a:srgbClr val="666699"/>
    </a:folHlink>
  </a:clrScheme>
</a:themeOverride>
</file>

<file path=ppt/theme/themeOverride4.xml><?xml version="1.0" encoding="utf-8"?>
<a:themeOverride xmlns:a="http://schemas.openxmlformats.org/drawingml/2006/main">
  <a:clrScheme name="Custom 1">
    <a:dk1>
      <a:sysClr val="windowText" lastClr="000000"/>
    </a:dk1>
    <a:lt1>
      <a:sysClr val="window" lastClr="FFFFFF"/>
    </a:lt1>
    <a:dk2>
      <a:srgbClr val="505046"/>
    </a:dk2>
    <a:lt2>
      <a:srgbClr val="EEECE1"/>
    </a:lt2>
    <a:accent1>
      <a:srgbClr val="FFFFFF"/>
    </a:accent1>
    <a:accent2>
      <a:srgbClr val="FFBD47"/>
    </a:accent2>
    <a:accent3>
      <a:srgbClr val="B64926"/>
    </a:accent3>
    <a:accent4>
      <a:srgbClr val="FF8427"/>
    </a:accent4>
    <a:accent5>
      <a:srgbClr val="CC9900"/>
    </a:accent5>
    <a:accent6>
      <a:srgbClr val="B22600"/>
    </a:accent6>
    <a:hlink>
      <a:srgbClr val="CC9900"/>
    </a:hlink>
    <a:folHlink>
      <a:srgbClr val="666699"/>
    </a:folHlink>
  </a:clrScheme>
</a:themeOverride>
</file>

<file path=ppt/theme/themeOverride5.xml><?xml version="1.0" encoding="utf-8"?>
<a:themeOverride xmlns:a="http://schemas.openxmlformats.org/drawingml/2006/main">
  <a:clrScheme name="Custom 1">
    <a:dk1>
      <a:sysClr val="windowText" lastClr="000000"/>
    </a:dk1>
    <a:lt1>
      <a:sysClr val="window" lastClr="FFFFFF"/>
    </a:lt1>
    <a:dk2>
      <a:srgbClr val="505046"/>
    </a:dk2>
    <a:lt2>
      <a:srgbClr val="EEECE1"/>
    </a:lt2>
    <a:accent1>
      <a:srgbClr val="FFFFFF"/>
    </a:accent1>
    <a:accent2>
      <a:srgbClr val="FFBD47"/>
    </a:accent2>
    <a:accent3>
      <a:srgbClr val="B64926"/>
    </a:accent3>
    <a:accent4>
      <a:srgbClr val="FF8427"/>
    </a:accent4>
    <a:accent5>
      <a:srgbClr val="CC9900"/>
    </a:accent5>
    <a:accent6>
      <a:srgbClr val="B22600"/>
    </a:accent6>
    <a:hlink>
      <a:srgbClr val="CC9900"/>
    </a:hlink>
    <a:folHlink>
      <a:srgbClr val="666699"/>
    </a:folHlink>
  </a:clrScheme>
</a:themeOverride>
</file>

<file path=ppt/theme/themeOverride6.xml><?xml version="1.0" encoding="utf-8"?>
<a:themeOverride xmlns:a="http://schemas.openxmlformats.org/drawingml/2006/main">
  <a:clrScheme name="Custom 1">
    <a:dk1>
      <a:sysClr val="windowText" lastClr="000000"/>
    </a:dk1>
    <a:lt1>
      <a:sysClr val="window" lastClr="FFFFFF"/>
    </a:lt1>
    <a:dk2>
      <a:srgbClr val="505046"/>
    </a:dk2>
    <a:lt2>
      <a:srgbClr val="EEECE1"/>
    </a:lt2>
    <a:accent1>
      <a:srgbClr val="FFFFFF"/>
    </a:accent1>
    <a:accent2>
      <a:srgbClr val="FFBD47"/>
    </a:accent2>
    <a:accent3>
      <a:srgbClr val="B64926"/>
    </a:accent3>
    <a:accent4>
      <a:srgbClr val="FF8427"/>
    </a:accent4>
    <a:accent5>
      <a:srgbClr val="CC9900"/>
    </a:accent5>
    <a:accent6>
      <a:srgbClr val="B22600"/>
    </a:accent6>
    <a:hlink>
      <a:srgbClr val="CC9900"/>
    </a:hlink>
    <a:folHlink>
      <a:srgbClr val="666699"/>
    </a:folHlink>
  </a:clrScheme>
</a:themeOverride>
</file>

<file path=ppt/theme/themeOverride7.xml><?xml version="1.0" encoding="utf-8"?>
<a:themeOverride xmlns:a="http://schemas.openxmlformats.org/drawingml/2006/main">
  <a:clrScheme name="Custom 1">
    <a:dk1>
      <a:sysClr val="windowText" lastClr="000000"/>
    </a:dk1>
    <a:lt1>
      <a:sysClr val="window" lastClr="FFFFFF"/>
    </a:lt1>
    <a:dk2>
      <a:srgbClr val="505046"/>
    </a:dk2>
    <a:lt2>
      <a:srgbClr val="EEECE1"/>
    </a:lt2>
    <a:accent1>
      <a:srgbClr val="FFFFFF"/>
    </a:accent1>
    <a:accent2>
      <a:srgbClr val="FFBD47"/>
    </a:accent2>
    <a:accent3>
      <a:srgbClr val="B64926"/>
    </a:accent3>
    <a:accent4>
      <a:srgbClr val="FF8427"/>
    </a:accent4>
    <a:accent5>
      <a:srgbClr val="CC9900"/>
    </a:accent5>
    <a:accent6>
      <a:srgbClr val="B22600"/>
    </a:accent6>
    <a:hlink>
      <a:srgbClr val="CC9900"/>
    </a:hlink>
    <a:folHlink>
      <a:srgbClr val="666699"/>
    </a:folHlink>
  </a:clrScheme>
</a:themeOverride>
</file>

<file path=ppt/theme/themeOverride8.xml><?xml version="1.0" encoding="utf-8"?>
<a:themeOverride xmlns:a="http://schemas.openxmlformats.org/drawingml/2006/main">
  <a:clrScheme name="Custom 1">
    <a:dk1>
      <a:sysClr val="windowText" lastClr="000000"/>
    </a:dk1>
    <a:lt1>
      <a:sysClr val="window" lastClr="FFFFFF"/>
    </a:lt1>
    <a:dk2>
      <a:srgbClr val="505046"/>
    </a:dk2>
    <a:lt2>
      <a:srgbClr val="EEECE1"/>
    </a:lt2>
    <a:accent1>
      <a:srgbClr val="FFFFFF"/>
    </a:accent1>
    <a:accent2>
      <a:srgbClr val="FFBD47"/>
    </a:accent2>
    <a:accent3>
      <a:srgbClr val="B64926"/>
    </a:accent3>
    <a:accent4>
      <a:srgbClr val="FF8427"/>
    </a:accent4>
    <a:accent5>
      <a:srgbClr val="CC9900"/>
    </a:accent5>
    <a:accent6>
      <a:srgbClr val="B22600"/>
    </a:accent6>
    <a:hlink>
      <a:srgbClr val="CC9900"/>
    </a:hlink>
    <a:folHlink>
      <a:srgbClr val="666699"/>
    </a:folHlink>
  </a:clrScheme>
</a:themeOverride>
</file>

<file path=ppt/theme/themeOverride9.xml><?xml version="1.0" encoding="utf-8"?>
<a:themeOverride xmlns:a="http://schemas.openxmlformats.org/drawingml/2006/main">
  <a:clrScheme name="Custom 1">
    <a:dk1>
      <a:sysClr val="windowText" lastClr="000000"/>
    </a:dk1>
    <a:lt1>
      <a:sysClr val="window" lastClr="FFFFFF"/>
    </a:lt1>
    <a:dk2>
      <a:srgbClr val="505046"/>
    </a:dk2>
    <a:lt2>
      <a:srgbClr val="EEECE1"/>
    </a:lt2>
    <a:accent1>
      <a:srgbClr val="FFFFFF"/>
    </a:accent1>
    <a:accent2>
      <a:srgbClr val="FFBD47"/>
    </a:accent2>
    <a:accent3>
      <a:srgbClr val="B64926"/>
    </a:accent3>
    <a:accent4>
      <a:srgbClr val="FF8427"/>
    </a:accent4>
    <a:accent5>
      <a:srgbClr val="CC9900"/>
    </a:accent5>
    <a:accent6>
      <a:srgbClr val="B22600"/>
    </a:accent6>
    <a:hlink>
      <a:srgbClr val="CC9900"/>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Integral</Template>
  <TotalTime>572</TotalTime>
  <Words>144</Words>
  <Application>Microsoft Office PowerPoint</Application>
  <PresentationFormat>Custom</PresentationFormat>
  <Paragraphs>56</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Organic</vt:lpstr>
      <vt:lpstr>1_Organic</vt:lpstr>
      <vt:lpstr>PRESENTASI PTI</vt:lpstr>
      <vt:lpstr>MULTIMEDIA</vt:lpstr>
      <vt:lpstr>Materi Pembahasan : </vt:lpstr>
      <vt:lpstr>A. Definisi Multimedia </vt:lpstr>
      <vt:lpstr>B. Elemen Multimedia</vt:lpstr>
      <vt:lpstr>PowerPoint Presentation</vt:lpstr>
      <vt:lpstr>PowerPoint Presentation</vt:lpstr>
      <vt:lpstr>PowerPoint Presentation</vt:lpstr>
      <vt:lpstr>PowerPoint Presentation</vt:lpstr>
      <vt:lpstr>C. Contoh Program Multimedia</vt:lpstr>
      <vt:lpstr>PowerPoint Presentation</vt:lpstr>
      <vt:lpstr>PowerPoint Presentation</vt:lpstr>
      <vt:lpstr>PowerPoint Presentation</vt:lpstr>
      <vt:lpstr>D. Manfaat Multimedia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DASAR DAN TEKNIK PENGAWASAN (CONTROLING)</dc:title>
  <dc:creator>Personal</dc:creator>
  <cp:lastModifiedBy>arul</cp:lastModifiedBy>
  <cp:revision>65</cp:revision>
  <dcterms:created xsi:type="dcterms:W3CDTF">2019-01-25T12:51:16Z</dcterms:created>
  <dcterms:modified xsi:type="dcterms:W3CDTF">2018-12-10T03:47:08Z</dcterms:modified>
</cp:coreProperties>
</file>