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8" r:id="rId3"/>
    <p:sldId id="259" r:id="rId4"/>
    <p:sldId id="261" r:id="rId5"/>
    <p:sldId id="260" r:id="rId6"/>
    <p:sldId id="265" r:id="rId7"/>
    <p:sldId id="264" r:id="rId8"/>
    <p:sldId id="266" r:id="rId9"/>
    <p:sldId id="262" r:id="rId10"/>
    <p:sldId id="263" r:id="rId11"/>
  </p:sldIdLst>
  <p:sldSz cx="9144000" cy="5143500" type="screen16x9"/>
  <p:notesSz cx="6858000" cy="9144000"/>
  <p:embeddedFontLst>
    <p:embeddedFont>
      <p:font typeface="Rubik" panose="020B0604020202020204" charset="-79"/>
      <p:regular r:id="rId13"/>
      <p:bold r:id="rId14"/>
      <p:italic r:id="rId15"/>
      <p:boldItalic r:id="rId16"/>
    </p:embeddedFont>
    <p:embeddedFont>
      <p:font typeface="Rubik Light" panose="020B0604020202020204" charset="-79"/>
      <p:regular r:id="rId17"/>
      <p:bold r:id="rId18"/>
      <p:italic r:id="rId19"/>
      <p:boldItalic r:id="rId20"/>
    </p:embeddedFont>
    <p:embeddedFont>
      <p:font typeface="Rubik Medium" panose="020B0604020202020204" charset="-79"/>
      <p:regular r:id="rId21"/>
      <p:bold r:id="rId22"/>
      <p:italic r:id="rId23"/>
      <p:boldItalic r:id="rId24"/>
    </p:embeddedFont>
    <p:embeddedFont>
      <p:font typeface="Rubik SemiBold"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7" d="100"/>
          <a:sy n="77" d="100"/>
        </p:scale>
        <p:origin x="908" y="3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00da509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00da509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00da509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00da509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655c8f53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00da5092a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00da5092a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65E42F7-18F1-6DDF-48DD-F5C8A4B03892}"/>
            </a:ext>
          </a:extLst>
        </p:cNvPr>
        <p:cNvGrpSpPr/>
        <p:nvPr/>
      </p:nvGrpSpPr>
      <p:grpSpPr>
        <a:xfrm>
          <a:off x="0" y="0"/>
          <a:ext cx="0" cy="0"/>
          <a:chOff x="0" y="0"/>
          <a:chExt cx="0" cy="0"/>
        </a:xfrm>
      </p:grpSpPr>
      <p:sp>
        <p:nvSpPr>
          <p:cNvPr id="108" name="Google Shape;108;g22655c8f53a_0_2:notes">
            <a:extLst>
              <a:ext uri="{FF2B5EF4-FFF2-40B4-BE49-F238E27FC236}">
                <a16:creationId xmlns:a16="http://schemas.microsoft.com/office/drawing/2014/main" id="{ABC4F8D4-C7DB-7E2F-AFB7-B1132BA55C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a:extLst>
              <a:ext uri="{FF2B5EF4-FFF2-40B4-BE49-F238E27FC236}">
                <a16:creationId xmlns:a16="http://schemas.microsoft.com/office/drawing/2014/main" id="{370D7DEC-B535-45D1-F6DB-89D731085F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643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82B8D08-1609-0FBF-E260-FFAB27011454}"/>
            </a:ext>
          </a:extLst>
        </p:cNvPr>
        <p:cNvGrpSpPr/>
        <p:nvPr/>
      </p:nvGrpSpPr>
      <p:grpSpPr>
        <a:xfrm>
          <a:off x="0" y="0"/>
          <a:ext cx="0" cy="0"/>
          <a:chOff x="0" y="0"/>
          <a:chExt cx="0" cy="0"/>
        </a:xfrm>
      </p:grpSpPr>
      <p:sp>
        <p:nvSpPr>
          <p:cNvPr id="108" name="Google Shape;108;g22655c8f53a_0_2:notes">
            <a:extLst>
              <a:ext uri="{FF2B5EF4-FFF2-40B4-BE49-F238E27FC236}">
                <a16:creationId xmlns:a16="http://schemas.microsoft.com/office/drawing/2014/main" id="{C02DF6C5-BACD-5783-7CF4-8A48B4AB5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a:extLst>
              <a:ext uri="{FF2B5EF4-FFF2-40B4-BE49-F238E27FC236}">
                <a16:creationId xmlns:a16="http://schemas.microsoft.com/office/drawing/2014/main" id="{765D0763-216C-9C91-3856-0C20E7B56E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10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D00D409-218F-1C7C-0E0F-2415971E705F}"/>
            </a:ext>
          </a:extLst>
        </p:cNvPr>
        <p:cNvGrpSpPr/>
        <p:nvPr/>
      </p:nvGrpSpPr>
      <p:grpSpPr>
        <a:xfrm>
          <a:off x="0" y="0"/>
          <a:ext cx="0" cy="0"/>
          <a:chOff x="0" y="0"/>
          <a:chExt cx="0" cy="0"/>
        </a:xfrm>
      </p:grpSpPr>
      <p:sp>
        <p:nvSpPr>
          <p:cNvPr id="108" name="Google Shape;108;g22655c8f53a_0_2:notes">
            <a:extLst>
              <a:ext uri="{FF2B5EF4-FFF2-40B4-BE49-F238E27FC236}">
                <a16:creationId xmlns:a16="http://schemas.microsoft.com/office/drawing/2014/main" id="{3A71779A-28F8-5224-DD9C-9372C9492E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655c8f53a_0_2:notes">
            <a:extLst>
              <a:ext uri="{FF2B5EF4-FFF2-40B4-BE49-F238E27FC236}">
                <a16:creationId xmlns:a16="http://schemas.microsoft.com/office/drawing/2014/main" id="{8B737A79-3041-080B-2BB5-6245C74DCF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06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00da5092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00da5092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900" y="1212953"/>
            <a:ext cx="4392000" cy="1292631"/>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chemeClr val="lt1"/>
                </a:solidFill>
                <a:latin typeface="Rubik"/>
                <a:ea typeface="Rubik"/>
                <a:cs typeface="Rubik"/>
                <a:sym typeface="Rubik"/>
              </a:rPr>
              <a:t>Digital User Churn Dashboard</a:t>
            </a:r>
            <a:endParaRPr sz="3600">
              <a:solidFill>
                <a:schemeClr val="lt1"/>
              </a:solidFill>
              <a:latin typeface="Rubik"/>
              <a:ea typeface="Rubik"/>
              <a:cs typeface="Rubik"/>
              <a:sym typeface="Rubik"/>
            </a:endParaRPr>
          </a:p>
        </p:txBody>
      </p:sp>
      <p:sp>
        <p:nvSpPr>
          <p:cNvPr id="57" name="Google Shape;57;p13"/>
          <p:cNvSpPr txBox="1"/>
          <p:nvPr/>
        </p:nvSpPr>
        <p:spPr>
          <a:xfrm>
            <a:off x="517900" y="2379739"/>
            <a:ext cx="4392000" cy="1338798"/>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lt1"/>
                </a:solidFill>
                <a:latin typeface="Rubik SemiBold"/>
                <a:ea typeface="Rubik SemiBold"/>
                <a:cs typeface="Rubik SemiBold"/>
                <a:sym typeface="Rubik SemiBold"/>
              </a:rPr>
              <a:t>Bank Muamalat BI Analyst Project Based Internship Program</a:t>
            </a:r>
            <a:endParaRPr sz="2400">
              <a:solidFill>
                <a:schemeClr val="lt1"/>
              </a:solidFill>
              <a:latin typeface="Rubik SemiBold"/>
              <a:ea typeface="Rubik SemiBold"/>
              <a:cs typeface="Rubik SemiBold"/>
              <a:sym typeface="Rubik SemiBold"/>
            </a:endParaRPr>
          </a:p>
        </p:txBody>
      </p:sp>
      <p:sp>
        <p:nvSpPr>
          <p:cNvPr id="58" name="Google Shape;58;p13"/>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60" name="Google Shape;60;p13"/>
          <p:cNvSpPr txBox="1"/>
          <p:nvPr/>
        </p:nvSpPr>
        <p:spPr>
          <a:xfrm>
            <a:off x="517900" y="3718537"/>
            <a:ext cx="4392000" cy="800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lt1"/>
                </a:solidFill>
                <a:latin typeface="Rubik Light"/>
                <a:ea typeface="Rubik Light"/>
                <a:cs typeface="Rubik Light"/>
                <a:sym typeface="Rubik Light"/>
              </a:rPr>
              <a:t>Presented by</a:t>
            </a:r>
            <a:endParaRPr sz="2000">
              <a:solidFill>
                <a:schemeClr val="lt1"/>
              </a:solidFill>
              <a:latin typeface="Rubik Light"/>
              <a:ea typeface="Rubik Light"/>
              <a:cs typeface="Rubik Light"/>
              <a:sym typeface="Rubik Light"/>
            </a:endParaRPr>
          </a:p>
          <a:p>
            <a:pPr marL="0" lvl="0" indent="0" algn="l" rtl="0">
              <a:spcBef>
                <a:spcPts val="0"/>
              </a:spcBef>
              <a:spcAft>
                <a:spcPts val="0"/>
              </a:spcAft>
              <a:buNone/>
            </a:pPr>
            <a:r>
              <a:rPr lang="en" sz="2000">
                <a:solidFill>
                  <a:schemeClr val="lt1"/>
                </a:solidFill>
                <a:latin typeface="Rubik Light"/>
                <a:ea typeface="Rubik Light"/>
                <a:cs typeface="Rubik Light"/>
                <a:sym typeface="Rubik Light"/>
              </a:rPr>
              <a:t>Fikri Hadyan Kusuma</a:t>
            </a:r>
            <a:endParaRPr sz="2000">
              <a:solidFill>
                <a:schemeClr val="lt1"/>
              </a:solidFill>
              <a:latin typeface="Rubik Light"/>
              <a:ea typeface="Rubik Light"/>
              <a:cs typeface="Rubik Light"/>
              <a:sym typeface="Rubik Light"/>
            </a:endParaRPr>
          </a:p>
        </p:txBody>
      </p:sp>
      <p:pic>
        <p:nvPicPr>
          <p:cNvPr id="2" name="Picture 1" descr="A close-up of a sign&#10;&#10;AI-generated content may be incorrect.">
            <a:extLst>
              <a:ext uri="{FF2B5EF4-FFF2-40B4-BE49-F238E27FC236}">
                <a16:creationId xmlns:a16="http://schemas.microsoft.com/office/drawing/2014/main" id="{B2F2ABCA-1692-29E4-65E2-4102679A5C80}"/>
              </a:ext>
            </a:extLst>
          </p:cNvPr>
          <p:cNvPicPr>
            <a:picLocks noChangeAspect="1"/>
          </p:cNvPicPr>
          <p:nvPr/>
        </p:nvPicPr>
        <p:blipFill>
          <a:blip r:embed="rId5"/>
          <a:stretch>
            <a:fillRect/>
          </a:stretch>
        </p:blipFill>
        <p:spPr>
          <a:xfrm>
            <a:off x="2226925" y="232854"/>
            <a:ext cx="1649820" cy="4949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26"/>
        <p:cNvGrpSpPr/>
        <p:nvPr/>
      </p:nvGrpSpPr>
      <p:grpSpPr>
        <a:xfrm>
          <a:off x="0" y="0"/>
          <a:ext cx="0" cy="0"/>
          <a:chOff x="0" y="0"/>
          <a:chExt cx="0" cy="0"/>
        </a:xfrm>
      </p:grpSpPr>
      <p:pic>
        <p:nvPicPr>
          <p:cNvPr id="127" name="Google Shape;127;p20"/>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28" name="Google Shape;128;p20"/>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29" name="Google Shape;129;p20"/>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30" name="Google Shape;130;p20"/>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pic>
        <p:nvPicPr>
          <p:cNvPr id="3" name="Picture 2" descr="A close-up of a sign&#10;&#10;AI-generated content may be incorrect.">
            <a:extLst>
              <a:ext uri="{FF2B5EF4-FFF2-40B4-BE49-F238E27FC236}">
                <a16:creationId xmlns:a16="http://schemas.microsoft.com/office/drawing/2014/main" id="{F1048D67-CF2C-CD29-AA8C-73B555C027E4}"/>
              </a:ext>
            </a:extLst>
          </p:cNvPr>
          <p:cNvPicPr>
            <a:picLocks noChangeAspect="1"/>
          </p:cNvPicPr>
          <p:nvPr/>
        </p:nvPicPr>
        <p:blipFill>
          <a:blip r:embed="rId5"/>
          <a:stretch>
            <a:fillRect/>
          </a:stretch>
        </p:blipFill>
        <p:spPr>
          <a:xfrm>
            <a:off x="4736227" y="4259593"/>
            <a:ext cx="1649820" cy="4949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a:picLocks noGrp="1" noRot="1" noMove="1" noResize="1" noEditPoints="1" noAdjustHandles="1" noChangeArrowheads="1" noChangeShapeType="1" noCrop="1"/>
          </p:cNvPicPr>
          <p:nvPr/>
        </p:nvPicPr>
        <p:blipFill>
          <a:blip r:embed="rId3">
            <a:alphaModFix amt="5000"/>
          </a:blip>
          <a:stretch>
            <a:fillRect/>
          </a:stretch>
        </p:blipFill>
        <p:spPr>
          <a:xfrm>
            <a:off x="0" y="0"/>
            <a:ext cx="9144001" cy="5143501"/>
          </a:xfrm>
          <a:prstGeom prst="rect">
            <a:avLst/>
          </a:prstGeom>
          <a:noFill/>
          <a:ln>
            <a:noFill/>
          </a:ln>
        </p:spPr>
      </p:pic>
      <p:pic>
        <p:nvPicPr>
          <p:cNvPr id="75" name="Google Shape;75;p15"/>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6" name="Google Shape;76;p15"/>
          <p:cNvSpPr/>
          <p:nvPr/>
        </p:nvSpPr>
        <p:spPr>
          <a:xfrm>
            <a:off x="0" y="0"/>
            <a:ext cx="4572000" cy="5143500"/>
          </a:xfrm>
          <a:prstGeom prst="rect">
            <a:avLst/>
          </a:prstGeom>
          <a:solidFill>
            <a:srgbClr val="019FAB">
              <a:alpha val="4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37850" y="470625"/>
            <a:ext cx="1899300" cy="18489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Medium"/>
              <a:ea typeface="Rubik Medium"/>
              <a:cs typeface="Rubik Medium"/>
              <a:sym typeface="Rubik Medium"/>
            </a:endParaRPr>
          </a:p>
        </p:txBody>
      </p:sp>
      <p:sp>
        <p:nvSpPr>
          <p:cNvPr id="78" name="Google Shape;78;p15"/>
          <p:cNvSpPr txBox="1"/>
          <p:nvPr/>
        </p:nvSpPr>
        <p:spPr>
          <a:xfrm>
            <a:off x="2503775" y="933425"/>
            <a:ext cx="20016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Rubik SemiBold"/>
                <a:ea typeface="Rubik SemiBold"/>
                <a:cs typeface="Rubik SemiBold"/>
                <a:sym typeface="Rubik SemiBold"/>
              </a:rPr>
              <a:t>Fikri Hadyan Kusuma</a:t>
            </a:r>
            <a:endParaRPr sz="2400">
              <a:latin typeface="Rubik SemiBold"/>
              <a:ea typeface="Rubik SemiBold"/>
              <a:cs typeface="Rubik SemiBold"/>
              <a:sym typeface="Rubik SemiBold"/>
            </a:endParaRPr>
          </a:p>
        </p:txBody>
      </p:sp>
      <p:sp>
        <p:nvSpPr>
          <p:cNvPr id="81" name="Google Shape;81;p15"/>
          <p:cNvSpPr/>
          <p:nvPr/>
        </p:nvSpPr>
        <p:spPr>
          <a:xfrm>
            <a:off x="5095575" y="1848125"/>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095575" y="2981600"/>
            <a:ext cx="28500" cy="9918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000625" y="1718202"/>
            <a:ext cx="218400" cy="214097"/>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5000625" y="2800350"/>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5000625" y="3952875"/>
            <a:ext cx="218400" cy="218400"/>
          </a:xfrm>
          <a:prstGeom prst="ellipse">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txBox="1"/>
          <p:nvPr/>
        </p:nvSpPr>
        <p:spPr>
          <a:xfrm>
            <a:off x="5294775" y="1425646"/>
            <a:ext cx="3740100" cy="830966"/>
          </a:xfrm>
          <a:prstGeom prst="rect">
            <a:avLst/>
          </a:prstGeom>
          <a:noFill/>
          <a:ln>
            <a:noFill/>
          </a:ln>
        </p:spPr>
        <p:txBody>
          <a:bodyPr spcFirstLastPara="1" wrap="square" lIns="91425" tIns="91425" rIns="91425" bIns="91425" anchor="t" anchorCtr="0">
            <a:spAutoFit/>
          </a:bodyPr>
          <a:lstStyle/>
          <a:p>
            <a:pPr lvl="0"/>
            <a:r>
              <a:rPr lang="en-ID" b="1"/>
              <a:t>Project-Based Virtual Intern : </a:t>
            </a:r>
          </a:p>
          <a:p>
            <a:pPr lvl="0"/>
            <a:r>
              <a:rPr lang="en-ID" b="1"/>
              <a:t>Data Scientist – Home Credit Indonesia x Rakamin Academy</a:t>
            </a:r>
            <a:endParaRPr>
              <a:latin typeface="Rubik"/>
              <a:ea typeface="Rubik"/>
              <a:cs typeface="Rubik"/>
              <a:sym typeface="Rubik"/>
            </a:endParaRPr>
          </a:p>
        </p:txBody>
      </p:sp>
      <p:sp>
        <p:nvSpPr>
          <p:cNvPr id="87" name="Google Shape;87;p15"/>
          <p:cNvSpPr txBox="1"/>
          <p:nvPr/>
        </p:nvSpPr>
        <p:spPr>
          <a:xfrm>
            <a:off x="5294775" y="2494067"/>
            <a:ext cx="3740100" cy="830966"/>
          </a:xfrm>
          <a:prstGeom prst="rect">
            <a:avLst/>
          </a:prstGeom>
          <a:noFill/>
          <a:ln>
            <a:noFill/>
          </a:ln>
        </p:spPr>
        <p:txBody>
          <a:bodyPr spcFirstLastPara="1" wrap="square" lIns="91425" tIns="91425" rIns="91425" bIns="91425" anchor="t" anchorCtr="0">
            <a:spAutoFit/>
          </a:bodyPr>
          <a:lstStyle/>
          <a:p>
            <a:pPr lvl="0"/>
            <a:r>
              <a:rPr lang="en-ID" b="1"/>
              <a:t>Project-Based Virtual Intern : </a:t>
            </a:r>
          </a:p>
          <a:p>
            <a:pPr lvl="0"/>
            <a:r>
              <a:rPr lang="en-ID" b="1"/>
              <a:t>Big Data Analyst – Kimia Farma x Rakamin Academy</a:t>
            </a:r>
            <a:endParaRPr>
              <a:latin typeface="Rubik"/>
              <a:ea typeface="Rubik"/>
              <a:cs typeface="Rubik"/>
              <a:sym typeface="Rubik"/>
            </a:endParaRPr>
          </a:p>
        </p:txBody>
      </p:sp>
      <p:sp>
        <p:nvSpPr>
          <p:cNvPr id="88" name="Google Shape;88;p15"/>
          <p:cNvSpPr txBox="1"/>
          <p:nvPr/>
        </p:nvSpPr>
        <p:spPr>
          <a:xfrm>
            <a:off x="5294775" y="3646592"/>
            <a:ext cx="3740100" cy="830966"/>
          </a:xfrm>
          <a:prstGeom prst="rect">
            <a:avLst/>
          </a:prstGeom>
          <a:noFill/>
          <a:ln>
            <a:noFill/>
          </a:ln>
        </p:spPr>
        <p:txBody>
          <a:bodyPr spcFirstLastPara="1" wrap="square" lIns="91425" tIns="91425" rIns="91425" bIns="91425" anchor="t" anchorCtr="0">
            <a:spAutoFit/>
          </a:bodyPr>
          <a:lstStyle/>
          <a:p>
            <a:pPr lvl="0"/>
            <a:r>
              <a:rPr lang="en-ID" b="1"/>
              <a:t>Project-Based Virtual Intern : </a:t>
            </a:r>
          </a:p>
          <a:p>
            <a:pPr lvl="0"/>
            <a:r>
              <a:rPr lang="en-ID" b="1"/>
              <a:t>Data Scientist – ID/X Partners x Rakamin Academy </a:t>
            </a:r>
            <a:endParaRPr>
              <a:latin typeface="Rubik"/>
              <a:ea typeface="Rubik"/>
              <a:cs typeface="Rubik"/>
              <a:sym typeface="Rubik"/>
            </a:endParaRPr>
          </a:p>
        </p:txBody>
      </p:sp>
      <p:sp>
        <p:nvSpPr>
          <p:cNvPr id="90" name="Google Shape;90;p15"/>
          <p:cNvSpPr txBox="1"/>
          <p:nvPr/>
        </p:nvSpPr>
        <p:spPr>
          <a:xfrm>
            <a:off x="393940" y="2415686"/>
            <a:ext cx="3956604" cy="190818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Rubik"/>
                <a:ea typeface="Rubik"/>
                <a:cs typeface="Rubik"/>
                <a:sym typeface="Rubik"/>
              </a:rPr>
              <a:t>Master's graduate in Applied Psychology with a focus on Organizational Development and Change, gaining expertise in data science. Passionate about using data insights to drive organizational growth and transformation. Proficient in statistics, machine learning, and data visualization for actionable insights and strategy optimization.</a:t>
            </a:r>
            <a:endParaRPr lang="en-ID">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6"/>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96" name="Google Shape;96;p16"/>
          <p:cNvSpPr txBox="1"/>
          <p:nvPr/>
        </p:nvSpPr>
        <p:spPr>
          <a:xfrm>
            <a:off x="254502" y="185625"/>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Case Study</a:t>
            </a:r>
            <a:endParaRPr sz="3600" b="1">
              <a:latin typeface="Rubik"/>
              <a:ea typeface="Rubik"/>
              <a:cs typeface="Rubik"/>
              <a:sym typeface="Rubik"/>
            </a:endParaRPr>
          </a:p>
        </p:txBody>
      </p:sp>
      <p:pic>
        <p:nvPicPr>
          <p:cNvPr id="97" name="Google Shape;97;p1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8" name="Google Shape;98;p16"/>
          <p:cNvSpPr txBox="1"/>
          <p:nvPr/>
        </p:nvSpPr>
        <p:spPr>
          <a:xfrm>
            <a:off x="254502" y="1109883"/>
            <a:ext cx="8376900" cy="276995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Rubik"/>
                <a:ea typeface="Rubik"/>
                <a:cs typeface="Rubik"/>
                <a:sym typeface="Rubik"/>
              </a:rPr>
              <a:t>PT Sejahtera Bersama memiliki berbagai data terkait produk, penjualan, dan pelanggan mereka, data tersebut dibagi menjadi beberapa tabel data, yaitu:</a:t>
            </a:r>
          </a:p>
          <a:p>
            <a:pPr marL="182563" lvl="0" indent="-182563" algn="just" rtl="0">
              <a:spcBef>
                <a:spcPts val="0"/>
              </a:spcBef>
              <a:spcAft>
                <a:spcPts val="0"/>
              </a:spcAft>
              <a:buAutoNum type="arabicPeriod"/>
            </a:pPr>
            <a:r>
              <a:rPr lang="en">
                <a:latin typeface="Rubik"/>
                <a:ea typeface="Rubik"/>
                <a:cs typeface="Rubik"/>
                <a:sym typeface="Rubik"/>
              </a:rPr>
              <a:t>Tabel Customer</a:t>
            </a:r>
          </a:p>
          <a:p>
            <a:pPr marL="182563" lvl="0" indent="-182563" algn="just" rtl="0">
              <a:spcBef>
                <a:spcPts val="0"/>
              </a:spcBef>
              <a:spcAft>
                <a:spcPts val="0"/>
              </a:spcAft>
              <a:buAutoNum type="arabicPeriod"/>
            </a:pPr>
            <a:r>
              <a:rPr lang="en-ID">
                <a:latin typeface="Rubik"/>
                <a:ea typeface="Rubik"/>
                <a:cs typeface="Rubik"/>
                <a:sym typeface="Rubik"/>
              </a:rPr>
              <a:t>T</a:t>
            </a:r>
            <a:r>
              <a:rPr lang="en">
                <a:latin typeface="Rubik"/>
                <a:ea typeface="Rubik"/>
                <a:cs typeface="Rubik"/>
                <a:sym typeface="Rubik"/>
              </a:rPr>
              <a:t>abel Products</a:t>
            </a:r>
          </a:p>
          <a:p>
            <a:pPr marL="182563" lvl="0" indent="-182563" algn="just" rtl="0">
              <a:spcBef>
                <a:spcPts val="0"/>
              </a:spcBef>
              <a:spcAft>
                <a:spcPts val="0"/>
              </a:spcAft>
              <a:buAutoNum type="arabicPeriod"/>
            </a:pPr>
            <a:r>
              <a:rPr lang="en-ID">
                <a:latin typeface="Rubik"/>
                <a:ea typeface="Rubik"/>
                <a:cs typeface="Rubik"/>
                <a:sym typeface="Rubik"/>
              </a:rPr>
              <a:t>T</a:t>
            </a:r>
            <a:r>
              <a:rPr lang="en">
                <a:latin typeface="Rubik"/>
                <a:ea typeface="Rubik"/>
                <a:cs typeface="Rubik"/>
                <a:sym typeface="Rubik"/>
              </a:rPr>
              <a:t>abel Orders</a:t>
            </a:r>
          </a:p>
          <a:p>
            <a:pPr marL="182563" lvl="0" indent="-182563" algn="just" rtl="0">
              <a:spcBef>
                <a:spcPts val="0"/>
              </a:spcBef>
              <a:spcAft>
                <a:spcPts val="0"/>
              </a:spcAft>
              <a:buAutoNum type="arabicPeriod"/>
            </a:pPr>
            <a:r>
              <a:rPr lang="en-ID">
                <a:latin typeface="Rubik"/>
                <a:ea typeface="Rubik"/>
                <a:cs typeface="Rubik"/>
                <a:sym typeface="Rubik"/>
              </a:rPr>
              <a:t>T</a:t>
            </a:r>
            <a:r>
              <a:rPr lang="en">
                <a:latin typeface="Rubik"/>
                <a:ea typeface="Rubik"/>
                <a:cs typeface="Rubik"/>
                <a:sym typeface="Rubik"/>
              </a:rPr>
              <a:t>abel ProductCategory</a:t>
            </a:r>
          </a:p>
          <a:p>
            <a:pPr marL="342900" lvl="0" indent="-342900" algn="just" rtl="0">
              <a:spcBef>
                <a:spcPts val="0"/>
              </a:spcBef>
              <a:spcAft>
                <a:spcPts val="0"/>
              </a:spcAft>
              <a:buAutoNum type="arabicPeriod"/>
            </a:pPr>
            <a:endParaRPr lang="en">
              <a:latin typeface="Rubik"/>
              <a:ea typeface="Rubik"/>
              <a:cs typeface="Rubik"/>
              <a:sym typeface="Rubik"/>
            </a:endParaRPr>
          </a:p>
          <a:p>
            <a:pPr lvl="0" algn="just" rtl="0">
              <a:spcBef>
                <a:spcPts val="0"/>
              </a:spcBef>
              <a:spcAft>
                <a:spcPts val="0"/>
              </a:spcAft>
            </a:pPr>
            <a:r>
              <a:rPr lang="en">
                <a:latin typeface="Rubik"/>
                <a:ea typeface="Rubik"/>
                <a:cs typeface="Rubik"/>
                <a:sym typeface="Rubik"/>
              </a:rPr>
              <a:t>Dari berbagai data tersebut, para stakeholders ingin bisa lebih memahami kondisi penjualan perusahaan, karenanya sebagai Business Intelligence Analyst ditugaskan untuk:</a:t>
            </a:r>
          </a:p>
          <a:p>
            <a:pPr marL="182563" lvl="0" indent="-182563" algn="just" rtl="0">
              <a:spcBef>
                <a:spcPts val="0"/>
              </a:spcBef>
              <a:spcAft>
                <a:spcPts val="0"/>
              </a:spcAft>
              <a:buAutoNum type="arabicPeriod"/>
            </a:pPr>
            <a:r>
              <a:rPr lang="en-ID">
                <a:latin typeface="Rubik"/>
                <a:ea typeface="Rubik"/>
                <a:cs typeface="Rubik"/>
                <a:sym typeface="Rubik"/>
              </a:rPr>
              <a:t>M</a:t>
            </a:r>
            <a:r>
              <a:rPr lang="en">
                <a:latin typeface="Rubik"/>
                <a:ea typeface="Rubik"/>
                <a:cs typeface="Rubik"/>
                <a:sym typeface="Rubik"/>
              </a:rPr>
              <a:t>embuat Digital User Churn Dashboard</a:t>
            </a:r>
          </a:p>
          <a:p>
            <a:pPr marL="182563" lvl="0" indent="-182563" algn="just" rtl="0">
              <a:spcBef>
                <a:spcPts val="0"/>
              </a:spcBef>
              <a:spcAft>
                <a:spcPts val="0"/>
              </a:spcAft>
              <a:buAutoNum type="arabicPeriod"/>
            </a:pPr>
            <a:r>
              <a:rPr lang="en-ID">
                <a:latin typeface="Rubik"/>
                <a:ea typeface="Rubik"/>
                <a:cs typeface="Rubik"/>
                <a:sym typeface="Rubik"/>
              </a:rPr>
              <a:t>M</a:t>
            </a:r>
            <a:r>
              <a:rPr lang="en">
                <a:latin typeface="Rubik"/>
                <a:ea typeface="Rubik"/>
                <a:cs typeface="Rubik"/>
                <a:sym typeface="Rubik"/>
              </a:rPr>
              <a:t>embuat laporan bisnis yang merangkum kondisi penjualan dan juga berisi saran untuk mempertahankan atau bahkan meningkatkan penjualan</a:t>
            </a:r>
            <a:endParaRPr>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18"/>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2" name="Google Shape;112;p18"/>
          <p:cNvSpPr txBox="1"/>
          <p:nvPr/>
        </p:nvSpPr>
        <p:spPr>
          <a:xfrm>
            <a:off x="340500" y="204992"/>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Flow Kerja</a:t>
            </a:r>
            <a:endParaRPr sz="3600" b="1">
              <a:latin typeface="Rubik"/>
              <a:ea typeface="Rubik"/>
              <a:cs typeface="Rubik"/>
              <a:sym typeface="Rubik"/>
            </a:endParaRPr>
          </a:p>
        </p:txBody>
      </p:sp>
      <p:pic>
        <p:nvPicPr>
          <p:cNvPr id="113" name="Google Shape;113;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Rectangle: Rounded Corners 1">
            <a:extLst>
              <a:ext uri="{FF2B5EF4-FFF2-40B4-BE49-F238E27FC236}">
                <a16:creationId xmlns:a16="http://schemas.microsoft.com/office/drawing/2014/main" id="{A0A101EA-C9B1-C318-9957-AB1E6AADF8C6}"/>
              </a:ext>
            </a:extLst>
          </p:cNvPr>
          <p:cNvSpPr/>
          <p:nvPr/>
        </p:nvSpPr>
        <p:spPr>
          <a:xfrm>
            <a:off x="490451" y="1147156"/>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a:t>Membuat projek &amp; dataset di Google BigQuery</a:t>
            </a:r>
            <a:endParaRPr lang="en-ID" sz="1100"/>
          </a:p>
        </p:txBody>
      </p:sp>
      <p:sp>
        <p:nvSpPr>
          <p:cNvPr id="3" name="Rectangle: Rounded Corners 2">
            <a:extLst>
              <a:ext uri="{FF2B5EF4-FFF2-40B4-BE49-F238E27FC236}">
                <a16:creationId xmlns:a16="http://schemas.microsoft.com/office/drawing/2014/main" id="{E546D4E8-F567-B719-AF5A-ECBDF621085D}"/>
              </a:ext>
            </a:extLst>
          </p:cNvPr>
          <p:cNvSpPr/>
          <p:nvPr/>
        </p:nvSpPr>
        <p:spPr>
          <a:xfrm>
            <a:off x="3873731" y="1147155"/>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Upload semua tabel data ke dataset</a:t>
            </a:r>
          </a:p>
        </p:txBody>
      </p:sp>
      <p:sp>
        <p:nvSpPr>
          <p:cNvPr id="4" name="Rectangle: Rounded Corners 3">
            <a:extLst>
              <a:ext uri="{FF2B5EF4-FFF2-40B4-BE49-F238E27FC236}">
                <a16:creationId xmlns:a16="http://schemas.microsoft.com/office/drawing/2014/main" id="{B135840A-62EC-722E-FE42-3171F30E2480}"/>
              </a:ext>
            </a:extLst>
          </p:cNvPr>
          <p:cNvSpPr/>
          <p:nvPr/>
        </p:nvSpPr>
        <p:spPr>
          <a:xfrm>
            <a:off x="7257011" y="1147154"/>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Menggabungkan semua tabel data menjadi masterdata</a:t>
            </a:r>
          </a:p>
        </p:txBody>
      </p:sp>
      <p:sp>
        <p:nvSpPr>
          <p:cNvPr id="5" name="Rectangle: Rounded Corners 4">
            <a:extLst>
              <a:ext uri="{FF2B5EF4-FFF2-40B4-BE49-F238E27FC236}">
                <a16:creationId xmlns:a16="http://schemas.microsoft.com/office/drawing/2014/main" id="{6E7EE275-A504-D444-8351-4D4C40676B1A}"/>
              </a:ext>
            </a:extLst>
          </p:cNvPr>
          <p:cNvSpPr/>
          <p:nvPr/>
        </p:nvSpPr>
        <p:spPr>
          <a:xfrm>
            <a:off x="490451" y="2559278"/>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US" sz="1100"/>
              <a:t>Membuat report baru di Looker Studio</a:t>
            </a:r>
            <a:endParaRPr lang="en-ID" sz="1100"/>
          </a:p>
        </p:txBody>
      </p:sp>
      <p:sp>
        <p:nvSpPr>
          <p:cNvPr id="6" name="Rectangle: Rounded Corners 5">
            <a:extLst>
              <a:ext uri="{FF2B5EF4-FFF2-40B4-BE49-F238E27FC236}">
                <a16:creationId xmlns:a16="http://schemas.microsoft.com/office/drawing/2014/main" id="{73823FD1-E1B1-266F-2520-28CE48EF4640}"/>
              </a:ext>
            </a:extLst>
          </p:cNvPr>
          <p:cNvSpPr/>
          <p:nvPr/>
        </p:nvSpPr>
        <p:spPr>
          <a:xfrm>
            <a:off x="3865418" y="2559277"/>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Menambahkan beberapa fitur baru di masterdata</a:t>
            </a:r>
          </a:p>
        </p:txBody>
      </p:sp>
      <p:sp>
        <p:nvSpPr>
          <p:cNvPr id="7" name="Rectangle: Rounded Corners 6">
            <a:extLst>
              <a:ext uri="{FF2B5EF4-FFF2-40B4-BE49-F238E27FC236}">
                <a16:creationId xmlns:a16="http://schemas.microsoft.com/office/drawing/2014/main" id="{D86D26DE-9B7E-E823-0807-6421057B8E11}"/>
              </a:ext>
            </a:extLst>
          </p:cNvPr>
          <p:cNvSpPr/>
          <p:nvPr/>
        </p:nvSpPr>
        <p:spPr>
          <a:xfrm>
            <a:off x="7257011" y="2571750"/>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it-IT" sz="1100"/>
              <a:t>Menggali insight yang bisa didapat dari masterdata</a:t>
            </a:r>
            <a:endParaRPr lang="en-ID" sz="1100"/>
          </a:p>
        </p:txBody>
      </p:sp>
      <p:sp>
        <p:nvSpPr>
          <p:cNvPr id="8" name="Rectangle: Rounded Corners 7">
            <a:extLst>
              <a:ext uri="{FF2B5EF4-FFF2-40B4-BE49-F238E27FC236}">
                <a16:creationId xmlns:a16="http://schemas.microsoft.com/office/drawing/2014/main" id="{9DCE0D25-73B7-3C8E-8A9B-374AABDAF6D2}"/>
              </a:ext>
            </a:extLst>
          </p:cNvPr>
          <p:cNvSpPr/>
          <p:nvPr/>
        </p:nvSpPr>
        <p:spPr>
          <a:xfrm>
            <a:off x="7257011" y="3996346"/>
            <a:ext cx="1396538" cy="899859"/>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Membuat presentasi yang berisi laporan terkait penjualan dan dashboard</a:t>
            </a:r>
          </a:p>
        </p:txBody>
      </p:sp>
      <p:sp>
        <p:nvSpPr>
          <p:cNvPr id="9" name="Rectangle: Rounded Corners 8">
            <a:extLst>
              <a:ext uri="{FF2B5EF4-FFF2-40B4-BE49-F238E27FC236}">
                <a16:creationId xmlns:a16="http://schemas.microsoft.com/office/drawing/2014/main" id="{35C9E2BB-B15D-E213-A1FC-19AF99AD5213}"/>
              </a:ext>
            </a:extLst>
          </p:cNvPr>
          <p:cNvSpPr/>
          <p:nvPr/>
        </p:nvSpPr>
        <p:spPr>
          <a:xfrm>
            <a:off x="3873731" y="3971399"/>
            <a:ext cx="1396538" cy="806335"/>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Membuat dashboard</a:t>
            </a:r>
          </a:p>
        </p:txBody>
      </p:sp>
      <p:sp>
        <p:nvSpPr>
          <p:cNvPr id="10" name="Rectangle: Rounded Corners 9">
            <a:extLst>
              <a:ext uri="{FF2B5EF4-FFF2-40B4-BE49-F238E27FC236}">
                <a16:creationId xmlns:a16="http://schemas.microsoft.com/office/drawing/2014/main" id="{2A88F583-1777-817C-64F6-179C44FAE1DD}"/>
              </a:ext>
            </a:extLst>
          </p:cNvPr>
          <p:cNvSpPr/>
          <p:nvPr/>
        </p:nvSpPr>
        <p:spPr>
          <a:xfrm>
            <a:off x="490451" y="3971398"/>
            <a:ext cx="1396538" cy="899860"/>
          </a:xfrm>
          <a:prstGeom prst="roundRect">
            <a:avLst/>
          </a:prstGeom>
          <a:ln w="38100">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r>
              <a:rPr lang="en-ID" sz="1100"/>
              <a:t>Menyambungkan data yang sudah dibuat di BigQuery ke Looker Studio</a:t>
            </a:r>
          </a:p>
        </p:txBody>
      </p:sp>
      <p:cxnSp>
        <p:nvCxnSpPr>
          <p:cNvPr id="12" name="Straight Arrow Connector 11">
            <a:extLst>
              <a:ext uri="{FF2B5EF4-FFF2-40B4-BE49-F238E27FC236}">
                <a16:creationId xmlns:a16="http://schemas.microsoft.com/office/drawing/2014/main" id="{9CACAB5C-CDF6-9162-CE36-6005FFD76168}"/>
              </a:ext>
            </a:extLst>
          </p:cNvPr>
          <p:cNvCxnSpPr>
            <a:stCxn id="2" idx="3"/>
            <a:endCxn id="3" idx="1"/>
          </p:cNvCxnSpPr>
          <p:nvPr/>
        </p:nvCxnSpPr>
        <p:spPr>
          <a:xfrm flipV="1">
            <a:off x="1886989" y="1550323"/>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D5DA1F2-5326-DDF7-295F-97B6426D99F1}"/>
              </a:ext>
            </a:extLst>
          </p:cNvPr>
          <p:cNvCxnSpPr/>
          <p:nvPr/>
        </p:nvCxnSpPr>
        <p:spPr>
          <a:xfrm flipV="1">
            <a:off x="5270269" y="1550320"/>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46387FF9-6A10-E99B-AC68-A84FAF87DD2C}"/>
              </a:ext>
            </a:extLst>
          </p:cNvPr>
          <p:cNvCxnSpPr/>
          <p:nvPr/>
        </p:nvCxnSpPr>
        <p:spPr>
          <a:xfrm flipV="1">
            <a:off x="1886989" y="4374564"/>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E3623C5D-2AA8-3E36-578A-D2E6D6E263C6}"/>
              </a:ext>
            </a:extLst>
          </p:cNvPr>
          <p:cNvCxnSpPr/>
          <p:nvPr/>
        </p:nvCxnSpPr>
        <p:spPr>
          <a:xfrm flipV="1">
            <a:off x="5261956" y="4374563"/>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87E7B776-4E0E-6DDF-4F45-CF0D8A9C38CA}"/>
              </a:ext>
            </a:extLst>
          </p:cNvPr>
          <p:cNvCxnSpPr>
            <a:stCxn id="4" idx="2"/>
            <a:endCxn id="7" idx="0"/>
          </p:cNvCxnSpPr>
          <p:nvPr/>
        </p:nvCxnSpPr>
        <p:spPr>
          <a:xfrm>
            <a:off x="7955280" y="1953489"/>
            <a:ext cx="0" cy="618261"/>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584CB0-F5F0-7D73-B3E0-A7E66C1B9009}"/>
              </a:ext>
            </a:extLst>
          </p:cNvPr>
          <p:cNvCxnSpPr/>
          <p:nvPr/>
        </p:nvCxnSpPr>
        <p:spPr>
          <a:xfrm>
            <a:off x="1166553" y="3378085"/>
            <a:ext cx="0" cy="618261"/>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BFE7F8-8337-5DF4-8D46-55FE156326AD}"/>
              </a:ext>
            </a:extLst>
          </p:cNvPr>
          <p:cNvCxnSpPr>
            <a:cxnSpLocks/>
          </p:cNvCxnSpPr>
          <p:nvPr/>
        </p:nvCxnSpPr>
        <p:spPr>
          <a:xfrm flipH="1" flipV="1">
            <a:off x="1870363" y="2962442"/>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81CF6C-278A-9F41-B913-6346ECD4B618}"/>
              </a:ext>
            </a:extLst>
          </p:cNvPr>
          <p:cNvCxnSpPr>
            <a:cxnSpLocks/>
          </p:cNvCxnSpPr>
          <p:nvPr/>
        </p:nvCxnSpPr>
        <p:spPr>
          <a:xfrm flipH="1" flipV="1">
            <a:off x="5270269" y="2961533"/>
            <a:ext cx="1986742" cy="1"/>
          </a:xfrm>
          <a:prstGeom prst="straightConnector1">
            <a:avLst/>
          </a:prstGeom>
          <a:ln w="28575">
            <a:solidFill>
              <a:schemeClr val="accent5"/>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7"/>
          <p:cNvPicPr preferRelativeResize="0"/>
          <p:nvPr/>
        </p:nvPicPr>
        <p:blipFill>
          <a:blip r:embed="rId3">
            <a:alphaModFix amt="5000"/>
          </a:blip>
          <a:stretch>
            <a:fillRect/>
          </a:stretch>
        </p:blipFill>
        <p:spPr>
          <a:xfrm>
            <a:off x="0" y="0"/>
            <a:ext cx="9144001" cy="5143501"/>
          </a:xfrm>
          <a:prstGeom prst="rect">
            <a:avLst/>
          </a:prstGeom>
          <a:noFill/>
          <a:ln>
            <a:noFill/>
          </a:ln>
        </p:spPr>
      </p:pic>
      <p:pic>
        <p:nvPicPr>
          <p:cNvPr id="4" name="Picture 3">
            <a:extLst>
              <a:ext uri="{FF2B5EF4-FFF2-40B4-BE49-F238E27FC236}">
                <a16:creationId xmlns:a16="http://schemas.microsoft.com/office/drawing/2014/main" id="{A7352995-19D3-2464-57AE-95991B32E394}"/>
              </a:ext>
            </a:extLst>
          </p:cNvPr>
          <p:cNvPicPr>
            <a:picLocks noChangeAspect="1"/>
          </p:cNvPicPr>
          <p:nvPr/>
        </p:nvPicPr>
        <p:blipFill>
          <a:blip r:embed="rId4"/>
          <a:stretch>
            <a:fillRect/>
          </a:stretch>
        </p:blipFill>
        <p:spPr>
          <a:xfrm>
            <a:off x="-39971" y="0"/>
            <a:ext cx="9182059"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BE88B79-5A96-BFE1-D6D4-C139DD0A1941}"/>
            </a:ext>
          </a:extLst>
        </p:cNvPr>
        <p:cNvGrpSpPr/>
        <p:nvPr/>
      </p:nvGrpSpPr>
      <p:grpSpPr>
        <a:xfrm>
          <a:off x="0" y="0"/>
          <a:ext cx="0" cy="0"/>
          <a:chOff x="0" y="0"/>
          <a:chExt cx="0" cy="0"/>
        </a:xfrm>
      </p:grpSpPr>
      <p:pic>
        <p:nvPicPr>
          <p:cNvPr id="111" name="Google Shape;111;p18">
            <a:extLst>
              <a:ext uri="{FF2B5EF4-FFF2-40B4-BE49-F238E27FC236}">
                <a16:creationId xmlns:a16="http://schemas.microsoft.com/office/drawing/2014/main" id="{B329967D-C7B6-411F-E6BB-B0FD21DB1710}"/>
              </a:ext>
            </a:extLst>
          </p:cNvPr>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2" name="Google Shape;112;p18">
            <a:extLst>
              <a:ext uri="{FF2B5EF4-FFF2-40B4-BE49-F238E27FC236}">
                <a16:creationId xmlns:a16="http://schemas.microsoft.com/office/drawing/2014/main" id="{291E7B3A-9D15-9649-FD60-4FC4F94CE6CC}"/>
              </a:ext>
            </a:extLst>
          </p:cNvPr>
          <p:cNvSpPr txBox="1"/>
          <p:nvPr/>
        </p:nvSpPr>
        <p:spPr>
          <a:xfrm>
            <a:off x="340500" y="204992"/>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Report</a:t>
            </a:r>
            <a:endParaRPr sz="3600" b="1">
              <a:latin typeface="Rubik"/>
              <a:ea typeface="Rubik"/>
              <a:cs typeface="Rubik"/>
              <a:sym typeface="Rubik"/>
            </a:endParaRPr>
          </a:p>
        </p:txBody>
      </p:sp>
      <p:pic>
        <p:nvPicPr>
          <p:cNvPr id="113" name="Google Shape;113;p18">
            <a:extLst>
              <a:ext uri="{FF2B5EF4-FFF2-40B4-BE49-F238E27FC236}">
                <a16:creationId xmlns:a16="http://schemas.microsoft.com/office/drawing/2014/main" id="{6631EB3D-3E98-D7E5-F5E8-F7A2CE6248FB}"/>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graphicFrame>
        <p:nvGraphicFramePr>
          <p:cNvPr id="3" name="Table 2">
            <a:extLst>
              <a:ext uri="{FF2B5EF4-FFF2-40B4-BE49-F238E27FC236}">
                <a16:creationId xmlns:a16="http://schemas.microsoft.com/office/drawing/2014/main" id="{21E590A4-9714-EDFF-C11D-FFDD934313D1}"/>
              </a:ext>
            </a:extLst>
          </p:cNvPr>
          <p:cNvGraphicFramePr>
            <a:graphicFrameLocks noGrp="1"/>
          </p:cNvGraphicFramePr>
          <p:nvPr>
            <p:extLst>
              <p:ext uri="{D42A27DB-BD31-4B8C-83A1-F6EECF244321}">
                <p14:modId xmlns:p14="http://schemas.microsoft.com/office/powerpoint/2010/main" val="4105121079"/>
              </p:ext>
            </p:extLst>
          </p:nvPr>
        </p:nvGraphicFramePr>
        <p:xfrm>
          <a:off x="340499" y="1036147"/>
          <a:ext cx="5370344" cy="3546269"/>
        </p:xfrm>
        <a:graphic>
          <a:graphicData uri="http://schemas.openxmlformats.org/drawingml/2006/table">
            <a:tbl>
              <a:tblPr firstRow="1" bandRow="1">
                <a:tableStyleId>{7DF18680-E054-41AD-8BC1-D1AEF772440D}</a:tableStyleId>
              </a:tblPr>
              <a:tblGrid>
                <a:gridCol w="790032">
                  <a:extLst>
                    <a:ext uri="{9D8B030D-6E8A-4147-A177-3AD203B41FA5}">
                      <a16:colId xmlns:a16="http://schemas.microsoft.com/office/drawing/2014/main" val="3392408346"/>
                    </a:ext>
                  </a:extLst>
                </a:gridCol>
                <a:gridCol w="1039091">
                  <a:extLst>
                    <a:ext uri="{9D8B030D-6E8A-4147-A177-3AD203B41FA5}">
                      <a16:colId xmlns:a16="http://schemas.microsoft.com/office/drawing/2014/main" val="2341849452"/>
                    </a:ext>
                  </a:extLst>
                </a:gridCol>
                <a:gridCol w="1147156">
                  <a:extLst>
                    <a:ext uri="{9D8B030D-6E8A-4147-A177-3AD203B41FA5}">
                      <a16:colId xmlns:a16="http://schemas.microsoft.com/office/drawing/2014/main" val="2255597406"/>
                    </a:ext>
                  </a:extLst>
                </a:gridCol>
                <a:gridCol w="1230284">
                  <a:extLst>
                    <a:ext uri="{9D8B030D-6E8A-4147-A177-3AD203B41FA5}">
                      <a16:colId xmlns:a16="http://schemas.microsoft.com/office/drawing/2014/main" val="3848646183"/>
                    </a:ext>
                  </a:extLst>
                </a:gridCol>
                <a:gridCol w="1163781">
                  <a:extLst>
                    <a:ext uri="{9D8B030D-6E8A-4147-A177-3AD203B41FA5}">
                      <a16:colId xmlns:a16="http://schemas.microsoft.com/office/drawing/2014/main" val="3379169276"/>
                    </a:ext>
                  </a:extLst>
                </a:gridCol>
              </a:tblGrid>
              <a:tr h="174424">
                <a:tc>
                  <a:txBody>
                    <a:bodyPr/>
                    <a:lstStyle/>
                    <a:p>
                      <a:pPr marL="0" marR="0" fontAlgn="t">
                        <a:buNone/>
                      </a:pPr>
                      <a:r>
                        <a:rPr lang="en-US" sz="900" b="1">
                          <a:effectLst/>
                        </a:rPr>
                        <a:t>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City </a:t>
                      </a:r>
                    </a:p>
                    <a:p>
                      <a:pPr marL="0" marR="0" fontAlgn="t">
                        <a:buNone/>
                      </a:pPr>
                      <a:r>
                        <a:rPr lang="en-US" sz="900" b="1">
                          <a:effectLst/>
                        </a:rPr>
                        <a:t>(Quantity)</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City </a:t>
                      </a:r>
                    </a:p>
                    <a:p>
                      <a:pPr marL="0" marR="0" fontAlgn="t">
                        <a:buNone/>
                      </a:pPr>
                      <a:r>
                        <a:rPr lang="en-US" sz="900" b="1">
                          <a:effectLst/>
                        </a:rPr>
                        <a:t>(Sales)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Product Category (Quantity)</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Product Category (Sales)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1481503659"/>
                  </a:ext>
                </a:extLst>
              </a:tr>
              <a:tr h="463125">
                <a:tc>
                  <a:txBody>
                    <a:bodyPr/>
                    <a:lstStyle/>
                    <a:p>
                      <a:pPr marL="0" marR="0" fontAlgn="t">
                        <a:buNone/>
                      </a:pPr>
                      <a:r>
                        <a:rPr lang="en-US" sz="900" b="1">
                          <a:effectLst/>
                        </a:rPr>
                        <a:t>Jan 2020</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Miami</a:t>
                      </a:r>
                    </a:p>
                    <a:p>
                      <a:pPr marL="0" marR="0" fontAlgn="t">
                        <a:buNone/>
                      </a:pPr>
                      <a:r>
                        <a:rPr lang="en-US" sz="900" b="1">
                          <a:effectLst/>
                        </a:rPr>
                        <a:t>Birmingham </a:t>
                      </a:r>
                    </a:p>
                    <a:p>
                      <a:pPr marL="0" marR="0" fontAlgn="t">
                        <a:buNone/>
                      </a:pPr>
                      <a:r>
                        <a:rPr lang="en-US" sz="900" b="1">
                          <a:effectLst/>
                        </a:rPr>
                        <a:t>Washington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Miami</a:t>
                      </a:r>
                    </a:p>
                    <a:p>
                      <a:pPr marL="0" marR="0" fontAlgn="t">
                        <a:buNone/>
                      </a:pPr>
                      <a:r>
                        <a:rPr lang="en-US" sz="900" b="1">
                          <a:effectLst/>
                        </a:rPr>
                        <a:t>Albany</a:t>
                      </a:r>
                    </a:p>
                    <a:p>
                      <a:pPr marL="0" marR="0" fontAlgn="t">
                        <a:buNone/>
                      </a:pPr>
                      <a:r>
                        <a:rPr lang="en-US" sz="900" b="1">
                          <a:effectLst/>
                        </a:rPr>
                        <a:t>San Fransisco</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Training videos</a:t>
                      </a:r>
                    </a:p>
                    <a:p>
                      <a:pPr marL="0" marR="0" fontAlgn="t">
                        <a:buNone/>
                      </a:pPr>
                      <a:r>
                        <a:rPr lang="en-US" sz="900" b="1">
                          <a:effectLst/>
                        </a:rPr>
                        <a:t>Drones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 </a:t>
                      </a:r>
                    </a:p>
                    <a:p>
                      <a:pPr marL="0" marR="0" fontAlgn="t">
                        <a:buNone/>
                      </a:pPr>
                      <a:r>
                        <a:rPr lang="en-US" sz="900" b="1">
                          <a:effectLst/>
                        </a:rPr>
                        <a:t>Drones </a:t>
                      </a:r>
                    </a:p>
                    <a:p>
                      <a:pPr marL="0" marR="0" fontAlgn="t">
                        <a:buNone/>
                      </a:pPr>
                      <a:r>
                        <a:rPr lang="en-US" sz="900" b="1">
                          <a:effectLst/>
                        </a:rPr>
                        <a:t>Robot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648717677"/>
                  </a:ext>
                </a:extLst>
              </a:tr>
              <a:tr h="463125">
                <a:tc>
                  <a:txBody>
                    <a:bodyPr/>
                    <a:lstStyle/>
                    <a:p>
                      <a:pPr marL="0" marR="0" fontAlgn="t">
                        <a:buNone/>
                      </a:pPr>
                      <a:r>
                        <a:rPr lang="en-US" sz="900" b="1">
                          <a:effectLst/>
                        </a:rPr>
                        <a:t>May 2020</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Philadelphia</a:t>
                      </a:r>
                    </a:p>
                    <a:p>
                      <a:pPr marL="0" marR="0" fontAlgn="t">
                        <a:buNone/>
                      </a:pPr>
                      <a:r>
                        <a:rPr lang="en-US" sz="900" b="1">
                          <a:effectLst/>
                        </a:rPr>
                        <a:t>Springfield</a:t>
                      </a:r>
                    </a:p>
                    <a:p>
                      <a:pPr marL="0" marR="0" fontAlgn="t">
                        <a:buNone/>
                      </a:pPr>
                      <a:r>
                        <a:rPr lang="en-US" sz="900" b="1">
                          <a:effectLst/>
                        </a:rPr>
                        <a:t>Chicago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Silver Spring</a:t>
                      </a:r>
                    </a:p>
                    <a:p>
                      <a:pPr marL="0" marR="0" fontAlgn="t">
                        <a:buNone/>
                      </a:pPr>
                      <a:r>
                        <a:rPr lang="en-US" sz="900" b="1">
                          <a:effectLst/>
                        </a:rPr>
                        <a:t>San Antonio</a:t>
                      </a:r>
                    </a:p>
                    <a:p>
                      <a:pPr marL="0" marR="0" fontAlgn="t">
                        <a:buNone/>
                      </a:pPr>
                      <a:r>
                        <a:rPr lang="en-US" sz="900" b="1">
                          <a:effectLst/>
                        </a:rPr>
                        <a:t>Philadelpia</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Training Videos</a:t>
                      </a:r>
                    </a:p>
                    <a:p>
                      <a:pPr marL="0" marR="0" fontAlgn="t">
                        <a:buNone/>
                      </a:pPr>
                      <a:r>
                        <a:rPr lang="en-US" sz="900" b="1">
                          <a:effectLst/>
                        </a:rPr>
                        <a:t>Blueprints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Drones </a:t>
                      </a:r>
                    </a:p>
                    <a:p>
                      <a:pPr marL="0" marR="0" fontAlgn="t">
                        <a:buNone/>
                      </a:pPr>
                      <a:r>
                        <a:rPr lang="en-US" sz="900" b="1">
                          <a:effectLst/>
                        </a:rPr>
                        <a:t>Robots </a:t>
                      </a:r>
                    </a:p>
                    <a:p>
                      <a:pPr marL="0" marR="0" fontAlgn="t">
                        <a:buNone/>
                      </a:pPr>
                      <a:r>
                        <a:rPr lang="en-US" sz="900" b="1">
                          <a:effectLst/>
                        </a:rPr>
                        <a:t>Drone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3919073640"/>
                  </a:ext>
                </a:extLst>
              </a:tr>
              <a:tr h="463125">
                <a:tc>
                  <a:txBody>
                    <a:bodyPr/>
                    <a:lstStyle/>
                    <a:p>
                      <a:pPr marL="0" marR="0" fontAlgn="t">
                        <a:buNone/>
                      </a:pPr>
                      <a:r>
                        <a:rPr lang="en-US" sz="900" b="1">
                          <a:effectLst/>
                        </a:rPr>
                        <a:t>Aug 2020</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Newark</a:t>
                      </a:r>
                    </a:p>
                    <a:p>
                      <a:pPr marL="0" marR="0" fontAlgn="t">
                        <a:buNone/>
                      </a:pPr>
                      <a:r>
                        <a:rPr lang="en-US" sz="900" b="1">
                          <a:effectLst/>
                        </a:rPr>
                        <a:t>Sacramento</a:t>
                      </a:r>
                    </a:p>
                    <a:p>
                      <a:pPr marL="0" marR="0" fontAlgn="t">
                        <a:buNone/>
                      </a:pPr>
                      <a:r>
                        <a:rPr lang="en-US" sz="900" b="1">
                          <a:effectLst/>
                        </a:rPr>
                        <a:t>Chicago</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Zephyrhills </a:t>
                      </a:r>
                    </a:p>
                    <a:p>
                      <a:pPr marL="0" marR="0" fontAlgn="t">
                        <a:buNone/>
                      </a:pPr>
                      <a:r>
                        <a:rPr lang="en-US" sz="900" b="1">
                          <a:effectLst/>
                        </a:rPr>
                        <a:t>Sacramento</a:t>
                      </a:r>
                    </a:p>
                    <a:p>
                      <a:pPr marL="0" marR="0" fontAlgn="t">
                        <a:buNone/>
                      </a:pPr>
                      <a:r>
                        <a:rPr lang="en-US" sz="900" b="1">
                          <a:effectLst/>
                        </a:rPr>
                        <a:t>Fort Wayne</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Drone Kits</a:t>
                      </a:r>
                    </a:p>
                    <a:p>
                      <a:pPr marL="0" marR="0" fontAlgn="t">
                        <a:buNone/>
                      </a:pPr>
                      <a:r>
                        <a:rPr lang="en-US" sz="900" b="1">
                          <a:effectLst/>
                        </a:rPr>
                        <a:t>Blueprints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 </a:t>
                      </a:r>
                    </a:p>
                    <a:p>
                      <a:pPr marL="0" marR="0" fontAlgn="t">
                        <a:buNone/>
                      </a:pPr>
                      <a:r>
                        <a:rPr lang="en-US" sz="900" b="1">
                          <a:effectLst/>
                        </a:rPr>
                        <a:t>Drones </a:t>
                      </a:r>
                    </a:p>
                    <a:p>
                      <a:pPr marL="0" marR="0" fontAlgn="t">
                        <a:buNone/>
                      </a:pPr>
                      <a:r>
                        <a:rPr lang="en-US" sz="900" b="1">
                          <a:effectLst/>
                        </a:rPr>
                        <a:t>Robot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98863840"/>
                  </a:ext>
                </a:extLst>
              </a:tr>
              <a:tr h="463125">
                <a:tc>
                  <a:txBody>
                    <a:bodyPr/>
                    <a:lstStyle/>
                    <a:p>
                      <a:pPr marL="0" marR="0" fontAlgn="t">
                        <a:buNone/>
                      </a:pPr>
                      <a:r>
                        <a:rPr lang="en-US" sz="900" b="1">
                          <a:effectLst/>
                        </a:rPr>
                        <a:t>Sept 2020</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Rochester </a:t>
                      </a:r>
                    </a:p>
                    <a:p>
                      <a:pPr marL="0" marR="0" fontAlgn="t">
                        <a:buNone/>
                      </a:pPr>
                      <a:r>
                        <a:rPr lang="en-US" sz="900" b="1">
                          <a:effectLst/>
                        </a:rPr>
                        <a:t>Birmingham </a:t>
                      </a:r>
                    </a:p>
                    <a:p>
                      <a:pPr marL="0" marR="0" fontAlgn="t">
                        <a:buNone/>
                      </a:pPr>
                      <a:r>
                        <a:rPr lang="en-US" sz="900" b="1">
                          <a:effectLst/>
                        </a:rPr>
                        <a:t>Madison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Birmingham </a:t>
                      </a:r>
                    </a:p>
                    <a:p>
                      <a:pPr marL="0" marR="0" fontAlgn="t">
                        <a:buNone/>
                      </a:pPr>
                      <a:r>
                        <a:rPr lang="en-US" sz="900" b="1">
                          <a:effectLst/>
                        </a:rPr>
                        <a:t>Bakersfield </a:t>
                      </a:r>
                    </a:p>
                    <a:p>
                      <a:pPr marL="0" marR="0" fontAlgn="t">
                        <a:buNone/>
                      </a:pPr>
                      <a:r>
                        <a:rPr lang="en-US" sz="900" b="1">
                          <a:effectLst/>
                        </a:rPr>
                        <a:t>Newark</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Training Videos</a:t>
                      </a:r>
                    </a:p>
                    <a:p>
                      <a:pPr marL="0" marR="0" fontAlgn="t">
                        <a:buNone/>
                      </a:pPr>
                      <a:r>
                        <a:rPr lang="en-US" sz="900" b="1">
                          <a:effectLst/>
                        </a:rPr>
                        <a:t>Blueprints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 </a:t>
                      </a:r>
                    </a:p>
                    <a:p>
                      <a:pPr marL="0" marR="0" fontAlgn="t">
                        <a:buNone/>
                      </a:pPr>
                      <a:r>
                        <a:rPr lang="en-US" sz="900" b="1">
                          <a:effectLst/>
                        </a:rPr>
                        <a:t>Drones </a:t>
                      </a:r>
                    </a:p>
                    <a:p>
                      <a:pPr marL="0" marR="0" fontAlgn="t">
                        <a:buNone/>
                      </a:pPr>
                      <a:r>
                        <a:rPr lang="en-US" sz="900" b="1">
                          <a:effectLst/>
                        </a:rPr>
                        <a:t>Robot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4092297386"/>
                  </a:ext>
                </a:extLst>
              </a:tr>
              <a:tr h="463125">
                <a:tc>
                  <a:txBody>
                    <a:bodyPr/>
                    <a:lstStyle/>
                    <a:p>
                      <a:pPr marL="0" marR="0" fontAlgn="t">
                        <a:buNone/>
                      </a:pPr>
                      <a:r>
                        <a:rPr lang="en-US" sz="900" b="1">
                          <a:effectLst/>
                        </a:rPr>
                        <a:t>Jan 2021</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Houston </a:t>
                      </a:r>
                    </a:p>
                    <a:p>
                      <a:pPr marL="0" marR="0" fontAlgn="t">
                        <a:buNone/>
                      </a:pPr>
                      <a:r>
                        <a:rPr lang="en-US" sz="900" b="1">
                          <a:effectLst/>
                        </a:rPr>
                        <a:t>San Diego</a:t>
                      </a:r>
                    </a:p>
                    <a:p>
                      <a:pPr marL="0" marR="0" fontAlgn="t">
                        <a:buNone/>
                      </a:pPr>
                      <a:r>
                        <a:rPr lang="en-US" sz="900" b="1">
                          <a:effectLst/>
                        </a:rPr>
                        <a:t>Chicago</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Fort Smith </a:t>
                      </a:r>
                    </a:p>
                    <a:p>
                      <a:pPr marL="0" marR="0" fontAlgn="t">
                        <a:buNone/>
                      </a:pPr>
                      <a:r>
                        <a:rPr lang="en-US" sz="900" b="1">
                          <a:effectLst/>
                        </a:rPr>
                        <a:t>San Rafael</a:t>
                      </a:r>
                    </a:p>
                    <a:p>
                      <a:pPr marL="0" marR="0" fontAlgn="t">
                        <a:buNone/>
                      </a:pPr>
                      <a:r>
                        <a:rPr lang="en-US" sz="900" b="1">
                          <a:effectLst/>
                        </a:rPr>
                        <a:t>Phoenix</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Training Videos</a:t>
                      </a:r>
                    </a:p>
                    <a:p>
                      <a:pPr marL="0" marR="0" fontAlgn="t">
                        <a:buNone/>
                      </a:pPr>
                      <a:r>
                        <a:rPr lang="en-US" sz="900" b="1">
                          <a:effectLst/>
                        </a:rPr>
                        <a:t>Drone Kits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 </a:t>
                      </a:r>
                    </a:p>
                    <a:p>
                      <a:pPr marL="0" marR="0" fontAlgn="t">
                        <a:buNone/>
                      </a:pPr>
                      <a:r>
                        <a:rPr lang="en-US" sz="900" b="1">
                          <a:effectLst/>
                        </a:rPr>
                        <a:t>Drones </a:t>
                      </a:r>
                    </a:p>
                    <a:p>
                      <a:pPr marL="0" marR="0" fontAlgn="t">
                        <a:buNone/>
                      </a:pPr>
                      <a:r>
                        <a:rPr lang="en-US" sz="900" b="1">
                          <a:effectLst/>
                        </a:rPr>
                        <a:t>Robot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2935509068"/>
                  </a:ext>
                </a:extLst>
              </a:tr>
              <a:tr h="463125">
                <a:tc>
                  <a:txBody>
                    <a:bodyPr/>
                    <a:lstStyle/>
                    <a:p>
                      <a:pPr marL="0" marR="0" fontAlgn="t">
                        <a:buNone/>
                      </a:pPr>
                      <a:r>
                        <a:rPr lang="en-US" sz="900" b="1">
                          <a:effectLst/>
                        </a:rPr>
                        <a:t>Jun 2021</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Springfield </a:t>
                      </a:r>
                    </a:p>
                    <a:p>
                      <a:pPr marL="0" marR="0" fontAlgn="t">
                        <a:buNone/>
                      </a:pPr>
                      <a:r>
                        <a:rPr lang="en-US" sz="900" b="1">
                          <a:effectLst/>
                        </a:rPr>
                        <a:t>El Paso</a:t>
                      </a:r>
                    </a:p>
                    <a:p>
                      <a:pPr marL="0" marR="0" fontAlgn="t">
                        <a:buNone/>
                      </a:pPr>
                      <a:r>
                        <a:rPr lang="en-US" sz="900" b="1">
                          <a:effectLst/>
                        </a:rPr>
                        <a:t>San Antonio</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El Paso</a:t>
                      </a:r>
                    </a:p>
                    <a:p>
                      <a:pPr marL="0" marR="0" fontAlgn="t">
                        <a:buNone/>
                      </a:pPr>
                      <a:r>
                        <a:rPr lang="en-US" sz="900" b="1">
                          <a:effectLst/>
                        </a:rPr>
                        <a:t>Shreveport</a:t>
                      </a:r>
                    </a:p>
                    <a:p>
                      <a:pPr marL="0" marR="0" fontAlgn="t">
                        <a:buNone/>
                      </a:pPr>
                      <a:r>
                        <a:rPr lang="en-US" sz="900" b="1">
                          <a:effectLst/>
                        </a:rPr>
                        <a:t>Springfield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Blueprints</a:t>
                      </a:r>
                    </a:p>
                    <a:p>
                      <a:pPr marL="0" marR="0" fontAlgn="t">
                        <a:buNone/>
                      </a:pPr>
                      <a:r>
                        <a:rPr lang="en-US" sz="900" b="1">
                          <a:effectLst/>
                        </a:rPr>
                        <a:t>Training Videos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 </a:t>
                      </a:r>
                    </a:p>
                    <a:p>
                      <a:pPr marL="0" marR="0" fontAlgn="t">
                        <a:buNone/>
                      </a:pPr>
                      <a:r>
                        <a:rPr lang="en-US" sz="900" b="1">
                          <a:effectLst/>
                        </a:rPr>
                        <a:t>Drones </a:t>
                      </a:r>
                    </a:p>
                    <a:p>
                      <a:pPr marL="0" marR="0" fontAlgn="t">
                        <a:buNone/>
                      </a:pPr>
                      <a:r>
                        <a:rPr lang="en-US" sz="900" b="1">
                          <a:effectLst/>
                        </a:rPr>
                        <a:t>Robot Kits</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1312267189"/>
                  </a:ext>
                </a:extLst>
              </a:tr>
              <a:tr h="463125">
                <a:tc>
                  <a:txBody>
                    <a:bodyPr/>
                    <a:lstStyle/>
                    <a:p>
                      <a:pPr marL="0" marR="0" fontAlgn="t">
                        <a:buNone/>
                      </a:pPr>
                      <a:r>
                        <a:rPr lang="en-US" sz="900" b="1">
                          <a:effectLst/>
                        </a:rPr>
                        <a:t>Sept 2021</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Charlotte </a:t>
                      </a:r>
                    </a:p>
                    <a:p>
                      <a:pPr marL="0" marR="0" fontAlgn="t">
                        <a:buNone/>
                      </a:pPr>
                      <a:r>
                        <a:rPr lang="en-US" sz="900" b="1">
                          <a:effectLst/>
                        </a:rPr>
                        <a:t>Grand Rapids</a:t>
                      </a:r>
                    </a:p>
                    <a:p>
                      <a:pPr marL="0" marR="0" fontAlgn="t">
                        <a:buNone/>
                      </a:pPr>
                      <a:r>
                        <a:rPr lang="en-US" sz="900" b="1">
                          <a:effectLst/>
                        </a:rPr>
                        <a:t>Oakland</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Charlotte</a:t>
                      </a:r>
                    </a:p>
                    <a:p>
                      <a:pPr marL="0" marR="0" fontAlgn="t">
                        <a:buNone/>
                      </a:pPr>
                      <a:r>
                        <a:rPr lang="en-US" sz="900" b="1">
                          <a:effectLst/>
                        </a:rPr>
                        <a:t>Pasadena</a:t>
                      </a:r>
                    </a:p>
                    <a:p>
                      <a:pPr marL="0" marR="0" fontAlgn="t">
                        <a:buNone/>
                      </a:pPr>
                      <a:r>
                        <a:rPr lang="en-US" sz="900" b="1">
                          <a:effectLst/>
                        </a:rPr>
                        <a:t>Columbus</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eBooks</a:t>
                      </a:r>
                    </a:p>
                    <a:p>
                      <a:pPr marL="0" marR="0" fontAlgn="t">
                        <a:buNone/>
                      </a:pPr>
                      <a:r>
                        <a:rPr lang="en-US" sz="900" b="1">
                          <a:effectLst/>
                        </a:rPr>
                        <a:t>Drone Kits</a:t>
                      </a:r>
                    </a:p>
                    <a:p>
                      <a:pPr marL="0" marR="0" fontAlgn="t">
                        <a:buNone/>
                      </a:pPr>
                      <a:r>
                        <a:rPr lang="en-US" sz="900" b="1">
                          <a:effectLst/>
                        </a:rPr>
                        <a:t>Robots </a:t>
                      </a:r>
                      <a:endParaRPr lang="en-US" sz="900" b="1">
                        <a:effectLst/>
                        <a:latin typeface="Times New Roman" panose="02020603050405020304" pitchFamily="18" charset="0"/>
                      </a:endParaRPr>
                    </a:p>
                  </a:txBody>
                  <a:tcPr marL="22555" marR="22555" marT="15037" marB="15037"/>
                </a:tc>
                <a:tc>
                  <a:txBody>
                    <a:bodyPr/>
                    <a:lstStyle/>
                    <a:p>
                      <a:pPr marL="0" marR="0" fontAlgn="t">
                        <a:buNone/>
                      </a:pPr>
                      <a:r>
                        <a:rPr lang="en-US" sz="900" b="1">
                          <a:effectLst/>
                        </a:rPr>
                        <a:t>Robots</a:t>
                      </a:r>
                    </a:p>
                    <a:p>
                      <a:pPr marL="0" marR="0" fontAlgn="t">
                        <a:buNone/>
                      </a:pPr>
                      <a:r>
                        <a:rPr lang="en-US" sz="900" b="1">
                          <a:effectLst/>
                        </a:rPr>
                        <a:t>Drones </a:t>
                      </a:r>
                    </a:p>
                    <a:p>
                      <a:pPr marL="0" marR="0" fontAlgn="t">
                        <a:buNone/>
                      </a:pPr>
                      <a:r>
                        <a:rPr lang="en-US" sz="900" b="1">
                          <a:effectLst/>
                        </a:rPr>
                        <a:t>Robot Kits </a:t>
                      </a:r>
                      <a:endParaRPr lang="en-US" sz="900" b="1">
                        <a:effectLst/>
                        <a:latin typeface="Times New Roman" panose="02020603050405020304" pitchFamily="18" charset="0"/>
                      </a:endParaRPr>
                    </a:p>
                  </a:txBody>
                  <a:tcPr marL="22555" marR="22555" marT="15037" marB="15037"/>
                </a:tc>
                <a:extLst>
                  <a:ext uri="{0D108BD9-81ED-4DB2-BD59-A6C34878D82A}">
                    <a16:rowId xmlns:a16="http://schemas.microsoft.com/office/drawing/2014/main" val="3634690277"/>
                  </a:ext>
                </a:extLst>
              </a:tr>
            </a:tbl>
          </a:graphicData>
        </a:graphic>
      </p:graphicFrame>
      <p:sp>
        <p:nvSpPr>
          <p:cNvPr id="4" name="Rectangle: Rounded Corners 3">
            <a:extLst>
              <a:ext uri="{FF2B5EF4-FFF2-40B4-BE49-F238E27FC236}">
                <a16:creationId xmlns:a16="http://schemas.microsoft.com/office/drawing/2014/main" id="{B00A2AD9-AE69-987C-F9B2-E70D652ED287}"/>
              </a:ext>
            </a:extLst>
          </p:cNvPr>
          <p:cNvSpPr/>
          <p:nvPr/>
        </p:nvSpPr>
        <p:spPr>
          <a:xfrm>
            <a:off x="6026150" y="1036147"/>
            <a:ext cx="2777350" cy="3546269"/>
          </a:xfrm>
          <a:prstGeom prst="roundRect">
            <a:avLst/>
          </a:prstGeom>
          <a:solidFill>
            <a:schemeClr val="accent5"/>
          </a:solidFill>
          <a:ln>
            <a:solidFill>
              <a:schemeClr val="tx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200"/>
              <a:t>Tidak terdapat hubungan yang signifikan antara kota dengan jumlah pesanan dan juga sales</a:t>
            </a:r>
          </a:p>
          <a:p>
            <a:pPr marL="342900" indent="-342900">
              <a:buFont typeface="+mj-lt"/>
              <a:buAutoNum type="arabicPeriod"/>
            </a:pPr>
            <a:r>
              <a:rPr lang="en-US" sz="1200"/>
              <a:t>Kategori produk yang terjual paling banyak cenderung konsisten, yaitu </a:t>
            </a:r>
            <a:r>
              <a:rPr lang="en-US" sz="1200" b="1">
                <a:solidFill>
                  <a:schemeClr val="bg1"/>
                </a:solidFill>
              </a:rPr>
              <a:t>eBooks</a:t>
            </a:r>
            <a:r>
              <a:rPr lang="en-US" sz="1200"/>
              <a:t>, </a:t>
            </a:r>
            <a:r>
              <a:rPr lang="en-US" sz="1200" b="1">
                <a:solidFill>
                  <a:schemeClr val="bg1"/>
                </a:solidFill>
              </a:rPr>
              <a:t>Training Videos</a:t>
            </a:r>
            <a:r>
              <a:rPr lang="en-US" sz="1200"/>
              <a:t>, dan </a:t>
            </a:r>
            <a:r>
              <a:rPr lang="en-US" sz="1200" b="1">
                <a:solidFill>
                  <a:schemeClr val="bg1"/>
                </a:solidFill>
              </a:rPr>
              <a:t>Blueprints</a:t>
            </a:r>
          </a:p>
          <a:p>
            <a:pPr marL="342900" indent="-342900">
              <a:buFont typeface="+mj-lt"/>
              <a:buAutoNum type="arabicPeriod"/>
            </a:pPr>
            <a:r>
              <a:rPr lang="en-US" sz="1200"/>
              <a:t>Kategori produk yang paling menguntungkan juga cenderung konsisten di </a:t>
            </a:r>
            <a:r>
              <a:rPr lang="en-US" sz="1200" b="1">
                <a:solidFill>
                  <a:schemeClr val="bg1"/>
                </a:solidFill>
              </a:rPr>
              <a:t>Robots</a:t>
            </a:r>
            <a:r>
              <a:rPr lang="en-US" sz="1200"/>
              <a:t>, </a:t>
            </a:r>
            <a:r>
              <a:rPr lang="en-US" sz="1200" b="1">
                <a:solidFill>
                  <a:schemeClr val="bg1"/>
                </a:solidFill>
              </a:rPr>
              <a:t>Drones</a:t>
            </a:r>
            <a:r>
              <a:rPr lang="en-US" sz="1200"/>
              <a:t>, dan </a:t>
            </a:r>
            <a:r>
              <a:rPr lang="en-US" sz="1200" b="1">
                <a:solidFill>
                  <a:schemeClr val="bg1"/>
                </a:solidFill>
              </a:rPr>
              <a:t>Robot Kits</a:t>
            </a:r>
            <a:endParaRPr lang="en-ID" sz="1200" b="1">
              <a:solidFill>
                <a:schemeClr val="bg1"/>
              </a:solidFill>
            </a:endParaRPr>
          </a:p>
        </p:txBody>
      </p:sp>
    </p:spTree>
    <p:extLst>
      <p:ext uri="{BB962C8B-B14F-4D97-AF65-F5344CB8AC3E}">
        <p14:creationId xmlns:p14="http://schemas.microsoft.com/office/powerpoint/2010/main" val="244972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3FA12C92-C839-1991-FC24-D4A6776EC27F}"/>
            </a:ext>
          </a:extLst>
        </p:cNvPr>
        <p:cNvGrpSpPr/>
        <p:nvPr/>
      </p:nvGrpSpPr>
      <p:grpSpPr>
        <a:xfrm>
          <a:off x="0" y="0"/>
          <a:ext cx="0" cy="0"/>
          <a:chOff x="0" y="0"/>
          <a:chExt cx="0" cy="0"/>
        </a:xfrm>
      </p:grpSpPr>
      <p:pic>
        <p:nvPicPr>
          <p:cNvPr id="111" name="Google Shape;111;p18">
            <a:extLst>
              <a:ext uri="{FF2B5EF4-FFF2-40B4-BE49-F238E27FC236}">
                <a16:creationId xmlns:a16="http://schemas.microsoft.com/office/drawing/2014/main" id="{63E82C8C-71D5-70F3-A660-2257A956B22D}"/>
              </a:ext>
            </a:extLst>
          </p:cNvPr>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2" name="Google Shape;112;p18">
            <a:extLst>
              <a:ext uri="{FF2B5EF4-FFF2-40B4-BE49-F238E27FC236}">
                <a16:creationId xmlns:a16="http://schemas.microsoft.com/office/drawing/2014/main" id="{6B188782-989D-E97F-3F2F-CF7413C5C8D0}"/>
              </a:ext>
            </a:extLst>
          </p:cNvPr>
          <p:cNvSpPr txBox="1"/>
          <p:nvPr/>
        </p:nvSpPr>
        <p:spPr>
          <a:xfrm>
            <a:off x="340500" y="204992"/>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Report</a:t>
            </a:r>
            <a:endParaRPr sz="3600" b="1">
              <a:latin typeface="Rubik"/>
              <a:ea typeface="Rubik"/>
              <a:cs typeface="Rubik"/>
              <a:sym typeface="Rubik"/>
            </a:endParaRPr>
          </a:p>
        </p:txBody>
      </p:sp>
      <p:pic>
        <p:nvPicPr>
          <p:cNvPr id="113" name="Google Shape;113;p18">
            <a:extLst>
              <a:ext uri="{FF2B5EF4-FFF2-40B4-BE49-F238E27FC236}">
                <a16:creationId xmlns:a16="http://schemas.microsoft.com/office/drawing/2014/main" id="{6381B751-A86D-CDA6-A12F-C1763294848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graphicFrame>
        <p:nvGraphicFramePr>
          <p:cNvPr id="2" name="Table 1">
            <a:extLst>
              <a:ext uri="{FF2B5EF4-FFF2-40B4-BE49-F238E27FC236}">
                <a16:creationId xmlns:a16="http://schemas.microsoft.com/office/drawing/2014/main" id="{AD32DFC1-99CB-4D50-1479-61B8D945767F}"/>
              </a:ext>
            </a:extLst>
          </p:cNvPr>
          <p:cNvGraphicFramePr>
            <a:graphicFrameLocks noGrp="1"/>
          </p:cNvGraphicFramePr>
          <p:nvPr>
            <p:extLst>
              <p:ext uri="{D42A27DB-BD31-4B8C-83A1-F6EECF244321}">
                <p14:modId xmlns:p14="http://schemas.microsoft.com/office/powerpoint/2010/main" val="573462832"/>
              </p:ext>
            </p:extLst>
          </p:nvPr>
        </p:nvGraphicFramePr>
        <p:xfrm>
          <a:off x="340501" y="1148617"/>
          <a:ext cx="2078850" cy="2063515"/>
        </p:xfrm>
        <a:graphic>
          <a:graphicData uri="http://schemas.openxmlformats.org/drawingml/2006/table">
            <a:tbl>
              <a:tblPr firstRow="1" bandRow="1">
                <a:tableStyleId>{7DF18680-E054-41AD-8BC1-D1AEF772440D}</a:tableStyleId>
              </a:tblPr>
              <a:tblGrid>
                <a:gridCol w="1570590">
                  <a:extLst>
                    <a:ext uri="{9D8B030D-6E8A-4147-A177-3AD203B41FA5}">
                      <a16:colId xmlns:a16="http://schemas.microsoft.com/office/drawing/2014/main" val="4048972288"/>
                    </a:ext>
                  </a:extLst>
                </a:gridCol>
                <a:gridCol w="508260">
                  <a:extLst>
                    <a:ext uri="{9D8B030D-6E8A-4147-A177-3AD203B41FA5}">
                      <a16:colId xmlns:a16="http://schemas.microsoft.com/office/drawing/2014/main" val="2869909144"/>
                    </a:ext>
                  </a:extLst>
                </a:gridCol>
              </a:tblGrid>
              <a:tr h="267433">
                <a:tc gridSpan="2">
                  <a:txBody>
                    <a:bodyPr/>
                    <a:lstStyle/>
                    <a:p>
                      <a:pPr algn="ctr"/>
                      <a:r>
                        <a:rPr lang="en-US" sz="1200" b="1"/>
                        <a:t>Customer Baru</a:t>
                      </a:r>
                      <a:endParaRPr lang="en-ID" sz="1200" b="1"/>
                    </a:p>
                  </a:txBody>
                  <a:tcPr/>
                </a:tc>
                <a:tc hMerge="1">
                  <a:txBody>
                    <a:bodyPr/>
                    <a:lstStyle/>
                    <a:p>
                      <a:endParaRPr lang="en-ID"/>
                    </a:p>
                  </a:txBody>
                  <a:tcPr/>
                </a:tc>
                <a:extLst>
                  <a:ext uri="{0D108BD9-81ED-4DB2-BD59-A6C34878D82A}">
                    <a16:rowId xmlns:a16="http://schemas.microsoft.com/office/drawing/2014/main" val="2674451465"/>
                  </a:ext>
                </a:extLst>
              </a:tr>
              <a:tr h="357839">
                <a:tc>
                  <a:txBody>
                    <a:bodyPr/>
                    <a:lstStyle/>
                    <a:p>
                      <a:r>
                        <a:rPr lang="en-US" sz="1200" b="1"/>
                        <a:t>eBooks</a:t>
                      </a:r>
                      <a:endParaRPr lang="en-ID" sz="1200" b="1"/>
                    </a:p>
                  </a:txBody>
                  <a:tcPr/>
                </a:tc>
                <a:tc>
                  <a:txBody>
                    <a:bodyPr/>
                    <a:lstStyle/>
                    <a:p>
                      <a:r>
                        <a:rPr lang="en-US" sz="1200" b="1"/>
                        <a:t>27%</a:t>
                      </a:r>
                      <a:endParaRPr lang="en-ID" sz="1200" b="1"/>
                    </a:p>
                  </a:txBody>
                  <a:tcPr/>
                </a:tc>
                <a:extLst>
                  <a:ext uri="{0D108BD9-81ED-4DB2-BD59-A6C34878D82A}">
                    <a16:rowId xmlns:a16="http://schemas.microsoft.com/office/drawing/2014/main" val="1639580320"/>
                  </a:ext>
                </a:extLst>
              </a:tr>
              <a:tr h="357839">
                <a:tc>
                  <a:txBody>
                    <a:bodyPr/>
                    <a:lstStyle/>
                    <a:p>
                      <a:r>
                        <a:rPr lang="en-US" sz="1200" b="1"/>
                        <a:t>Training Videos</a:t>
                      </a:r>
                      <a:endParaRPr lang="en-ID" sz="1200" b="1"/>
                    </a:p>
                  </a:txBody>
                  <a:tcPr/>
                </a:tc>
                <a:tc>
                  <a:txBody>
                    <a:bodyPr/>
                    <a:lstStyle/>
                    <a:p>
                      <a:r>
                        <a:rPr lang="en-US" sz="1200" b="1"/>
                        <a:t>19%</a:t>
                      </a:r>
                      <a:endParaRPr lang="en-ID" sz="1200" b="1"/>
                    </a:p>
                  </a:txBody>
                  <a:tcPr/>
                </a:tc>
                <a:extLst>
                  <a:ext uri="{0D108BD9-81ED-4DB2-BD59-A6C34878D82A}">
                    <a16:rowId xmlns:a16="http://schemas.microsoft.com/office/drawing/2014/main" val="1741570478"/>
                  </a:ext>
                </a:extLst>
              </a:tr>
              <a:tr h="357839">
                <a:tc>
                  <a:txBody>
                    <a:bodyPr/>
                    <a:lstStyle/>
                    <a:p>
                      <a:r>
                        <a:rPr lang="en-US" sz="1200" b="1"/>
                        <a:t>Blueprints</a:t>
                      </a:r>
                      <a:endParaRPr lang="en-ID" sz="1200" b="1"/>
                    </a:p>
                  </a:txBody>
                  <a:tcPr/>
                </a:tc>
                <a:tc>
                  <a:txBody>
                    <a:bodyPr/>
                    <a:lstStyle/>
                    <a:p>
                      <a:r>
                        <a:rPr lang="en-US" sz="1200" b="1"/>
                        <a:t>13%</a:t>
                      </a:r>
                      <a:endParaRPr lang="en-ID" sz="1200" b="1"/>
                    </a:p>
                  </a:txBody>
                  <a:tcPr/>
                </a:tc>
                <a:extLst>
                  <a:ext uri="{0D108BD9-81ED-4DB2-BD59-A6C34878D82A}">
                    <a16:rowId xmlns:a16="http://schemas.microsoft.com/office/drawing/2014/main" val="1890047946"/>
                  </a:ext>
                </a:extLst>
              </a:tr>
              <a:tr h="357839">
                <a:tc>
                  <a:txBody>
                    <a:bodyPr/>
                    <a:lstStyle/>
                    <a:p>
                      <a:r>
                        <a:rPr lang="en-US" sz="1200" b="1"/>
                        <a:t>Drone Kits</a:t>
                      </a:r>
                      <a:endParaRPr lang="en-ID" sz="1200" b="1"/>
                    </a:p>
                  </a:txBody>
                  <a:tcPr/>
                </a:tc>
                <a:tc>
                  <a:txBody>
                    <a:bodyPr/>
                    <a:lstStyle/>
                    <a:p>
                      <a:r>
                        <a:rPr lang="en-US" sz="1200" b="1"/>
                        <a:t>11%</a:t>
                      </a:r>
                      <a:endParaRPr lang="en-ID" sz="1200" b="1"/>
                    </a:p>
                  </a:txBody>
                  <a:tcPr/>
                </a:tc>
                <a:extLst>
                  <a:ext uri="{0D108BD9-81ED-4DB2-BD59-A6C34878D82A}">
                    <a16:rowId xmlns:a16="http://schemas.microsoft.com/office/drawing/2014/main" val="3223851644"/>
                  </a:ext>
                </a:extLst>
              </a:tr>
              <a:tr h="357839">
                <a:tc>
                  <a:txBody>
                    <a:bodyPr/>
                    <a:lstStyle/>
                    <a:p>
                      <a:r>
                        <a:rPr lang="en-US" sz="1200" b="1"/>
                        <a:t>Drones</a:t>
                      </a:r>
                      <a:endParaRPr lang="en-ID" sz="1200" b="1"/>
                    </a:p>
                  </a:txBody>
                  <a:tcPr/>
                </a:tc>
                <a:tc>
                  <a:txBody>
                    <a:bodyPr/>
                    <a:lstStyle/>
                    <a:p>
                      <a:r>
                        <a:rPr lang="en-US" sz="1200" b="1"/>
                        <a:t>9%</a:t>
                      </a:r>
                      <a:endParaRPr lang="en-ID" sz="1200" b="1"/>
                    </a:p>
                  </a:txBody>
                  <a:tcPr/>
                </a:tc>
                <a:extLst>
                  <a:ext uri="{0D108BD9-81ED-4DB2-BD59-A6C34878D82A}">
                    <a16:rowId xmlns:a16="http://schemas.microsoft.com/office/drawing/2014/main" val="1818550682"/>
                  </a:ext>
                </a:extLst>
              </a:tr>
            </a:tbl>
          </a:graphicData>
        </a:graphic>
      </p:graphicFrame>
      <p:graphicFrame>
        <p:nvGraphicFramePr>
          <p:cNvPr id="3" name="Table 2">
            <a:extLst>
              <a:ext uri="{FF2B5EF4-FFF2-40B4-BE49-F238E27FC236}">
                <a16:creationId xmlns:a16="http://schemas.microsoft.com/office/drawing/2014/main" id="{DA5BA924-C3C0-1335-303B-A10B42FC8E74}"/>
              </a:ext>
            </a:extLst>
          </p:cNvPr>
          <p:cNvGraphicFramePr>
            <a:graphicFrameLocks noGrp="1"/>
          </p:cNvGraphicFramePr>
          <p:nvPr>
            <p:extLst>
              <p:ext uri="{D42A27DB-BD31-4B8C-83A1-F6EECF244321}">
                <p14:modId xmlns:p14="http://schemas.microsoft.com/office/powerpoint/2010/main" val="1198672018"/>
              </p:ext>
            </p:extLst>
          </p:nvPr>
        </p:nvGraphicFramePr>
        <p:xfrm>
          <a:off x="2663399" y="1148617"/>
          <a:ext cx="2078851" cy="2071670"/>
        </p:xfrm>
        <a:graphic>
          <a:graphicData uri="http://schemas.openxmlformats.org/drawingml/2006/table">
            <a:tbl>
              <a:tblPr firstRow="1" bandRow="1">
                <a:tableStyleId>{7DF18680-E054-41AD-8BC1-D1AEF772440D}</a:tableStyleId>
              </a:tblPr>
              <a:tblGrid>
                <a:gridCol w="1570591">
                  <a:extLst>
                    <a:ext uri="{9D8B030D-6E8A-4147-A177-3AD203B41FA5}">
                      <a16:colId xmlns:a16="http://schemas.microsoft.com/office/drawing/2014/main" val="4048972288"/>
                    </a:ext>
                  </a:extLst>
                </a:gridCol>
                <a:gridCol w="508260">
                  <a:extLst>
                    <a:ext uri="{9D8B030D-6E8A-4147-A177-3AD203B41FA5}">
                      <a16:colId xmlns:a16="http://schemas.microsoft.com/office/drawing/2014/main" val="2869909144"/>
                    </a:ext>
                  </a:extLst>
                </a:gridCol>
              </a:tblGrid>
              <a:tr h="266168">
                <a:tc gridSpan="2">
                  <a:txBody>
                    <a:bodyPr/>
                    <a:lstStyle/>
                    <a:p>
                      <a:pPr algn="ctr"/>
                      <a:r>
                        <a:rPr lang="en-US" sz="1200" b="1"/>
                        <a:t>Customer Lama</a:t>
                      </a:r>
                      <a:endParaRPr lang="en-ID" sz="1200" b="1"/>
                    </a:p>
                  </a:txBody>
                  <a:tcPr/>
                </a:tc>
                <a:tc hMerge="1">
                  <a:txBody>
                    <a:bodyPr/>
                    <a:lstStyle/>
                    <a:p>
                      <a:endParaRPr lang="en-ID"/>
                    </a:p>
                  </a:txBody>
                  <a:tcPr/>
                </a:tc>
                <a:extLst>
                  <a:ext uri="{0D108BD9-81ED-4DB2-BD59-A6C34878D82A}">
                    <a16:rowId xmlns:a16="http://schemas.microsoft.com/office/drawing/2014/main" val="2674451465"/>
                  </a:ext>
                </a:extLst>
              </a:tr>
              <a:tr h="359470">
                <a:tc>
                  <a:txBody>
                    <a:bodyPr/>
                    <a:lstStyle/>
                    <a:p>
                      <a:r>
                        <a:rPr lang="en-US" sz="1200" b="1"/>
                        <a:t>eBooks</a:t>
                      </a:r>
                      <a:endParaRPr lang="en-ID" sz="1200" b="1"/>
                    </a:p>
                  </a:txBody>
                  <a:tcPr/>
                </a:tc>
                <a:tc>
                  <a:txBody>
                    <a:bodyPr/>
                    <a:lstStyle/>
                    <a:p>
                      <a:r>
                        <a:rPr lang="en-US" sz="1200" b="1"/>
                        <a:t>23%</a:t>
                      </a:r>
                      <a:endParaRPr lang="en-ID" sz="1200" b="1"/>
                    </a:p>
                  </a:txBody>
                  <a:tcPr/>
                </a:tc>
                <a:extLst>
                  <a:ext uri="{0D108BD9-81ED-4DB2-BD59-A6C34878D82A}">
                    <a16:rowId xmlns:a16="http://schemas.microsoft.com/office/drawing/2014/main" val="1639580320"/>
                  </a:ext>
                </a:extLst>
              </a:tr>
              <a:tr h="359470">
                <a:tc>
                  <a:txBody>
                    <a:bodyPr/>
                    <a:lstStyle/>
                    <a:p>
                      <a:r>
                        <a:rPr lang="en-US" sz="1200" b="1"/>
                        <a:t>Training Videos</a:t>
                      </a:r>
                      <a:endParaRPr lang="en-ID" sz="1200" b="1"/>
                    </a:p>
                  </a:txBody>
                  <a:tcPr/>
                </a:tc>
                <a:tc>
                  <a:txBody>
                    <a:bodyPr/>
                    <a:lstStyle/>
                    <a:p>
                      <a:r>
                        <a:rPr lang="en-US" sz="1200" b="1"/>
                        <a:t>18%</a:t>
                      </a:r>
                      <a:endParaRPr lang="en-ID" sz="1200" b="1"/>
                    </a:p>
                  </a:txBody>
                  <a:tcPr/>
                </a:tc>
                <a:extLst>
                  <a:ext uri="{0D108BD9-81ED-4DB2-BD59-A6C34878D82A}">
                    <a16:rowId xmlns:a16="http://schemas.microsoft.com/office/drawing/2014/main" val="1741570478"/>
                  </a:ext>
                </a:extLst>
              </a:tr>
              <a:tr h="359470">
                <a:tc>
                  <a:txBody>
                    <a:bodyPr/>
                    <a:lstStyle/>
                    <a:p>
                      <a:r>
                        <a:rPr lang="en-US" sz="1200" b="1"/>
                        <a:t>Blueprints</a:t>
                      </a:r>
                      <a:endParaRPr lang="en-ID" sz="1200" b="1"/>
                    </a:p>
                  </a:txBody>
                  <a:tcPr/>
                </a:tc>
                <a:tc>
                  <a:txBody>
                    <a:bodyPr/>
                    <a:lstStyle/>
                    <a:p>
                      <a:r>
                        <a:rPr lang="en-US" sz="1200" b="1"/>
                        <a:t>13%</a:t>
                      </a:r>
                      <a:endParaRPr lang="en-ID" sz="1200" b="1"/>
                    </a:p>
                  </a:txBody>
                  <a:tcPr/>
                </a:tc>
                <a:extLst>
                  <a:ext uri="{0D108BD9-81ED-4DB2-BD59-A6C34878D82A}">
                    <a16:rowId xmlns:a16="http://schemas.microsoft.com/office/drawing/2014/main" val="1890047946"/>
                  </a:ext>
                </a:extLst>
              </a:tr>
              <a:tr h="359470">
                <a:tc>
                  <a:txBody>
                    <a:bodyPr/>
                    <a:lstStyle/>
                    <a:p>
                      <a:r>
                        <a:rPr lang="en-US" sz="1200" b="1"/>
                        <a:t>Drone Kits</a:t>
                      </a:r>
                      <a:endParaRPr lang="en-ID" sz="1200" b="1"/>
                    </a:p>
                  </a:txBody>
                  <a:tcPr/>
                </a:tc>
                <a:tc>
                  <a:txBody>
                    <a:bodyPr/>
                    <a:lstStyle/>
                    <a:p>
                      <a:r>
                        <a:rPr lang="en-US" sz="1200" b="1"/>
                        <a:t>13%</a:t>
                      </a:r>
                      <a:endParaRPr lang="en-ID" sz="1200" b="1"/>
                    </a:p>
                  </a:txBody>
                  <a:tcPr/>
                </a:tc>
                <a:extLst>
                  <a:ext uri="{0D108BD9-81ED-4DB2-BD59-A6C34878D82A}">
                    <a16:rowId xmlns:a16="http://schemas.microsoft.com/office/drawing/2014/main" val="3223851644"/>
                  </a:ext>
                </a:extLst>
              </a:tr>
              <a:tr h="359470">
                <a:tc>
                  <a:txBody>
                    <a:bodyPr/>
                    <a:lstStyle/>
                    <a:p>
                      <a:r>
                        <a:rPr lang="en-US" sz="1200" b="1"/>
                        <a:t>Drones</a:t>
                      </a:r>
                      <a:endParaRPr lang="en-ID" sz="1200" b="1"/>
                    </a:p>
                  </a:txBody>
                  <a:tcPr/>
                </a:tc>
                <a:tc>
                  <a:txBody>
                    <a:bodyPr/>
                    <a:lstStyle/>
                    <a:p>
                      <a:r>
                        <a:rPr lang="en-US" sz="1200" b="1"/>
                        <a:t>11%</a:t>
                      </a:r>
                      <a:endParaRPr lang="en-ID" sz="1200" b="1"/>
                    </a:p>
                  </a:txBody>
                  <a:tcPr/>
                </a:tc>
                <a:extLst>
                  <a:ext uri="{0D108BD9-81ED-4DB2-BD59-A6C34878D82A}">
                    <a16:rowId xmlns:a16="http://schemas.microsoft.com/office/drawing/2014/main" val="1818550682"/>
                  </a:ext>
                </a:extLst>
              </a:tr>
            </a:tbl>
          </a:graphicData>
        </a:graphic>
      </p:graphicFrame>
      <p:sp>
        <p:nvSpPr>
          <p:cNvPr id="4" name="Rectangle: Rounded Corners 3">
            <a:extLst>
              <a:ext uri="{FF2B5EF4-FFF2-40B4-BE49-F238E27FC236}">
                <a16:creationId xmlns:a16="http://schemas.microsoft.com/office/drawing/2014/main" id="{B4472142-57F9-AA45-263B-8A6B94C1C702}"/>
              </a:ext>
            </a:extLst>
          </p:cNvPr>
          <p:cNvSpPr/>
          <p:nvPr/>
        </p:nvSpPr>
        <p:spPr>
          <a:xfrm>
            <a:off x="5378335" y="1036147"/>
            <a:ext cx="3425165" cy="3546269"/>
          </a:xfrm>
          <a:prstGeom prst="roundRect">
            <a:avLst/>
          </a:prstGeom>
          <a:solidFill>
            <a:schemeClr val="accent5"/>
          </a:solidFill>
          <a:ln>
            <a:solidFill>
              <a:schemeClr val="tx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200">
                <a:solidFill>
                  <a:schemeClr val="tx1"/>
                </a:solidFill>
              </a:rPr>
              <a:t>Kategori produk yang paling banyak dibeli oleh customer baru dan lama memiliki urutan yang sama dengan </a:t>
            </a:r>
            <a:r>
              <a:rPr lang="en-US" sz="1200" b="1">
                <a:solidFill>
                  <a:schemeClr val="bg1"/>
                </a:solidFill>
              </a:rPr>
              <a:t>eBooks</a:t>
            </a:r>
            <a:r>
              <a:rPr lang="en-US" sz="1200">
                <a:solidFill>
                  <a:schemeClr val="tx1"/>
                </a:solidFill>
              </a:rPr>
              <a:t>, </a:t>
            </a:r>
            <a:r>
              <a:rPr lang="en-US" sz="1200" b="1">
                <a:solidFill>
                  <a:schemeClr val="bg1"/>
                </a:solidFill>
              </a:rPr>
              <a:t>Training Videos</a:t>
            </a:r>
            <a:r>
              <a:rPr lang="en-US" sz="1200">
                <a:solidFill>
                  <a:schemeClr val="tx1"/>
                </a:solidFill>
              </a:rPr>
              <a:t>, </a:t>
            </a:r>
            <a:r>
              <a:rPr lang="en-US" sz="1200" b="1">
                <a:solidFill>
                  <a:schemeClr val="bg1"/>
                </a:solidFill>
              </a:rPr>
              <a:t>Blueprints</a:t>
            </a:r>
            <a:r>
              <a:rPr lang="en-US" sz="1200">
                <a:solidFill>
                  <a:schemeClr val="tx1"/>
                </a:solidFill>
              </a:rPr>
              <a:t>, </a:t>
            </a:r>
            <a:r>
              <a:rPr lang="en-US" sz="1200" b="1">
                <a:solidFill>
                  <a:schemeClr val="bg1"/>
                </a:solidFill>
              </a:rPr>
              <a:t>Drone Kits</a:t>
            </a:r>
            <a:r>
              <a:rPr lang="en-US" sz="1200">
                <a:solidFill>
                  <a:schemeClr val="tx1"/>
                </a:solidFill>
              </a:rPr>
              <a:t>, dan </a:t>
            </a:r>
            <a:r>
              <a:rPr lang="en-US" sz="1200" b="1">
                <a:solidFill>
                  <a:schemeClr val="bg1"/>
                </a:solidFill>
              </a:rPr>
              <a:t>Drones</a:t>
            </a:r>
          </a:p>
          <a:p>
            <a:pPr marL="342900" indent="-342900">
              <a:buFont typeface="+mj-lt"/>
              <a:buAutoNum type="arabicPeriod"/>
            </a:pPr>
            <a:r>
              <a:rPr lang="en-US" sz="1200">
                <a:solidFill>
                  <a:schemeClr val="tx1"/>
                </a:solidFill>
              </a:rPr>
              <a:t>Namun, persentase setiap kategori produk yang dibeli oleh customer baru dan customer lama memiliki sedikit perbedaan, yaitu customer lama memiliki pembelian yang cenderung lebih rata</a:t>
            </a:r>
          </a:p>
          <a:p>
            <a:pPr marL="342900" indent="-342900">
              <a:buFont typeface="+mj-lt"/>
              <a:buAutoNum type="arabicPeriod"/>
            </a:pPr>
            <a:r>
              <a:rPr lang="en-US" sz="1200">
                <a:solidFill>
                  <a:schemeClr val="tx1"/>
                </a:solidFill>
              </a:rPr>
              <a:t>Rata-rata sales dari customer baru adalah sebesar </a:t>
            </a:r>
            <a:r>
              <a:rPr lang="en-US" sz="1200" b="1">
                <a:solidFill>
                  <a:schemeClr val="bg1"/>
                </a:solidFill>
              </a:rPr>
              <a:t>$516k</a:t>
            </a:r>
            <a:r>
              <a:rPr lang="en-US" sz="1200">
                <a:solidFill>
                  <a:schemeClr val="tx1"/>
                </a:solidFill>
              </a:rPr>
              <a:t>, sedangkan customer lama sebesar </a:t>
            </a:r>
            <a:r>
              <a:rPr lang="en-US" sz="1200" b="1">
                <a:solidFill>
                  <a:schemeClr val="bg1"/>
                </a:solidFill>
              </a:rPr>
              <a:t>$1,419k  </a:t>
            </a:r>
            <a:endParaRPr lang="en-ID" sz="1200" b="1">
              <a:solidFill>
                <a:schemeClr val="bg1"/>
              </a:solidFill>
            </a:endParaRPr>
          </a:p>
        </p:txBody>
      </p:sp>
    </p:spTree>
    <p:extLst>
      <p:ext uri="{BB962C8B-B14F-4D97-AF65-F5344CB8AC3E}">
        <p14:creationId xmlns:p14="http://schemas.microsoft.com/office/powerpoint/2010/main" val="192151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2469BF1-6BC0-5916-283B-CCE9E03F61AA}"/>
            </a:ext>
          </a:extLst>
        </p:cNvPr>
        <p:cNvGrpSpPr/>
        <p:nvPr/>
      </p:nvGrpSpPr>
      <p:grpSpPr>
        <a:xfrm>
          <a:off x="0" y="0"/>
          <a:ext cx="0" cy="0"/>
          <a:chOff x="0" y="0"/>
          <a:chExt cx="0" cy="0"/>
        </a:xfrm>
      </p:grpSpPr>
      <p:pic>
        <p:nvPicPr>
          <p:cNvPr id="111" name="Google Shape;111;p18">
            <a:extLst>
              <a:ext uri="{FF2B5EF4-FFF2-40B4-BE49-F238E27FC236}">
                <a16:creationId xmlns:a16="http://schemas.microsoft.com/office/drawing/2014/main" id="{7A79CFEC-1607-82A3-5533-C5F890E72308}"/>
              </a:ext>
            </a:extLst>
          </p:cNvPr>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12" name="Google Shape;112;p18">
            <a:extLst>
              <a:ext uri="{FF2B5EF4-FFF2-40B4-BE49-F238E27FC236}">
                <a16:creationId xmlns:a16="http://schemas.microsoft.com/office/drawing/2014/main" id="{CD7B7B70-1BD0-CFAB-CE4F-50CF42B0826A}"/>
              </a:ext>
            </a:extLst>
          </p:cNvPr>
          <p:cNvSpPr txBox="1"/>
          <p:nvPr/>
        </p:nvSpPr>
        <p:spPr>
          <a:xfrm>
            <a:off x="340500" y="204992"/>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Rangkuman &amp; Saran</a:t>
            </a:r>
            <a:endParaRPr sz="3600" b="1">
              <a:latin typeface="Rubik"/>
              <a:ea typeface="Rubik"/>
              <a:cs typeface="Rubik"/>
              <a:sym typeface="Rubik"/>
            </a:endParaRPr>
          </a:p>
        </p:txBody>
      </p:sp>
      <p:pic>
        <p:nvPicPr>
          <p:cNvPr id="113" name="Google Shape;113;p18">
            <a:extLst>
              <a:ext uri="{FF2B5EF4-FFF2-40B4-BE49-F238E27FC236}">
                <a16:creationId xmlns:a16="http://schemas.microsoft.com/office/drawing/2014/main" id="{DC0C8C6D-ECF2-930D-9033-163B45155CB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4" name="Rectangle: Rounded Corners 3">
            <a:extLst>
              <a:ext uri="{FF2B5EF4-FFF2-40B4-BE49-F238E27FC236}">
                <a16:creationId xmlns:a16="http://schemas.microsoft.com/office/drawing/2014/main" id="{27675A30-CA6D-3B95-8CA7-5496AE8B85B2}"/>
              </a:ext>
            </a:extLst>
          </p:cNvPr>
          <p:cNvSpPr/>
          <p:nvPr/>
        </p:nvSpPr>
        <p:spPr>
          <a:xfrm>
            <a:off x="340500" y="943625"/>
            <a:ext cx="3965493" cy="3994883"/>
          </a:xfrm>
          <a:prstGeom prst="roundRect">
            <a:avLst/>
          </a:prstGeom>
          <a:solidFill>
            <a:schemeClr val="accent5"/>
          </a:solidFill>
          <a:ln>
            <a:solidFill>
              <a:schemeClr val="tx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300" b="1">
                <a:solidFill>
                  <a:schemeClr val="tx1"/>
                </a:solidFill>
              </a:rPr>
              <a:t>Mayoritas sales dan order didominasi oleh customer lama</a:t>
            </a:r>
          </a:p>
          <a:p>
            <a:pPr marL="342900" lvl="3" indent="-342900">
              <a:buFont typeface="Arial" panose="020B0604020202020204" pitchFamily="34" charset="0"/>
              <a:buChar char="•"/>
            </a:pPr>
            <a:r>
              <a:rPr lang="en-US" sz="1300">
                <a:solidFill>
                  <a:schemeClr val="tx1"/>
                </a:solidFill>
              </a:rPr>
              <a:t>79,5% pembelian dilakukan oleh customer lama</a:t>
            </a:r>
          </a:p>
          <a:p>
            <a:pPr marL="342900" indent="-342900">
              <a:buFont typeface="+mj-lt"/>
              <a:buAutoNum type="arabicPeriod"/>
            </a:pPr>
            <a:r>
              <a:rPr lang="en-US" sz="1300" b="1">
                <a:solidFill>
                  <a:schemeClr val="tx1"/>
                </a:solidFill>
              </a:rPr>
              <a:t>Sales dan order tidak memiliki hubungan signifikan</a:t>
            </a:r>
          </a:p>
          <a:p>
            <a:pPr marL="342900" lvl="1" indent="-342900">
              <a:buFont typeface="Arial" panose="020B0604020202020204" pitchFamily="34" charset="0"/>
              <a:buChar char="•"/>
            </a:pPr>
            <a:r>
              <a:rPr lang="en-US" sz="1300">
                <a:solidFill>
                  <a:schemeClr val="tx1"/>
                </a:solidFill>
              </a:rPr>
              <a:t>Meningkatkan order belum tentu meningkatkan sales</a:t>
            </a:r>
          </a:p>
          <a:p>
            <a:pPr marL="342900" lvl="1" indent="-342900">
              <a:buFont typeface="Arial" panose="020B0604020202020204" pitchFamily="34" charset="0"/>
              <a:buChar char="•"/>
            </a:pPr>
            <a:r>
              <a:rPr lang="en-US" sz="1300">
                <a:solidFill>
                  <a:schemeClr val="tx1"/>
                </a:solidFill>
              </a:rPr>
              <a:t>Kategori produk seperti Robots, Drones, dan Robot Kits menghasilkan lebih banyak keuntungan, namun lebih jarang dibeli, berbanding terbalik dengan eBooks, dan Training Videos</a:t>
            </a:r>
          </a:p>
          <a:p>
            <a:pPr marL="342900" indent="-342900">
              <a:buFont typeface="+mj-lt"/>
              <a:buAutoNum type="arabicPeriod"/>
            </a:pPr>
            <a:r>
              <a:rPr lang="en-US" sz="1300" b="1">
                <a:solidFill>
                  <a:schemeClr val="tx1"/>
                </a:solidFill>
              </a:rPr>
              <a:t>Tidak ada pola geografis yang jelas</a:t>
            </a:r>
          </a:p>
          <a:p>
            <a:pPr marL="342900" lvl="1" indent="-342900">
              <a:buFont typeface="Arial" panose="020B0604020202020204" pitchFamily="34" charset="0"/>
              <a:buChar char="•"/>
            </a:pPr>
            <a:r>
              <a:rPr lang="en-US" sz="1300">
                <a:solidFill>
                  <a:schemeClr val="tx1"/>
                </a:solidFill>
              </a:rPr>
              <a:t>Kota tidak memiliki dampak yang kuat terhadap sales dan order</a:t>
            </a:r>
            <a:endParaRPr lang="en-ID" sz="1300">
              <a:solidFill>
                <a:schemeClr val="tx1"/>
              </a:solidFill>
            </a:endParaRPr>
          </a:p>
        </p:txBody>
      </p:sp>
      <p:sp>
        <p:nvSpPr>
          <p:cNvPr id="2" name="Rectangle: Rounded Corners 1">
            <a:extLst>
              <a:ext uri="{FF2B5EF4-FFF2-40B4-BE49-F238E27FC236}">
                <a16:creationId xmlns:a16="http://schemas.microsoft.com/office/drawing/2014/main" id="{D8E00E0E-CC7C-066C-4373-1DAFABF962B9}"/>
              </a:ext>
            </a:extLst>
          </p:cNvPr>
          <p:cNvSpPr/>
          <p:nvPr/>
        </p:nvSpPr>
        <p:spPr>
          <a:xfrm>
            <a:off x="4838007" y="943347"/>
            <a:ext cx="3965493" cy="3994883"/>
          </a:xfrm>
          <a:prstGeom prst="roundRect">
            <a:avLst/>
          </a:prstGeom>
          <a:solidFill>
            <a:schemeClr val="accent5"/>
          </a:solidFill>
          <a:ln>
            <a:solidFill>
              <a:schemeClr val="tx2">
                <a:lumMod val="9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300" b="1">
                <a:solidFill>
                  <a:schemeClr val="tx1"/>
                </a:solidFill>
              </a:rPr>
              <a:t>Meningkatkan akuisisi customer baru</a:t>
            </a:r>
          </a:p>
          <a:p>
            <a:pPr marL="342900" lvl="1" indent="-342900">
              <a:buFont typeface="Arial" panose="020B0604020202020204" pitchFamily="34" charset="0"/>
              <a:buChar char="•"/>
            </a:pPr>
            <a:r>
              <a:rPr lang="en-US" sz="1300">
                <a:solidFill>
                  <a:schemeClr val="tx1"/>
                </a:solidFill>
              </a:rPr>
              <a:t>Buat penawaran terhadap produk digital seperti eBooks dan Training Videos, karena kebanyakan customer baru membeli produk tersebut.</a:t>
            </a:r>
          </a:p>
          <a:p>
            <a:pPr marL="342900" indent="-342900">
              <a:buFont typeface="+mj-lt"/>
              <a:buAutoNum type="arabicPeriod"/>
            </a:pPr>
            <a:r>
              <a:rPr lang="en-US" sz="1300" b="1">
                <a:solidFill>
                  <a:schemeClr val="tx1"/>
                </a:solidFill>
              </a:rPr>
              <a:t>Meningkatkan pembelian lagi dan juga upselling</a:t>
            </a:r>
          </a:p>
          <a:p>
            <a:pPr marL="342900" lvl="1" indent="-342900">
              <a:buFont typeface="Arial" panose="020B0604020202020204" pitchFamily="34" charset="0"/>
              <a:buChar char="•"/>
            </a:pPr>
            <a:r>
              <a:rPr lang="en-US" sz="1300">
                <a:solidFill>
                  <a:schemeClr val="tx1"/>
                </a:solidFill>
              </a:rPr>
              <a:t>Buat program loyalty bagi customer lama</a:t>
            </a:r>
          </a:p>
          <a:p>
            <a:pPr marL="342900" lvl="1" indent="-342900">
              <a:buFont typeface="Arial" panose="020B0604020202020204" pitchFamily="34" charset="0"/>
              <a:buChar char="•"/>
            </a:pPr>
            <a:r>
              <a:rPr lang="en-US" sz="1300">
                <a:solidFill>
                  <a:schemeClr val="tx1"/>
                </a:solidFill>
              </a:rPr>
              <a:t>Buat paket penjualan antara kategori produk seperti Robots dan Drones dengan produk digital seperti eBooks dan Training Videos</a:t>
            </a:r>
          </a:p>
          <a:p>
            <a:pPr marL="342900" indent="-342900">
              <a:buFont typeface="+mj-lt"/>
              <a:buAutoNum type="arabicPeriod"/>
            </a:pPr>
            <a:r>
              <a:rPr lang="en-US" sz="1300" b="1">
                <a:solidFill>
                  <a:schemeClr val="tx1"/>
                </a:solidFill>
              </a:rPr>
              <a:t>Meningkatkan penjualan dari kategori produk yang lebih memberikan keuntungan</a:t>
            </a:r>
          </a:p>
          <a:p>
            <a:pPr marL="342900" lvl="1" indent="-342900">
              <a:buFont typeface="Arial" panose="020B0604020202020204" pitchFamily="34" charset="0"/>
              <a:buChar char="•"/>
            </a:pPr>
            <a:r>
              <a:rPr lang="en-US" sz="1300">
                <a:solidFill>
                  <a:schemeClr val="tx1"/>
                </a:solidFill>
              </a:rPr>
              <a:t>Buat penawaran untuk kategori produk seperti Robots dan Drones, seperti beberapa pilihan metode pembayaran atau diskon pada waktu tertentu.</a:t>
            </a:r>
            <a:endParaRPr lang="en-ID" sz="1300">
              <a:solidFill>
                <a:schemeClr val="tx1"/>
              </a:solidFill>
            </a:endParaRPr>
          </a:p>
        </p:txBody>
      </p:sp>
    </p:spTree>
    <p:extLst>
      <p:ext uri="{BB962C8B-B14F-4D97-AF65-F5344CB8AC3E}">
        <p14:creationId xmlns:p14="http://schemas.microsoft.com/office/powerpoint/2010/main" val="320435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a:blip r:embed="rId3">
            <a:alphaModFix amt="5000"/>
          </a:blip>
          <a:stretch>
            <a:fillRect/>
          </a:stretch>
        </p:blipFill>
        <p:spPr>
          <a:xfrm>
            <a:off x="0" y="0"/>
            <a:ext cx="9144001" cy="5143501"/>
          </a:xfrm>
          <a:prstGeom prst="rect">
            <a:avLst/>
          </a:prstGeom>
          <a:noFill/>
          <a:ln>
            <a:noFill/>
          </a:ln>
        </p:spPr>
      </p:pic>
      <p:sp>
        <p:nvSpPr>
          <p:cNvPr id="120" name="Google Shape;120;p19"/>
          <p:cNvSpPr txBox="1"/>
          <p:nvPr/>
        </p:nvSpPr>
        <p:spPr>
          <a:xfrm>
            <a:off x="254400" y="185625"/>
            <a:ext cx="8463000" cy="738633"/>
          </a:xfrm>
          <a:prstGeom prst="rect">
            <a:avLst/>
          </a:prstGeom>
          <a:noFill/>
          <a:ln>
            <a:noFill/>
          </a:ln>
          <a:effectLst>
            <a:outerShdw blurRad="57150" dist="19050" dir="2820000" algn="bl" rotWithShape="0">
              <a:srgbClr val="B7B7B7">
                <a:alpha val="86000"/>
              </a:srgb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3600" b="1">
                <a:latin typeface="Rubik"/>
                <a:ea typeface="Rubik"/>
                <a:cs typeface="Rubik"/>
                <a:sym typeface="Rubik"/>
              </a:rPr>
              <a:t>Link</a:t>
            </a:r>
            <a:endParaRPr sz="3600" b="1">
              <a:latin typeface="Rubik"/>
              <a:ea typeface="Rubik"/>
              <a:cs typeface="Rubik"/>
              <a:sym typeface="Rubik"/>
            </a:endParaRPr>
          </a:p>
        </p:txBody>
      </p:sp>
      <p:pic>
        <p:nvPicPr>
          <p:cNvPr id="121" name="Google Shape;121;p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2" name="Google Shape;122;p19"/>
          <p:cNvSpPr txBox="1"/>
          <p:nvPr/>
        </p:nvSpPr>
        <p:spPr>
          <a:xfrm>
            <a:off x="254400" y="1109883"/>
            <a:ext cx="8376900" cy="830966"/>
          </a:xfrm>
          <a:prstGeom prst="rect">
            <a:avLst/>
          </a:prstGeom>
          <a:noFill/>
          <a:ln>
            <a:noFill/>
          </a:ln>
        </p:spPr>
        <p:txBody>
          <a:bodyPr spcFirstLastPara="1" wrap="square" lIns="91425" tIns="91425" rIns="91425" bIns="91425" anchor="t" anchorCtr="0">
            <a:spAutoFit/>
          </a:bodyPr>
          <a:lstStyle/>
          <a:p>
            <a:pPr marL="266700" lvl="0" indent="-266700">
              <a:buFont typeface="+mj-lt"/>
              <a:buAutoNum type="arabicPeriod"/>
            </a:pPr>
            <a:r>
              <a:rPr lang="en">
                <a:latin typeface="Rubik"/>
                <a:ea typeface="Rubik"/>
                <a:cs typeface="Rubik"/>
                <a:sym typeface="Rubik"/>
              </a:rPr>
              <a:t>Github : </a:t>
            </a:r>
            <a:r>
              <a:rPr lang="en-ID">
                <a:latin typeface="Rubik"/>
                <a:ea typeface="Rubik"/>
                <a:cs typeface="Rubik"/>
                <a:sym typeface="Rubik"/>
              </a:rPr>
              <a:t>https://github.com/fikrihkusuma/PBI_BankMuamalatxRakamin_FikriHK.git</a:t>
            </a:r>
            <a:endParaRPr lang="en">
              <a:latin typeface="Rubik"/>
              <a:ea typeface="Rubik"/>
              <a:cs typeface="Rubik"/>
              <a:sym typeface="Rubik"/>
            </a:endParaRPr>
          </a:p>
          <a:p>
            <a:pPr marL="266700" lvl="0" indent="-266700" rtl="0">
              <a:spcBef>
                <a:spcPts val="0"/>
              </a:spcBef>
              <a:spcAft>
                <a:spcPts val="0"/>
              </a:spcAft>
              <a:buFont typeface="+mj-lt"/>
              <a:buAutoNum type="arabicPeriod"/>
            </a:pPr>
            <a:r>
              <a:rPr lang="en">
                <a:latin typeface="Rubik"/>
                <a:ea typeface="Rubik"/>
                <a:cs typeface="Rubik"/>
                <a:sym typeface="Rubik"/>
              </a:rPr>
              <a:t>Looker : </a:t>
            </a:r>
            <a:r>
              <a:rPr lang="en-ID">
                <a:latin typeface="Rubik"/>
                <a:ea typeface="Rubik"/>
                <a:cs typeface="Rubik"/>
                <a:sym typeface="Rubik"/>
              </a:rPr>
              <a:t>https://lookerstudio.google.com/reporting/32f3058b-0ef7-454b-a4e9-024fe21f56de</a:t>
            </a:r>
            <a:endParaRPr lang="en">
              <a:latin typeface="Rubik"/>
              <a:ea typeface="Rubik"/>
              <a:cs typeface="Rubik"/>
              <a:sym typeface="Rubik"/>
            </a:endParaRPr>
          </a:p>
          <a:p>
            <a:pPr marL="266700" lvl="0" indent="-266700" rtl="0">
              <a:spcBef>
                <a:spcPts val="0"/>
              </a:spcBef>
              <a:spcAft>
                <a:spcPts val="0"/>
              </a:spcAft>
              <a:buFont typeface="+mj-lt"/>
              <a:buAutoNum type="arabicPeriod"/>
            </a:pPr>
            <a:r>
              <a:rPr lang="en">
                <a:latin typeface="Rubik"/>
                <a:ea typeface="Rubik"/>
                <a:cs typeface="Rubik"/>
                <a:sym typeface="Rubik"/>
              </a:rPr>
              <a:t>Video : </a:t>
            </a:r>
            <a:endParaRPr>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TotalTime>
  <Words>750</Words>
  <Application>Microsoft Office PowerPoint</Application>
  <PresentationFormat>On-screen Show (16:9)</PresentationFormat>
  <Paragraphs>182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Rubik</vt:lpstr>
      <vt:lpstr>Arial</vt:lpstr>
      <vt:lpstr>Times New Roman</vt:lpstr>
      <vt:lpstr>Rubik SemiBold</vt:lpstr>
      <vt:lpstr>Rubik Medium</vt:lpstr>
      <vt:lpstr>Rubik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Fikri Hadyan Kusuma</cp:lastModifiedBy>
  <cp:revision>7</cp:revision>
  <dcterms:modified xsi:type="dcterms:W3CDTF">2025-06-04T15:24:53Z</dcterms:modified>
</cp:coreProperties>
</file>