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7" r:id="rId6"/>
    <p:sldId id="260" r:id="rId7"/>
    <p:sldId id="268" r:id="rId8"/>
    <p:sldId id="269" r:id="rId9"/>
    <p:sldId id="266" r:id="rId10"/>
    <p:sldId id="261" r:id="rId11"/>
    <p:sldId id="265" r:id="rId12"/>
    <p:sldId id="262" r:id="rId13"/>
    <p:sldId id="264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ld Standard TT" panose="020B0604020202020204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0357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0357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72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05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88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90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Pascal : Text File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Oleh </a:t>
            </a:r>
            <a:r>
              <a:rPr lang="en-US" dirty="0"/>
              <a:t>Fikri Mulyana Setiawan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1DDBC6D1-F7D1-B143-24EF-E3D9F5A81E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0625" y="1295879"/>
            <a:ext cx="8322749" cy="2509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buSzPts val="1600"/>
            </a:pPr>
            <a:endParaRPr lang="en-US" dirty="0">
              <a:latin typeface="Consolas" panose="020B0609020204030204" pitchFamily="49" charset="0"/>
            </a:endParaRPr>
          </a:p>
          <a:p>
            <a:pPr marL="412750" indent="-285750">
              <a:buSzPts val="1600"/>
            </a:pP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skor</a:t>
            </a:r>
            <a:r>
              <a:rPr lang="en-US" sz="1600" dirty="0"/>
              <a:t> </a:t>
            </a:r>
            <a:r>
              <a:rPr lang="en-US" sz="1600" dirty="0" err="1"/>
              <a:t>pemain</a:t>
            </a:r>
            <a:r>
              <a:rPr lang="en-US" sz="1600" dirty="0"/>
              <a:t> pada game</a:t>
            </a:r>
          </a:p>
          <a:p>
            <a:pPr marL="412750" indent="-285750">
              <a:buSzPts val="1600"/>
            </a:pPr>
            <a:endParaRPr lang="en-US" sz="1600" dirty="0"/>
          </a:p>
          <a:p>
            <a:pPr marL="412750" indent="-285750">
              <a:buSzPts val="1600"/>
            </a:pPr>
            <a:r>
              <a:rPr lang="en-US" sz="1600" dirty="0" err="1"/>
              <a:t>Meyimpan</a:t>
            </a:r>
            <a:r>
              <a:rPr lang="en-US" sz="1600" dirty="0"/>
              <a:t> data </a:t>
            </a:r>
            <a:r>
              <a:rPr lang="en-US" sz="1600" dirty="0" err="1"/>
              <a:t>penjualan</a:t>
            </a:r>
            <a:r>
              <a:rPr lang="en-US" sz="1600" dirty="0"/>
              <a:t> pada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kasir</a:t>
            </a:r>
            <a:endParaRPr lang="en-US" sz="1600" dirty="0"/>
          </a:p>
          <a:p>
            <a:pPr marL="412750" indent="-285750">
              <a:buSzPts val="1600"/>
            </a:pPr>
            <a:endParaRPr lang="en-US" sz="1600" dirty="0"/>
          </a:p>
          <a:p>
            <a:pPr marL="412750" indent="-285750">
              <a:buSzPts val="1600"/>
            </a:pPr>
            <a:r>
              <a:rPr lang="en-US" sz="1600" dirty="0" err="1"/>
              <a:t>Menyimpan</a:t>
            </a:r>
            <a:r>
              <a:rPr lang="en-US" sz="1600" dirty="0"/>
              <a:t> Riwayat </a:t>
            </a:r>
            <a:r>
              <a:rPr lang="en-US" sz="1600" dirty="0" err="1"/>
              <a:t>pengeluaran</a:t>
            </a:r>
            <a:r>
              <a:rPr lang="en-US" sz="1600" dirty="0"/>
              <a:t> pada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perencanaan</a:t>
            </a:r>
            <a:r>
              <a:rPr lang="en-US" sz="1600" dirty="0"/>
              <a:t> </a:t>
            </a:r>
            <a:r>
              <a:rPr lang="en-US" sz="1600" dirty="0" err="1"/>
              <a:t>keuangan</a:t>
            </a:r>
            <a:endParaRPr lang="en-US" sz="1600" dirty="0"/>
          </a:p>
          <a:p>
            <a:pPr marL="412750" indent="-285750">
              <a:buSzPts val="1600"/>
            </a:pPr>
            <a:endParaRPr lang="en-US" sz="1600" dirty="0"/>
          </a:p>
          <a:p>
            <a:pPr marL="412750" indent="-285750">
              <a:buSzPts val="1600"/>
            </a:pP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catatan</a:t>
            </a:r>
            <a:r>
              <a:rPr lang="en-US" sz="1600" dirty="0"/>
              <a:t> </a:t>
            </a:r>
            <a:r>
              <a:rPr lang="en-US" sz="1600" dirty="0" err="1"/>
              <a:t>sederhana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927000" y="526350"/>
            <a:ext cx="7290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 descr="Melihat cahaya di ujung dari dalam gulungan kertas karton"/>
          <p:cNvPicPr preferRelativeResize="0"/>
          <p:nvPr/>
        </p:nvPicPr>
        <p:blipFill rotWithShape="1">
          <a:blip r:embed="rId3">
            <a:alphaModFix/>
          </a:blip>
          <a:srcRect l="22872" t="1578" r="19354" b="984"/>
          <a:stretch/>
        </p:blipFill>
        <p:spPr>
          <a:xfrm>
            <a:off x="0" y="0"/>
            <a:ext cx="4576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 descr="Gambar tampak atas berbagai aksesori maskulin, termasuk headphone besar, dasi kupu-kupu, dan jam tangan"/>
          <p:cNvPicPr preferRelativeResize="0"/>
          <p:nvPr/>
        </p:nvPicPr>
        <p:blipFill rotWithShape="1">
          <a:blip r:embed="rId4">
            <a:alphaModFix/>
          </a:blip>
          <a:srcRect l="37422" t="840" r="8654" b="6840"/>
          <a:stretch/>
        </p:blipFill>
        <p:spPr>
          <a:xfrm>
            <a:off x="4576350" y="0"/>
            <a:ext cx="4567649" cy="5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696E97-23CE-2872-D849-6C355D1EB9C5}"/>
              </a:ext>
            </a:extLst>
          </p:cNvPr>
          <p:cNvSpPr txBox="1"/>
          <p:nvPr/>
        </p:nvSpPr>
        <p:spPr>
          <a:xfrm>
            <a:off x="311700" y="1849736"/>
            <a:ext cx="4879127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6A69A"/>
                </a:solidFill>
                <a:latin typeface="Old Standard TT" panose="020B0604020202020204" charset="0"/>
              </a:rPr>
              <a:t>Thank You </a:t>
            </a:r>
            <a:r>
              <a:rPr lang="en-US" dirty="0">
                <a:latin typeface="Old Standard TT" panose="020B0604020202020204" charset="0"/>
              </a:rPr>
              <a:t>!</a:t>
            </a:r>
            <a:endParaRPr lang="id-ID" dirty="0">
              <a:latin typeface="Old Standard TT" panose="020B060402020202020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49112-349D-E9EE-C022-EA3A7FF1F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Text File?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32880" y="1382350"/>
            <a:ext cx="43065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Kenapa</a:t>
            </a:r>
            <a:r>
              <a:rPr lang="en-US" sz="4000" dirty="0"/>
              <a:t> Text File?</a:t>
            </a:r>
            <a:endParaRPr sz="4000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Harus </a:t>
            </a:r>
            <a:r>
              <a:rPr lang="en-US" dirty="0" err="1"/>
              <a:t>kah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Data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permanen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Dapat digunakan sebagai local database </a:t>
            </a:r>
            <a:r>
              <a:rPr lang="en-US" dirty="0" err="1"/>
              <a:t>sederhana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07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Bagaimana </a:t>
            </a:r>
            <a:r>
              <a:rPr lang="en-US" dirty="0"/>
              <a:t>proses </a:t>
            </a:r>
            <a:r>
              <a:rPr lang="en-US" dirty="0" err="1"/>
              <a:t>pengolahan</a:t>
            </a:r>
            <a:r>
              <a:rPr lang="en-US" dirty="0"/>
              <a:t> text file menggunakan pascal</a:t>
            </a:r>
            <a:r>
              <a:rPr lang="id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AEC0D-57AC-98AB-13A3-400EDD141579}"/>
              </a:ext>
            </a:extLst>
          </p:cNvPr>
          <p:cNvSpPr txBox="1"/>
          <p:nvPr/>
        </p:nvSpPr>
        <p:spPr>
          <a:xfrm>
            <a:off x="2952605" y="530491"/>
            <a:ext cx="3238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6A69A"/>
                </a:solidFill>
                <a:latin typeface="Old Standard TT" panose="020B0604020202020204" charset="0"/>
              </a:rPr>
              <a:t>Skema </a:t>
            </a:r>
            <a:r>
              <a:rPr lang="en-US" sz="2400" dirty="0" err="1">
                <a:solidFill>
                  <a:srgbClr val="26A69A"/>
                </a:solidFill>
                <a:latin typeface="Old Standard TT" panose="020B0604020202020204" charset="0"/>
              </a:rPr>
              <a:t>Pengolahan</a:t>
            </a:r>
            <a:r>
              <a:rPr lang="en-US" sz="2400" dirty="0">
                <a:solidFill>
                  <a:srgbClr val="26A69A"/>
                </a:solidFill>
                <a:latin typeface="Old Standard TT" panose="020B0604020202020204" charset="0"/>
              </a:rPr>
              <a:t> Text File</a:t>
            </a:r>
            <a:endParaRPr lang="id-ID" sz="2400" dirty="0">
              <a:solidFill>
                <a:srgbClr val="26A69A"/>
              </a:solidFill>
              <a:latin typeface="Old Standard TT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8D2EF-0F4F-55E2-29DF-A6BC88DC4C7B}"/>
              </a:ext>
            </a:extLst>
          </p:cNvPr>
          <p:cNvSpPr/>
          <p:nvPr/>
        </p:nvSpPr>
        <p:spPr>
          <a:xfrm>
            <a:off x="3818143" y="1710138"/>
            <a:ext cx="1507713" cy="50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Old Standard TT" panose="020B0604020202020204" charset="0"/>
              </a:rPr>
              <a:t>Buka File</a:t>
            </a:r>
            <a:endParaRPr lang="id-ID" sz="1600" dirty="0">
              <a:solidFill>
                <a:schemeClr val="tx1"/>
              </a:solidFill>
              <a:latin typeface="Old Standard TT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13FD71-61C9-279A-276A-1FCF6A8A75CC}"/>
              </a:ext>
            </a:extLst>
          </p:cNvPr>
          <p:cNvSpPr/>
          <p:nvPr/>
        </p:nvSpPr>
        <p:spPr>
          <a:xfrm>
            <a:off x="3818142" y="2755998"/>
            <a:ext cx="1507713" cy="50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Old Standard TT" panose="020B0604020202020204" charset="0"/>
              </a:rPr>
              <a:t>Baca / </a:t>
            </a:r>
            <a:r>
              <a:rPr lang="en-US" sz="1600" dirty="0" err="1">
                <a:solidFill>
                  <a:schemeClr val="tx1"/>
                </a:solidFill>
                <a:latin typeface="Old Standard TT" panose="020B0604020202020204" charset="0"/>
              </a:rPr>
              <a:t>tulis</a:t>
            </a:r>
            <a:endParaRPr lang="id-ID" sz="1600" dirty="0">
              <a:solidFill>
                <a:schemeClr val="tx1"/>
              </a:solidFill>
              <a:latin typeface="Old Standard TT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CE6B5-CA74-AAD7-A007-283F1A5FCD1B}"/>
              </a:ext>
            </a:extLst>
          </p:cNvPr>
          <p:cNvSpPr/>
          <p:nvPr/>
        </p:nvSpPr>
        <p:spPr>
          <a:xfrm>
            <a:off x="3818141" y="3801858"/>
            <a:ext cx="1507713" cy="50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Old Standard TT" panose="020B0604020202020204" charset="0"/>
              </a:rPr>
              <a:t>Tutup</a:t>
            </a:r>
            <a:endParaRPr lang="id-ID" sz="1600" dirty="0">
              <a:solidFill>
                <a:schemeClr val="tx1"/>
              </a:solidFill>
              <a:latin typeface="Old Standard TT" panose="020B060402020202020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5F2DA0-23A6-FAC3-21CB-9689E83A8DD0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4571999" y="2212709"/>
            <a:ext cx="1" cy="5432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CD9E80-D771-C846-010B-EDCC19A9DAD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571998" y="3258569"/>
            <a:ext cx="1" cy="5432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8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699" y="1171675"/>
            <a:ext cx="8322749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buSzPts val="1600"/>
            </a:pPr>
            <a:r>
              <a:rPr lang="en-US" sz="1600" dirty="0"/>
              <a:t>Assignment</a:t>
            </a:r>
            <a:endParaRPr lang="en-US" dirty="0"/>
          </a:p>
          <a:p>
            <a:pPr marL="127000" indent="0">
              <a:buSzPts val="1600"/>
              <a:buNone/>
            </a:pP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text file ke </a:t>
            </a:r>
            <a:r>
              <a:rPr lang="en-US" dirty="0" err="1"/>
              <a:t>variabel</a:t>
            </a:r>
            <a:r>
              <a:rPr lang="en-US" dirty="0"/>
              <a:t> pada pascal.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sz="1600" dirty="0"/>
              <a:t>: </a:t>
            </a:r>
            <a:r>
              <a:rPr lang="en-US" dirty="0">
                <a:latin typeface="Consolas" panose="020B0609020204030204" pitchFamily="49" charset="0"/>
              </a:rPr>
              <a:t>assign(</a:t>
            </a:r>
            <a:r>
              <a:rPr lang="en-US" dirty="0" err="1">
                <a:latin typeface="Consolas" panose="020B0609020204030204" pitchFamily="49" charset="0"/>
              </a:rPr>
              <a:t>nama_variabel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string_nama_file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127000" indent="0">
              <a:buSzPts val="1600"/>
              <a:buNone/>
            </a:pPr>
            <a:endParaRPr lang="en-US" sz="1600" dirty="0"/>
          </a:p>
          <a:p>
            <a:pPr marL="412750" indent="-285750">
              <a:buSzPts val="1600"/>
            </a:pP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file</a:t>
            </a:r>
          </a:p>
          <a:p>
            <a:pPr marL="869950" lvl="1" indent="-285750">
              <a:buSzPts val="1600"/>
            </a:pPr>
            <a:r>
              <a:rPr lang="en-US" sz="1400" dirty="0"/>
              <a:t>Reset : </a:t>
            </a:r>
            <a:r>
              <a:rPr lang="en-US" sz="1400" dirty="0" err="1"/>
              <a:t>membuka</a:t>
            </a:r>
            <a:r>
              <a:rPr lang="en-US" sz="1400" dirty="0"/>
              <a:t> file dengan </a:t>
            </a:r>
            <a:r>
              <a:rPr lang="en-US" sz="1400" dirty="0" err="1"/>
              <a:t>tujuan</a:t>
            </a:r>
            <a:r>
              <a:rPr lang="en-US" sz="1400" dirty="0"/>
              <a:t> untuk </a:t>
            </a:r>
            <a:r>
              <a:rPr lang="en-US" sz="1400" dirty="0" err="1"/>
              <a:t>dibaca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. </a:t>
            </a:r>
            <a:r>
              <a:rPr lang="en-US" sz="1400" dirty="0" err="1"/>
              <a:t>Sintaks</a:t>
            </a:r>
            <a:r>
              <a:rPr lang="en-US" sz="1400" dirty="0"/>
              <a:t> : </a:t>
            </a:r>
            <a:r>
              <a:rPr lang="en-US" sz="1400" dirty="0">
                <a:latin typeface="Consolas" panose="020B0609020204030204" pitchFamily="49" charset="0"/>
              </a:rPr>
              <a:t>reset(</a:t>
            </a:r>
            <a:r>
              <a:rPr lang="en-US" sz="1400" dirty="0" err="1">
                <a:latin typeface="Consolas" panose="020B0609020204030204" pitchFamily="49" charset="0"/>
              </a:rPr>
              <a:t>nama_variabel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869950" lvl="1" indent="-285750">
              <a:buSzPts val="1600"/>
            </a:pPr>
            <a:r>
              <a:rPr lang="en-US" sz="1400" dirty="0"/>
              <a:t>Rewrite : </a:t>
            </a:r>
            <a:r>
              <a:rPr lang="en-US" sz="1400" dirty="0" err="1"/>
              <a:t>membuka</a:t>
            </a:r>
            <a:r>
              <a:rPr lang="en-US" sz="1400" dirty="0"/>
              <a:t> file untuk </a:t>
            </a:r>
            <a:r>
              <a:rPr lang="en-US" sz="1400" dirty="0" err="1"/>
              <a:t>menulis</a:t>
            </a:r>
            <a:r>
              <a:rPr lang="en-US" sz="1400" dirty="0"/>
              <a:t> </a:t>
            </a:r>
            <a:r>
              <a:rPr lang="en-US" sz="1400" dirty="0" err="1"/>
              <a:t>ulang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isi</a:t>
            </a:r>
            <a:r>
              <a:rPr lang="en-US" sz="1400" dirty="0"/>
              <a:t> file. Jika file </a:t>
            </a:r>
            <a:r>
              <a:rPr lang="en-US" sz="1400" dirty="0" err="1"/>
              <a:t>belum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, maka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. </a:t>
            </a:r>
            <a:r>
              <a:rPr lang="en-US" sz="1400" dirty="0" err="1"/>
              <a:t>Sintaks</a:t>
            </a:r>
            <a:r>
              <a:rPr lang="en-US" sz="1400" dirty="0"/>
              <a:t> : </a:t>
            </a:r>
            <a:r>
              <a:rPr lang="en-US" sz="1400" dirty="0">
                <a:latin typeface="Consolas" panose="020B0609020204030204" pitchFamily="49" charset="0"/>
              </a:rPr>
              <a:t>rewrite(</a:t>
            </a:r>
            <a:r>
              <a:rPr lang="en-US" sz="1400" dirty="0" err="1">
                <a:latin typeface="Consolas" panose="020B0609020204030204" pitchFamily="49" charset="0"/>
              </a:rPr>
              <a:t>nama_variabel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869950" lvl="1" indent="-285750">
              <a:buSzPts val="1600"/>
            </a:pPr>
            <a:r>
              <a:rPr lang="en-US" sz="1400" dirty="0"/>
              <a:t>Append : </a:t>
            </a:r>
            <a:r>
              <a:rPr lang="en-US" sz="1400" dirty="0" err="1"/>
              <a:t>membuka</a:t>
            </a:r>
            <a:r>
              <a:rPr lang="en-US" sz="1400" dirty="0"/>
              <a:t> file untuk menambahkan </a:t>
            </a:r>
            <a:r>
              <a:rPr lang="en-US" sz="1400" dirty="0" err="1"/>
              <a:t>isi</a:t>
            </a:r>
            <a:r>
              <a:rPr lang="en-US" sz="1400" dirty="0"/>
              <a:t> file. </a:t>
            </a:r>
            <a:r>
              <a:rPr lang="en-US" sz="1400" dirty="0" err="1"/>
              <a:t>Sintaks</a:t>
            </a:r>
            <a:r>
              <a:rPr lang="en-US" sz="1400" dirty="0"/>
              <a:t> : </a:t>
            </a:r>
            <a:r>
              <a:rPr lang="en-US" sz="1400" dirty="0">
                <a:latin typeface="Consolas" panose="020B0609020204030204" pitchFamily="49" charset="0"/>
              </a:rPr>
              <a:t>append(</a:t>
            </a:r>
            <a:r>
              <a:rPr lang="en-US" sz="1400" dirty="0" err="1">
                <a:latin typeface="Consolas" panose="020B0609020204030204" pitchFamily="49" charset="0"/>
              </a:rPr>
              <a:t>nama_variabel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863C65-3F6D-793B-518F-D1EECBDDC5E0}"/>
              </a:ext>
            </a:extLst>
          </p:cNvPr>
          <p:cNvSpPr/>
          <p:nvPr/>
        </p:nvSpPr>
        <p:spPr>
          <a:xfrm>
            <a:off x="803937" y="574625"/>
            <a:ext cx="1507713" cy="502571"/>
          </a:xfrm>
          <a:prstGeom prst="rect">
            <a:avLst/>
          </a:prstGeom>
          <a:ln>
            <a:solidFill>
              <a:srgbClr val="26A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Old Standard TT" panose="020B0604020202020204" charset="0"/>
              </a:rPr>
              <a:t>Buka File</a:t>
            </a:r>
            <a:endParaRPr lang="id-ID" sz="1600" dirty="0">
              <a:solidFill>
                <a:schemeClr val="tx1"/>
              </a:solidFill>
              <a:latin typeface="Old Standard TT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611845" y="1748032"/>
            <a:ext cx="8322749" cy="2115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buSzPts val="1600"/>
            </a:pPr>
            <a:r>
              <a:rPr lang="en-US" sz="1600" dirty="0"/>
              <a:t>Baca</a:t>
            </a:r>
          </a:p>
          <a:p>
            <a:pPr marL="127000" indent="0">
              <a:buSzPts val="1600"/>
              <a:buNone/>
            </a:pPr>
            <a:r>
              <a:rPr lang="en-US" dirty="0"/>
              <a:t>Perintah yang digunakan : read / </a:t>
            </a:r>
            <a:r>
              <a:rPr lang="en-US" dirty="0" err="1"/>
              <a:t>readln</a:t>
            </a:r>
            <a:r>
              <a:rPr lang="en-US" dirty="0"/>
              <a:t> . </a:t>
            </a:r>
            <a:r>
              <a:rPr lang="en-US" dirty="0" err="1"/>
              <a:t>Sintaks</a:t>
            </a:r>
            <a:r>
              <a:rPr lang="en-US" dirty="0"/>
              <a:t> : </a:t>
            </a:r>
            <a:r>
              <a:rPr lang="en-US" dirty="0">
                <a:latin typeface="Consolas" panose="020B0609020204030204" pitchFamily="49" charset="0"/>
              </a:rPr>
              <a:t>read(</a:t>
            </a:r>
            <a:r>
              <a:rPr lang="en-US" dirty="0" err="1">
                <a:latin typeface="Consolas" panose="020B0609020204030204" pitchFamily="49" charset="0"/>
              </a:rPr>
              <a:t>nama_variabel</a:t>
            </a:r>
            <a:r>
              <a:rPr lang="en-US" dirty="0">
                <a:latin typeface="Consolas" panose="020B0609020204030204" pitchFamily="49" charset="0"/>
              </a:rPr>
              <a:t>) / </a:t>
            </a:r>
            <a:r>
              <a:rPr lang="en-US" dirty="0" err="1">
                <a:latin typeface="Consolas" panose="020B0609020204030204" pitchFamily="49" charset="0"/>
              </a:rPr>
              <a:t>readln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nama_variabel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 marL="127000" indent="0">
              <a:buSzPts val="16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12750" indent="-285750">
              <a:buSzPts val="1600"/>
            </a:pPr>
            <a:r>
              <a:rPr lang="en-US" sz="1600" dirty="0" err="1"/>
              <a:t>Tulis</a:t>
            </a:r>
            <a:endParaRPr lang="en-US" sz="1600" dirty="0"/>
          </a:p>
          <a:p>
            <a:pPr marL="127000" indent="0">
              <a:buSzPts val="1600"/>
              <a:buNone/>
            </a:pPr>
            <a:r>
              <a:rPr lang="en-US" dirty="0"/>
              <a:t>Perintah yang digunakan : write / </a:t>
            </a:r>
            <a:r>
              <a:rPr lang="en-US" dirty="0" err="1"/>
              <a:t>writeln</a:t>
            </a:r>
            <a:r>
              <a:rPr lang="en-US" dirty="0"/>
              <a:t> . </a:t>
            </a:r>
            <a:r>
              <a:rPr lang="en-US" dirty="0" err="1"/>
              <a:t>Sintaks</a:t>
            </a:r>
            <a:r>
              <a:rPr lang="en-US" dirty="0"/>
              <a:t> : </a:t>
            </a:r>
            <a:r>
              <a:rPr lang="en-US" dirty="0">
                <a:latin typeface="Consolas" panose="020B0609020204030204" pitchFamily="49" charset="0"/>
              </a:rPr>
              <a:t>write(</a:t>
            </a:r>
            <a:r>
              <a:rPr lang="en-US" dirty="0" err="1">
                <a:latin typeface="Consolas" panose="020B0609020204030204" pitchFamily="49" charset="0"/>
              </a:rPr>
              <a:t>nama_variabel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isi</a:t>
            </a:r>
            <a:r>
              <a:rPr lang="en-US" dirty="0">
                <a:latin typeface="Consolas" panose="020B0609020204030204" pitchFamily="49" charset="0"/>
              </a:rPr>
              <a:t>) / </a:t>
            </a:r>
            <a:r>
              <a:rPr lang="en-US" dirty="0" err="1">
                <a:latin typeface="Consolas" panose="020B0609020204030204" pitchFamily="49" charset="0"/>
              </a:rPr>
              <a:t>writeln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nama_variabel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isi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 marL="127000" indent="0">
              <a:buSzPts val="1600"/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863C65-3F6D-793B-518F-D1EECBDDC5E0}"/>
              </a:ext>
            </a:extLst>
          </p:cNvPr>
          <p:cNvSpPr/>
          <p:nvPr/>
        </p:nvSpPr>
        <p:spPr>
          <a:xfrm>
            <a:off x="803937" y="574625"/>
            <a:ext cx="1507713" cy="502571"/>
          </a:xfrm>
          <a:prstGeom prst="rect">
            <a:avLst/>
          </a:prstGeom>
          <a:ln>
            <a:solidFill>
              <a:srgbClr val="26A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Old Standard TT" panose="020B0604020202020204" charset="0"/>
              </a:rPr>
              <a:t>Baca / </a:t>
            </a:r>
            <a:r>
              <a:rPr lang="en-US" sz="1600" dirty="0" err="1">
                <a:solidFill>
                  <a:schemeClr val="tx1"/>
                </a:solidFill>
                <a:latin typeface="Old Standard TT" panose="020B0604020202020204" charset="0"/>
              </a:rPr>
              <a:t>Tulis</a:t>
            </a:r>
            <a:endParaRPr lang="id-ID" sz="1600" dirty="0">
              <a:solidFill>
                <a:schemeClr val="tx1"/>
              </a:solidFill>
              <a:latin typeface="Old Standard T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81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863C65-3F6D-793B-518F-D1EECBDDC5E0}"/>
              </a:ext>
            </a:extLst>
          </p:cNvPr>
          <p:cNvSpPr/>
          <p:nvPr/>
        </p:nvSpPr>
        <p:spPr>
          <a:xfrm>
            <a:off x="3818143" y="1964476"/>
            <a:ext cx="1507713" cy="502571"/>
          </a:xfrm>
          <a:prstGeom prst="rect">
            <a:avLst/>
          </a:prstGeom>
          <a:ln>
            <a:solidFill>
              <a:srgbClr val="26A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Old Standard TT" panose="020B0604020202020204" charset="0"/>
              </a:rPr>
              <a:t>Tutup</a:t>
            </a:r>
            <a:endParaRPr lang="id-ID" sz="1600" dirty="0">
              <a:solidFill>
                <a:schemeClr val="tx1"/>
              </a:solidFill>
              <a:latin typeface="Old Standard TT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48078-EFCC-4739-6DCF-3F48578BFE21}"/>
              </a:ext>
            </a:extLst>
          </p:cNvPr>
          <p:cNvSpPr txBox="1"/>
          <p:nvPr/>
        </p:nvSpPr>
        <p:spPr>
          <a:xfrm>
            <a:off x="3545915" y="2792060"/>
            <a:ext cx="2205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close(</a:t>
            </a:r>
            <a:r>
              <a:rPr lang="en-US" dirty="0" err="1">
                <a:latin typeface="Consolas" panose="020B0609020204030204" pitchFamily="49" charset="0"/>
              </a:rPr>
              <a:t>nama_variabel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id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101595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Buku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Ambil </a:t>
            </a:r>
            <a:r>
              <a:rPr lang="en-US" sz="1600" dirty="0" err="1"/>
              <a:t>Buku</a:t>
            </a: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Buka </a:t>
            </a:r>
            <a:r>
              <a:rPr lang="en-US" sz="1600" dirty="0" err="1"/>
              <a:t>Buku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Baca </a:t>
            </a:r>
            <a:r>
              <a:rPr lang="en-US" sz="1600" dirty="0" err="1"/>
              <a:t>buku</a:t>
            </a:r>
            <a:r>
              <a:rPr lang="en-US" sz="1600" dirty="0"/>
              <a:t> / </a:t>
            </a:r>
            <a:r>
              <a:rPr lang="en-US" sz="1600" dirty="0" err="1"/>
              <a:t>tulis</a:t>
            </a:r>
            <a:r>
              <a:rPr lang="en-US" sz="1600" dirty="0"/>
              <a:t> di </a:t>
            </a:r>
            <a:r>
              <a:rPr lang="en-US" sz="1600" dirty="0" err="1"/>
              <a:t>buku</a:t>
            </a:r>
            <a:r>
              <a:rPr lang="id" sz="1600" dirty="0"/>
              <a:t> 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-US" sz="1600" dirty="0" err="1"/>
              <a:t>Tutup</a:t>
            </a:r>
            <a:r>
              <a:rPr lang="en-US" sz="1600" dirty="0"/>
              <a:t> </a:t>
            </a:r>
            <a:r>
              <a:rPr lang="en-US" sz="1600" dirty="0" err="1"/>
              <a:t>Buku</a:t>
            </a:r>
            <a:endParaRPr lang="en-US" sz="1600" dirty="0"/>
          </a:p>
          <a:p>
            <a:pPr marL="457200" lvl="0" indent="-330200" algn="l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endParaRPr lang="id-ID" sz="1600" dirty="0"/>
          </a:p>
        </p:txBody>
      </p:sp>
      <p:sp>
        <p:nvSpPr>
          <p:cNvPr id="8" name="Google Shape;82;p17">
            <a:extLst>
              <a:ext uri="{FF2B5EF4-FFF2-40B4-BE49-F238E27FC236}">
                <a16:creationId xmlns:a16="http://schemas.microsoft.com/office/drawing/2014/main" id="{51F93E2D-A3D9-7080-9115-E3B6F3723B4C}"/>
              </a:ext>
            </a:extLst>
          </p:cNvPr>
          <p:cNvSpPr txBox="1">
            <a:spLocks/>
          </p:cNvSpPr>
          <p:nvPr/>
        </p:nvSpPr>
        <p:spPr>
          <a:xfrm>
            <a:off x="4578980" y="449137"/>
            <a:ext cx="3101595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ctr"/>
            <a:r>
              <a:rPr lang="en-US" dirty="0"/>
              <a:t>Text File</a:t>
            </a:r>
          </a:p>
        </p:txBody>
      </p:sp>
      <p:sp>
        <p:nvSpPr>
          <p:cNvPr id="10" name="Google Shape;83;p17">
            <a:extLst>
              <a:ext uri="{FF2B5EF4-FFF2-40B4-BE49-F238E27FC236}">
                <a16:creationId xmlns:a16="http://schemas.microsoft.com/office/drawing/2014/main" id="{3224645D-A5EC-64D9-E368-E13A223443C9}"/>
              </a:ext>
            </a:extLst>
          </p:cNvPr>
          <p:cNvSpPr txBox="1">
            <a:spLocks/>
          </p:cNvSpPr>
          <p:nvPr/>
        </p:nvSpPr>
        <p:spPr>
          <a:xfrm>
            <a:off x="43116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■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■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ld Standard TT"/>
              <a:buChar char="■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-330200">
              <a:buSzPts val="1600"/>
              <a:buFont typeface="Old Standard TT"/>
              <a:buAutoNum type="arabicPeriod"/>
            </a:pPr>
            <a:r>
              <a:rPr lang="en-US" sz="1600" dirty="0"/>
              <a:t>Assign</a:t>
            </a:r>
          </a:p>
          <a:p>
            <a:pPr indent="-330200">
              <a:buSzPts val="1600"/>
              <a:buFont typeface="Old Standard TT"/>
              <a:buAutoNum type="arabicPeriod"/>
            </a:pPr>
            <a:endParaRPr lang="en-US" sz="1600" dirty="0"/>
          </a:p>
          <a:p>
            <a:pPr indent="-330200">
              <a:buSzPts val="1600"/>
              <a:buFont typeface="Old Standard TT"/>
              <a:buAutoNum type="arabicPeriod"/>
            </a:pPr>
            <a:r>
              <a:rPr lang="en-US" sz="1600" dirty="0"/>
              <a:t>Reset/rewrite/append</a:t>
            </a:r>
          </a:p>
          <a:p>
            <a:pPr indent="-330200">
              <a:spcBef>
                <a:spcPts val="1600"/>
              </a:spcBef>
              <a:buSzPts val="1600"/>
              <a:buFont typeface="Old Standard TT"/>
              <a:buAutoNum type="arabicPeriod"/>
            </a:pPr>
            <a:r>
              <a:rPr lang="en-US" sz="1600" dirty="0"/>
              <a:t>Write/read </a:t>
            </a:r>
          </a:p>
          <a:p>
            <a:pPr indent="-330200">
              <a:spcBef>
                <a:spcPts val="1600"/>
              </a:spcBef>
              <a:spcAft>
                <a:spcPts val="1600"/>
              </a:spcAft>
              <a:buSzPts val="1600"/>
              <a:buFont typeface="Old Standard TT"/>
              <a:buAutoNum type="arabicPeriod"/>
            </a:pPr>
            <a:r>
              <a:rPr lang="en-US" sz="1600" dirty="0"/>
              <a:t>Close</a:t>
            </a:r>
          </a:p>
          <a:p>
            <a:pPr indent="-330200">
              <a:spcBef>
                <a:spcPts val="1600"/>
              </a:spcBef>
              <a:spcAft>
                <a:spcPts val="1600"/>
              </a:spcAft>
              <a:buSzPts val="1600"/>
              <a:buFont typeface="Old Standard T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0183153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258</Words>
  <Application>Microsoft Office PowerPoint</Application>
  <PresentationFormat>On-screen Show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Consolas</vt:lpstr>
      <vt:lpstr>Arial</vt:lpstr>
      <vt:lpstr>Old Standard TT</vt:lpstr>
      <vt:lpstr>Paperback</vt:lpstr>
      <vt:lpstr>Pascal : Text File</vt:lpstr>
      <vt:lpstr>Apa Itu Text File?</vt:lpstr>
      <vt:lpstr>Kenapa Text File?</vt:lpstr>
      <vt:lpstr>Bagaimana proses pengolahan text file menggunakan pascal?</vt:lpstr>
      <vt:lpstr>PowerPoint Presentation</vt:lpstr>
      <vt:lpstr>PowerPoint Presentation</vt:lpstr>
      <vt:lpstr>PowerPoint Presentation</vt:lpstr>
      <vt:lpstr>PowerPoint Presentation</vt:lpstr>
      <vt:lpstr>Buku</vt:lpstr>
      <vt:lpstr>Contoh Penggunaan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Pascal : Text File</dc:title>
  <cp:lastModifiedBy>Fikri Mulyana Setiawan</cp:lastModifiedBy>
  <cp:revision>8</cp:revision>
  <dcterms:modified xsi:type="dcterms:W3CDTF">2023-02-25T00:29:58Z</dcterms:modified>
</cp:coreProperties>
</file>