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160" r:id="rId2"/>
    <p:sldId id="3161" r:id="rId3"/>
    <p:sldId id="3162" r:id="rId4"/>
  </p:sldIdLst>
  <p:sldSz cx="9144000" cy="6858000" type="screen4x3"/>
  <p:notesSz cx="7315200" cy="96012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96969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51" autoAdjust="0"/>
    <p:restoredTop sz="92903"/>
  </p:normalViewPr>
  <p:slideViewPr>
    <p:cSldViewPr>
      <p:cViewPr varScale="1">
        <p:scale>
          <a:sx n="85" d="100"/>
          <a:sy n="85" d="100"/>
        </p:scale>
        <p:origin x="184" y="4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8" y="1444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8" d="100"/>
          <a:sy n="48" d="100"/>
        </p:scale>
        <p:origin x="-1368" y="-10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C72C0129-022D-401F-A52D-1F9820E15368}" type="datetimeFigureOut">
              <a:rPr lang="zh-TW" altLang="en-US"/>
              <a:pPr>
                <a:defRPr/>
              </a:pPr>
              <a:t>2020/11/22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D96E8DF6-B054-4FFE-89D0-5CFE4CCCCF6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865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fld id="{398B6CEF-DEA6-4B03-93E6-02F71F0913F2}" type="datetimeFigureOut">
              <a:rPr lang="zh-TW" altLang="en-US"/>
              <a:pPr>
                <a:defRPr/>
              </a:pPr>
              <a:t>2020/11/22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fld id="{CC37BE81-25FA-464E-A2F0-A651BAE83B6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4363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新細明體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新細明體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新細明體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新細明體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新細明體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7BE81-25FA-464E-A2F0-A651BAE83B62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1986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7BE81-25FA-464E-A2F0-A651BAE83B62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944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 baseline="0">
                <a:latin typeface="Calibri" pitchFamily="34" charset="0"/>
                <a:ea typeface="標楷體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 baseline="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標楷體" pitchFamily="65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-36513" y="6519863"/>
            <a:ext cx="213360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174DE-7399-4FAF-8713-5B9736F2F8B2}" type="datetime1">
              <a:rPr lang="zh-TW" altLang="en-US"/>
              <a:pPr>
                <a:defRPr/>
              </a:pPr>
              <a:t>2020/11/22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987675" y="65198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75475" y="651986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2B402-6D6A-4C9A-A75A-FDAD2E780D6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387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B8974-7798-42B3-A1B4-27D4BF8EA247}" type="datetime1">
              <a:rPr lang="zh-TW" altLang="en-US"/>
              <a:pPr>
                <a:defRPr/>
              </a:pPr>
              <a:t>2020/11/22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CEEE9-7387-4C83-BCC0-B99AD344B48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86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9D65A-E779-4EBC-8F20-05FD1E789EF8}" type="datetime1">
              <a:rPr lang="zh-TW" altLang="en-US"/>
              <a:pPr>
                <a:defRPr/>
              </a:pPr>
              <a:t>2020/11/22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180FC-6B0B-4AD0-8BCE-15C0005B9CF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69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baseline="0">
                <a:latin typeface="Calibri" pitchFamily="34" charset="0"/>
                <a:ea typeface="標楷體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標楷體" pitchFamily="65" charset="-120"/>
              </a:defRPr>
            </a:lvl1pPr>
            <a:lvl2pPr>
              <a:defRPr baseline="0">
                <a:latin typeface="Calibri" pitchFamily="34" charset="0"/>
                <a:ea typeface="標楷體" pitchFamily="65" charset="-120"/>
              </a:defRPr>
            </a:lvl2pPr>
            <a:lvl3pPr>
              <a:defRPr baseline="0">
                <a:latin typeface="Calibri" pitchFamily="34" charset="0"/>
                <a:ea typeface="標楷體" pitchFamily="65" charset="-120"/>
              </a:defRPr>
            </a:lvl3pPr>
            <a:lvl4pPr>
              <a:defRPr baseline="0">
                <a:latin typeface="Calibri" pitchFamily="34" charset="0"/>
                <a:ea typeface="標楷體" pitchFamily="65" charset="-120"/>
              </a:defRPr>
            </a:lvl4pPr>
            <a:lvl5pPr>
              <a:defRPr baseline="0">
                <a:latin typeface="Calibri" pitchFamily="34" charset="0"/>
                <a:ea typeface="標楷體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-36513" y="6519863"/>
            <a:ext cx="213360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7A8117-F5CA-49B3-9AE8-B66B796AEA97}" type="datetime1">
              <a:rPr lang="zh-TW" altLang="en-US"/>
              <a:pPr>
                <a:defRPr/>
              </a:pPr>
              <a:t>2020/11/22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5198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75475" y="651986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C9E75-97FD-45D9-8ED3-955348887BB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704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01D57-3C38-485F-A5BA-38A4154D1BBF}" type="datetime1">
              <a:rPr lang="zh-TW" altLang="en-US"/>
              <a:pPr>
                <a:defRPr/>
              </a:pPr>
              <a:t>2020/11/22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24E28-1ACB-44F7-99BA-BF1B88651E9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5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77019-D080-4302-A620-8874F806370A}" type="datetime1">
              <a:rPr lang="zh-TW" altLang="en-US"/>
              <a:pPr>
                <a:defRPr/>
              </a:pPr>
              <a:t>2020/11/22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A9801-FC0E-4D88-8A6C-29F1315C865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22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75603B-203C-40CF-AAE0-1F27196C21BF}" type="datetime1">
              <a:rPr lang="zh-TW" altLang="en-US"/>
              <a:pPr>
                <a:defRPr/>
              </a:pPr>
              <a:t>2020/11/22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7CFAE-FA54-4E36-B923-24FFDDA53C1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94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7DD28-F6B9-4809-9190-7B5EF78560CB}" type="datetime1">
              <a:rPr lang="zh-TW" altLang="en-US"/>
              <a:pPr>
                <a:defRPr/>
              </a:pPr>
              <a:t>2020/11/22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02B54-F380-403C-8C88-31ABACEBE62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51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7CADA-511E-469A-AB85-F561DD59866F}" type="datetime1">
              <a:rPr lang="zh-TW" altLang="en-US"/>
              <a:pPr>
                <a:defRPr/>
              </a:pPr>
              <a:t>2020/11/22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2FA49-737E-41E5-B3D8-A9D9B250719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00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43870-5F10-4D76-8D8B-89AAD8A00E82}" type="datetime1">
              <a:rPr lang="zh-TW" altLang="en-US"/>
              <a:pPr>
                <a:defRPr/>
              </a:pPr>
              <a:t>2020/11/22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14FB1-0410-4AE1-B822-F1FE73B2D14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69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351BE-0651-4439-A96D-A8AF55668BF6}" type="datetime1">
              <a:rPr lang="zh-TW" altLang="en-US"/>
              <a:pPr>
                <a:defRPr/>
              </a:pPr>
              <a:t>2020/11/22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D47A4-EEE4-40D9-B3F4-E20BDA7A7E1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58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3CBE6FA7-69AA-4937-824A-EE5F3C7CC30D}" type="datetime1">
              <a:rPr lang="zh-TW" altLang="en-US"/>
              <a:pPr>
                <a:defRPr/>
              </a:pPr>
              <a:t>2020/11/22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35A37E67-E9F5-4A38-925D-82CDC951CBA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2" r:id="rId1"/>
    <p:sldLayoutId id="2147484413" r:id="rId2"/>
    <p:sldLayoutId id="2147484403" r:id="rId3"/>
    <p:sldLayoutId id="2147484404" r:id="rId4"/>
    <p:sldLayoutId id="2147484405" r:id="rId5"/>
    <p:sldLayoutId id="2147484406" r:id="rId6"/>
    <p:sldLayoutId id="2147484407" r:id="rId7"/>
    <p:sldLayoutId id="2147484408" r:id="rId8"/>
    <p:sldLayoutId id="2147484409" r:id="rId9"/>
    <p:sldLayoutId id="2147484410" r:id="rId10"/>
    <p:sldLayoutId id="214748441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新細明體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  <a:cs typeface="新細明體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  <a:cs typeface="新細明體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  <a:cs typeface="新細明體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  <a:cs typeface="新細明體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新細明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新細明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新細明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新細明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新細明體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mail.im.tku.edu.tw/~myday/" TargetMode="External"/><Relationship Id="rId13" Type="http://schemas.openxmlformats.org/officeDocument/2006/relationships/image" Target="../media/image4.tiff"/><Relationship Id="rId3" Type="http://schemas.openxmlformats.org/officeDocument/2006/relationships/hyperlink" Target="https://web.ntpu.edu.tw/~myday/" TargetMode="External"/><Relationship Id="rId7" Type="http://schemas.openxmlformats.org/officeDocument/2006/relationships/hyperlink" Target="http://www.mis.ntpu.edu.tw/" TargetMode="Externa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ntpu.edu.tw/" TargetMode="External"/><Relationship Id="rId11" Type="http://schemas.openxmlformats.org/officeDocument/2006/relationships/image" Target="../media/image2.jpg"/><Relationship Id="rId5" Type="http://schemas.openxmlformats.org/officeDocument/2006/relationships/hyperlink" Target="http://www.mis.ntpu.edu.tw/en/" TargetMode="External"/><Relationship Id="rId10" Type="http://schemas.openxmlformats.org/officeDocument/2006/relationships/image" Target="../media/image1.jpeg"/><Relationship Id="rId4" Type="http://schemas.openxmlformats.org/officeDocument/2006/relationships/hyperlink" Target="https://web.ntpu.edu.tw/~myday/cindex.htm" TargetMode="External"/><Relationship Id="rId9" Type="http://schemas.openxmlformats.org/officeDocument/2006/relationships/hyperlink" Target="https://web.ntpu.edu.tw/~myday" TargetMode="External"/><Relationship Id="rId14" Type="http://schemas.openxmlformats.org/officeDocument/2006/relationships/image" Target="../media/image5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mail.im.tku.edu.tw/~myday/" TargetMode="External"/><Relationship Id="rId13" Type="http://schemas.openxmlformats.org/officeDocument/2006/relationships/image" Target="../media/image4.tiff"/><Relationship Id="rId3" Type="http://schemas.openxmlformats.org/officeDocument/2006/relationships/hyperlink" Target="https://web.ntpu.edu.tw/~myday/" TargetMode="External"/><Relationship Id="rId7" Type="http://schemas.openxmlformats.org/officeDocument/2006/relationships/hyperlink" Target="http://www.mis.ntpu.edu.tw/" TargetMode="Externa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ntpu.edu.tw/" TargetMode="External"/><Relationship Id="rId11" Type="http://schemas.openxmlformats.org/officeDocument/2006/relationships/image" Target="../media/image2.jpg"/><Relationship Id="rId5" Type="http://schemas.openxmlformats.org/officeDocument/2006/relationships/hyperlink" Target="http://www.mis.ntpu.edu.tw/en/" TargetMode="External"/><Relationship Id="rId10" Type="http://schemas.openxmlformats.org/officeDocument/2006/relationships/image" Target="../media/image1.jpeg"/><Relationship Id="rId4" Type="http://schemas.openxmlformats.org/officeDocument/2006/relationships/hyperlink" Target="https://web.ntpu.edu.tw/~myday/cindex.htm" TargetMode="External"/><Relationship Id="rId9" Type="http://schemas.openxmlformats.org/officeDocument/2006/relationships/hyperlink" Target="https://web.ntpu.edu.tw/~myday" TargetMode="External"/><Relationship Id="rId14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xfrm>
            <a:off x="6975475" y="6519863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2B16B09-038F-44F4-8EB4-975A60D8103E}" type="slidenum">
              <a:rPr lang="zh-TW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zh-TW" altLang="en-US" sz="1200">
              <a:solidFill>
                <a:srgbClr val="898989"/>
              </a:solidFill>
            </a:endParaRPr>
          </a:p>
        </p:txBody>
      </p:sp>
      <p:sp>
        <p:nvSpPr>
          <p:cNvPr id="13" name="副標題 2"/>
          <p:cNvSpPr txBox="1">
            <a:spLocks/>
          </p:cNvSpPr>
          <p:nvPr/>
        </p:nvSpPr>
        <p:spPr bwMode="auto">
          <a:xfrm>
            <a:off x="468313" y="4221163"/>
            <a:ext cx="8207375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lnSpc>
                <a:spcPct val="80000"/>
              </a:lnSpc>
              <a:buFont typeface="Arial" charset="0"/>
              <a:buNone/>
            </a:pPr>
            <a:r>
              <a:rPr kumimoji="0" lang="en-US" altLang="zh-TW" sz="2400" b="1" dirty="0">
                <a:solidFill>
                  <a:srgbClr val="898989"/>
                </a:solidFill>
                <a:cs typeface="Calibri" panose="020F0502020204030204" pitchFamily="34" charset="0"/>
                <a:hlinkClick r:id="rId3"/>
              </a:rPr>
              <a:t>Min-</a:t>
            </a:r>
            <a:r>
              <a:rPr kumimoji="0" lang="en-US" altLang="zh-TW" sz="2400" b="1" dirty="0" err="1">
                <a:solidFill>
                  <a:srgbClr val="898989"/>
                </a:solidFill>
                <a:cs typeface="Calibri" panose="020F0502020204030204" pitchFamily="34" charset="0"/>
                <a:hlinkClick r:id="rId3"/>
              </a:rPr>
              <a:t>Yuh</a:t>
            </a:r>
            <a:r>
              <a:rPr kumimoji="0" lang="en-US" altLang="zh-TW" sz="2400" b="1" dirty="0">
                <a:solidFill>
                  <a:srgbClr val="898989"/>
                </a:solidFill>
                <a:cs typeface="Calibri" panose="020F0502020204030204" pitchFamily="34" charset="0"/>
                <a:hlinkClick r:id="rId3"/>
              </a:rPr>
              <a:t> Day</a:t>
            </a:r>
            <a:endParaRPr kumimoji="0" lang="en-US" altLang="zh-TW" sz="2400" b="1" dirty="0">
              <a:solidFill>
                <a:srgbClr val="898989"/>
              </a:solidFill>
              <a:cs typeface="Calibri" panose="020F0502020204030204" pitchFamily="34" charset="0"/>
            </a:endParaRPr>
          </a:p>
          <a:p>
            <a:pPr algn="ctr" eaLnBrk="1" hangingPunct="1">
              <a:lnSpc>
                <a:spcPct val="80000"/>
              </a:lnSpc>
              <a:buFont typeface="Arial" charset="0"/>
              <a:buNone/>
            </a:pPr>
            <a:r>
              <a:rPr kumimoji="0" lang="zh-TW" altLang="en-US" sz="2400" b="1" dirty="0">
                <a:solidFill>
                  <a:srgbClr val="898989"/>
                </a:solidFill>
                <a:latin typeface="標楷體" pitchFamily="65" charset="-120"/>
                <a:ea typeface="標楷體" pitchFamily="65" charset="-120"/>
                <a:hlinkClick r:id="rId4"/>
              </a:rPr>
              <a:t>戴敏育</a:t>
            </a:r>
            <a:endParaRPr kumimoji="0" lang="en-US" altLang="zh-TW" sz="2400" b="1" dirty="0">
              <a:latin typeface="標楷體" pitchFamily="65" charset="-120"/>
              <a:cs typeface="Times New Roman" pitchFamily="18" charset="0"/>
            </a:endParaRPr>
          </a:p>
          <a:p>
            <a:pPr algn="ctr" eaLnBrk="1" hangingPunct="1">
              <a:lnSpc>
                <a:spcPct val="80000"/>
              </a:lnSpc>
              <a:buNone/>
            </a:pPr>
            <a:r>
              <a:rPr kumimoji="0" lang="en-US" altLang="zh-TW" sz="2400" b="1" dirty="0">
                <a:solidFill>
                  <a:schemeClr val="tx2"/>
                </a:solidFill>
                <a:cs typeface="Calibri" panose="020F0502020204030204" pitchFamily="34" charset="0"/>
              </a:rPr>
              <a:t>Associate Professor</a:t>
            </a:r>
          </a:p>
          <a:p>
            <a:pPr algn="ctr" eaLnBrk="1" hangingPunct="1">
              <a:lnSpc>
                <a:spcPct val="80000"/>
              </a:lnSpc>
              <a:buFont typeface="Arial" charset="0"/>
              <a:buNone/>
            </a:pPr>
            <a:r>
              <a:rPr kumimoji="0" lang="zh-TW" altLang="en-US" sz="2400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副教授</a:t>
            </a:r>
            <a:endParaRPr kumimoji="0" lang="en-US" altLang="zh-TW" sz="2400" b="1" dirty="0">
              <a:solidFill>
                <a:schemeClr val="tx2"/>
              </a:solidFill>
              <a:latin typeface="標楷體" pitchFamily="65" charset="-120"/>
              <a:cs typeface="Times New Roman" pitchFamily="18" charset="0"/>
            </a:endParaRPr>
          </a:p>
          <a:p>
            <a:pPr algn="ctr"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Institute of Information Management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National Taipei University</a:t>
            </a:r>
            <a:endParaRPr kumimoji="0" lang="en-US" altLang="zh-TW" sz="2000" b="1" dirty="0">
              <a:solidFill>
                <a:srgbClr val="898989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algn="ctr" eaLnBrk="1" hangingPunct="1">
              <a:lnSpc>
                <a:spcPct val="80000"/>
              </a:lnSpc>
              <a:buNone/>
            </a:pPr>
            <a:r>
              <a:rPr lang="zh-TW" altLang="en-US" sz="2400" b="1" dirty="0">
                <a:latin typeface="DFKai-SB" panose="03000509000000000000" pitchFamily="49" charset="-120"/>
                <a:ea typeface="DFKai-SB" panose="03000509000000000000" pitchFamily="49" charset="-120"/>
                <a:cs typeface="DFKai-SB" panose="03000509000000000000" pitchFamily="49" charset="-120"/>
                <a:hlinkClick r:id="rId6"/>
              </a:rPr>
              <a:t>國立臺北大學</a:t>
            </a:r>
            <a:r>
              <a:rPr lang="zh-TW" altLang="en-US" sz="2400" b="1" dirty="0">
                <a:latin typeface="DFKai-SB" panose="03000509000000000000" pitchFamily="49" charset="-120"/>
                <a:ea typeface="DFKai-SB" panose="03000509000000000000" pitchFamily="49" charset="-120"/>
                <a:cs typeface="DFKai-SB" panose="03000509000000000000" pitchFamily="49" charset="-120"/>
              </a:rPr>
              <a:t> </a:t>
            </a:r>
            <a:r>
              <a:rPr lang="zh-TW" altLang="en-US" sz="2400" b="1" dirty="0">
                <a:latin typeface="DFKai-SB" panose="03000509000000000000" pitchFamily="49" charset="-120"/>
                <a:ea typeface="DFKai-SB" panose="03000509000000000000" pitchFamily="49" charset="-120"/>
                <a:cs typeface="DFKai-SB" panose="03000509000000000000" pitchFamily="49" charset="-120"/>
                <a:hlinkClick r:id="rId7"/>
              </a:rPr>
              <a:t>資訊管理研究所</a:t>
            </a:r>
            <a:endParaRPr kumimoji="0" lang="en-US" altLang="zh-TW" sz="2400" b="1" dirty="0">
              <a:solidFill>
                <a:srgbClr val="898989"/>
              </a:solidFill>
              <a:latin typeface="DFKai-SB" panose="03000509000000000000" pitchFamily="49" charset="-120"/>
              <a:ea typeface="DFKai-SB" panose="03000509000000000000" pitchFamily="49" charset="-120"/>
              <a:cs typeface="DFKai-SB" panose="03000509000000000000" pitchFamily="49" charset="-120"/>
            </a:endParaRPr>
          </a:p>
          <a:p>
            <a:pPr algn="ctr" eaLnBrk="1" hangingPunct="1">
              <a:lnSpc>
                <a:spcPct val="80000"/>
              </a:lnSpc>
              <a:spcBef>
                <a:spcPts val="0"/>
              </a:spcBef>
              <a:buFont typeface="Arial" charset="0"/>
              <a:buNone/>
            </a:pPr>
            <a:endParaRPr kumimoji="0" lang="en-US" altLang="zh-TW" sz="900" b="1" dirty="0">
              <a:solidFill>
                <a:srgbClr val="898989"/>
              </a:solidFill>
              <a:cs typeface="Times New Roman" pitchFamily="18" charset="0"/>
              <a:hlinkClick r:id="rId8"/>
            </a:endParaRPr>
          </a:p>
          <a:p>
            <a:pPr algn="ctr" eaLnBrk="1" hangingPunct="1">
              <a:spcBef>
                <a:spcPts val="100"/>
              </a:spcBef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https://web.ntpu.edu.tw/~myday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ts val="100"/>
              </a:spcBef>
              <a:buNone/>
            </a:pPr>
            <a:r>
              <a:rPr kumimoji="0" lang="en-US" altLang="zh-TW" sz="1200" b="1" dirty="0">
                <a:solidFill>
                  <a:srgbClr val="898989"/>
                </a:solidFill>
                <a:cs typeface="Times New Roman" pitchFamily="18" charset="0"/>
              </a:rPr>
              <a:t>2020-11-23</a:t>
            </a:r>
            <a:endParaRPr kumimoji="0" lang="zh-TW" altLang="en-US" sz="2500" b="1" dirty="0">
              <a:solidFill>
                <a:srgbClr val="898989"/>
              </a:solidFill>
              <a:ea typeface="標楷體" pitchFamily="65" charset="-120"/>
            </a:endParaRPr>
          </a:p>
        </p:txBody>
      </p:sp>
      <p:pic>
        <p:nvPicPr>
          <p:cNvPr id="14" name="Picture 4" descr="http://mail.tku.edu.tw/myday/images/Myday_Photo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7" t="1544" r="10527" b="25148"/>
          <a:stretch>
            <a:fillRect/>
          </a:stretch>
        </p:blipFill>
        <p:spPr bwMode="auto">
          <a:xfrm>
            <a:off x="2051050" y="4256311"/>
            <a:ext cx="1135063" cy="140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CBFA1A4-AC60-1C47-BA18-7524ED7AAE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538" y="44624"/>
            <a:ext cx="962066" cy="62068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D2BED8B-FC41-4348-9A46-5D09945BBE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430" y="718301"/>
            <a:ext cx="964282" cy="235043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60129211-7EC0-1D4D-B71B-C3899EE69029}"/>
              </a:ext>
            </a:extLst>
          </p:cNvPr>
          <p:cNvSpPr txBox="1">
            <a:spLocks/>
          </p:cNvSpPr>
          <p:nvPr/>
        </p:nvSpPr>
        <p:spPr bwMode="auto">
          <a:xfrm>
            <a:off x="179512" y="1124744"/>
            <a:ext cx="8784976" cy="157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6000" b="1" dirty="0">
                <a:solidFill>
                  <a:schemeClr val="accent6">
                    <a:lumMod val="75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人工智慧在學什麼</a:t>
            </a:r>
            <a:r>
              <a:rPr lang="en-US" altLang="zh-TW" sz="6000" b="1" dirty="0">
                <a:solidFill>
                  <a:schemeClr val="accent6">
                    <a:lumMod val="75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?</a:t>
            </a:r>
            <a:br>
              <a:rPr lang="zh-TW" altLang="en-US" sz="6000" b="1" dirty="0">
                <a:solidFill>
                  <a:schemeClr val="accent6">
                    <a:lumMod val="75000"/>
                  </a:schemeClr>
                </a:solidFill>
                <a:latin typeface="Heiti TC Medium" pitchFamily="2" charset="-128"/>
                <a:ea typeface="Heiti TC Medium" pitchFamily="2" charset="-128"/>
              </a:rPr>
            </a:br>
            <a:r>
              <a:rPr lang="en-US" altLang="zh-TW" sz="4000" b="1" dirty="0">
                <a:solidFill>
                  <a:schemeClr val="accent6">
                    <a:lumMod val="75000"/>
                  </a:schemeClr>
                </a:solidFill>
                <a:ea typeface="標楷體" pitchFamily="65" charset="-120"/>
              </a:rPr>
              <a:t>(What is Artificial Intelligence Learning?)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D48353-D925-F443-9DDC-E182DE95B52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44408" y="6021288"/>
            <a:ext cx="791692" cy="7916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86D0EB-477A-1F43-A3C1-27806CF7B19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030" y="75822"/>
            <a:ext cx="2072697" cy="616874"/>
          </a:xfrm>
          <a:prstGeom prst="rect">
            <a:avLst/>
          </a:prstGeom>
        </p:spPr>
      </p:pic>
      <p:sp>
        <p:nvSpPr>
          <p:cNvPr id="12" name="文字方塊 5">
            <a:extLst>
              <a:ext uri="{FF2B5EF4-FFF2-40B4-BE49-F238E27FC236}">
                <a16:creationId xmlns:a16="http://schemas.microsoft.com/office/drawing/2014/main" id="{652ACBB0-8103-564F-89B3-D82C34B56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095" y="2661880"/>
            <a:ext cx="7345313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TW" altLang="en-US" sz="2000" dirty="0">
                <a:solidFill>
                  <a:schemeClr val="accent3">
                    <a:lumMod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臺北醫學大學 口腔醫學院</a:t>
            </a:r>
            <a:r>
              <a:rPr kumimoji="0" lang="en-US" altLang="zh-TW" sz="2000" dirty="0">
                <a:solidFill>
                  <a:schemeClr val="accent3">
                    <a:lumMod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  CFD </a:t>
            </a:r>
            <a:r>
              <a:rPr kumimoji="0" lang="zh-TW" altLang="en-US" sz="2000" dirty="0">
                <a:solidFill>
                  <a:schemeClr val="accent3">
                    <a:lumMod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講座</a:t>
            </a:r>
            <a:endParaRPr kumimoji="0" lang="en-US" altLang="zh-TW" sz="2000" dirty="0">
              <a:solidFill>
                <a:schemeClr val="accent3">
                  <a:lumMod val="50000"/>
                </a:schemeClr>
              </a:solidFill>
              <a:latin typeface="Heiti TC Medium" pitchFamily="2" charset="-128"/>
              <a:ea typeface="Heiti TC Medium" pitchFamily="2" charset="-128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TW" sz="2000" dirty="0">
                <a:solidFill>
                  <a:srgbClr val="7F7F7F"/>
                </a:solidFill>
              </a:rPr>
              <a:t>Host: Prof. Li Sheng Chen</a:t>
            </a:r>
            <a:br>
              <a:rPr kumimoji="0" lang="en-US" altLang="zh-TW" sz="2000" dirty="0">
                <a:solidFill>
                  <a:srgbClr val="7F7F7F"/>
                </a:solidFill>
              </a:rPr>
            </a:br>
            <a:r>
              <a:rPr kumimoji="0" lang="en-US" altLang="zh-TW" sz="1600" dirty="0">
                <a:solidFill>
                  <a:srgbClr val="7F7F7F"/>
                </a:solidFill>
              </a:rPr>
              <a:t>College of Oral Medicine, Taipei Medical University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TW" sz="1400" dirty="0">
                <a:solidFill>
                  <a:srgbClr val="7F7F7F"/>
                </a:solidFill>
              </a:rPr>
              <a:t>Time: 12:10-13:00, Nov 23, 2020 (Monday)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TW" sz="1400" dirty="0">
                <a:solidFill>
                  <a:srgbClr val="7F7F7F"/>
                </a:solidFill>
              </a:rPr>
              <a:t>Place: </a:t>
            </a:r>
            <a:r>
              <a:rPr kumimoji="0" lang="zh-TW" altLang="en-US" sz="1400" dirty="0">
                <a:solidFill>
                  <a:srgbClr val="7F7F7F"/>
                </a:solidFill>
                <a:latin typeface="Heiti TC Medium" pitchFamily="2" charset="-128"/>
                <a:ea typeface="Heiti TC Medium" pitchFamily="2" charset="-128"/>
              </a:rPr>
              <a:t>口腔醫學院</a:t>
            </a:r>
            <a:r>
              <a:rPr kumimoji="0" lang="en-US" altLang="zh-TW" sz="1400" dirty="0">
                <a:solidFill>
                  <a:srgbClr val="7F7F7F"/>
                </a:solidFill>
                <a:latin typeface="Heiti TC Medium" pitchFamily="2" charset="-128"/>
                <a:ea typeface="Heiti TC Medium" pitchFamily="2" charset="-128"/>
              </a:rPr>
              <a:t>1</a:t>
            </a:r>
            <a:r>
              <a:rPr kumimoji="0" lang="zh-TW" altLang="en-US" sz="1400" dirty="0">
                <a:solidFill>
                  <a:srgbClr val="7F7F7F"/>
                </a:solidFill>
                <a:latin typeface="Heiti TC Medium" pitchFamily="2" charset="-128"/>
                <a:ea typeface="Heiti TC Medium" pitchFamily="2" charset="-128"/>
              </a:rPr>
              <a:t>樓會議室</a:t>
            </a:r>
            <a:r>
              <a:rPr kumimoji="0" lang="en-US" altLang="zh-TW" sz="1400" dirty="0">
                <a:solidFill>
                  <a:srgbClr val="7F7F7F"/>
                </a:solidFill>
                <a:latin typeface="Heiti TC Medium" pitchFamily="2" charset="-128"/>
                <a:ea typeface="Heiti TC Medium" pitchFamily="2" charset="-128"/>
              </a:rPr>
              <a:t>1-1, TMU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TW" sz="1200" dirty="0">
                <a:solidFill>
                  <a:srgbClr val="7F7F7F"/>
                </a:solidFill>
              </a:rPr>
              <a:t>Address: N250 Wu-</a:t>
            </a:r>
            <a:r>
              <a:rPr kumimoji="0" lang="en-US" altLang="zh-TW" sz="1200" dirty="0" err="1">
                <a:solidFill>
                  <a:srgbClr val="7F7F7F"/>
                </a:solidFill>
              </a:rPr>
              <a:t>Hsing</a:t>
            </a:r>
            <a:r>
              <a:rPr kumimoji="0" lang="en-US" altLang="zh-TW" sz="1200" dirty="0">
                <a:solidFill>
                  <a:srgbClr val="7F7F7F"/>
                </a:solidFill>
              </a:rPr>
              <a:t> Street, Taipei, Taiwan</a:t>
            </a:r>
          </a:p>
        </p:txBody>
      </p:sp>
    </p:spTree>
    <p:extLst>
      <p:ext uri="{BB962C8B-B14F-4D97-AF65-F5344CB8AC3E}">
        <p14:creationId xmlns:p14="http://schemas.microsoft.com/office/powerpoint/2010/main" val="269948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戴敏育 博士 </a:t>
            </a:r>
            <a:br>
              <a:rPr lang="en-US" altLang="zh-TW" dirty="0">
                <a:solidFill>
                  <a:schemeClr val="accent1"/>
                </a:solidFill>
              </a:rPr>
            </a:br>
            <a:r>
              <a:rPr lang="en-US" altLang="zh-TW" dirty="0">
                <a:solidFill>
                  <a:schemeClr val="accent1"/>
                </a:solidFill>
              </a:rPr>
              <a:t>(Min-</a:t>
            </a:r>
            <a:r>
              <a:rPr lang="en-US" altLang="zh-TW" dirty="0" err="1">
                <a:solidFill>
                  <a:schemeClr val="accent1"/>
                </a:solidFill>
              </a:rPr>
              <a:t>Yuh</a:t>
            </a:r>
            <a:r>
              <a:rPr lang="en-US" altLang="zh-TW" dirty="0">
                <a:solidFill>
                  <a:schemeClr val="accent1"/>
                </a:solidFill>
              </a:rPr>
              <a:t> Day, Ph.D.)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386" name="內容版面配置區 2"/>
          <p:cNvSpPr>
            <a:spLocks noGrp="1"/>
          </p:cNvSpPr>
          <p:nvPr>
            <p:ph idx="1"/>
          </p:nvPr>
        </p:nvSpPr>
        <p:spPr>
          <a:xfrm>
            <a:off x="468313" y="1556792"/>
            <a:ext cx="8301037" cy="3519289"/>
          </a:xfrm>
        </p:spPr>
        <p:txBody>
          <a:bodyPr/>
          <a:lstStyle/>
          <a:p>
            <a:pPr marL="0" indent="0" algn="ctr">
              <a:buFont typeface="Arial" pitchFamily="34" charset="0"/>
              <a:buNone/>
            </a:pPr>
            <a:r>
              <a:rPr lang="zh-TW" altLang="en-US" sz="2800" dirty="0">
                <a:solidFill>
                  <a:srgbClr val="C00000"/>
                </a:solidFill>
              </a:rPr>
              <a:t>國立台北大學</a:t>
            </a:r>
            <a:r>
              <a:rPr lang="en-US" altLang="zh-TW" sz="2800" dirty="0">
                <a:solidFill>
                  <a:srgbClr val="C00000"/>
                </a:solidFill>
              </a:rPr>
              <a:t> </a:t>
            </a:r>
            <a:r>
              <a:rPr lang="zh-TW" altLang="en-US" sz="2800" dirty="0">
                <a:solidFill>
                  <a:srgbClr val="C00000"/>
                </a:solidFill>
              </a:rPr>
              <a:t>資訊管理研究所</a:t>
            </a:r>
            <a:r>
              <a:rPr lang="en-US" altLang="zh-TW" sz="2800" dirty="0">
                <a:solidFill>
                  <a:srgbClr val="C00000"/>
                </a:solidFill>
              </a:rPr>
              <a:t> </a:t>
            </a:r>
            <a:r>
              <a:rPr lang="zh-TW" altLang="en-US" sz="2800" dirty="0">
                <a:solidFill>
                  <a:srgbClr val="C00000"/>
                </a:solidFill>
              </a:rPr>
              <a:t>副教授</a:t>
            </a:r>
            <a:endParaRPr lang="en-US" altLang="zh-TW" sz="2800" dirty="0">
              <a:solidFill>
                <a:srgbClr val="C00000"/>
              </a:solidFill>
            </a:endParaRPr>
          </a:p>
          <a:p>
            <a:pPr marL="0" indent="0" algn="ctr">
              <a:buFont typeface="Arial" pitchFamily="34" charset="0"/>
              <a:buNone/>
            </a:pPr>
            <a:r>
              <a:rPr lang="zh-TW" altLang="en-US" sz="2800" dirty="0">
                <a:solidFill>
                  <a:schemeClr val="tx2"/>
                </a:solidFill>
              </a:rPr>
              <a:t>中央研究院</a:t>
            </a:r>
            <a:r>
              <a:rPr lang="en-US" altLang="zh-TW" sz="2800" dirty="0">
                <a:solidFill>
                  <a:schemeClr val="tx2"/>
                </a:solidFill>
              </a:rPr>
              <a:t> </a:t>
            </a:r>
            <a:r>
              <a:rPr lang="zh-TW" altLang="en-US" sz="2800" dirty="0">
                <a:solidFill>
                  <a:schemeClr val="tx2"/>
                </a:solidFill>
              </a:rPr>
              <a:t>資訊科學研究所</a:t>
            </a:r>
            <a:r>
              <a:rPr lang="en-US" altLang="zh-TW" sz="2800" dirty="0">
                <a:solidFill>
                  <a:schemeClr val="tx2"/>
                </a:solidFill>
              </a:rPr>
              <a:t> </a:t>
            </a:r>
            <a:r>
              <a:rPr lang="zh-TW" altLang="en-US" sz="2800" dirty="0">
                <a:solidFill>
                  <a:schemeClr val="tx2"/>
                </a:solidFill>
              </a:rPr>
              <a:t>訪問學人</a:t>
            </a:r>
            <a:endParaRPr lang="en-US" altLang="zh-TW" sz="2800" dirty="0">
              <a:solidFill>
                <a:schemeClr val="tx2"/>
              </a:solidFill>
            </a:endParaRPr>
          </a:p>
          <a:p>
            <a:pPr marL="0" indent="0" algn="ctr">
              <a:buFont typeface="Arial" pitchFamily="34" charset="0"/>
              <a:buNone/>
            </a:pPr>
            <a:r>
              <a:rPr lang="zh-TW" altLang="en-US" sz="2800" dirty="0">
                <a:solidFill>
                  <a:srgbClr val="984807"/>
                </a:solidFill>
              </a:rPr>
              <a:t>國立台灣大學</a:t>
            </a:r>
            <a:r>
              <a:rPr lang="en-US" altLang="zh-TW" sz="2800" dirty="0">
                <a:solidFill>
                  <a:srgbClr val="984807"/>
                </a:solidFill>
              </a:rPr>
              <a:t> </a:t>
            </a:r>
            <a:r>
              <a:rPr lang="zh-TW" altLang="en-US" sz="2800" dirty="0">
                <a:solidFill>
                  <a:srgbClr val="984807"/>
                </a:solidFill>
              </a:rPr>
              <a:t>資訊管理</a:t>
            </a:r>
            <a:r>
              <a:rPr lang="en-US" altLang="zh-TW" sz="2800" dirty="0">
                <a:solidFill>
                  <a:srgbClr val="984807"/>
                </a:solidFill>
              </a:rPr>
              <a:t> </a:t>
            </a:r>
            <a:r>
              <a:rPr lang="zh-TW" altLang="en-US" sz="2800" dirty="0">
                <a:solidFill>
                  <a:srgbClr val="984807"/>
                </a:solidFill>
              </a:rPr>
              <a:t>博士</a:t>
            </a:r>
            <a:endParaRPr lang="en-US" altLang="zh-TW" sz="2800" dirty="0">
              <a:solidFill>
                <a:srgbClr val="984807"/>
              </a:solidFill>
            </a:endParaRPr>
          </a:p>
          <a:p>
            <a:pPr marL="0" indent="0" algn="ctr">
              <a:buFont typeface="Arial" pitchFamily="34" charset="0"/>
              <a:buNone/>
            </a:pPr>
            <a:r>
              <a:rPr lang="en-US" altLang="zh-TW" sz="2000" dirty="0">
                <a:solidFill>
                  <a:srgbClr val="17375E"/>
                </a:solidFill>
              </a:rPr>
              <a:t>Publications Co-Chairs, IEEE/ACM International Conference on </a:t>
            </a:r>
            <a:br>
              <a:rPr lang="en-US" altLang="zh-TW" sz="2000" dirty="0">
                <a:solidFill>
                  <a:srgbClr val="17375E"/>
                </a:solidFill>
              </a:rPr>
            </a:br>
            <a:r>
              <a:rPr lang="en-US" altLang="zh-TW" sz="2000" dirty="0">
                <a:solidFill>
                  <a:srgbClr val="17375E"/>
                </a:solidFill>
              </a:rPr>
              <a:t>Advances in Social Networks Analysis and Mining (ASONAM 2013- )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altLang="zh-TW" sz="2000" dirty="0">
                <a:solidFill>
                  <a:srgbClr val="17375E"/>
                </a:solidFill>
              </a:rPr>
              <a:t>Program Co-Chair, IEEE International Workshop on </a:t>
            </a:r>
            <a:br>
              <a:rPr lang="en-US" altLang="zh-TW" sz="2000" dirty="0">
                <a:solidFill>
                  <a:srgbClr val="17375E"/>
                </a:solidFill>
              </a:rPr>
            </a:br>
            <a:r>
              <a:rPr lang="en-US" altLang="zh-TW" sz="2000" dirty="0">
                <a:solidFill>
                  <a:srgbClr val="17375E"/>
                </a:solidFill>
              </a:rPr>
              <a:t>Empirical Methods for Recognizing Inference in </a:t>
            </a:r>
            <a:r>
              <a:rPr lang="en-US" altLang="zh-TW" sz="2000" dirty="0" err="1">
                <a:solidFill>
                  <a:srgbClr val="17375E"/>
                </a:solidFill>
              </a:rPr>
              <a:t>TExt</a:t>
            </a:r>
            <a:r>
              <a:rPr lang="en-US" altLang="zh-TW" sz="2000" dirty="0">
                <a:solidFill>
                  <a:srgbClr val="17375E"/>
                </a:solidFill>
              </a:rPr>
              <a:t> (IEEE EM-RITE 2012- )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altLang="zh-TW" sz="2000" dirty="0">
                <a:solidFill>
                  <a:srgbClr val="17375E"/>
                </a:solidFill>
              </a:rPr>
              <a:t>Publications Chair, The IEEE International Conference on </a:t>
            </a:r>
            <a:br>
              <a:rPr lang="en-US" altLang="zh-TW" sz="2000" dirty="0">
                <a:solidFill>
                  <a:srgbClr val="17375E"/>
                </a:solidFill>
              </a:rPr>
            </a:br>
            <a:r>
              <a:rPr lang="en-US" altLang="zh-TW" sz="2000" dirty="0">
                <a:solidFill>
                  <a:srgbClr val="17375E"/>
                </a:solidFill>
              </a:rPr>
              <a:t>Information Reuse and Integration (IEEE IRI)</a:t>
            </a:r>
            <a:endParaRPr lang="zh-TW" altLang="en-US" sz="2000" dirty="0">
              <a:solidFill>
                <a:srgbClr val="17375E"/>
              </a:solidFill>
            </a:endParaRPr>
          </a:p>
        </p:txBody>
      </p:sp>
      <p:sp>
        <p:nvSpPr>
          <p:cNvPr id="16387" name="投影片編號版面配置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fld id="{9FCAA9B1-8267-4402-9C83-BAE1C2B13B7C}" type="slidenum">
              <a:rPr kumimoji="0" lang="zh-TW" altLang="en-US" sz="1200">
                <a:solidFill>
                  <a:srgbClr val="898989"/>
                </a:solidFill>
                <a:latin typeface="Calibri" pitchFamily="34" charset="0"/>
              </a:rPr>
              <a:pPr eaLnBrk="1" hangingPunct="1"/>
              <a:t>2</a:t>
            </a:fld>
            <a:endParaRPr kumimoji="0" lang="zh-TW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16388" name="Picture 4" descr="http://mail.tku.edu.tw/myday/images/Myday_Photo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750" y="115888"/>
            <a:ext cx="1135063" cy="140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2" descr="http://mail.tku.edu.tw/myday/images/AS_Logo1.gi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7904" y="5119337"/>
            <a:ext cx="1662113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6" descr="http://mail.tku.edu.tw/myday/images/NTU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52120" y="5157192"/>
            <a:ext cx="159385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4C7FE4C-DBC2-A74B-8BCD-C557AA9446EA}"/>
              </a:ext>
            </a:extLst>
          </p:cNvPr>
          <p:cNvGrpSpPr/>
          <p:nvPr/>
        </p:nvGrpSpPr>
        <p:grpSpPr>
          <a:xfrm>
            <a:off x="1856254" y="5178296"/>
            <a:ext cx="1563618" cy="1491064"/>
            <a:chOff x="1940523" y="5229200"/>
            <a:chExt cx="1563618" cy="149106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B0FAAB0-5F2D-0A45-91D0-BB05F45FA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0523" y="5229200"/>
              <a:ext cx="1563618" cy="100878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A70F94B-7014-7845-B18F-AA6F50AF3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0523" y="6339133"/>
              <a:ext cx="1563618" cy="381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4837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xfrm>
            <a:off x="6975475" y="6519863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2B16B09-038F-44F4-8EB4-975A60D8103E}" type="slidenum">
              <a:rPr lang="zh-TW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zh-TW" altLang="en-US" sz="1200">
              <a:solidFill>
                <a:srgbClr val="898989"/>
              </a:solidFill>
            </a:endParaRPr>
          </a:p>
        </p:txBody>
      </p:sp>
      <p:sp>
        <p:nvSpPr>
          <p:cNvPr id="13" name="副標題 2"/>
          <p:cNvSpPr txBox="1">
            <a:spLocks/>
          </p:cNvSpPr>
          <p:nvPr/>
        </p:nvSpPr>
        <p:spPr bwMode="auto">
          <a:xfrm>
            <a:off x="468313" y="4221163"/>
            <a:ext cx="8207375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lnSpc>
                <a:spcPct val="80000"/>
              </a:lnSpc>
              <a:buFont typeface="Arial" charset="0"/>
              <a:buNone/>
            </a:pPr>
            <a:r>
              <a:rPr kumimoji="0" lang="en-US" altLang="zh-TW" sz="2400" b="1" dirty="0">
                <a:solidFill>
                  <a:srgbClr val="898989"/>
                </a:solidFill>
                <a:cs typeface="Calibri" panose="020F0502020204030204" pitchFamily="34" charset="0"/>
                <a:hlinkClick r:id="rId3"/>
              </a:rPr>
              <a:t>Min-</a:t>
            </a:r>
            <a:r>
              <a:rPr kumimoji="0" lang="en-US" altLang="zh-TW" sz="2400" b="1" dirty="0" err="1">
                <a:solidFill>
                  <a:srgbClr val="898989"/>
                </a:solidFill>
                <a:cs typeface="Calibri" panose="020F0502020204030204" pitchFamily="34" charset="0"/>
                <a:hlinkClick r:id="rId3"/>
              </a:rPr>
              <a:t>Yuh</a:t>
            </a:r>
            <a:r>
              <a:rPr kumimoji="0" lang="en-US" altLang="zh-TW" sz="2400" b="1" dirty="0">
                <a:solidFill>
                  <a:srgbClr val="898989"/>
                </a:solidFill>
                <a:cs typeface="Calibri" panose="020F0502020204030204" pitchFamily="34" charset="0"/>
                <a:hlinkClick r:id="rId3"/>
              </a:rPr>
              <a:t> Day</a:t>
            </a:r>
            <a:endParaRPr kumimoji="0" lang="en-US" altLang="zh-TW" sz="2400" b="1" dirty="0">
              <a:solidFill>
                <a:srgbClr val="898989"/>
              </a:solidFill>
              <a:cs typeface="Calibri" panose="020F0502020204030204" pitchFamily="34" charset="0"/>
            </a:endParaRPr>
          </a:p>
          <a:p>
            <a:pPr algn="ctr" eaLnBrk="1" hangingPunct="1">
              <a:lnSpc>
                <a:spcPct val="80000"/>
              </a:lnSpc>
              <a:buFont typeface="Arial" charset="0"/>
              <a:buNone/>
            </a:pPr>
            <a:r>
              <a:rPr kumimoji="0" lang="zh-TW" altLang="en-US" sz="2400" b="1" dirty="0">
                <a:solidFill>
                  <a:srgbClr val="898989"/>
                </a:solidFill>
                <a:latin typeface="標楷體" pitchFamily="65" charset="-120"/>
                <a:ea typeface="標楷體" pitchFamily="65" charset="-120"/>
                <a:hlinkClick r:id="rId4"/>
              </a:rPr>
              <a:t>戴敏育</a:t>
            </a:r>
            <a:endParaRPr kumimoji="0" lang="en-US" altLang="zh-TW" sz="2400" b="1" dirty="0">
              <a:latin typeface="標楷體" pitchFamily="65" charset="-120"/>
              <a:cs typeface="Times New Roman" pitchFamily="18" charset="0"/>
            </a:endParaRPr>
          </a:p>
          <a:p>
            <a:pPr algn="ctr" eaLnBrk="1" hangingPunct="1">
              <a:lnSpc>
                <a:spcPct val="80000"/>
              </a:lnSpc>
              <a:buNone/>
            </a:pPr>
            <a:r>
              <a:rPr kumimoji="0" lang="en-US" altLang="zh-TW" sz="2400" b="1" dirty="0">
                <a:solidFill>
                  <a:schemeClr val="tx2"/>
                </a:solidFill>
                <a:cs typeface="Calibri" panose="020F0502020204030204" pitchFamily="34" charset="0"/>
              </a:rPr>
              <a:t>Associate Professor</a:t>
            </a:r>
          </a:p>
          <a:p>
            <a:pPr algn="ctr" eaLnBrk="1" hangingPunct="1">
              <a:lnSpc>
                <a:spcPct val="80000"/>
              </a:lnSpc>
              <a:buFont typeface="Arial" charset="0"/>
              <a:buNone/>
            </a:pPr>
            <a:r>
              <a:rPr kumimoji="0" lang="zh-TW" altLang="en-US" sz="2400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副教授</a:t>
            </a:r>
            <a:endParaRPr kumimoji="0" lang="en-US" altLang="zh-TW" sz="2400" b="1" dirty="0">
              <a:solidFill>
                <a:schemeClr val="tx2"/>
              </a:solidFill>
              <a:latin typeface="標楷體" pitchFamily="65" charset="-120"/>
              <a:cs typeface="Times New Roman" pitchFamily="18" charset="0"/>
            </a:endParaRPr>
          </a:p>
          <a:p>
            <a:pPr algn="ctr"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Institute of Information Management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National Taipei University</a:t>
            </a:r>
            <a:endParaRPr kumimoji="0" lang="en-US" altLang="zh-TW" sz="2000" b="1" dirty="0">
              <a:solidFill>
                <a:srgbClr val="898989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algn="ctr" eaLnBrk="1" hangingPunct="1">
              <a:lnSpc>
                <a:spcPct val="80000"/>
              </a:lnSpc>
              <a:buNone/>
            </a:pPr>
            <a:r>
              <a:rPr lang="zh-TW" altLang="en-US" sz="2400" b="1" dirty="0">
                <a:latin typeface="DFKai-SB" panose="03000509000000000000" pitchFamily="49" charset="-120"/>
                <a:ea typeface="DFKai-SB" panose="03000509000000000000" pitchFamily="49" charset="-120"/>
                <a:cs typeface="DFKai-SB" panose="03000509000000000000" pitchFamily="49" charset="-120"/>
                <a:hlinkClick r:id="rId6"/>
              </a:rPr>
              <a:t>國立臺北大學</a:t>
            </a:r>
            <a:r>
              <a:rPr lang="zh-TW" altLang="en-US" sz="2400" b="1" dirty="0">
                <a:latin typeface="DFKai-SB" panose="03000509000000000000" pitchFamily="49" charset="-120"/>
                <a:ea typeface="DFKai-SB" panose="03000509000000000000" pitchFamily="49" charset="-120"/>
                <a:cs typeface="DFKai-SB" panose="03000509000000000000" pitchFamily="49" charset="-120"/>
              </a:rPr>
              <a:t> </a:t>
            </a:r>
            <a:r>
              <a:rPr lang="zh-TW" altLang="en-US" sz="2400" b="1" dirty="0">
                <a:latin typeface="DFKai-SB" panose="03000509000000000000" pitchFamily="49" charset="-120"/>
                <a:ea typeface="DFKai-SB" panose="03000509000000000000" pitchFamily="49" charset="-120"/>
                <a:cs typeface="DFKai-SB" panose="03000509000000000000" pitchFamily="49" charset="-120"/>
                <a:hlinkClick r:id="rId7"/>
              </a:rPr>
              <a:t>資訊管理研究所</a:t>
            </a:r>
            <a:endParaRPr kumimoji="0" lang="en-US" altLang="zh-TW" sz="2400" b="1" dirty="0">
              <a:solidFill>
                <a:srgbClr val="898989"/>
              </a:solidFill>
              <a:latin typeface="DFKai-SB" panose="03000509000000000000" pitchFamily="49" charset="-120"/>
              <a:ea typeface="DFKai-SB" panose="03000509000000000000" pitchFamily="49" charset="-120"/>
              <a:cs typeface="DFKai-SB" panose="03000509000000000000" pitchFamily="49" charset="-120"/>
            </a:endParaRPr>
          </a:p>
          <a:p>
            <a:pPr algn="ctr" eaLnBrk="1" hangingPunct="1">
              <a:lnSpc>
                <a:spcPct val="80000"/>
              </a:lnSpc>
              <a:spcBef>
                <a:spcPts val="0"/>
              </a:spcBef>
              <a:buFont typeface="Arial" charset="0"/>
              <a:buNone/>
            </a:pPr>
            <a:endParaRPr kumimoji="0" lang="en-US" altLang="zh-TW" sz="900" b="1" dirty="0">
              <a:solidFill>
                <a:srgbClr val="898989"/>
              </a:solidFill>
              <a:cs typeface="Times New Roman" pitchFamily="18" charset="0"/>
              <a:hlinkClick r:id="rId8"/>
            </a:endParaRPr>
          </a:p>
          <a:p>
            <a:pPr algn="ctr" eaLnBrk="1" hangingPunct="1">
              <a:spcBef>
                <a:spcPts val="100"/>
              </a:spcBef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https://web.ntpu.edu.tw/~myday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ts val="100"/>
              </a:spcBef>
              <a:buNone/>
            </a:pPr>
            <a:r>
              <a:rPr kumimoji="0" lang="en-US" altLang="zh-TW" sz="1200" b="1" dirty="0">
                <a:solidFill>
                  <a:srgbClr val="898989"/>
                </a:solidFill>
                <a:cs typeface="Times New Roman" pitchFamily="18" charset="0"/>
              </a:rPr>
              <a:t>2020-11-23</a:t>
            </a:r>
            <a:endParaRPr kumimoji="0" lang="zh-TW" altLang="en-US" sz="2500" b="1" dirty="0">
              <a:solidFill>
                <a:srgbClr val="898989"/>
              </a:solidFill>
              <a:ea typeface="標楷體" pitchFamily="65" charset="-120"/>
            </a:endParaRPr>
          </a:p>
        </p:txBody>
      </p:sp>
      <p:pic>
        <p:nvPicPr>
          <p:cNvPr id="14" name="Picture 4" descr="http://mail.tku.edu.tw/myday/images/Myday_Photo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7" t="1544" r="10527" b="25148"/>
          <a:stretch>
            <a:fillRect/>
          </a:stretch>
        </p:blipFill>
        <p:spPr bwMode="auto">
          <a:xfrm>
            <a:off x="2051050" y="4256311"/>
            <a:ext cx="1135063" cy="140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CBFA1A4-AC60-1C47-BA18-7524ED7AAE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538" y="44624"/>
            <a:ext cx="962066" cy="62068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D2BED8B-FC41-4348-9A46-5D09945BBE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430" y="718301"/>
            <a:ext cx="964282" cy="235043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60129211-7EC0-1D4D-B71B-C3899EE69029}"/>
              </a:ext>
            </a:extLst>
          </p:cNvPr>
          <p:cNvSpPr txBox="1">
            <a:spLocks/>
          </p:cNvSpPr>
          <p:nvPr/>
        </p:nvSpPr>
        <p:spPr bwMode="auto">
          <a:xfrm>
            <a:off x="179512" y="1124744"/>
            <a:ext cx="8784976" cy="157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6000" b="1" dirty="0">
                <a:solidFill>
                  <a:schemeClr val="accent6">
                    <a:lumMod val="75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人工智慧在學什麼</a:t>
            </a:r>
            <a:r>
              <a:rPr lang="en-US" altLang="zh-TW" sz="6000" b="1" dirty="0">
                <a:solidFill>
                  <a:schemeClr val="accent6">
                    <a:lumMod val="75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?</a:t>
            </a:r>
            <a:br>
              <a:rPr lang="zh-TW" altLang="en-US" sz="6000" b="1" dirty="0">
                <a:solidFill>
                  <a:schemeClr val="accent6">
                    <a:lumMod val="75000"/>
                  </a:schemeClr>
                </a:solidFill>
                <a:latin typeface="Heiti TC Medium" pitchFamily="2" charset="-128"/>
                <a:ea typeface="Heiti TC Medium" pitchFamily="2" charset="-128"/>
              </a:rPr>
            </a:br>
            <a:r>
              <a:rPr lang="en-US" altLang="zh-TW" sz="4000" b="1" dirty="0">
                <a:solidFill>
                  <a:schemeClr val="accent6">
                    <a:lumMod val="75000"/>
                  </a:schemeClr>
                </a:solidFill>
                <a:ea typeface="標楷體" pitchFamily="65" charset="-120"/>
              </a:rPr>
              <a:t>(What is Artificial Intelligence Learning?)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D48353-D925-F443-9DDC-E182DE95B52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44408" y="6021288"/>
            <a:ext cx="791692" cy="7916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86D0EB-477A-1F43-A3C1-27806CF7B19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030" y="75822"/>
            <a:ext cx="2072697" cy="616874"/>
          </a:xfrm>
          <a:prstGeom prst="rect">
            <a:avLst/>
          </a:prstGeom>
        </p:spPr>
      </p:pic>
      <p:sp>
        <p:nvSpPr>
          <p:cNvPr id="12" name="文字方塊 5">
            <a:extLst>
              <a:ext uri="{FF2B5EF4-FFF2-40B4-BE49-F238E27FC236}">
                <a16:creationId xmlns:a16="http://schemas.microsoft.com/office/drawing/2014/main" id="{652ACBB0-8103-564F-89B3-D82C34B56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095" y="2661880"/>
            <a:ext cx="7345313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TW" altLang="en-US" sz="2000" dirty="0">
                <a:solidFill>
                  <a:schemeClr val="accent3">
                    <a:lumMod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臺北醫學大學 口腔醫學院</a:t>
            </a:r>
            <a:r>
              <a:rPr kumimoji="0" lang="en-US" altLang="zh-TW" sz="2000" dirty="0">
                <a:solidFill>
                  <a:schemeClr val="accent3">
                    <a:lumMod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  CFD </a:t>
            </a:r>
            <a:r>
              <a:rPr kumimoji="0" lang="zh-TW" altLang="en-US" sz="2000" dirty="0">
                <a:solidFill>
                  <a:schemeClr val="accent3">
                    <a:lumMod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講座</a:t>
            </a:r>
            <a:endParaRPr kumimoji="0" lang="en-US" altLang="zh-TW" sz="2000" dirty="0">
              <a:solidFill>
                <a:schemeClr val="accent3">
                  <a:lumMod val="50000"/>
                </a:schemeClr>
              </a:solidFill>
              <a:latin typeface="Heiti TC Medium" pitchFamily="2" charset="-128"/>
              <a:ea typeface="Heiti TC Medium" pitchFamily="2" charset="-128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TW" sz="2000" dirty="0">
                <a:solidFill>
                  <a:srgbClr val="7F7F7F"/>
                </a:solidFill>
              </a:rPr>
              <a:t>Host: Prof. Li Sheng Chen</a:t>
            </a:r>
            <a:br>
              <a:rPr kumimoji="0" lang="en-US" altLang="zh-TW" sz="2000" dirty="0">
                <a:solidFill>
                  <a:srgbClr val="7F7F7F"/>
                </a:solidFill>
              </a:rPr>
            </a:br>
            <a:r>
              <a:rPr kumimoji="0" lang="en-US" altLang="zh-TW" sz="1600" dirty="0">
                <a:solidFill>
                  <a:srgbClr val="7F7F7F"/>
                </a:solidFill>
              </a:rPr>
              <a:t>College of Oral Medicine, Taipei Medical University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TW" sz="1400" dirty="0">
                <a:solidFill>
                  <a:srgbClr val="7F7F7F"/>
                </a:solidFill>
              </a:rPr>
              <a:t>Time: 12:10-13:00, Nov 23, 2020 (Monday)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TW" sz="1400" dirty="0">
                <a:solidFill>
                  <a:srgbClr val="7F7F7F"/>
                </a:solidFill>
              </a:rPr>
              <a:t>Place: </a:t>
            </a:r>
            <a:r>
              <a:rPr kumimoji="0" lang="zh-TW" altLang="en-US" sz="1400" dirty="0">
                <a:solidFill>
                  <a:srgbClr val="7F7F7F"/>
                </a:solidFill>
                <a:latin typeface="Heiti TC Medium" pitchFamily="2" charset="-128"/>
                <a:ea typeface="Heiti TC Medium" pitchFamily="2" charset="-128"/>
              </a:rPr>
              <a:t>口腔醫學院</a:t>
            </a:r>
            <a:r>
              <a:rPr kumimoji="0" lang="en-US" altLang="zh-TW" sz="1400" dirty="0">
                <a:solidFill>
                  <a:srgbClr val="7F7F7F"/>
                </a:solidFill>
                <a:latin typeface="Heiti TC Medium" pitchFamily="2" charset="-128"/>
                <a:ea typeface="Heiti TC Medium" pitchFamily="2" charset="-128"/>
              </a:rPr>
              <a:t>1</a:t>
            </a:r>
            <a:r>
              <a:rPr kumimoji="0" lang="zh-TW" altLang="en-US" sz="1400" dirty="0">
                <a:solidFill>
                  <a:srgbClr val="7F7F7F"/>
                </a:solidFill>
                <a:latin typeface="Heiti TC Medium" pitchFamily="2" charset="-128"/>
                <a:ea typeface="Heiti TC Medium" pitchFamily="2" charset="-128"/>
              </a:rPr>
              <a:t>樓會議室</a:t>
            </a:r>
            <a:r>
              <a:rPr kumimoji="0" lang="en-US" altLang="zh-TW" sz="1400" dirty="0">
                <a:solidFill>
                  <a:srgbClr val="7F7F7F"/>
                </a:solidFill>
                <a:latin typeface="Heiti TC Medium" pitchFamily="2" charset="-128"/>
                <a:ea typeface="Heiti TC Medium" pitchFamily="2" charset="-128"/>
              </a:rPr>
              <a:t>1-1, TMU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TW" sz="1200" dirty="0">
                <a:solidFill>
                  <a:srgbClr val="7F7F7F"/>
                </a:solidFill>
              </a:rPr>
              <a:t>Address: N250 Wu-</a:t>
            </a:r>
            <a:r>
              <a:rPr kumimoji="0" lang="en-US" altLang="zh-TW" sz="1200" dirty="0" err="1">
                <a:solidFill>
                  <a:srgbClr val="7F7F7F"/>
                </a:solidFill>
              </a:rPr>
              <a:t>Hsing</a:t>
            </a:r>
            <a:r>
              <a:rPr kumimoji="0" lang="en-US" altLang="zh-TW" sz="1200" dirty="0">
                <a:solidFill>
                  <a:srgbClr val="7F7F7F"/>
                </a:solidFill>
              </a:rPr>
              <a:t> Street, Taipei, Taiwan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2333A82-1B53-E74A-8B28-302663A99D03}"/>
              </a:ext>
            </a:extLst>
          </p:cNvPr>
          <p:cNvSpPr txBox="1">
            <a:spLocks/>
          </p:cNvSpPr>
          <p:nvPr/>
        </p:nvSpPr>
        <p:spPr bwMode="auto">
          <a:xfrm>
            <a:off x="2915567" y="44624"/>
            <a:ext cx="3312368" cy="871687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新細明體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新細明體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新細明體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新細明體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新細明體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r>
              <a:rPr kumimoji="1" lang="en-US" altLang="en-US" sz="72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061701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18574</TotalTime>
  <Words>305</Words>
  <Application>Microsoft Macintosh PowerPoint</Application>
  <PresentationFormat>On-screen Show (4:3)</PresentationFormat>
  <Paragraphs>43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DFKai-SB</vt:lpstr>
      <vt:lpstr>DFKai-SB</vt:lpstr>
      <vt:lpstr>Heiti TC Medium</vt:lpstr>
      <vt:lpstr>新細明體</vt:lpstr>
      <vt:lpstr>Arial</vt:lpstr>
      <vt:lpstr>Calibri</vt:lpstr>
      <vt:lpstr>Times New Roman</vt:lpstr>
      <vt:lpstr>Office 佈景主題</vt:lpstr>
      <vt:lpstr>PowerPoint Presentation</vt:lpstr>
      <vt:lpstr>戴敏育 博士  (Min-Yuh Day, Ph.D.)</vt:lpstr>
      <vt:lpstr>PowerPoint Presentation</vt:lpstr>
    </vt:vector>
  </TitlesOfParts>
  <Manager/>
  <Company>NTPU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人工智慧在學什麼? (What is Artificial Intelligence Learning?)</dc:title>
  <dc:subject/>
  <dc:creator>myday</dc:creator>
  <cp:keywords>人工智慧, 學習, Artificial Intelligence, Learning</cp:keywords>
  <dc:description>人工智慧在學什麼? 
(What is Artificial Intelligence Learning?)
</dc:description>
  <cp:lastModifiedBy>Microsoft Office User</cp:lastModifiedBy>
  <cp:revision>924</cp:revision>
  <cp:lastPrinted>2020-10-21T22:46:36Z</cp:lastPrinted>
  <dcterms:created xsi:type="dcterms:W3CDTF">2011-02-14T23:24:00Z</dcterms:created>
  <dcterms:modified xsi:type="dcterms:W3CDTF">2020-11-22T21:46:53Z</dcterms:modified>
  <cp:category/>
</cp:coreProperties>
</file>