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029" r:id="rId2"/>
    <p:sldId id="1382" r:id="rId3"/>
    <p:sldId id="2033" r:id="rId4"/>
    <p:sldId id="1058" r:id="rId5"/>
    <p:sldId id="874" r:id="rId6"/>
    <p:sldId id="1048" r:id="rId7"/>
    <p:sldId id="1049" r:id="rId8"/>
    <p:sldId id="1050" r:id="rId9"/>
    <p:sldId id="1051" r:id="rId10"/>
    <p:sldId id="1052" r:id="rId11"/>
    <p:sldId id="996" r:id="rId12"/>
    <p:sldId id="1047" r:id="rId13"/>
    <p:sldId id="1053" r:id="rId14"/>
    <p:sldId id="2034" r:id="rId15"/>
    <p:sldId id="1045" r:id="rId16"/>
    <p:sldId id="819" r:id="rId17"/>
    <p:sldId id="823" r:id="rId18"/>
    <p:sldId id="899" r:id="rId19"/>
    <p:sldId id="896" r:id="rId20"/>
    <p:sldId id="897" r:id="rId21"/>
    <p:sldId id="895" r:id="rId22"/>
    <p:sldId id="898" r:id="rId23"/>
    <p:sldId id="916" r:id="rId24"/>
    <p:sldId id="917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2035" r:id="rId38"/>
    <p:sldId id="843" r:id="rId39"/>
    <p:sldId id="880" r:id="rId40"/>
    <p:sldId id="837" r:id="rId41"/>
    <p:sldId id="838" r:id="rId42"/>
    <p:sldId id="839" r:id="rId43"/>
    <p:sldId id="881" r:id="rId44"/>
    <p:sldId id="882" r:id="rId45"/>
    <p:sldId id="1001" r:id="rId46"/>
    <p:sldId id="1043" r:id="rId47"/>
    <p:sldId id="1002" r:id="rId48"/>
    <p:sldId id="1003" r:id="rId49"/>
    <p:sldId id="1004" r:id="rId50"/>
    <p:sldId id="1005" r:id="rId51"/>
    <p:sldId id="1006" r:id="rId52"/>
    <p:sldId id="1007" r:id="rId53"/>
    <p:sldId id="1008" r:id="rId54"/>
    <p:sldId id="1011" r:id="rId55"/>
    <p:sldId id="1012" r:id="rId56"/>
    <p:sldId id="1023" r:id="rId57"/>
    <p:sldId id="1024" r:id="rId58"/>
    <p:sldId id="1025" r:id="rId59"/>
    <p:sldId id="1026" r:id="rId60"/>
    <p:sldId id="1027" r:id="rId61"/>
    <p:sldId id="1028" r:id="rId62"/>
    <p:sldId id="1029" r:id="rId63"/>
    <p:sldId id="1030" r:id="rId64"/>
    <p:sldId id="1041" r:id="rId65"/>
    <p:sldId id="1031" r:id="rId66"/>
    <p:sldId id="1032" r:id="rId67"/>
    <p:sldId id="1033" r:id="rId68"/>
    <p:sldId id="1034" r:id="rId69"/>
    <p:sldId id="1042" r:id="rId70"/>
    <p:sldId id="1035" r:id="rId71"/>
    <p:sldId id="1036" r:id="rId72"/>
    <p:sldId id="984" r:id="rId73"/>
    <p:sldId id="2036" r:id="rId74"/>
    <p:sldId id="2032" r:id="rId75"/>
  </p:sldIdLst>
  <p:sldSz cx="9144000" cy="6858000" type="screen4x3"/>
  <p:notesSz cx="7315200" cy="9601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4" autoAdjust="0"/>
    <p:restoredTop sz="92903"/>
  </p:normalViewPr>
  <p:slideViewPr>
    <p:cSldViewPr>
      <p:cViewPr varScale="1">
        <p:scale>
          <a:sx n="99" d="100"/>
          <a:sy n="99" d="100"/>
        </p:scale>
        <p:origin x="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44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368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72C0129-022D-401F-A52D-1F9820E15368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96E8DF6-B054-4FFE-89D0-5CFE4CCCCF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865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398B6CEF-DEA6-4B03-93E6-02F71F0913F2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CC37BE81-25FA-464E-A2F0-A651BAE83B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4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7BE81-25FA-464E-A2F0-A651BAE83B6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85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7BE81-25FA-464E-A2F0-A651BAE83B62}" type="slidenum">
              <a:rPr lang="zh-TW" altLang="en-US" smtClean="0"/>
              <a:pPr>
                <a:defRPr/>
              </a:pPr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6513" y="65198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74DE-7399-4FAF-8713-5B9736F2F8B2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87675" y="6519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B402-6D6A-4C9A-A75A-FDAD2E780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8974-7798-42B3-A1B4-27D4BF8EA247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EEE9-7387-4C83-BCC0-B99AD344B4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D65A-E779-4EBC-8F20-05FD1E789EF8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80FC-6B0B-4AD0-8BCE-15C0005B9C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  <a:lvl2pPr>
              <a:defRPr baseline="0">
                <a:latin typeface="Calibri" pitchFamily="34" charset="0"/>
                <a:ea typeface="標楷體" pitchFamily="65" charset="-120"/>
              </a:defRPr>
            </a:lvl2pPr>
            <a:lvl3pPr>
              <a:defRPr baseline="0">
                <a:latin typeface="Calibri" pitchFamily="34" charset="0"/>
                <a:ea typeface="標楷體" pitchFamily="65" charset="-120"/>
              </a:defRPr>
            </a:lvl3pPr>
            <a:lvl4pPr>
              <a:defRPr baseline="0">
                <a:latin typeface="Calibri" pitchFamily="34" charset="0"/>
                <a:ea typeface="標楷體" pitchFamily="65" charset="-120"/>
              </a:defRPr>
            </a:lvl4pPr>
            <a:lvl5pPr>
              <a:defRPr baseline="0"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6513" y="65198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A8117-F5CA-49B3-9AE8-B66B796AEA97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19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9E75-97FD-45D9-8ED3-955348887B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1D57-3C38-485F-A5BA-38A4154D1BBF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4E28-1ACB-44F7-99BA-BF1B88651E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7019-D080-4302-A620-8874F806370A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9801-FC0E-4D88-8A6C-29F1315C86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2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603B-203C-40CF-AAE0-1F27196C21BF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CFAE-FA54-4E36-B923-24FFDDA53C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DD28-F6B9-4809-9190-7B5EF78560CB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02B54-F380-403C-8C88-31ABACEBE6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CADA-511E-469A-AB85-F561DD59866F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FA49-737E-41E5-B3D8-A9D9B25071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43870-5F10-4D76-8D8B-89AAD8A00E82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14FB1-0410-4AE1-B822-F1FE73B2D1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351BE-0651-4439-A96D-A8AF55668BF6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D47A4-EEE4-40D9-B3F4-E20BDA7A7E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8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CBE6FA7-69AA-4937-824A-EE5F3C7CC30D}" type="datetime1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5A37E67-E9F5-4A38-925D-82CDC951CB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ail.im.tku.edu.tw/~myday/" TargetMode="External"/><Relationship Id="rId3" Type="http://schemas.openxmlformats.org/officeDocument/2006/relationships/hyperlink" Target="https://web.ntpu.edu.tw/~myday/" TargetMode="External"/><Relationship Id="rId7" Type="http://schemas.openxmlformats.org/officeDocument/2006/relationships/hyperlink" Target="http://www.mis.ntpu.edu.tw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tpu.edu.tw/" TargetMode="External"/><Relationship Id="rId11" Type="http://schemas.openxmlformats.org/officeDocument/2006/relationships/image" Target="../media/image2.jpg"/><Relationship Id="rId5" Type="http://schemas.openxmlformats.org/officeDocument/2006/relationships/hyperlink" Target="http://www.mis.ntpu.edu.tw/en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web.ntpu.edu.tw/~myday/cindex.htm" TargetMode="External"/><Relationship Id="rId9" Type="http://schemas.openxmlformats.org/officeDocument/2006/relationships/hyperlink" Target="https://web.ntpu.edu.tw/~myda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3now.com/what-is-the-proper-relationship-for-the-cio-ceo-and-cfo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3now.com/what-is-the-proper-relationship-for-the-cio-ceo-and-cfo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onlinearthinking.typepad.com/nonlinear_thinking/2008/07/the-business-model-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oAOzMTLP5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onlinearthinking.typepad.com/nonlinear_thinking/2008/07/the-business-model-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oAOzMTLP5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mail.im.tku.edu.tw/~myday/" TargetMode="External"/><Relationship Id="rId3" Type="http://schemas.openxmlformats.org/officeDocument/2006/relationships/hyperlink" Target="https://web.ntpu.edu.tw/~myday/" TargetMode="External"/><Relationship Id="rId7" Type="http://schemas.openxmlformats.org/officeDocument/2006/relationships/hyperlink" Target="http://www.mis.ntpu.edu.tw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tpu.edu.tw/" TargetMode="External"/><Relationship Id="rId11" Type="http://schemas.openxmlformats.org/officeDocument/2006/relationships/image" Target="../media/image2.jpg"/><Relationship Id="rId5" Type="http://schemas.openxmlformats.org/officeDocument/2006/relationships/hyperlink" Target="http://www.mis.ntpu.edu.tw/en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web.ntpu.edu.tw/~myday/cindex.htm" TargetMode="External"/><Relationship Id="rId9" Type="http://schemas.openxmlformats.org/officeDocument/2006/relationships/hyperlink" Target="https://web.ntpu.edu.tw/~myd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標題 1"/>
          <p:cNvSpPr txBox="1">
            <a:spLocks/>
          </p:cNvSpPr>
          <p:nvPr/>
        </p:nvSpPr>
        <p:spPr bwMode="auto">
          <a:xfrm>
            <a:off x="179512" y="1124743"/>
            <a:ext cx="8784976" cy="298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  <a:t>COVID-19</a:t>
            </a:r>
            <a:r>
              <a:rPr lang="zh-TW" altLang="en-US" sz="6000" b="1" dirty="0">
                <a:solidFill>
                  <a:srgbClr val="C00000"/>
                </a:solidFill>
                <a:ea typeface="標楷體" pitchFamily="65" charset="-120"/>
              </a:rPr>
              <a:t>後疫情時代</a:t>
            </a:r>
            <a:b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zh-TW" altLang="en-US" sz="6000" b="1" dirty="0">
                <a:solidFill>
                  <a:srgbClr val="C00000"/>
                </a:solidFill>
                <a:ea typeface="標楷體" pitchFamily="65" charset="-120"/>
              </a:rPr>
              <a:t>遠距行銷 </a:t>
            </a:r>
            <a:b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  <a:t>(Social Distancing Marketing </a:t>
            </a:r>
            <a:b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  <a:t>Beyond COVID-19 Pandemic)</a:t>
            </a: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697547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16B09-038F-44F4-8EB4-975A60D8103E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 bwMode="auto">
          <a:xfrm>
            <a:off x="468313" y="4176713"/>
            <a:ext cx="8207375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Min-</a:t>
            </a:r>
            <a:r>
              <a:rPr kumimoji="0" lang="en-US" altLang="zh-TW" sz="2400" b="1" dirty="0" err="1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Yuh</a:t>
            </a: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 Day</a:t>
            </a:r>
            <a:endParaRPr kumimoji="0" lang="en-US" altLang="zh-TW" sz="2400" b="1" dirty="0">
              <a:solidFill>
                <a:srgbClr val="898989"/>
              </a:solidFill>
              <a:cs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rgbClr val="898989"/>
                </a:solidFill>
                <a:latin typeface="標楷體" pitchFamily="65" charset="-120"/>
                <a:ea typeface="標楷體" pitchFamily="65" charset="-120"/>
                <a:hlinkClick r:id="rId4"/>
              </a:rPr>
              <a:t>戴敏育</a:t>
            </a:r>
            <a:endParaRPr kumimoji="0" lang="en-US" altLang="zh-TW" sz="2400" b="1" dirty="0"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2400" b="1" dirty="0">
                <a:solidFill>
                  <a:schemeClr val="tx2"/>
                </a:solidFill>
                <a:cs typeface="Calibri" panose="020F0502020204030204" pitchFamily="34" charset="0"/>
              </a:rPr>
              <a:t>Associate Professor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副教授</a:t>
            </a:r>
            <a:endParaRPr kumimoji="0" lang="en-US" altLang="zh-TW" sz="2400" b="1" dirty="0">
              <a:solidFill>
                <a:schemeClr val="tx2"/>
              </a:solidFill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Institute of Information Management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National Taipei University</a:t>
            </a:r>
            <a:endParaRPr kumimoji="0" lang="en-US" altLang="zh-TW" sz="2000" b="1" dirty="0">
              <a:solidFill>
                <a:srgbClr val="898989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6"/>
              </a:rPr>
              <a:t>國立臺北大學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 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7"/>
              </a:rPr>
              <a:t>資訊管理研究所</a:t>
            </a:r>
            <a:endParaRPr kumimoji="0" lang="en-US" altLang="zh-TW" sz="2400" b="1" dirty="0">
              <a:solidFill>
                <a:srgbClr val="898989"/>
              </a:solidFill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TW" sz="900" b="1" dirty="0">
              <a:solidFill>
                <a:srgbClr val="898989"/>
              </a:solidFill>
              <a:cs typeface="Times New Roman" pitchFamily="18" charset="0"/>
              <a:hlinkClick r:id="rId8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https://web.ntpu.edu.tw/~myday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1200" b="1" dirty="0">
                <a:solidFill>
                  <a:srgbClr val="898989"/>
                </a:solidFill>
                <a:cs typeface="Times New Roman" pitchFamily="18" charset="0"/>
              </a:rPr>
              <a:t>2020-08-14</a:t>
            </a:r>
            <a:endParaRPr kumimoji="0" lang="zh-TW" altLang="en-US" sz="2500" b="1" dirty="0">
              <a:solidFill>
                <a:srgbClr val="898989"/>
              </a:solidFill>
              <a:ea typeface="標楷體" pitchFamily="65" charset="-120"/>
            </a:endParaRPr>
          </a:p>
        </p:txBody>
      </p:sp>
      <p:pic>
        <p:nvPicPr>
          <p:cNvPr id="14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1544" r="10527" b="25148"/>
          <a:stretch>
            <a:fillRect/>
          </a:stretch>
        </p:blipFill>
        <p:spPr bwMode="auto">
          <a:xfrm>
            <a:off x="2051050" y="4221163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BFA1A4-AC60-1C47-BA18-7524ED7AA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38" y="44624"/>
            <a:ext cx="962066" cy="62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2BED8B-FC41-4348-9A46-5D09945BB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30" y="718301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0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7"/>
            <a:ext cx="8229600" cy="5440138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Part 5. Shaping the Market Offerings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altLang="zh-TW" sz="4000" dirty="0">
                <a:solidFill>
                  <a:srgbClr val="FF0000"/>
                </a:solidFill>
              </a:rPr>
              <a:t>13. </a:t>
            </a:r>
            <a:r>
              <a:rPr lang="en-US" sz="4000" dirty="0">
                <a:solidFill>
                  <a:srgbClr val="FF0000"/>
                </a:solidFill>
              </a:rPr>
              <a:t>Setting Product Strategy</a:t>
            </a:r>
            <a:br>
              <a:rPr lang="en-US" altLang="zh-TW" sz="4000" dirty="0">
                <a:solidFill>
                  <a:srgbClr val="FF0000"/>
                </a:solidFill>
              </a:rPr>
            </a:br>
            <a:r>
              <a:rPr lang="en-US" altLang="zh-TW" sz="4000" dirty="0">
                <a:solidFill>
                  <a:srgbClr val="FF0000"/>
                </a:solidFill>
              </a:rPr>
              <a:t>14. </a:t>
            </a:r>
            <a:r>
              <a:rPr lang="en-US" sz="4000" dirty="0">
                <a:solidFill>
                  <a:srgbClr val="FF0000"/>
                </a:solidFill>
              </a:rPr>
              <a:t>Designing and Managing Services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altLang="zh-TW" sz="4000" dirty="0"/>
              <a:t>15. </a:t>
            </a:r>
            <a:r>
              <a:rPr lang="en-US" sz="4000" dirty="0"/>
              <a:t>Introducing New Market Offerings</a:t>
            </a:r>
            <a:br>
              <a:rPr lang="en-US" altLang="zh-TW" sz="4000" dirty="0"/>
            </a:br>
            <a:r>
              <a:rPr lang="en-US" altLang="zh-TW" sz="4000" dirty="0"/>
              <a:t>16. </a:t>
            </a:r>
            <a:r>
              <a:rPr lang="en-US" sz="4000" dirty="0"/>
              <a:t>Developing Pricing Strategies and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192A9-7074-8346-A5E5-F9F30EF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88640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Creating Value</a:t>
            </a:r>
          </a:p>
        </p:txBody>
      </p:sp>
      <p:sp>
        <p:nvSpPr>
          <p:cNvPr id="9" name="文字方塊 14">
            <a:extLst>
              <a:ext uri="{FF2B5EF4-FFF2-40B4-BE49-F238E27FC236}">
                <a16:creationId xmlns:a16="http://schemas.microsoft.com/office/drawing/2014/main" id="{AD31EBB6-4A2E-F24E-B773-F6EF7F4E1244}"/>
              </a:ext>
            </a:extLst>
          </p:cNvPr>
          <p:cNvSpPr txBox="1"/>
          <p:nvPr/>
        </p:nvSpPr>
        <p:spPr>
          <a:xfrm>
            <a:off x="439313" y="116632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5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055D7-0D52-0E4B-A45B-D5C5F41AA02C}"/>
              </a:ext>
            </a:extLst>
          </p:cNvPr>
          <p:cNvSpPr/>
          <p:nvPr/>
        </p:nvSpPr>
        <p:spPr>
          <a:xfrm>
            <a:off x="395536" y="208435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7"/>
            <a:ext cx="8229600" cy="5440138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Part 6. Delivering Value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altLang="zh-TW" sz="4000" dirty="0">
                <a:solidFill>
                  <a:srgbClr val="FF0000"/>
                </a:solidFill>
              </a:rPr>
              <a:t>17. </a:t>
            </a:r>
            <a:r>
              <a:rPr lang="en-US" sz="4000" dirty="0">
                <a:solidFill>
                  <a:srgbClr val="FF0000"/>
                </a:solidFill>
              </a:rPr>
              <a:t>Designing and Managing Integrated Marketing Channels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altLang="zh-TW" sz="4000" dirty="0">
                <a:solidFill>
                  <a:srgbClr val="FF0000"/>
                </a:solidFill>
              </a:rPr>
            </a:br>
            <a:r>
              <a:rPr lang="en-US" altLang="zh-TW" sz="4000" dirty="0">
                <a:solidFill>
                  <a:srgbClr val="FF0000"/>
                </a:solidFill>
              </a:rPr>
              <a:t>18. </a:t>
            </a:r>
            <a:r>
              <a:rPr lang="en-US" sz="4000" dirty="0">
                <a:solidFill>
                  <a:srgbClr val="FF0000"/>
                </a:solidFill>
              </a:rPr>
              <a:t>Managing Retailing, Wholesaling, and 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9" name="文字方塊 14">
            <a:extLst>
              <a:ext uri="{FF2B5EF4-FFF2-40B4-BE49-F238E27FC236}">
                <a16:creationId xmlns:a16="http://schemas.microsoft.com/office/drawing/2014/main" id="{AD31EBB6-4A2E-F24E-B773-F6EF7F4E1244}"/>
              </a:ext>
            </a:extLst>
          </p:cNvPr>
          <p:cNvSpPr txBox="1"/>
          <p:nvPr/>
        </p:nvSpPr>
        <p:spPr>
          <a:xfrm>
            <a:off x="439313" y="-2738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6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055D7-0D52-0E4B-A45B-D5C5F41AA02C}"/>
              </a:ext>
            </a:extLst>
          </p:cNvPr>
          <p:cNvSpPr/>
          <p:nvPr/>
        </p:nvSpPr>
        <p:spPr>
          <a:xfrm>
            <a:off x="395536" y="64419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28AB07-1129-0F49-A684-3E543A6F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104598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Delivering Value</a:t>
            </a:r>
          </a:p>
        </p:txBody>
      </p:sp>
    </p:spTree>
    <p:extLst>
      <p:ext uri="{BB962C8B-B14F-4D97-AF65-F5344CB8AC3E}">
        <p14:creationId xmlns:p14="http://schemas.microsoft.com/office/powerpoint/2010/main" val="28112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7"/>
            <a:ext cx="8229600" cy="5440138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Part 7. Communicating Value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19. </a:t>
            </a:r>
            <a:r>
              <a:rPr lang="en-US" sz="3200" dirty="0">
                <a:solidFill>
                  <a:srgbClr val="FF0000"/>
                </a:solidFill>
              </a:rPr>
              <a:t>Designing and Managing Integrated Marketing Communications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20. Managing Mass Communications: Advertising, Sales Promotions, Events and Experiences, and Public Relations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21. Managing Digital Communications: Online, Social Media, and Mobile</a:t>
            </a: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3200" dirty="0">
                <a:solidFill>
                  <a:srgbClr val="FF0000"/>
                </a:solidFill>
              </a:rPr>
              <a:t>22. Managing Personal Communications: Direct and Database Marketing and Personal Selling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9" name="文字方塊 14">
            <a:extLst>
              <a:ext uri="{FF2B5EF4-FFF2-40B4-BE49-F238E27FC236}">
                <a16:creationId xmlns:a16="http://schemas.microsoft.com/office/drawing/2014/main" id="{AD31EBB6-4A2E-F24E-B773-F6EF7F4E1244}"/>
              </a:ext>
            </a:extLst>
          </p:cNvPr>
          <p:cNvSpPr txBox="1"/>
          <p:nvPr/>
        </p:nvSpPr>
        <p:spPr>
          <a:xfrm>
            <a:off x="439313" y="-2738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7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055D7-0D52-0E4B-A45B-D5C5F41AA02C}"/>
              </a:ext>
            </a:extLst>
          </p:cNvPr>
          <p:cNvSpPr/>
          <p:nvPr/>
        </p:nvSpPr>
        <p:spPr>
          <a:xfrm>
            <a:off x="395536" y="64419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28AB07-1129-0F49-A684-3E543A6F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104598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</a:rPr>
              <a:t>Communicating Value</a:t>
            </a:r>
          </a:p>
        </p:txBody>
      </p:sp>
    </p:spTree>
    <p:extLst>
      <p:ext uri="{BB962C8B-B14F-4D97-AF65-F5344CB8AC3E}">
        <p14:creationId xmlns:p14="http://schemas.microsoft.com/office/powerpoint/2010/main" val="424650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7"/>
            <a:ext cx="8229600" cy="5440138"/>
          </a:xfrm>
        </p:spPr>
        <p:txBody>
          <a:bodyPr/>
          <a:lstStyle/>
          <a:p>
            <a:r>
              <a:rPr lang="en-US" sz="5400" dirty="0">
                <a:solidFill>
                  <a:srgbClr val="7030A0"/>
                </a:solidFill>
              </a:rPr>
              <a:t>Part </a:t>
            </a:r>
            <a:r>
              <a:rPr lang="en-US" altLang="zh-TW" sz="5400" dirty="0">
                <a:solidFill>
                  <a:srgbClr val="7030A0"/>
                </a:solidFill>
              </a:rPr>
              <a:t>8</a:t>
            </a:r>
            <a:r>
              <a:rPr lang="en-US" sz="5400" dirty="0">
                <a:solidFill>
                  <a:srgbClr val="7030A0"/>
                </a:solidFill>
              </a:rPr>
              <a:t>. Conducting Marketing Responsibly for Long-term Success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altLang="zh-TW" sz="3200" dirty="0">
                <a:solidFill>
                  <a:srgbClr val="FF0000"/>
                </a:solidFill>
              </a:rPr>
            </a:br>
            <a:r>
              <a:rPr lang="en-US" altLang="zh-TW" sz="5400" dirty="0">
                <a:solidFill>
                  <a:srgbClr val="FF0000"/>
                </a:solidFill>
              </a:rPr>
              <a:t>23. Managing a Holistic Marketing Organization for the Long Run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9" name="文字方塊 14">
            <a:extLst>
              <a:ext uri="{FF2B5EF4-FFF2-40B4-BE49-F238E27FC236}">
                <a16:creationId xmlns:a16="http://schemas.microsoft.com/office/drawing/2014/main" id="{AD31EBB6-4A2E-F24E-B773-F6EF7F4E1244}"/>
              </a:ext>
            </a:extLst>
          </p:cNvPr>
          <p:cNvSpPr txBox="1"/>
          <p:nvPr/>
        </p:nvSpPr>
        <p:spPr>
          <a:xfrm>
            <a:off x="423768" y="-2738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8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055D7-0D52-0E4B-A45B-D5C5F41AA02C}"/>
              </a:ext>
            </a:extLst>
          </p:cNvPr>
          <p:cNvSpPr/>
          <p:nvPr/>
        </p:nvSpPr>
        <p:spPr>
          <a:xfrm>
            <a:off x="379991" y="64419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5C73BE-0F02-D84A-930A-A1C81FDE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44624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  <a:latin typeface="+mn-lt"/>
                <a:ea typeface="+mn-ea"/>
              </a:rPr>
              <a:t>Conducting Marketing Responsibly for Long-term Success</a:t>
            </a:r>
          </a:p>
        </p:txBody>
      </p:sp>
    </p:spTree>
    <p:extLst>
      <p:ext uri="{BB962C8B-B14F-4D97-AF65-F5344CB8AC3E}">
        <p14:creationId xmlns:p14="http://schemas.microsoft.com/office/powerpoint/2010/main" val="26701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6000" dirty="0">
                <a:solidFill>
                  <a:srgbClr val="FF0000"/>
                </a:solidFill>
              </a:rPr>
              <a:t>IT Enabled </a:t>
            </a:r>
            <a:br>
              <a:rPr lang="en-US" altLang="zh-TW" sz="6000" dirty="0">
                <a:solidFill>
                  <a:srgbClr val="FF0000"/>
                </a:solidFill>
              </a:rPr>
            </a:br>
            <a:r>
              <a:rPr lang="en-US" altLang="zh-TW" sz="6000" dirty="0">
                <a:solidFill>
                  <a:srgbClr val="FF0000"/>
                </a:solidFill>
              </a:rPr>
              <a:t>Digital Transformation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90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6000" dirty="0">
                <a:solidFill>
                  <a:srgbClr val="FF0000"/>
                </a:solidFill>
              </a:rPr>
              <a:t>Marketing Management </a:t>
            </a:r>
            <a:br>
              <a:rPr lang="en-US" altLang="zh-TW" sz="6000" dirty="0">
                <a:solidFill>
                  <a:srgbClr val="FF0000"/>
                </a:solidFill>
              </a:rPr>
            </a:br>
            <a:r>
              <a:rPr lang="en-US" altLang="zh-TW" sz="6000" dirty="0">
                <a:solidFill>
                  <a:srgbClr val="FF0000"/>
                </a:solidFill>
              </a:rPr>
              <a:t>and </a:t>
            </a:r>
            <a:br>
              <a:rPr lang="en-US" altLang="zh-TW" sz="6000" dirty="0">
                <a:solidFill>
                  <a:srgbClr val="FF0000"/>
                </a:solidFill>
              </a:rPr>
            </a:br>
            <a:r>
              <a:rPr lang="en-US" altLang="zh-TW" sz="6000" dirty="0">
                <a:solidFill>
                  <a:srgbClr val="FF0000"/>
                </a:solidFill>
              </a:rPr>
              <a:t>Information Systems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</a:rPr>
              <a:t>Information Management (MIS)</a:t>
            </a:r>
            <a:br>
              <a:rPr lang="en-US" altLang="zh-TW" dirty="0">
                <a:solidFill>
                  <a:schemeClr val="tx2"/>
                </a:solidFill>
              </a:rPr>
            </a:br>
            <a:r>
              <a:rPr lang="en-US" altLang="zh-TW" dirty="0">
                <a:solidFill>
                  <a:schemeClr val="tx2"/>
                </a:solidFill>
              </a:rPr>
              <a:t>Information Systems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3F112-14A5-4234-9468-B1413C10EC68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  <p:pic>
        <p:nvPicPr>
          <p:cNvPr id="5125" name="Picture Placeholder 10" descr="Fig-1-4_MIS_12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" b="395"/>
          <a:stretch>
            <a:fillRect/>
          </a:stretch>
        </p:blipFill>
        <p:spPr bwMode="auto">
          <a:xfrm>
            <a:off x="1692275" y="1743075"/>
            <a:ext cx="563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83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569325" cy="1081088"/>
          </a:xfrm>
        </p:spPr>
        <p:txBody>
          <a:bodyPr/>
          <a:lstStyle/>
          <a:p>
            <a:pPr>
              <a:defRPr/>
            </a:pPr>
            <a:r>
              <a:rPr lang="en-US" altLang="zh-TW" sz="4800" dirty="0">
                <a:solidFill>
                  <a:srgbClr val="FF0000"/>
                </a:solidFill>
              </a:rPr>
              <a:t>Fundamental MIS Concepts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0CC56-6FAA-4993-945A-B30ECCD67AD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806544" y="2765040"/>
            <a:ext cx="1695928" cy="81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Management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6544" y="4207455"/>
            <a:ext cx="1695740" cy="81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Organization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6544" y="5649869"/>
            <a:ext cx="1695740" cy="81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Technology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33091" y="4207455"/>
            <a:ext cx="1695928" cy="811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Information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System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33091" y="1412776"/>
            <a:ext cx="1695928" cy="8113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Business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Challenges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36512" y="4207455"/>
            <a:ext cx="1695928" cy="8113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Business </a:t>
            </a:r>
            <a:br>
              <a:rPr lang="en-US" altLang="zh-TW" sz="2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Solutions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2501900" y="3170238"/>
            <a:ext cx="1131888" cy="103663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 bwMode="auto">
          <a:xfrm>
            <a:off x="2501900" y="4613275"/>
            <a:ext cx="11318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2501900" y="5018088"/>
            <a:ext cx="1131888" cy="103822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>
            <a:off x="5329238" y="4613275"/>
            <a:ext cx="15065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圖案 29"/>
          <p:cNvCxnSpPr/>
          <p:nvPr/>
        </p:nvCxnSpPr>
        <p:spPr bwMode="auto">
          <a:xfrm rot="16200000" flipV="1">
            <a:off x="5312569" y="1834357"/>
            <a:ext cx="2389187" cy="235585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圖案 30"/>
          <p:cNvCxnSpPr/>
          <p:nvPr/>
        </p:nvCxnSpPr>
        <p:spPr bwMode="auto">
          <a:xfrm rot="10800000" flipV="1">
            <a:off x="1654175" y="1817688"/>
            <a:ext cx="1979613" cy="94773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56084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11000" dirty="0">
                <a:solidFill>
                  <a:srgbClr val="FF0000"/>
                </a:solidFill>
              </a:rPr>
              <a:t>Marketing</a:t>
            </a:r>
            <a:endParaRPr lang="zh-TW" altLang="en-US" sz="11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68896"/>
          </a:xfrm>
        </p:spPr>
        <p:txBody>
          <a:bodyPr/>
          <a:lstStyle/>
          <a:p>
            <a:r>
              <a:rPr lang="en-US" altLang="zh-TW" sz="9600" dirty="0">
                <a:solidFill>
                  <a:srgbClr val="C00000"/>
                </a:solidFill>
              </a:rPr>
              <a:t>Marketing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404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en-US" sz="9600" b="1" dirty="0">
                <a:solidFill>
                  <a:schemeClr val="accent1"/>
                </a:solidFill>
              </a:rPr>
              <a:t>“</a:t>
            </a:r>
            <a:r>
              <a:rPr lang="en-US" altLang="zh-TW" sz="9600" b="1" dirty="0">
                <a:solidFill>
                  <a:schemeClr val="accent1"/>
                </a:solidFill>
              </a:rPr>
              <a:t>Meeting</a:t>
            </a:r>
            <a:r>
              <a:rPr lang="en-US" altLang="zh-TW" sz="9600" b="1" dirty="0"/>
              <a:t> </a:t>
            </a:r>
            <a:br>
              <a:rPr lang="en-US" altLang="zh-TW" sz="9600" b="1" dirty="0"/>
            </a:br>
            <a:r>
              <a:rPr lang="en-US" altLang="zh-TW" sz="9600" b="1" dirty="0">
                <a:solidFill>
                  <a:srgbClr val="FF0000"/>
                </a:solidFill>
              </a:rPr>
              <a:t>needs</a:t>
            </a:r>
            <a:r>
              <a:rPr lang="en-US" altLang="zh-TW" sz="9600" b="1" dirty="0"/>
              <a:t> </a:t>
            </a:r>
            <a:r>
              <a:rPr lang="en-US" altLang="zh-TW" sz="9600" b="1" dirty="0">
                <a:solidFill>
                  <a:srgbClr val="4F81BD"/>
                </a:solidFill>
              </a:rPr>
              <a:t>profitably</a:t>
            </a:r>
            <a:r>
              <a:rPr lang="en-US" altLang="en-US" sz="9600" b="1" dirty="0">
                <a:solidFill>
                  <a:srgbClr val="4F81BD"/>
                </a:solidFill>
              </a:rPr>
              <a:t>”</a:t>
            </a:r>
            <a:endParaRPr lang="en-US" altLang="zh-TW" sz="9600" b="1" dirty="0">
              <a:solidFill>
                <a:srgbClr val="4F81BD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8AC87D-D0FA-490B-9E25-5BB51C7E004C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78BEDC-48FF-B04A-9936-8B1FA260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5929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戴敏育 博士 </a:t>
            </a:r>
            <a:br>
              <a:rPr lang="en-US" altLang="zh-TW" dirty="0">
                <a:solidFill>
                  <a:schemeClr val="accent1"/>
                </a:solidFill>
              </a:rPr>
            </a:br>
            <a:r>
              <a:rPr lang="en-US" altLang="zh-TW" dirty="0">
                <a:solidFill>
                  <a:schemeClr val="accent1"/>
                </a:solidFill>
              </a:rPr>
              <a:t>(Min-</a:t>
            </a:r>
            <a:r>
              <a:rPr lang="en-US" altLang="zh-TW" dirty="0" err="1">
                <a:solidFill>
                  <a:schemeClr val="accent1"/>
                </a:solidFill>
              </a:rPr>
              <a:t>Yuh</a:t>
            </a:r>
            <a:r>
              <a:rPr lang="en-US" altLang="zh-TW" dirty="0">
                <a:solidFill>
                  <a:schemeClr val="accent1"/>
                </a:solidFill>
              </a:rPr>
              <a:t> Day, Ph.D.)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468313" y="1556792"/>
            <a:ext cx="8301037" cy="3519289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rgbClr val="C00000"/>
                </a:solidFill>
              </a:rPr>
              <a:t>國立台北大學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>
                <a:solidFill>
                  <a:srgbClr val="C00000"/>
                </a:solidFill>
              </a:rPr>
              <a:t>資訊管理研究所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>
                <a:solidFill>
                  <a:srgbClr val="C00000"/>
                </a:solidFill>
              </a:rPr>
              <a:t>副教授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中央研究院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zh-TW" altLang="en-US" sz="2800" dirty="0">
                <a:solidFill>
                  <a:schemeClr val="tx2"/>
                </a:solidFill>
              </a:rPr>
              <a:t>資訊科學研究所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zh-TW" altLang="en-US" sz="2800" dirty="0">
                <a:solidFill>
                  <a:schemeClr val="tx2"/>
                </a:solidFill>
              </a:rPr>
              <a:t>訪問學人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rgbClr val="984807"/>
                </a:solidFill>
              </a:rPr>
              <a:t>國立台灣大學</a:t>
            </a:r>
            <a:r>
              <a:rPr lang="en-US" altLang="zh-TW" sz="2800" dirty="0">
                <a:solidFill>
                  <a:srgbClr val="984807"/>
                </a:solidFill>
              </a:rPr>
              <a:t> </a:t>
            </a:r>
            <a:r>
              <a:rPr lang="zh-TW" altLang="en-US" sz="2800" dirty="0">
                <a:solidFill>
                  <a:srgbClr val="984807"/>
                </a:solidFill>
              </a:rPr>
              <a:t>資訊管理</a:t>
            </a:r>
            <a:r>
              <a:rPr lang="en-US" altLang="zh-TW" sz="2800" dirty="0">
                <a:solidFill>
                  <a:srgbClr val="984807"/>
                </a:solidFill>
              </a:rPr>
              <a:t> </a:t>
            </a:r>
            <a:r>
              <a:rPr lang="zh-TW" altLang="en-US" sz="2800" dirty="0">
                <a:solidFill>
                  <a:srgbClr val="984807"/>
                </a:solidFill>
              </a:rPr>
              <a:t>博士</a:t>
            </a:r>
            <a:endParaRPr lang="en-US" altLang="zh-TW" sz="2800" dirty="0">
              <a:solidFill>
                <a:srgbClr val="984807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Co-Chairs, IEEE/ACM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Advances in Social Networks Analysis and Mining (ASONAM 2013-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Program Co-Chair, IEEE International Workshop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Empirical Methods for Recognizing Inference in </a:t>
            </a:r>
            <a:r>
              <a:rPr lang="en-US" altLang="zh-TW" sz="2000" dirty="0" err="1">
                <a:solidFill>
                  <a:srgbClr val="17375E"/>
                </a:solidFill>
              </a:rPr>
              <a:t>TExt</a:t>
            </a:r>
            <a:r>
              <a:rPr lang="en-US" altLang="zh-TW" sz="2000" dirty="0">
                <a:solidFill>
                  <a:srgbClr val="17375E"/>
                </a:solidFill>
              </a:rPr>
              <a:t> (IEEE EM-RITE 2012-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Chair, The IEEE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Information Reuse and Integration (IEEE IRI)</a:t>
            </a:r>
            <a:endParaRPr lang="zh-TW" altLang="en-US" sz="2000" dirty="0">
              <a:solidFill>
                <a:srgbClr val="17375E"/>
              </a:solidFill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FCAA9B1-8267-4402-9C83-BAE1C2B13B7C}" type="slidenum">
              <a:rPr kumimoji="0" lang="zh-TW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kumimoji="0" lang="zh-TW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6388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115888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http://mail.tku.edu.tw/myday/images/AS_Logo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5119337"/>
            <a:ext cx="16621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http://mail.tku.edu.tw/myday/images/NTU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5157192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C7FE4C-DBC2-A74B-8BCD-C557AA9446EA}"/>
              </a:ext>
            </a:extLst>
          </p:cNvPr>
          <p:cNvGrpSpPr/>
          <p:nvPr/>
        </p:nvGrpSpPr>
        <p:grpSpPr>
          <a:xfrm>
            <a:off x="1856254" y="5178296"/>
            <a:ext cx="1563618" cy="1491064"/>
            <a:chOff x="1940523" y="5229200"/>
            <a:chExt cx="1563618" cy="1491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0FAAB0-5F2D-0A45-91D0-BB05F45FA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5229200"/>
              <a:ext cx="1563618" cy="10087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0F94B-7014-7845-B18F-AA6F50AF3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6339133"/>
              <a:ext cx="1563618" cy="381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6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8000" dirty="0">
                <a:solidFill>
                  <a:srgbClr val="C00000"/>
                </a:solidFill>
              </a:rPr>
              <a:t>Marketing</a:t>
            </a:r>
            <a:endParaRPr lang="zh-TW" altLang="en-US" sz="8000" dirty="0">
              <a:solidFill>
                <a:srgbClr val="C00000"/>
              </a:solidFill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3600" b="1" dirty="0"/>
              <a:t>“Marketing</a:t>
            </a:r>
            <a:r>
              <a:rPr lang="en-US" altLang="zh-TW" sz="3600" dirty="0"/>
              <a:t> is an </a:t>
            </a:r>
            <a:r>
              <a:rPr lang="en-US" altLang="zh-TW" sz="3600" dirty="0">
                <a:solidFill>
                  <a:schemeClr val="accent1"/>
                </a:solidFill>
              </a:rPr>
              <a:t>organizational function </a:t>
            </a:r>
            <a:br>
              <a:rPr lang="en-US" altLang="zh-TW" sz="3600" dirty="0"/>
            </a:b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chemeClr val="accent1"/>
                </a:solidFill>
              </a:rPr>
              <a:t>a set of processes </a:t>
            </a:r>
            <a:r>
              <a:rPr lang="en-US" altLang="zh-TW" sz="3600" dirty="0"/>
              <a:t>for </a:t>
            </a:r>
            <a:br>
              <a:rPr lang="en-US" altLang="zh-TW" sz="3600" dirty="0"/>
            </a:br>
            <a:r>
              <a:rPr lang="en-US" altLang="zh-TW" sz="3600" dirty="0">
                <a:solidFill>
                  <a:srgbClr val="FF0000"/>
                </a:solidFill>
              </a:rPr>
              <a:t>creating, communicating, and delivering </a:t>
            </a:r>
            <a:br>
              <a:rPr lang="en-US" altLang="zh-TW" sz="3600" dirty="0">
                <a:solidFill>
                  <a:srgbClr val="FF0000"/>
                </a:solidFill>
              </a:rPr>
            </a:br>
            <a:r>
              <a:rPr lang="en-US" altLang="zh-TW" sz="3600" b="1" dirty="0">
                <a:solidFill>
                  <a:srgbClr val="FF0000"/>
                </a:solidFill>
              </a:rPr>
              <a:t>value</a:t>
            </a:r>
            <a:r>
              <a:rPr lang="en-US" altLang="zh-TW" sz="3600" dirty="0">
                <a:solidFill>
                  <a:srgbClr val="FF0000"/>
                </a:solidFill>
              </a:rPr>
              <a:t> to customers </a:t>
            </a:r>
            <a:r>
              <a:rPr lang="en-US" altLang="zh-TW" sz="3600" dirty="0"/>
              <a:t>and </a:t>
            </a:r>
            <a:br>
              <a:rPr lang="en-US" altLang="zh-TW" sz="3600" dirty="0"/>
            </a:br>
            <a:r>
              <a:rPr lang="en-US" altLang="zh-TW" sz="3600" dirty="0"/>
              <a:t>for </a:t>
            </a:r>
            <a:r>
              <a:rPr lang="en-US" altLang="zh-TW" sz="3600" dirty="0">
                <a:solidFill>
                  <a:srgbClr val="FF0000"/>
                </a:solidFill>
              </a:rPr>
              <a:t>managing customer </a:t>
            </a:r>
            <a:r>
              <a:rPr lang="en-US" altLang="zh-TW" sz="3600" b="1" dirty="0">
                <a:solidFill>
                  <a:srgbClr val="FF0000"/>
                </a:solidFill>
              </a:rPr>
              <a:t>relationships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br>
              <a:rPr lang="en-US" altLang="zh-TW" sz="3600" u="sng" dirty="0">
                <a:solidFill>
                  <a:srgbClr val="FF0000"/>
                </a:solidFill>
              </a:rPr>
            </a:br>
            <a:r>
              <a:rPr lang="en-US" altLang="zh-TW" sz="3600" dirty="0"/>
              <a:t>in ways that </a:t>
            </a:r>
            <a:r>
              <a:rPr lang="en-US" altLang="zh-TW" sz="3600" dirty="0">
                <a:solidFill>
                  <a:schemeClr val="accent1"/>
                </a:solidFill>
              </a:rPr>
              <a:t>benefit the organization and its stakeholders</a:t>
            </a:r>
            <a:r>
              <a:rPr lang="en-US" altLang="zh-TW" sz="3600" dirty="0"/>
              <a:t>.” </a:t>
            </a:r>
            <a:endParaRPr lang="zh-TW" altLang="en-US" sz="2400" dirty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52B39E-3F41-4C00-8B3E-76176D602E0A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263259-2ED3-E341-9212-2C71EDDD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2279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11000" dirty="0">
                <a:solidFill>
                  <a:srgbClr val="FF0000"/>
                </a:solidFill>
              </a:rPr>
              <a:t>Marketing</a:t>
            </a:r>
            <a:br>
              <a:rPr lang="en-US" altLang="zh-TW" sz="11000" dirty="0">
                <a:solidFill>
                  <a:srgbClr val="FF0000"/>
                </a:solidFill>
              </a:rPr>
            </a:br>
            <a:r>
              <a:rPr lang="en-US" altLang="zh-TW" sz="11000" dirty="0">
                <a:solidFill>
                  <a:srgbClr val="FF0000"/>
                </a:solidFill>
              </a:rPr>
              <a:t>Management</a:t>
            </a:r>
            <a:endParaRPr lang="zh-TW" altLang="en-US" sz="11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31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>
                <a:solidFill>
                  <a:srgbClr val="C00000"/>
                </a:solidFill>
              </a:rPr>
              <a:t>Marketing Management</a:t>
            </a:r>
            <a:endParaRPr lang="zh-TW" altLang="en-US" sz="6000" dirty="0">
              <a:solidFill>
                <a:srgbClr val="C00000"/>
              </a:solidFill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168597" y="1523925"/>
            <a:ext cx="8651875" cy="485740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“</a:t>
            </a:r>
            <a:r>
              <a:rPr lang="en-US" altLang="zh-TW" sz="4000" b="1" dirty="0">
                <a:solidFill>
                  <a:srgbClr val="C00000"/>
                </a:solidFill>
              </a:rPr>
              <a:t>Marketing management </a:t>
            </a:r>
            <a:r>
              <a:rPr lang="en-US" altLang="zh-TW" sz="4000" dirty="0"/>
              <a:t>is the</a:t>
            </a:r>
            <a:br>
              <a:rPr lang="en-US" altLang="zh-TW" sz="4000" dirty="0"/>
            </a:br>
            <a:r>
              <a:rPr lang="en-US" altLang="zh-TW" sz="4800" dirty="0">
                <a:solidFill>
                  <a:schemeClr val="accent1"/>
                </a:solidFill>
              </a:rPr>
              <a:t>art and science </a:t>
            </a:r>
            <a:br>
              <a:rPr lang="en-US" altLang="zh-TW" sz="4000" dirty="0"/>
            </a:br>
            <a:r>
              <a:rPr lang="en-US" altLang="zh-TW" sz="4400" dirty="0"/>
              <a:t>of </a:t>
            </a:r>
            <a:r>
              <a:rPr lang="en-US" altLang="zh-TW" sz="4400" dirty="0">
                <a:solidFill>
                  <a:srgbClr val="FF0000"/>
                </a:solidFill>
              </a:rPr>
              <a:t>choosing target markets </a:t>
            </a:r>
            <a:br>
              <a:rPr lang="en-US" altLang="zh-TW" sz="4400" dirty="0"/>
            </a:br>
            <a:r>
              <a:rPr lang="en-US" altLang="zh-TW" sz="4400" dirty="0"/>
              <a:t>and </a:t>
            </a:r>
            <a:r>
              <a:rPr lang="en-US" altLang="zh-TW" sz="4400" dirty="0">
                <a:solidFill>
                  <a:schemeClr val="accent1"/>
                </a:solidFill>
              </a:rPr>
              <a:t>getting, keeping, and growing </a:t>
            </a:r>
            <a:br>
              <a:rPr lang="en-US" altLang="zh-TW" sz="4400" dirty="0">
                <a:solidFill>
                  <a:schemeClr val="accent1"/>
                </a:solidFill>
              </a:rPr>
            </a:br>
            <a:r>
              <a:rPr lang="en-US" altLang="zh-TW" sz="4400" dirty="0">
                <a:solidFill>
                  <a:schemeClr val="accent1"/>
                </a:solidFill>
              </a:rPr>
              <a:t>customers</a:t>
            </a:r>
            <a:r>
              <a:rPr lang="en-US" altLang="zh-TW" sz="4400" dirty="0"/>
              <a:t> through </a:t>
            </a:r>
            <a:br>
              <a:rPr lang="en-US" altLang="zh-TW" sz="4000" dirty="0"/>
            </a:br>
            <a:r>
              <a:rPr lang="en-US" altLang="zh-TW" sz="4000" dirty="0">
                <a:solidFill>
                  <a:srgbClr val="FF0000"/>
                </a:solidFill>
              </a:rPr>
              <a:t>creating, delivering, and communicating </a:t>
            </a:r>
            <a:br>
              <a:rPr lang="en-US" altLang="zh-TW" sz="4000" dirty="0">
                <a:solidFill>
                  <a:srgbClr val="FF000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superior </a:t>
            </a:r>
            <a:r>
              <a:rPr lang="en-US" altLang="zh-TW" sz="4400" b="1" dirty="0">
                <a:solidFill>
                  <a:srgbClr val="FF0000"/>
                </a:solidFill>
              </a:rPr>
              <a:t>customer value</a:t>
            </a:r>
            <a:r>
              <a:rPr lang="en-US" altLang="zh-TW" sz="4400" dirty="0"/>
              <a:t>.” </a:t>
            </a:r>
          </a:p>
          <a:p>
            <a:pPr marL="0" indent="0" algn="ctr">
              <a:buNone/>
            </a:pPr>
            <a:endParaRPr lang="zh-TW" altLang="en-US" sz="4000" dirty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1C5A1E-1767-4A42-AFC6-80D36FF515E3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C50696-0C10-E342-A859-9471DAA3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87564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5F5-774E-6C46-857E-12DB1580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904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Marketing Management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F53F-DF57-DD42-AEE0-3F5FDE19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5" y="1218582"/>
            <a:ext cx="8229600" cy="53520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Developing </a:t>
            </a:r>
            <a:r>
              <a:rPr lang="en-US" sz="3600" dirty="0">
                <a:solidFill>
                  <a:srgbClr val="FF0000"/>
                </a:solidFill>
              </a:rPr>
              <a:t>market strategies and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Capturing </a:t>
            </a:r>
            <a:r>
              <a:rPr lang="en-US" sz="3600" dirty="0">
                <a:solidFill>
                  <a:srgbClr val="FF0000"/>
                </a:solidFill>
              </a:rPr>
              <a:t>marketing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Connecting with </a:t>
            </a:r>
            <a:r>
              <a:rPr lang="en-US" sz="3600" dirty="0">
                <a:solidFill>
                  <a:srgbClr val="FF0000"/>
                </a:solidFill>
              </a:rPr>
              <a:t>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Building strong </a:t>
            </a:r>
            <a:r>
              <a:rPr lang="en-US" sz="3600" dirty="0">
                <a:solidFill>
                  <a:srgbClr val="FF0000"/>
                </a:solidFill>
              </a:rPr>
              <a:t>brands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Creating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Delivering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Communicating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Creating successful </a:t>
            </a:r>
            <a:r>
              <a:rPr lang="en-US" sz="3600" dirty="0">
                <a:solidFill>
                  <a:srgbClr val="FF0000"/>
                </a:solidFill>
              </a:rPr>
              <a:t>long-term growth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66EB4-42A8-354F-9FD8-D5242377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2125-199B-BC4B-869A-38C55BCB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13751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E070-C8C8-1545-A337-51851267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2387524"/>
          </a:xfrm>
        </p:spPr>
        <p:txBody>
          <a:bodyPr/>
          <a:lstStyle/>
          <a:p>
            <a:r>
              <a:rPr lang="en-US" dirty="0"/>
              <a:t>The Essence of </a:t>
            </a:r>
            <a:br>
              <a:rPr lang="en-US" dirty="0"/>
            </a:br>
            <a:r>
              <a:rPr lang="en-US" sz="6600" dirty="0">
                <a:solidFill>
                  <a:srgbClr val="FF0000"/>
                </a:solidFill>
              </a:rPr>
              <a:t>Strategic Marketing (STP)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8BDA-32EE-0F47-9A2E-3A0E6179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0" y="2780928"/>
            <a:ext cx="5112568" cy="3384376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S</a:t>
            </a:r>
            <a:r>
              <a:rPr lang="en-US" sz="6000" dirty="0"/>
              <a:t>egmentation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T</a:t>
            </a:r>
            <a:r>
              <a:rPr lang="en-US" sz="6000" dirty="0"/>
              <a:t>argeting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P</a:t>
            </a:r>
            <a:r>
              <a:rPr lang="en-US" sz="6000" dirty="0"/>
              <a:t>ositioning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CCD8-AD95-B442-950F-EB9B10B6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E496-ADD8-0743-9B44-8F8DB5AD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93489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61AA4-5906-1C49-86AF-412F3DE205CC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8090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50"/>
          </a:xfrm>
        </p:spPr>
        <p:txBody>
          <a:bodyPr/>
          <a:lstStyle/>
          <a:p>
            <a:r>
              <a:rPr lang="en-US" altLang="zh-TW" sz="150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Customer</a:t>
            </a:r>
            <a:br>
              <a:rPr lang="en-US" altLang="zh-TW" sz="15000" dirty="0">
                <a:solidFill>
                  <a:srgbClr val="FF0000"/>
                </a:solidFill>
                <a:latin typeface="Calibri" charset="0"/>
                <a:ea typeface="標楷體" charset="-120"/>
              </a:rPr>
            </a:br>
            <a:r>
              <a:rPr lang="en-US" altLang="zh-TW" sz="150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Value</a:t>
            </a:r>
            <a:endParaRPr lang="en-US" altLang="zh-TW" sz="15000" dirty="0">
              <a:latin typeface="Calibri" charset="0"/>
              <a:ea typeface="標楷體" charset="-12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3C2BEC-7E5F-4841-84DE-C1F77C03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04889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/>
          <a:lstStyle/>
          <a:p>
            <a:r>
              <a:rPr lang="en-US" altLang="zh-TW" sz="150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Value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1537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TW" sz="7200" dirty="0">
                <a:solidFill>
                  <a:srgbClr val="4F81BD"/>
                </a:solidFill>
                <a:latin typeface="Calibri" charset="0"/>
                <a:ea typeface="標楷體" charset="-120"/>
              </a:rPr>
              <a:t>the sum of the </a:t>
            </a:r>
            <a:br>
              <a:rPr lang="en-US" altLang="zh-TW" sz="7200" dirty="0">
                <a:solidFill>
                  <a:srgbClr val="4F81BD"/>
                </a:solidFill>
                <a:latin typeface="Calibri" charset="0"/>
                <a:ea typeface="標楷體" charset="-120"/>
              </a:rPr>
            </a:br>
            <a:r>
              <a:rPr lang="en-US" altLang="zh-TW" sz="7200" dirty="0">
                <a:solidFill>
                  <a:srgbClr val="4F81BD"/>
                </a:solidFill>
                <a:latin typeface="Calibri" charset="0"/>
                <a:ea typeface="標楷體" charset="-120"/>
              </a:rPr>
              <a:t>tangible and intangible </a:t>
            </a:r>
            <a:br>
              <a:rPr lang="en-US" altLang="zh-TW" sz="7200" dirty="0">
                <a:solidFill>
                  <a:srgbClr val="4F81BD"/>
                </a:solidFill>
                <a:latin typeface="Calibri" charset="0"/>
                <a:ea typeface="標楷體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benefits and costs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F8B9A8-0902-FC4C-AC2A-DFD2E896A618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1A326-5D7A-9D40-98FA-721A908A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84743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229600" cy="635000"/>
          </a:xfrm>
        </p:spPr>
        <p:txBody>
          <a:bodyPr/>
          <a:lstStyle/>
          <a:p>
            <a:r>
              <a:rPr lang="en-US" altLang="zh-TW" sz="7200">
                <a:solidFill>
                  <a:srgbClr val="FF0000"/>
                </a:solidFill>
                <a:latin typeface="Calibri" charset="0"/>
                <a:ea typeface="標楷體" charset="-120"/>
              </a:rPr>
              <a:t>Value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0CEC78-5900-9244-95EC-09F7136E7D11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1052736"/>
            <a:ext cx="2088232" cy="24482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Total </a:t>
            </a:r>
            <a:br>
              <a:rPr lang="en-US" sz="2400" dirty="0"/>
            </a:br>
            <a:r>
              <a:rPr lang="en-US" sz="2400" dirty="0"/>
              <a:t>customer </a:t>
            </a:r>
            <a:br>
              <a:rPr lang="en-US" sz="2000" dirty="0"/>
            </a:br>
            <a:r>
              <a:rPr lang="en-US" sz="4000" dirty="0"/>
              <a:t>benefit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8024" y="1052736"/>
            <a:ext cx="1800200" cy="53285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Customer perceived </a:t>
            </a:r>
            <a:br>
              <a:rPr lang="en-US" sz="2000" dirty="0"/>
            </a:br>
            <a:r>
              <a:rPr lang="en-US" sz="4000" dirty="0"/>
              <a:t>value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3861048"/>
            <a:ext cx="2088232" cy="2520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Total </a:t>
            </a:r>
            <a:br>
              <a:rPr lang="en-US" sz="2400" dirty="0"/>
            </a:br>
            <a:r>
              <a:rPr lang="en-US" sz="2400" dirty="0"/>
              <a:t>customer </a:t>
            </a:r>
            <a:br>
              <a:rPr lang="en-US" sz="2000" dirty="0"/>
            </a:br>
            <a:r>
              <a:rPr lang="en-US" sz="4000" dirty="0"/>
              <a:t>cost</a:t>
            </a:r>
          </a:p>
        </p:txBody>
      </p:sp>
      <p:cxnSp>
        <p:nvCxnSpPr>
          <p:cNvPr id="8" name="Elbow Connector 7"/>
          <p:cNvCxnSpPr>
            <a:cxnSpLocks noChangeShapeType="1"/>
          </p:cNvCxnSpPr>
          <p:nvPr/>
        </p:nvCxnSpPr>
        <p:spPr bwMode="auto">
          <a:xfrm>
            <a:off x="3779838" y="2276475"/>
            <a:ext cx="1008062" cy="14398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Elbow Connector 8"/>
          <p:cNvCxnSpPr>
            <a:cxnSpLocks noChangeShapeType="1"/>
          </p:cNvCxnSpPr>
          <p:nvPr/>
        </p:nvCxnSpPr>
        <p:spPr bwMode="auto">
          <a:xfrm flipV="1">
            <a:off x="3779838" y="3716338"/>
            <a:ext cx="1008062" cy="14049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035801-4E7C-0845-9E27-B6E13C31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12055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68313" y="17463"/>
            <a:ext cx="8229600" cy="674687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alibri" charset="0"/>
                <a:ea typeface="標楷體" charset="-120"/>
              </a:rPr>
              <a:t>Customer Perceived </a:t>
            </a:r>
            <a:r>
              <a:rPr lang="en-US" altLang="zh-TW" dirty="0">
                <a:solidFill>
                  <a:srgbClr val="FF0000"/>
                </a:solidFill>
                <a:latin typeface="Calibri" charset="0"/>
                <a:ea typeface="標楷體" charset="-120"/>
              </a:rPr>
              <a:t>Value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1CE357-E1CB-0F42-9CC1-FB6FD9B26210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016792"/>
            <a:ext cx="2160000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Product benefit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4" y="1676845"/>
            <a:ext cx="2160000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Services benefit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336898"/>
            <a:ext cx="2160000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Personnel benefit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2996952"/>
            <a:ext cx="2160000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Image benefit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1052736"/>
            <a:ext cx="2088232" cy="24482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Total </a:t>
            </a:r>
            <a:br>
              <a:rPr lang="en-US" sz="2400" dirty="0"/>
            </a:br>
            <a:r>
              <a:rPr lang="en-US" sz="2400" dirty="0"/>
              <a:t>customer </a:t>
            </a:r>
            <a:br>
              <a:rPr lang="en-US" sz="2000" dirty="0"/>
            </a:br>
            <a:r>
              <a:rPr lang="en-US" sz="4000" dirty="0"/>
              <a:t>benefit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88224" y="1052736"/>
            <a:ext cx="1800200" cy="53285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Customer perceived </a:t>
            </a:r>
            <a:br>
              <a:rPr lang="en-US" sz="2000" dirty="0"/>
            </a:br>
            <a:r>
              <a:rPr lang="en-US" sz="4000" dirty="0"/>
              <a:t>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91880" y="3861048"/>
            <a:ext cx="2088232" cy="2520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Total </a:t>
            </a:r>
            <a:br>
              <a:rPr lang="en-US" sz="2400" dirty="0"/>
            </a:br>
            <a:r>
              <a:rPr lang="en-US" sz="2400" dirty="0"/>
              <a:t>customer </a:t>
            </a:r>
            <a:br>
              <a:rPr lang="en-US" sz="2000" dirty="0"/>
            </a:br>
            <a:r>
              <a:rPr lang="en-US" sz="4000" dirty="0"/>
              <a:t>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3861168"/>
            <a:ext cx="216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Monetary cost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44" y="4521221"/>
            <a:ext cx="216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Time cost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4" y="5181274"/>
            <a:ext cx="216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Energy cost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544" y="5841328"/>
            <a:ext cx="216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Psychological cost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>
            <a:off x="2627313" y="1287463"/>
            <a:ext cx="865187" cy="98901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Elbow Connector 22"/>
          <p:cNvCxnSpPr>
            <a:cxnSpLocks noChangeShapeType="1"/>
          </p:cNvCxnSpPr>
          <p:nvPr/>
        </p:nvCxnSpPr>
        <p:spPr bwMode="auto">
          <a:xfrm>
            <a:off x="2627313" y="4130675"/>
            <a:ext cx="865187" cy="990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Elbow Connector 23"/>
          <p:cNvCxnSpPr>
            <a:cxnSpLocks noChangeShapeType="1"/>
          </p:cNvCxnSpPr>
          <p:nvPr/>
        </p:nvCxnSpPr>
        <p:spPr bwMode="auto">
          <a:xfrm>
            <a:off x="2627313" y="1946275"/>
            <a:ext cx="865187" cy="330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/>
          <p:cNvCxnSpPr>
            <a:cxnSpLocks noChangeShapeType="1"/>
          </p:cNvCxnSpPr>
          <p:nvPr/>
        </p:nvCxnSpPr>
        <p:spPr bwMode="auto">
          <a:xfrm flipV="1">
            <a:off x="2627313" y="2276475"/>
            <a:ext cx="865187" cy="330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Elbow Connector 25"/>
          <p:cNvCxnSpPr>
            <a:cxnSpLocks noChangeShapeType="1"/>
          </p:cNvCxnSpPr>
          <p:nvPr/>
        </p:nvCxnSpPr>
        <p:spPr bwMode="auto">
          <a:xfrm flipV="1">
            <a:off x="2627313" y="2276475"/>
            <a:ext cx="865187" cy="990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Elbow Connector 36"/>
          <p:cNvCxnSpPr>
            <a:cxnSpLocks noChangeShapeType="1"/>
          </p:cNvCxnSpPr>
          <p:nvPr/>
        </p:nvCxnSpPr>
        <p:spPr bwMode="auto">
          <a:xfrm>
            <a:off x="2627313" y="4791075"/>
            <a:ext cx="865187" cy="330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Elbow Connector 37"/>
          <p:cNvCxnSpPr>
            <a:cxnSpLocks noChangeShapeType="1"/>
          </p:cNvCxnSpPr>
          <p:nvPr/>
        </p:nvCxnSpPr>
        <p:spPr bwMode="auto">
          <a:xfrm flipV="1">
            <a:off x="2627313" y="5121275"/>
            <a:ext cx="865187" cy="330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Elbow Connector 38"/>
          <p:cNvCxnSpPr>
            <a:cxnSpLocks noChangeShapeType="1"/>
          </p:cNvCxnSpPr>
          <p:nvPr/>
        </p:nvCxnSpPr>
        <p:spPr bwMode="auto">
          <a:xfrm flipV="1">
            <a:off x="2627313" y="5121275"/>
            <a:ext cx="865187" cy="990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Elbow Connector 51"/>
          <p:cNvCxnSpPr>
            <a:cxnSpLocks noChangeShapeType="1"/>
          </p:cNvCxnSpPr>
          <p:nvPr/>
        </p:nvCxnSpPr>
        <p:spPr bwMode="auto">
          <a:xfrm>
            <a:off x="5580063" y="2276475"/>
            <a:ext cx="1008062" cy="14398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/>
          <p:cNvCxnSpPr>
            <a:cxnSpLocks noChangeShapeType="1"/>
          </p:cNvCxnSpPr>
          <p:nvPr/>
        </p:nvCxnSpPr>
        <p:spPr bwMode="auto">
          <a:xfrm flipV="1">
            <a:off x="5580063" y="3716338"/>
            <a:ext cx="1008062" cy="14049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574AF47-0F2F-4A40-B533-DAA98323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73036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792163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latin typeface="Calibri" charset="0"/>
                <a:ea typeface="標楷體" charset="-120"/>
              </a:rPr>
              <a:t>Customer Value Triad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684213" y="836613"/>
            <a:ext cx="8229600" cy="11525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TW">
                <a:solidFill>
                  <a:srgbClr val="FF0000"/>
                </a:solidFill>
                <a:latin typeface="Calibri" charset="0"/>
                <a:ea typeface="標楷體" charset="-120"/>
              </a:rPr>
              <a:t>Quality, Service, and Price </a:t>
            </a:r>
            <a:br>
              <a:rPr lang="en-US" altLang="zh-TW">
                <a:solidFill>
                  <a:srgbClr val="FF0000"/>
                </a:solidFill>
                <a:latin typeface="Calibri" charset="0"/>
                <a:ea typeface="標楷體" charset="-120"/>
              </a:rPr>
            </a:br>
            <a:r>
              <a:rPr lang="en-US" altLang="zh-TW">
                <a:solidFill>
                  <a:srgbClr val="FF0000"/>
                </a:solidFill>
                <a:latin typeface="Calibri" charset="0"/>
                <a:ea typeface="標楷體" charset="-120"/>
              </a:rPr>
              <a:t>(qsp)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741A77-5CD1-EA4C-BD30-F13C10B990E0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3" name="Isosceles Triangle 2"/>
          <p:cNvSpPr>
            <a:spLocks noChangeArrowheads="1"/>
          </p:cNvSpPr>
          <p:nvPr/>
        </p:nvSpPr>
        <p:spPr bwMode="auto">
          <a:xfrm>
            <a:off x="2895600" y="2997200"/>
            <a:ext cx="3529013" cy="25193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4998" name="Rectangle 3"/>
          <p:cNvSpPr>
            <a:spLocks noChangeArrowheads="1"/>
          </p:cNvSpPr>
          <p:nvPr/>
        </p:nvSpPr>
        <p:spPr bwMode="auto">
          <a:xfrm>
            <a:off x="3903663" y="2349500"/>
            <a:ext cx="1738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chemeClr val="tx2"/>
                </a:solidFill>
                <a:ea typeface="標楷體" charset="-120"/>
              </a:rPr>
              <a:t>Quality</a:t>
            </a:r>
            <a:endParaRPr lang="en-US" altLang="zh-TW" sz="40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4999" name="Rectangle 8"/>
          <p:cNvSpPr>
            <a:spLocks noChangeArrowheads="1"/>
          </p:cNvSpPr>
          <p:nvPr/>
        </p:nvSpPr>
        <p:spPr bwMode="auto">
          <a:xfrm>
            <a:off x="1887538" y="5516563"/>
            <a:ext cx="1709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chemeClr val="tx2"/>
                </a:solidFill>
                <a:ea typeface="標楷體" charset="-120"/>
              </a:rPr>
              <a:t>Service</a:t>
            </a:r>
            <a:endParaRPr lang="en-US" altLang="zh-TW" sz="40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5000" name="Rectangle 9"/>
          <p:cNvSpPr>
            <a:spLocks noChangeArrowheads="1"/>
          </p:cNvSpPr>
          <p:nvPr/>
        </p:nvSpPr>
        <p:spPr bwMode="auto">
          <a:xfrm>
            <a:off x="6064250" y="5516563"/>
            <a:ext cx="123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chemeClr val="tx2"/>
                </a:solidFill>
                <a:ea typeface="標楷體" charset="-120"/>
              </a:rPr>
              <a:t>Price</a:t>
            </a:r>
            <a:endParaRPr lang="en-US" altLang="zh-TW" sz="40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BF8F074-D967-B249-A064-695F066D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2310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AD0E-D157-D64E-BAB1-2679D03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576E-57BC-5241-9CF9-6066CCF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Case Study on Marketing </a:t>
            </a:r>
            <a:br>
              <a:rPr lang="en-US" sz="4400" dirty="0"/>
            </a:br>
            <a:r>
              <a:rPr lang="en-US" sz="4400" dirty="0"/>
              <a:t>Beyond COVID-19 Pandemic</a:t>
            </a:r>
          </a:p>
          <a:p>
            <a:r>
              <a:rPr lang="en-US" sz="4400" dirty="0"/>
              <a:t>Marketing Management </a:t>
            </a:r>
          </a:p>
          <a:p>
            <a:r>
              <a:rPr lang="en-US" sz="4400" dirty="0"/>
              <a:t>IT Enabled Digital Transformation</a:t>
            </a:r>
          </a:p>
          <a:p>
            <a:r>
              <a:rPr lang="en-US" sz="4400" dirty="0"/>
              <a:t>Business Model and </a:t>
            </a:r>
            <a:br>
              <a:rPr lang="en-US" sz="4400" dirty="0"/>
            </a:br>
            <a:r>
              <a:rPr lang="en-US" sz="4400" dirty="0"/>
              <a:t>Marketing Strategy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8A959-F083-8743-BFFC-8672D9B8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8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rgbClr val="4F81BD"/>
                </a:solidFill>
                <a:latin typeface="Calibri" charset="0"/>
                <a:ea typeface="標楷體" charset="-120"/>
              </a:rPr>
              <a:t>Value and Satisfaction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b="1" dirty="0">
                <a:latin typeface="Calibri" charset="0"/>
                <a:ea typeface="標楷體" charset="-120"/>
              </a:rPr>
              <a:t>Marketing</a:t>
            </a:r>
          </a:p>
          <a:p>
            <a:pPr lvl="1"/>
            <a:r>
              <a:rPr lang="en-US" altLang="zh-TW" dirty="0">
                <a:latin typeface="Calibri" charset="0"/>
                <a:ea typeface="標楷體" charset="-120"/>
              </a:rPr>
              <a:t>identification, creation, communication, delivery, and monitoring of </a:t>
            </a:r>
            <a:r>
              <a:rPr lang="en-US" altLang="zh-TW" dirty="0">
                <a:solidFill>
                  <a:srgbClr val="FF0000"/>
                </a:solidFill>
                <a:latin typeface="Calibri" charset="0"/>
                <a:ea typeface="標楷體" charset="-120"/>
              </a:rPr>
              <a:t>customer value</a:t>
            </a:r>
            <a:r>
              <a:rPr lang="en-US" altLang="zh-TW" dirty="0">
                <a:latin typeface="Calibri" charset="0"/>
                <a:ea typeface="標楷體" charset="-120"/>
              </a:rPr>
              <a:t>.</a:t>
            </a:r>
          </a:p>
          <a:p>
            <a:r>
              <a:rPr lang="en-US" altLang="zh-TW" sz="3600" b="1" dirty="0">
                <a:latin typeface="Calibri" charset="0"/>
                <a:ea typeface="標楷體" charset="-120"/>
              </a:rPr>
              <a:t>Satisfaction</a:t>
            </a:r>
          </a:p>
          <a:p>
            <a:pPr lvl="1"/>
            <a:r>
              <a:rPr lang="en-US" altLang="zh-TW" dirty="0">
                <a:latin typeface="Calibri" charset="0"/>
                <a:ea typeface="標楷體" charset="-120"/>
              </a:rPr>
              <a:t>a person</a:t>
            </a:r>
            <a:r>
              <a:rPr lang="en-US" altLang="en-US" dirty="0">
                <a:latin typeface="Calibri" charset="0"/>
                <a:ea typeface="標楷體" charset="-120"/>
              </a:rPr>
              <a:t>’</a:t>
            </a:r>
            <a:r>
              <a:rPr lang="en-US" altLang="zh-TW" dirty="0">
                <a:latin typeface="Calibri" charset="0"/>
                <a:ea typeface="標楷體" charset="-120"/>
              </a:rPr>
              <a:t>s judgment of a product</a:t>
            </a:r>
            <a:r>
              <a:rPr lang="en-US" altLang="en-US" dirty="0">
                <a:latin typeface="Calibri" charset="0"/>
                <a:ea typeface="標楷體" charset="-120"/>
              </a:rPr>
              <a:t>’</a:t>
            </a:r>
            <a:r>
              <a:rPr lang="en-US" altLang="zh-TW" dirty="0">
                <a:latin typeface="Calibri" charset="0"/>
                <a:ea typeface="標楷體" charset="-120"/>
              </a:rPr>
              <a:t>s </a:t>
            </a:r>
            <a:br>
              <a:rPr lang="en-US" altLang="zh-TW" dirty="0">
                <a:latin typeface="Calibri" charset="0"/>
                <a:ea typeface="標楷體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Calibri" charset="0"/>
                <a:ea typeface="標楷體" charset="-120"/>
              </a:rPr>
              <a:t>perceived performance </a:t>
            </a:r>
            <a:br>
              <a:rPr lang="en-US" altLang="zh-TW" dirty="0">
                <a:latin typeface="Calibri" charset="0"/>
                <a:ea typeface="標楷體" charset="-120"/>
              </a:rPr>
            </a:br>
            <a:r>
              <a:rPr lang="en-US" altLang="zh-TW" dirty="0">
                <a:latin typeface="Calibri" charset="0"/>
                <a:ea typeface="標楷體" charset="-120"/>
              </a:rPr>
              <a:t>in relationship to </a:t>
            </a:r>
            <a:br>
              <a:rPr lang="en-US" altLang="zh-TW" dirty="0">
                <a:latin typeface="Calibri" charset="0"/>
                <a:ea typeface="標楷體" charset="-120"/>
              </a:rPr>
            </a:br>
            <a:r>
              <a:rPr lang="en-US" altLang="zh-TW" dirty="0">
                <a:solidFill>
                  <a:srgbClr val="984807"/>
                </a:solidFill>
                <a:latin typeface="Calibri" charset="0"/>
                <a:ea typeface="標楷體" charset="-120"/>
              </a:rPr>
              <a:t>expectations</a:t>
            </a:r>
          </a:p>
          <a:p>
            <a:endParaRPr lang="en-US" altLang="zh-TW" dirty="0">
              <a:latin typeface="Calibri" charset="0"/>
              <a:ea typeface="標楷體" charset="-120"/>
            </a:endParaRPr>
          </a:p>
          <a:p>
            <a:endParaRPr lang="en-US" altLang="zh-TW" dirty="0">
              <a:latin typeface="Calibri" charset="0"/>
              <a:ea typeface="標楷體" charset="-120"/>
            </a:endParaRPr>
          </a:p>
          <a:p>
            <a:endParaRPr lang="en-US" altLang="zh-TW" dirty="0">
              <a:latin typeface="Calibri" charset="0"/>
              <a:ea typeface="標楷體" charset="-12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E84650-CFC6-5B4D-BFFC-F8FCE67C44E0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D9E301-0E4E-5840-913B-F29A4E7A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38433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r>
              <a:rPr lang="en-US" altLang="zh-TW" sz="7200">
                <a:latin typeface="Calibri" charset="0"/>
                <a:ea typeface="標楷體" charset="-120"/>
              </a:rPr>
              <a:t>Building </a:t>
            </a:r>
            <a:br>
              <a:rPr lang="en-US" altLang="zh-TW" sz="7200">
                <a:latin typeface="Calibri" charset="0"/>
                <a:ea typeface="標楷體" charset="-120"/>
              </a:rPr>
            </a:br>
            <a:r>
              <a:rPr lang="en-US" altLang="zh-TW" sz="7200">
                <a:solidFill>
                  <a:srgbClr val="FF0000"/>
                </a:solidFill>
                <a:latin typeface="Calibri" charset="0"/>
                <a:ea typeface="標楷體" charset="-120"/>
              </a:rPr>
              <a:t>Customer Value</a:t>
            </a:r>
            <a:r>
              <a:rPr lang="en-US" altLang="zh-TW" sz="7200">
                <a:latin typeface="Calibri" charset="0"/>
                <a:ea typeface="標楷體" charset="-120"/>
              </a:rPr>
              <a:t>,</a:t>
            </a:r>
            <a:br>
              <a:rPr lang="en-US" altLang="zh-TW" sz="7200">
                <a:latin typeface="Calibri" charset="0"/>
                <a:ea typeface="標楷體" charset="-120"/>
              </a:rPr>
            </a:br>
            <a:r>
              <a:rPr lang="en-US" altLang="zh-TW" sz="7200">
                <a:latin typeface="Calibri" charset="0"/>
                <a:ea typeface="標楷體" charset="-120"/>
              </a:rPr>
              <a:t>Satisfaction, </a:t>
            </a:r>
            <a:br>
              <a:rPr lang="en-US" altLang="zh-TW" sz="7200">
                <a:latin typeface="Calibri" charset="0"/>
                <a:ea typeface="標楷體" charset="-120"/>
              </a:rPr>
            </a:br>
            <a:r>
              <a:rPr lang="en-US" altLang="zh-TW" sz="7200">
                <a:latin typeface="Calibri" charset="0"/>
                <a:ea typeface="標楷體" charset="-120"/>
              </a:rPr>
              <a:t>and </a:t>
            </a:r>
            <a:br>
              <a:rPr lang="en-US" altLang="zh-TW" sz="7200">
                <a:latin typeface="Calibri" charset="0"/>
                <a:ea typeface="標楷體" charset="-120"/>
              </a:rPr>
            </a:br>
            <a:r>
              <a:rPr lang="en-US" altLang="zh-TW" sz="7200">
                <a:latin typeface="Calibri" charset="0"/>
                <a:ea typeface="標楷體" charset="-120"/>
              </a:rPr>
              <a:t>Loyalty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481883-04E3-C341-BD4B-84FD3D32C94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1FC9-B0F0-004F-8DE7-BDDBA7B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033899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/>
          <a:lstStyle/>
          <a:p>
            <a:r>
              <a:rPr lang="en-US" altLang="zh-TW" sz="54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Satisfaction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4400" dirty="0">
                <a:latin typeface="Calibri" charset="0"/>
                <a:ea typeface="標楷體" charset="-120"/>
              </a:rPr>
              <a:t>“</a:t>
            </a:r>
            <a:r>
              <a:rPr lang="en-US" altLang="zh-TW" sz="4400" dirty="0">
                <a:latin typeface="Calibri" charset="0"/>
                <a:ea typeface="標楷體" charset="-120"/>
              </a:rPr>
              <a:t>a person</a:t>
            </a:r>
            <a:r>
              <a:rPr lang="en-US" altLang="en-US" sz="4400" dirty="0">
                <a:latin typeface="Calibri" charset="0"/>
                <a:ea typeface="標楷體" charset="-120"/>
              </a:rPr>
              <a:t>’</a:t>
            </a:r>
            <a:r>
              <a:rPr lang="en-US" altLang="zh-TW" sz="4400" dirty="0">
                <a:latin typeface="Calibri" charset="0"/>
                <a:ea typeface="標楷體" charset="-120"/>
              </a:rPr>
              <a:t>s </a:t>
            </a:r>
            <a:r>
              <a:rPr lang="en-US" altLang="zh-TW" sz="44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feelings of pleasure or disappointment</a:t>
            </a:r>
            <a:r>
              <a:rPr lang="en-US" altLang="zh-TW" sz="4400" dirty="0">
                <a:latin typeface="Calibri" charset="0"/>
                <a:ea typeface="標楷體" charset="-120"/>
              </a:rPr>
              <a:t> that result from comparing a product</a:t>
            </a:r>
            <a:r>
              <a:rPr lang="en-US" altLang="en-US" sz="4400" dirty="0">
                <a:latin typeface="Calibri" charset="0"/>
                <a:ea typeface="標楷體" charset="-120"/>
              </a:rPr>
              <a:t>’</a:t>
            </a:r>
            <a:r>
              <a:rPr lang="en-US" altLang="zh-TW" sz="4400" dirty="0">
                <a:latin typeface="Calibri" charset="0"/>
                <a:ea typeface="標楷體" charset="-120"/>
              </a:rPr>
              <a:t>s </a:t>
            </a:r>
            <a:br>
              <a:rPr lang="en-US" altLang="zh-TW" sz="4400" dirty="0">
                <a:latin typeface="Calibri" charset="0"/>
                <a:ea typeface="標楷體" charset="-120"/>
              </a:rPr>
            </a:br>
            <a:r>
              <a:rPr lang="en-US" altLang="zh-TW" sz="44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perceived performance </a:t>
            </a:r>
            <a:r>
              <a:rPr lang="en-US" altLang="zh-TW" sz="4400" dirty="0">
                <a:latin typeface="Calibri" charset="0"/>
                <a:ea typeface="標楷體" charset="-120"/>
              </a:rPr>
              <a:t>(or outcome) </a:t>
            </a:r>
            <a:br>
              <a:rPr lang="en-US" altLang="zh-TW" sz="4400" dirty="0">
                <a:latin typeface="Calibri" charset="0"/>
                <a:ea typeface="標楷體" charset="-120"/>
              </a:rPr>
            </a:br>
            <a:r>
              <a:rPr lang="en-US" altLang="zh-TW" sz="4400" dirty="0">
                <a:latin typeface="Calibri" charset="0"/>
                <a:ea typeface="標楷體" charset="-120"/>
              </a:rPr>
              <a:t>to </a:t>
            </a:r>
            <a:r>
              <a:rPr lang="en-US" altLang="zh-TW" sz="44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expectations</a:t>
            </a:r>
            <a:r>
              <a:rPr lang="en-US" altLang="en-US" sz="4400" dirty="0">
                <a:latin typeface="Calibri" charset="0"/>
                <a:ea typeface="標楷體" charset="-120"/>
              </a:rPr>
              <a:t>”</a:t>
            </a:r>
            <a:endParaRPr lang="en-US" altLang="zh-TW" sz="4400" dirty="0">
              <a:latin typeface="Calibri" charset="0"/>
              <a:ea typeface="標楷體" charset="-12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683ED-B9B5-3E4E-A46F-500A9420F1A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F6A820-77C8-BE4D-ACCB-AD268CDF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97546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8706" y="116632"/>
            <a:ext cx="8229600" cy="936104"/>
          </a:xfrm>
        </p:spPr>
        <p:txBody>
          <a:bodyPr/>
          <a:lstStyle/>
          <a:p>
            <a:r>
              <a:rPr lang="en-US" altLang="zh-TW" sz="5400" dirty="0">
                <a:solidFill>
                  <a:srgbClr val="FF0000"/>
                </a:solidFill>
                <a:latin typeface="Calibri" charset="0"/>
                <a:ea typeface="標楷體" charset="-120"/>
              </a:rPr>
              <a:t>Loyalty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09A513-E404-E84D-87F9-F9F54953015E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90116" name="Rectangle 1"/>
          <p:cNvSpPr>
            <a:spLocks noChangeArrowheads="1"/>
          </p:cNvSpPr>
          <p:nvPr/>
        </p:nvSpPr>
        <p:spPr bwMode="auto">
          <a:xfrm>
            <a:off x="468313" y="1052736"/>
            <a:ext cx="835183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TW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deeply held commitment 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b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rebuy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zh-TW" sz="4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repatronize</a:t>
            </a:r>
            <a:r>
              <a:rPr lang="en-US" altLang="zh-TW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TW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TW" sz="440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 product or service </a:t>
            </a:r>
            <a:br>
              <a:rPr lang="en-US" altLang="zh-TW" sz="440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40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future </a:t>
            </a:r>
            <a:br>
              <a:rPr lang="en-US" altLang="zh-TW" sz="440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despite situational influences and marketing efforts having the potential to cause switching behavior.</a:t>
            </a:r>
            <a:r>
              <a:rPr lang="en-US" alt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zh-TW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B7F79E-D0CA-CC4A-A3DD-EE78173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22035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225550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Customer Perceived Value, Customer Satisfaction, and Loyalty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9303C5-BB9F-8041-9489-6ACD9B332C4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5536" y="1700808"/>
            <a:ext cx="1872208" cy="13681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/>
              <a:t>Customer Perceived Performance</a:t>
            </a:r>
          </a:p>
        </p:txBody>
      </p:sp>
      <p:sp>
        <p:nvSpPr>
          <p:cNvPr id="8" name="Oval 7"/>
          <p:cNvSpPr/>
          <p:nvPr/>
        </p:nvSpPr>
        <p:spPr>
          <a:xfrm>
            <a:off x="395536" y="4509120"/>
            <a:ext cx="1872208" cy="13681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/>
              <a:t>Customer</a:t>
            </a:r>
          </a:p>
          <a:p>
            <a:pPr algn="ctr">
              <a:defRPr/>
            </a:pPr>
            <a:r>
              <a:rPr lang="en-US" sz="1600" dirty="0"/>
              <a:t>Expectations</a:t>
            </a:r>
          </a:p>
        </p:txBody>
      </p:sp>
      <p:sp>
        <p:nvSpPr>
          <p:cNvPr id="9" name="Oval 8"/>
          <p:cNvSpPr/>
          <p:nvPr/>
        </p:nvSpPr>
        <p:spPr>
          <a:xfrm>
            <a:off x="2483768" y="3068960"/>
            <a:ext cx="1872208" cy="1368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/>
              <a:t>Customer</a:t>
            </a:r>
          </a:p>
          <a:p>
            <a:pPr algn="ctr">
              <a:defRPr/>
            </a:pPr>
            <a:r>
              <a:rPr lang="en-US" sz="2000" dirty="0"/>
              <a:t>Perceived Value</a:t>
            </a:r>
          </a:p>
        </p:txBody>
      </p:sp>
      <p:sp>
        <p:nvSpPr>
          <p:cNvPr id="10" name="Oval 9"/>
          <p:cNvSpPr/>
          <p:nvPr/>
        </p:nvSpPr>
        <p:spPr>
          <a:xfrm>
            <a:off x="4788024" y="3068960"/>
            <a:ext cx="1872208" cy="1368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/>
              <a:t>Customer</a:t>
            </a:r>
          </a:p>
          <a:p>
            <a:pPr algn="ctr">
              <a:defRPr/>
            </a:pPr>
            <a:r>
              <a:rPr lang="en-US" sz="2000" dirty="0"/>
              <a:t>Satisfaction</a:t>
            </a:r>
          </a:p>
        </p:txBody>
      </p:sp>
      <p:sp>
        <p:nvSpPr>
          <p:cNvPr id="11" name="Oval 10"/>
          <p:cNvSpPr/>
          <p:nvPr/>
        </p:nvSpPr>
        <p:spPr>
          <a:xfrm>
            <a:off x="7092280" y="3068960"/>
            <a:ext cx="1872208" cy="1368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/>
              <a:t>Customer</a:t>
            </a:r>
          </a:p>
          <a:p>
            <a:pPr algn="ctr">
              <a:defRPr/>
            </a:pPr>
            <a:r>
              <a:rPr lang="en-US" sz="2000" dirty="0"/>
              <a:t>Loyalty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993900" y="2868613"/>
            <a:ext cx="763588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1993900" y="4237038"/>
            <a:ext cx="763588" cy="473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1331913" y="3068638"/>
            <a:ext cx="0" cy="14398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268538" y="2384425"/>
            <a:ext cx="2794000" cy="8842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2268538" y="4237038"/>
            <a:ext cx="2794000" cy="9556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4356100" y="3752850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6659563" y="3752850"/>
            <a:ext cx="43338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A0E4E8B-6A29-B34E-9367-D0D4EFE3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70653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211960" y="3284984"/>
            <a:ext cx="3312368" cy="30963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r>
              <a:rPr lang="en-US" altLang="zh-TW" sz="3600">
                <a:solidFill>
                  <a:srgbClr val="FFFF00"/>
                </a:solidFill>
                <a:latin typeface="Calibri" pitchFamily="34" charset="0"/>
              </a:rPr>
              <a:t>CFO-COO</a:t>
            </a:r>
          </a:p>
          <a:p>
            <a:pPr algn="ctr" eaLnBrk="1" hangingPunct="1">
              <a:defRPr/>
            </a:pPr>
            <a:r>
              <a:rPr lang="en-US" altLang="zh-TW">
                <a:solidFill>
                  <a:srgbClr val="FFFFFF"/>
                </a:solidFill>
                <a:latin typeface="Calibri" pitchFamily="34" charset="0"/>
              </a:rPr>
              <a:t>Finance and Operations</a:t>
            </a:r>
          </a:p>
          <a:p>
            <a:pPr algn="ctr" eaLnBrk="1" hangingPunct="1">
              <a:defRPr/>
            </a:pPr>
            <a:r>
              <a:rPr lang="en-US" altLang="zh-TW">
                <a:solidFill>
                  <a:srgbClr val="FFFFFF"/>
                </a:solidFill>
                <a:latin typeface="Calibri" pitchFamily="34" charset="0"/>
              </a:rPr>
              <a:t>(Lagging)</a:t>
            </a:r>
          </a:p>
        </p:txBody>
      </p:sp>
      <p:sp>
        <p:nvSpPr>
          <p:cNvPr id="921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CEO CIO CFO</a:t>
            </a:r>
          </a:p>
        </p:txBody>
      </p:sp>
      <p:sp>
        <p:nvSpPr>
          <p:cNvPr id="921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A0BDE8-5916-4E4B-87F2-64C7D07BC185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92167" name="Rectangle 4"/>
          <p:cNvSpPr>
            <a:spLocks noChangeArrowheads="1"/>
          </p:cNvSpPr>
          <p:nvPr/>
        </p:nvSpPr>
        <p:spPr bwMode="auto">
          <a:xfrm>
            <a:off x="1476375" y="6569075"/>
            <a:ext cx="6534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A6A6A6"/>
                </a:solidFill>
                <a:latin typeface="Arial" charset="0"/>
              </a:rPr>
              <a:t>Source: </a:t>
            </a:r>
            <a:r>
              <a:rPr lang="en-US" altLang="zh-TW" sz="1200">
                <a:solidFill>
                  <a:srgbClr val="A6A6A6"/>
                </a:solidFill>
                <a:latin typeface="Arial" charset="0"/>
                <a:hlinkClick r:id="rId2"/>
              </a:rPr>
              <a:t>http://www.r3now.com/what-is-the-proper-relationship-for-the-cio-ceo-and-cfo/</a:t>
            </a:r>
            <a:endParaRPr lang="en-US" altLang="zh-TW" sz="12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3284984"/>
            <a:ext cx="3312368" cy="309634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r>
              <a:rPr lang="en-US" altLang="zh-TW" sz="4000">
                <a:solidFill>
                  <a:srgbClr val="FFFF00"/>
                </a:solidFill>
                <a:latin typeface="Calibri" pitchFamily="34" charset="0"/>
              </a:rPr>
              <a:t>CIO</a:t>
            </a:r>
          </a:p>
          <a:p>
            <a:pPr algn="ctr" eaLnBrk="1" hangingPunct="1">
              <a:defRPr/>
            </a:pPr>
            <a:r>
              <a:rPr lang="en-US" altLang="zh-TW">
                <a:solidFill>
                  <a:srgbClr val="FFFFFF"/>
                </a:solidFill>
                <a:latin typeface="Calibri" pitchFamily="34" charset="0"/>
              </a:rPr>
              <a:t>Enterprise Technology Integration</a:t>
            </a:r>
          </a:p>
        </p:txBody>
      </p:sp>
      <p:sp>
        <p:nvSpPr>
          <p:cNvPr id="8" name="Oval 7"/>
          <p:cNvSpPr/>
          <p:nvPr/>
        </p:nvSpPr>
        <p:spPr>
          <a:xfrm>
            <a:off x="2843808" y="908720"/>
            <a:ext cx="3312368" cy="309634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FF00"/>
                </a:solidFill>
              </a:rPr>
              <a:t>CEO</a:t>
            </a:r>
          </a:p>
          <a:p>
            <a:pPr algn="ctr">
              <a:defRPr/>
            </a:pPr>
            <a:r>
              <a:rPr lang="en-US" sz="2400" dirty="0"/>
              <a:t>Strategy and Sales</a:t>
            </a:r>
          </a:p>
          <a:p>
            <a:pPr algn="ctr">
              <a:defRPr/>
            </a:pPr>
            <a:r>
              <a:rPr lang="en-US" sz="2400" dirty="0"/>
              <a:t>(Leading)</a:t>
            </a:r>
          </a:p>
        </p:txBody>
      </p:sp>
    </p:spTree>
    <p:extLst>
      <p:ext uri="{BB962C8B-B14F-4D97-AF65-F5344CB8AC3E}">
        <p14:creationId xmlns:p14="http://schemas.microsoft.com/office/powerpoint/2010/main" val="54321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CEO CIO CMO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59DF92-0587-E146-876D-98A0384F7F62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11960" y="3284984"/>
            <a:ext cx="3312368" cy="309634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FF00"/>
                </a:solidFill>
              </a:rPr>
              <a:t>CMO</a:t>
            </a:r>
          </a:p>
          <a:p>
            <a:pPr algn="ctr">
              <a:defRPr/>
            </a:pPr>
            <a:r>
              <a:rPr lang="en-US" sz="2400" dirty="0"/>
              <a:t>Marketing</a:t>
            </a:r>
          </a:p>
          <a:p>
            <a:pPr algn="ctr">
              <a:defRPr/>
            </a:pPr>
            <a:r>
              <a:rPr lang="en-US" sz="2400" dirty="0"/>
              <a:t>Communication</a:t>
            </a:r>
          </a:p>
        </p:txBody>
      </p:sp>
      <p:sp>
        <p:nvSpPr>
          <p:cNvPr id="7" name="Oval 6"/>
          <p:cNvSpPr/>
          <p:nvPr/>
        </p:nvSpPr>
        <p:spPr>
          <a:xfrm>
            <a:off x="1403648" y="3284984"/>
            <a:ext cx="3312368" cy="309634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r>
              <a:rPr lang="en-US" altLang="zh-TW" sz="4000">
                <a:solidFill>
                  <a:srgbClr val="FFFF00"/>
                </a:solidFill>
                <a:latin typeface="Calibri" pitchFamily="34" charset="0"/>
              </a:rPr>
              <a:t>CIO</a:t>
            </a:r>
          </a:p>
          <a:p>
            <a:pPr algn="ctr" eaLnBrk="1" hangingPunct="1">
              <a:defRPr/>
            </a:pPr>
            <a:r>
              <a:rPr lang="en-US" altLang="zh-TW">
                <a:solidFill>
                  <a:srgbClr val="FFFFFF"/>
                </a:solidFill>
                <a:latin typeface="Calibri" pitchFamily="34" charset="0"/>
              </a:rPr>
              <a:t>Enterprise Technology Integration</a:t>
            </a:r>
          </a:p>
        </p:txBody>
      </p:sp>
      <p:sp>
        <p:nvSpPr>
          <p:cNvPr id="8" name="Oval 7"/>
          <p:cNvSpPr/>
          <p:nvPr/>
        </p:nvSpPr>
        <p:spPr>
          <a:xfrm>
            <a:off x="2843808" y="908720"/>
            <a:ext cx="3312368" cy="309634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FF00"/>
                </a:solidFill>
              </a:rPr>
              <a:t>CEO</a:t>
            </a:r>
          </a:p>
          <a:p>
            <a:pPr algn="ctr">
              <a:defRPr/>
            </a:pPr>
            <a:r>
              <a:rPr lang="en-US" sz="2400" dirty="0"/>
              <a:t>Strategy and Sales</a:t>
            </a:r>
          </a:p>
          <a:p>
            <a:pPr algn="ctr">
              <a:defRPr/>
            </a:pPr>
            <a:r>
              <a:rPr lang="en-US" sz="2400" dirty="0"/>
              <a:t>(Leading)</a:t>
            </a:r>
          </a:p>
        </p:txBody>
      </p:sp>
      <p:sp>
        <p:nvSpPr>
          <p:cNvPr id="93197" name="Rectangle 4"/>
          <p:cNvSpPr>
            <a:spLocks noChangeArrowheads="1"/>
          </p:cNvSpPr>
          <p:nvPr/>
        </p:nvSpPr>
        <p:spPr bwMode="auto">
          <a:xfrm>
            <a:off x="1476375" y="6569075"/>
            <a:ext cx="6534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A6A6A6"/>
                </a:solidFill>
                <a:latin typeface="Arial" charset="0"/>
              </a:rPr>
              <a:t>Adapted from: </a:t>
            </a:r>
            <a:r>
              <a:rPr lang="en-US" altLang="zh-TW" sz="1200">
                <a:solidFill>
                  <a:srgbClr val="A6A6A6"/>
                </a:solidFill>
                <a:latin typeface="Arial" charset="0"/>
                <a:hlinkClick r:id="rId2"/>
              </a:rPr>
              <a:t>http://www.r3now.com/what-is-the-proper-relationship-for-the-cio-ceo-and-cfo/</a:t>
            </a:r>
            <a:endParaRPr lang="en-US" altLang="zh-TW" sz="12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7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8800" dirty="0">
                <a:solidFill>
                  <a:srgbClr val="FF0000"/>
                </a:solidFill>
              </a:rPr>
              <a:t>Business </a:t>
            </a:r>
            <a:br>
              <a:rPr lang="en-US" altLang="zh-TW" sz="8800" dirty="0">
                <a:solidFill>
                  <a:srgbClr val="FF0000"/>
                </a:solidFill>
              </a:rPr>
            </a:br>
            <a:r>
              <a:rPr lang="en-US" altLang="zh-TW" sz="8800" dirty="0">
                <a:solidFill>
                  <a:srgbClr val="FF0000"/>
                </a:solidFill>
              </a:rPr>
              <a:t>Model</a:t>
            </a:r>
            <a:br>
              <a:rPr lang="en-US" altLang="zh-TW" sz="8800" dirty="0">
                <a:solidFill>
                  <a:srgbClr val="FF0000"/>
                </a:solidFill>
              </a:rPr>
            </a:br>
            <a:r>
              <a:rPr lang="en-US" altLang="zh-TW" sz="8800" dirty="0">
                <a:solidFill>
                  <a:srgbClr val="FF0000"/>
                </a:solidFill>
              </a:rPr>
              <a:t>and </a:t>
            </a:r>
            <a:br>
              <a:rPr lang="en-US" altLang="zh-TW" sz="8800" dirty="0">
                <a:solidFill>
                  <a:srgbClr val="FF0000"/>
                </a:solidFill>
              </a:rPr>
            </a:br>
            <a:r>
              <a:rPr lang="en-US" altLang="zh-TW" sz="8800" dirty="0">
                <a:solidFill>
                  <a:srgbClr val="FF0000"/>
                </a:solidFill>
              </a:rPr>
              <a:t>Strategy</a:t>
            </a:r>
            <a:endParaRPr lang="zh-TW" altLang="en-US" sz="8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630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altLang="zh-TW" sz="15000" dirty="0">
                <a:solidFill>
                  <a:srgbClr val="FF0000"/>
                </a:solidFill>
              </a:rPr>
              <a:t>Business </a:t>
            </a:r>
            <a:br>
              <a:rPr lang="en-US" altLang="zh-TW" sz="15000" dirty="0">
                <a:solidFill>
                  <a:srgbClr val="FF0000"/>
                </a:solidFill>
              </a:rPr>
            </a:br>
            <a:r>
              <a:rPr lang="en-US" altLang="zh-TW" sz="15000" dirty="0">
                <a:solidFill>
                  <a:srgbClr val="FF0000"/>
                </a:solidFill>
              </a:rPr>
              <a:t>Model</a:t>
            </a:r>
            <a:endParaRPr lang="zh-TW" altLang="en-US" sz="15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889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29600" cy="993775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Business Model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B6C2F8-306B-FA43-A548-6982A36A8CA7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6611938"/>
            <a:ext cx="8137525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Source: Alexander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Osterwalder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 &amp; Yves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Pigneur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, Business Model Generation: A Handbook for Visionaries, Game Changers, and Challengers, Wiley, 2010.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24075" y="1268413"/>
            <a:ext cx="1584325" cy="2016125"/>
          </a:xfrm>
          <a:prstGeom prst="rect">
            <a:avLst/>
          </a:prstGeom>
          <a:solidFill>
            <a:schemeClr val="bg1"/>
          </a:solidFill>
          <a:ln w="2857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Activities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24075" y="3284538"/>
            <a:ext cx="1584325" cy="1657350"/>
          </a:xfrm>
          <a:prstGeom prst="rect">
            <a:avLst/>
          </a:prstGeom>
          <a:solidFill>
            <a:schemeClr val="bg1"/>
          </a:solidFill>
          <a:ln w="2857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Resources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19925" y="1268413"/>
            <a:ext cx="1584325" cy="3673475"/>
          </a:xfrm>
          <a:prstGeom prst="rect">
            <a:avLst/>
          </a:prstGeom>
          <a:solidFill>
            <a:schemeClr val="bg1"/>
          </a:solidFill>
          <a:ln w="28575">
            <a:solidFill>
              <a:srgbClr val="E46C0A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Customer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Segments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9750" y="1268413"/>
            <a:ext cx="1584325" cy="3673475"/>
          </a:xfrm>
          <a:prstGeom prst="rect">
            <a:avLst/>
          </a:prstGeom>
          <a:solidFill>
            <a:schemeClr val="bg1"/>
          </a:solidFill>
          <a:ln w="2857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Key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Partners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435600" y="1268413"/>
            <a:ext cx="1584325" cy="2016125"/>
          </a:xfrm>
          <a:prstGeom prst="rect">
            <a:avLst/>
          </a:prstGeom>
          <a:solidFill>
            <a:schemeClr val="bg1"/>
          </a:solidFill>
          <a:ln w="28575">
            <a:solidFill>
              <a:srgbClr val="E46C0A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Customer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Relationships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435600" y="3284538"/>
            <a:ext cx="1584325" cy="1657350"/>
          </a:xfrm>
          <a:prstGeom prst="rect">
            <a:avLst/>
          </a:prstGeom>
          <a:solidFill>
            <a:schemeClr val="bg1"/>
          </a:solidFill>
          <a:ln w="28575">
            <a:solidFill>
              <a:srgbClr val="E46C0A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Channels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4941888"/>
            <a:ext cx="403225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  <a:t>Revenue</a:t>
            </a:r>
            <a:b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  <a:t>Streams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9750" y="4941888"/>
            <a:ext cx="403225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  <a:t>Cost </a:t>
            </a:r>
            <a:b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accent1"/>
                </a:solidFill>
                <a:latin typeface="+mn-lt"/>
                <a:ea typeface="+mn-ea"/>
              </a:rPr>
              <a:t>Structure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8400" y="1268413"/>
            <a:ext cx="1727200" cy="36734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+mn-ea"/>
              </a:rPr>
              <a:t>Value Proposition</a:t>
            </a:r>
          </a:p>
        </p:txBody>
      </p:sp>
      <p:sp>
        <p:nvSpPr>
          <p:cNvPr id="66574" name="TextBox 15"/>
          <p:cNvSpPr txBox="1">
            <a:spLocks noChangeArrowheads="1"/>
          </p:cNvSpPr>
          <p:nvPr/>
        </p:nvSpPr>
        <p:spPr bwMode="auto">
          <a:xfrm>
            <a:off x="7092950" y="1196975"/>
            <a:ext cx="719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66575" name="TextBox 18"/>
          <p:cNvSpPr txBox="1">
            <a:spLocks noChangeArrowheads="1"/>
          </p:cNvSpPr>
          <p:nvPr/>
        </p:nvSpPr>
        <p:spPr bwMode="auto">
          <a:xfrm>
            <a:off x="3779838" y="1196975"/>
            <a:ext cx="72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66576" name="TextBox 20"/>
          <p:cNvSpPr txBox="1">
            <a:spLocks noChangeArrowheads="1"/>
          </p:cNvSpPr>
          <p:nvPr/>
        </p:nvSpPr>
        <p:spPr bwMode="auto">
          <a:xfrm>
            <a:off x="5508625" y="3225031"/>
            <a:ext cx="719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66577" name="TextBox 21"/>
          <p:cNvSpPr txBox="1">
            <a:spLocks noChangeArrowheads="1"/>
          </p:cNvSpPr>
          <p:nvPr/>
        </p:nvSpPr>
        <p:spPr bwMode="auto">
          <a:xfrm>
            <a:off x="2139439" y="3225031"/>
            <a:ext cx="72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 dirty="0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66578" name="TextBox 22"/>
          <p:cNvSpPr txBox="1">
            <a:spLocks noChangeArrowheads="1"/>
          </p:cNvSpPr>
          <p:nvPr/>
        </p:nvSpPr>
        <p:spPr bwMode="auto">
          <a:xfrm>
            <a:off x="2159794" y="1196975"/>
            <a:ext cx="72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 dirty="0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66579" name="TextBox 23"/>
          <p:cNvSpPr txBox="1">
            <a:spLocks noChangeArrowheads="1"/>
          </p:cNvSpPr>
          <p:nvPr/>
        </p:nvSpPr>
        <p:spPr bwMode="auto">
          <a:xfrm>
            <a:off x="5508625" y="1196975"/>
            <a:ext cx="719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66580" name="TextBox 24"/>
          <p:cNvSpPr txBox="1">
            <a:spLocks noChangeArrowheads="1"/>
          </p:cNvSpPr>
          <p:nvPr/>
        </p:nvSpPr>
        <p:spPr bwMode="auto">
          <a:xfrm>
            <a:off x="539750" y="4881563"/>
            <a:ext cx="719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66581" name="TextBox 25"/>
          <p:cNvSpPr txBox="1">
            <a:spLocks noChangeArrowheads="1"/>
          </p:cNvSpPr>
          <p:nvPr/>
        </p:nvSpPr>
        <p:spPr bwMode="auto">
          <a:xfrm>
            <a:off x="4643438" y="4881563"/>
            <a:ext cx="72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66582" name="TextBox 26"/>
          <p:cNvSpPr txBox="1">
            <a:spLocks noChangeArrowheads="1"/>
          </p:cNvSpPr>
          <p:nvPr/>
        </p:nvSpPr>
        <p:spPr bwMode="auto">
          <a:xfrm>
            <a:off x="611188" y="1196975"/>
            <a:ext cx="720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b="1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18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120D-BD08-9545-9350-626F3F8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1340768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Case Study on Marketing 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Beyond COVID-19 Pandemic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D1E6-12F0-7143-9E20-B2FA8AB5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" y="1340768"/>
            <a:ext cx="8229600" cy="5467127"/>
          </a:xfrm>
        </p:spPr>
        <p:txBody>
          <a:bodyPr/>
          <a:lstStyle/>
          <a:p>
            <a:r>
              <a:rPr lang="en-US" sz="3600" dirty="0"/>
              <a:t>Background Introduction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SWOT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trengths, </a:t>
            </a: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sz="2400" dirty="0"/>
              <a:t>eaknesses, </a:t>
            </a:r>
            <a:r>
              <a:rPr lang="en-US" sz="2400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pportunities, </a:t>
            </a:r>
            <a:r>
              <a:rPr lang="en-US" sz="2400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hreats</a:t>
            </a:r>
          </a:p>
          <a:p>
            <a:pPr lvl="1"/>
            <a:r>
              <a:rPr lang="en-US" sz="2400" dirty="0"/>
              <a:t>PESTLE, Five Forces, Value Chain Analysis</a:t>
            </a:r>
          </a:p>
          <a:p>
            <a:pPr lvl="1"/>
            <a:r>
              <a:rPr lang="en-US" sz="2400" dirty="0"/>
              <a:t>TOWS</a:t>
            </a:r>
          </a:p>
          <a:p>
            <a:r>
              <a:rPr lang="en-US" sz="3600" dirty="0">
                <a:solidFill>
                  <a:srgbClr val="C00000"/>
                </a:solidFill>
              </a:rPr>
              <a:t>STP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egmentation, </a:t>
            </a:r>
            <a:r>
              <a:rPr lang="en-US" sz="2400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argeting,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ositioning</a:t>
            </a:r>
          </a:p>
          <a:p>
            <a:r>
              <a:rPr lang="en-US" sz="3600" dirty="0">
                <a:solidFill>
                  <a:srgbClr val="C00000"/>
                </a:solidFill>
              </a:rPr>
              <a:t>4P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roduct,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rice,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lace,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romotion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Business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E74C4-4D7F-4E40-A33D-267A51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8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accent1"/>
                </a:solidFill>
              </a:rPr>
              <a:t>Definition of </a:t>
            </a:r>
            <a:r>
              <a:rPr lang="en-US" altLang="zh-TW">
                <a:solidFill>
                  <a:srgbClr val="FF0000"/>
                </a:solidFill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4800" b="1" dirty="0"/>
              <a:t>A </a:t>
            </a:r>
            <a:r>
              <a:rPr lang="en-US" sz="4800" b="1" dirty="0">
                <a:solidFill>
                  <a:srgbClr val="FF0000"/>
                </a:solidFill>
              </a:rPr>
              <a:t>business model </a:t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/>
              <a:t>describes the </a:t>
            </a:r>
            <a:r>
              <a:rPr lang="en-US" sz="4800" b="1" dirty="0">
                <a:solidFill>
                  <a:srgbClr val="FF0000"/>
                </a:solidFill>
              </a:rPr>
              <a:t>rationale</a:t>
            </a:r>
            <a:r>
              <a:rPr lang="en-US" sz="4800" b="1" dirty="0"/>
              <a:t> of </a:t>
            </a:r>
            <a:br>
              <a:rPr lang="en-US" sz="4800" b="1" dirty="0"/>
            </a:br>
            <a:r>
              <a:rPr lang="en-US" sz="4800" b="1" dirty="0"/>
              <a:t>how an </a:t>
            </a:r>
            <a:r>
              <a:rPr lang="en-US" sz="4800" b="1" dirty="0">
                <a:solidFill>
                  <a:schemeClr val="accent1"/>
                </a:solidFill>
              </a:rPr>
              <a:t>organization</a:t>
            </a:r>
            <a:r>
              <a:rPr lang="en-US" sz="4800" b="1" dirty="0"/>
              <a:t> </a:t>
            </a:r>
            <a:br>
              <a:rPr lang="en-US" sz="4800" b="1" dirty="0"/>
            </a:br>
            <a:r>
              <a:rPr lang="en-US" sz="4800" b="1" dirty="0">
                <a:solidFill>
                  <a:srgbClr val="984807"/>
                </a:solidFill>
              </a:rPr>
              <a:t>creates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984807"/>
                </a:solidFill>
              </a:rPr>
              <a:t>delivers</a:t>
            </a:r>
            <a:r>
              <a:rPr lang="en-US" sz="4800" b="1" dirty="0"/>
              <a:t>, and 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captures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FF0000"/>
                </a:solidFill>
              </a:rPr>
              <a:t>value</a:t>
            </a:r>
            <a:r>
              <a:rPr lang="en-US" sz="4800" b="1" dirty="0"/>
              <a:t>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07018E-F8E0-4081-A27D-41F03308BD1D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188" y="6611938"/>
            <a:ext cx="8137525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Source: Alexander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Osterwalder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 &amp; Yves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Pigneur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, Business Model Generation: A Handbook for Visionaries, Game Changers, and Challengers, Wiley, 2010.</a:t>
            </a:r>
          </a:p>
        </p:txBody>
      </p:sp>
    </p:spTree>
    <p:extLst>
      <p:ext uri="{BB962C8B-B14F-4D97-AF65-F5344CB8AC3E}">
        <p14:creationId xmlns:p14="http://schemas.microsoft.com/office/powerpoint/2010/main" val="2355040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008063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</a:rPr>
              <a:t>Business Model Canvas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B5C3CC-0F86-4FCE-8E46-AB4EED1101EB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27088" y="6308725"/>
            <a:ext cx="7812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A6A6A6"/>
                </a:solidFill>
                <a:latin typeface="Arial" charset="0"/>
              </a:rPr>
              <a:t>Source: </a:t>
            </a:r>
            <a:r>
              <a:rPr lang="en-US" altLang="zh-TW" sz="1200">
                <a:solidFill>
                  <a:srgbClr val="A6A6A6"/>
                </a:solidFill>
                <a:latin typeface="Arial" charset="0"/>
                <a:hlinkClick r:id="rId2"/>
              </a:rPr>
              <a:t>http://nonlinearthinking.typepad.com/nonlinear_thinking/2008/07/the-business-model-canvas.html</a:t>
            </a:r>
            <a:endParaRPr lang="en-US" altLang="zh-TW" sz="1200">
              <a:solidFill>
                <a:srgbClr val="A6A6A6"/>
              </a:solidFill>
              <a:latin typeface="Arial" charset="0"/>
            </a:endParaRPr>
          </a:p>
        </p:txBody>
      </p:sp>
      <p:pic>
        <p:nvPicPr>
          <p:cNvPr id="399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44450"/>
            <a:ext cx="17256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908175" y="1484313"/>
            <a:ext cx="1511300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Activities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908175" y="3716338"/>
            <a:ext cx="1511300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Resources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23850" y="263683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Partners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164388" y="263683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Customer Segments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651500" y="3716338"/>
            <a:ext cx="1512888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Channels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779838" y="2636838"/>
            <a:ext cx="1512887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3B37"/>
              </a:gs>
              <a:gs pos="20000">
                <a:srgbClr val="CB3D3A"/>
              </a:gs>
              <a:gs pos="100000">
                <a:srgbClr val="9B2D2A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Value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Preposition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51500" y="1557338"/>
            <a:ext cx="1512888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Customer </a:t>
            </a: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Relationships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651500" y="5229225"/>
            <a:ext cx="1512888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Revenue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Streams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08175" y="515778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Cost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Structure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50825" y="5013325"/>
            <a:ext cx="8569325" cy="1223963"/>
          </a:xfrm>
          <a:prstGeom prst="roundRect">
            <a:avLst>
              <a:gd name="adj" fmla="val 9037"/>
            </a:avLst>
          </a:prstGeom>
          <a:noFill/>
          <a:ln w="9525">
            <a:solidFill>
              <a:srgbClr val="4A7EBB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50825" y="1268413"/>
            <a:ext cx="3384550" cy="3744912"/>
          </a:xfrm>
          <a:prstGeom prst="roundRect">
            <a:avLst>
              <a:gd name="adj" fmla="val 4528"/>
            </a:avLst>
          </a:prstGeom>
          <a:noFill/>
          <a:ln w="9525">
            <a:solidFill>
              <a:srgbClr val="77933C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435600" y="1268413"/>
            <a:ext cx="3384550" cy="3744912"/>
          </a:xfrm>
          <a:prstGeom prst="roundRect">
            <a:avLst>
              <a:gd name="adj" fmla="val 3426"/>
            </a:avLst>
          </a:prstGeom>
          <a:noFill/>
          <a:ln w="9525">
            <a:solidFill>
              <a:srgbClr val="E46C0A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3635375" y="1268413"/>
            <a:ext cx="1800225" cy="3744912"/>
          </a:xfrm>
          <a:prstGeom prst="roundRect">
            <a:avLst>
              <a:gd name="adj" fmla="val 8389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2" name="Curved Connector 21"/>
          <p:cNvCxnSpPr>
            <a:cxnSpLocks noChangeShapeType="1"/>
            <a:stCxn id="12" idx="0"/>
            <a:endCxn id="13" idx="1"/>
          </p:cNvCxnSpPr>
          <p:nvPr/>
        </p:nvCxnSpPr>
        <p:spPr bwMode="auto">
          <a:xfrm rot="5400000" flipH="1" flipV="1">
            <a:off x="4769644" y="1754982"/>
            <a:ext cx="647700" cy="1116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22"/>
          <p:cNvCxnSpPr>
            <a:cxnSpLocks noChangeShapeType="1"/>
            <a:stCxn id="14" idx="1"/>
            <a:endCxn id="12" idx="2"/>
          </p:cNvCxnSpPr>
          <p:nvPr/>
        </p:nvCxnSpPr>
        <p:spPr bwMode="auto">
          <a:xfrm rot="10800000">
            <a:off x="4535488" y="3500438"/>
            <a:ext cx="1116012" cy="21605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urved Connector 23"/>
          <p:cNvCxnSpPr>
            <a:cxnSpLocks noChangeShapeType="1"/>
            <a:stCxn id="11" idx="3"/>
            <a:endCxn id="10" idx="2"/>
          </p:cNvCxnSpPr>
          <p:nvPr/>
        </p:nvCxnSpPr>
        <p:spPr bwMode="auto">
          <a:xfrm flipV="1">
            <a:off x="7164388" y="3500438"/>
            <a:ext cx="755650" cy="6492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24"/>
          <p:cNvCxnSpPr>
            <a:cxnSpLocks noChangeShapeType="1"/>
            <a:stCxn id="13" idx="3"/>
            <a:endCxn id="10" idx="0"/>
          </p:cNvCxnSpPr>
          <p:nvPr/>
        </p:nvCxnSpPr>
        <p:spPr bwMode="auto">
          <a:xfrm>
            <a:off x="7164388" y="1989138"/>
            <a:ext cx="755650" cy="6477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urved Connector 25"/>
          <p:cNvCxnSpPr>
            <a:cxnSpLocks noChangeShapeType="1"/>
            <a:stCxn id="12" idx="2"/>
            <a:endCxn id="11" idx="1"/>
          </p:cNvCxnSpPr>
          <p:nvPr/>
        </p:nvCxnSpPr>
        <p:spPr bwMode="auto">
          <a:xfrm rot="16200000" flipH="1">
            <a:off x="4768850" y="3267076"/>
            <a:ext cx="649287" cy="1116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Curved Connector 38"/>
          <p:cNvCxnSpPr>
            <a:cxnSpLocks noChangeShapeType="1"/>
            <a:stCxn id="10" idx="2"/>
            <a:endCxn id="14" idx="3"/>
          </p:cNvCxnSpPr>
          <p:nvPr/>
        </p:nvCxnSpPr>
        <p:spPr bwMode="auto">
          <a:xfrm rot="5400000">
            <a:off x="6461919" y="4202907"/>
            <a:ext cx="2160587" cy="7556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urved Connector 44"/>
          <p:cNvCxnSpPr>
            <a:cxnSpLocks noChangeShapeType="1"/>
            <a:stCxn id="7" idx="3"/>
            <a:endCxn id="12" idx="0"/>
          </p:cNvCxnSpPr>
          <p:nvPr/>
        </p:nvCxnSpPr>
        <p:spPr bwMode="auto">
          <a:xfrm>
            <a:off x="3419475" y="1916113"/>
            <a:ext cx="1116013" cy="7207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urved Connector 45"/>
          <p:cNvCxnSpPr>
            <a:cxnSpLocks noChangeShapeType="1"/>
            <a:stCxn id="9" idx="2"/>
            <a:endCxn id="16" idx="1"/>
          </p:cNvCxnSpPr>
          <p:nvPr/>
        </p:nvCxnSpPr>
        <p:spPr bwMode="auto">
          <a:xfrm rot="16200000" flipH="1">
            <a:off x="449263" y="4130675"/>
            <a:ext cx="2089150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/>
          <p:cNvCxnSpPr>
            <a:cxnSpLocks noChangeShapeType="1"/>
            <a:stCxn id="9" idx="2"/>
            <a:endCxn id="8" idx="1"/>
          </p:cNvCxnSpPr>
          <p:nvPr/>
        </p:nvCxnSpPr>
        <p:spPr bwMode="auto">
          <a:xfrm rot="16200000" flipH="1">
            <a:off x="1169194" y="3410744"/>
            <a:ext cx="649287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urved Connector 47"/>
          <p:cNvCxnSpPr>
            <a:cxnSpLocks noChangeShapeType="1"/>
            <a:stCxn id="9" idx="0"/>
            <a:endCxn id="7" idx="1"/>
          </p:cNvCxnSpPr>
          <p:nvPr/>
        </p:nvCxnSpPr>
        <p:spPr bwMode="auto">
          <a:xfrm rot="5400000" flipH="1" flipV="1">
            <a:off x="1133475" y="1862138"/>
            <a:ext cx="720725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urved Connector 50"/>
          <p:cNvCxnSpPr>
            <a:cxnSpLocks noChangeShapeType="1"/>
            <a:stCxn id="8" idx="3"/>
            <a:endCxn id="12" idx="2"/>
          </p:cNvCxnSpPr>
          <p:nvPr/>
        </p:nvCxnSpPr>
        <p:spPr bwMode="auto">
          <a:xfrm flipV="1">
            <a:off x="3419475" y="3500438"/>
            <a:ext cx="1116013" cy="6492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Curved Connector 53"/>
          <p:cNvCxnSpPr>
            <a:cxnSpLocks noChangeShapeType="1"/>
            <a:stCxn id="16" idx="3"/>
            <a:endCxn id="12" idx="2"/>
          </p:cNvCxnSpPr>
          <p:nvPr/>
        </p:nvCxnSpPr>
        <p:spPr bwMode="auto">
          <a:xfrm flipV="1">
            <a:off x="3419475" y="3500438"/>
            <a:ext cx="1116013" cy="20891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  <a:stCxn id="12" idx="3"/>
            <a:endCxn id="10" idx="1"/>
          </p:cNvCxnSpPr>
          <p:nvPr/>
        </p:nvCxnSpPr>
        <p:spPr bwMode="auto">
          <a:xfrm>
            <a:off x="5292725" y="3068638"/>
            <a:ext cx="18716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  <a:stCxn id="13" idx="2"/>
            <a:endCxn id="11" idx="0"/>
          </p:cNvCxnSpPr>
          <p:nvPr/>
        </p:nvCxnSpPr>
        <p:spPr bwMode="auto">
          <a:xfrm>
            <a:off x="6408738" y="2420938"/>
            <a:ext cx="0" cy="1295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2663825" y="2349500"/>
            <a:ext cx="0" cy="1366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  <a:stCxn id="9" idx="3"/>
            <a:endCxn id="12" idx="1"/>
          </p:cNvCxnSpPr>
          <p:nvPr/>
        </p:nvCxnSpPr>
        <p:spPr bwMode="auto">
          <a:xfrm>
            <a:off x="1835150" y="3068638"/>
            <a:ext cx="19446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  <a:stCxn id="8" idx="2"/>
            <a:endCxn id="16" idx="0"/>
          </p:cNvCxnSpPr>
          <p:nvPr/>
        </p:nvCxnSpPr>
        <p:spPr bwMode="auto">
          <a:xfrm>
            <a:off x="2663825" y="4581525"/>
            <a:ext cx="0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6408738" y="4581525"/>
            <a:ext cx="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3" name="Rectangle 88"/>
          <p:cNvSpPr>
            <a:spLocks noChangeArrowheads="1"/>
          </p:cNvSpPr>
          <p:nvPr/>
        </p:nvSpPr>
        <p:spPr bwMode="auto">
          <a:xfrm>
            <a:off x="1692275" y="6524625"/>
            <a:ext cx="6408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Arial" charset="0"/>
                <a:hlinkClick r:id="rId4"/>
              </a:rPr>
              <a:t>https://www.youtube.com/watch?v=QoAOzMTLP5s</a:t>
            </a:r>
            <a:endParaRPr lang="en-US" altLang="zh-TW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47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008063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</a:rPr>
              <a:t>Business Model Canvas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FE2A74-51FD-4D29-B540-5CC077593417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27088" y="6308725"/>
            <a:ext cx="7812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A6A6A6"/>
                </a:solidFill>
                <a:latin typeface="Arial" charset="0"/>
              </a:rPr>
              <a:t>Source: </a:t>
            </a:r>
            <a:r>
              <a:rPr lang="en-US" altLang="zh-TW" sz="1200">
                <a:solidFill>
                  <a:srgbClr val="A6A6A6"/>
                </a:solidFill>
                <a:latin typeface="Arial" charset="0"/>
                <a:hlinkClick r:id="rId2"/>
              </a:rPr>
              <a:t>http://nonlinearthinking.typepad.com/nonlinear_thinking/2008/07/the-business-model-canvas.html</a:t>
            </a:r>
            <a:endParaRPr lang="en-US" altLang="zh-TW" sz="1200">
              <a:solidFill>
                <a:srgbClr val="A6A6A6"/>
              </a:solidFill>
              <a:latin typeface="Arial" charset="0"/>
            </a:endParaRPr>
          </a:p>
        </p:txBody>
      </p:sp>
      <p:pic>
        <p:nvPicPr>
          <p:cNvPr id="409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44450"/>
            <a:ext cx="17256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908175" y="1484313"/>
            <a:ext cx="1511300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Activities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908175" y="3716338"/>
            <a:ext cx="1511300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Resources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23850" y="263683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C746"/>
              </a:gs>
              <a:gs pos="20000">
                <a:srgbClr val="9BC348"/>
              </a:gs>
              <a:gs pos="100000">
                <a:srgbClr val="769535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Key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Partners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164388" y="263683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Customer Segments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651500" y="3716338"/>
            <a:ext cx="1512888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Channels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779838" y="2636838"/>
            <a:ext cx="1512887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3B37"/>
              </a:gs>
              <a:gs pos="20000">
                <a:srgbClr val="CB3D3A"/>
              </a:gs>
              <a:gs pos="100000">
                <a:srgbClr val="9B2D2A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Value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Preposition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51500" y="1557338"/>
            <a:ext cx="1512888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F26"/>
              </a:gs>
              <a:gs pos="20000">
                <a:srgbClr val="FF8F2A"/>
              </a:gs>
              <a:gs pos="100000">
                <a:srgbClr val="CB6C1D"/>
              </a:gs>
            </a:gsLst>
            <a:lin ang="5400000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Customer </a:t>
            </a: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Relationships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651500" y="5229225"/>
            <a:ext cx="1512888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Revenue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Streams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908175" y="5157788"/>
            <a:ext cx="15113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Cost </a:t>
            </a:r>
            <a:b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Structure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50825" y="5013325"/>
            <a:ext cx="8569325" cy="1223963"/>
          </a:xfrm>
          <a:prstGeom prst="roundRect">
            <a:avLst>
              <a:gd name="adj" fmla="val 9037"/>
            </a:avLst>
          </a:prstGeom>
          <a:noFill/>
          <a:ln w="9525">
            <a:solidFill>
              <a:srgbClr val="4A7EBB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50825" y="1268413"/>
            <a:ext cx="3384550" cy="3744912"/>
          </a:xfrm>
          <a:prstGeom prst="roundRect">
            <a:avLst>
              <a:gd name="adj" fmla="val 4528"/>
            </a:avLst>
          </a:prstGeom>
          <a:noFill/>
          <a:ln w="9525">
            <a:solidFill>
              <a:srgbClr val="77933C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435600" y="1268413"/>
            <a:ext cx="3384550" cy="3744912"/>
          </a:xfrm>
          <a:prstGeom prst="roundRect">
            <a:avLst>
              <a:gd name="adj" fmla="val 3426"/>
            </a:avLst>
          </a:prstGeom>
          <a:noFill/>
          <a:ln w="9525">
            <a:solidFill>
              <a:srgbClr val="E46C0A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3635375" y="1268413"/>
            <a:ext cx="1800225" cy="3744912"/>
          </a:xfrm>
          <a:prstGeom prst="roundRect">
            <a:avLst>
              <a:gd name="adj" fmla="val 8389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2" name="Curved Connector 21"/>
          <p:cNvCxnSpPr>
            <a:cxnSpLocks noChangeShapeType="1"/>
            <a:stCxn id="12" idx="0"/>
            <a:endCxn id="13" idx="1"/>
          </p:cNvCxnSpPr>
          <p:nvPr/>
        </p:nvCxnSpPr>
        <p:spPr bwMode="auto">
          <a:xfrm rot="5400000" flipH="1" flipV="1">
            <a:off x="4769644" y="1754982"/>
            <a:ext cx="647700" cy="1116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22"/>
          <p:cNvCxnSpPr>
            <a:cxnSpLocks noChangeShapeType="1"/>
            <a:stCxn id="14" idx="1"/>
            <a:endCxn id="12" idx="2"/>
          </p:cNvCxnSpPr>
          <p:nvPr/>
        </p:nvCxnSpPr>
        <p:spPr bwMode="auto">
          <a:xfrm rot="10800000">
            <a:off x="4535488" y="3500438"/>
            <a:ext cx="1116012" cy="21605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urved Connector 23"/>
          <p:cNvCxnSpPr>
            <a:cxnSpLocks noChangeShapeType="1"/>
            <a:stCxn id="11" idx="3"/>
            <a:endCxn id="10" idx="2"/>
          </p:cNvCxnSpPr>
          <p:nvPr/>
        </p:nvCxnSpPr>
        <p:spPr bwMode="auto">
          <a:xfrm flipV="1">
            <a:off x="7164388" y="3500438"/>
            <a:ext cx="755650" cy="6492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24"/>
          <p:cNvCxnSpPr>
            <a:cxnSpLocks noChangeShapeType="1"/>
            <a:stCxn id="13" idx="3"/>
            <a:endCxn id="10" idx="0"/>
          </p:cNvCxnSpPr>
          <p:nvPr/>
        </p:nvCxnSpPr>
        <p:spPr bwMode="auto">
          <a:xfrm>
            <a:off x="7164388" y="1989138"/>
            <a:ext cx="755650" cy="6477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urved Connector 25"/>
          <p:cNvCxnSpPr>
            <a:cxnSpLocks noChangeShapeType="1"/>
            <a:stCxn id="12" idx="2"/>
            <a:endCxn id="11" idx="1"/>
          </p:cNvCxnSpPr>
          <p:nvPr/>
        </p:nvCxnSpPr>
        <p:spPr bwMode="auto">
          <a:xfrm rot="16200000" flipH="1">
            <a:off x="4768850" y="3267076"/>
            <a:ext cx="649287" cy="11160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Curved Connector 38"/>
          <p:cNvCxnSpPr>
            <a:cxnSpLocks noChangeShapeType="1"/>
            <a:stCxn id="10" idx="2"/>
            <a:endCxn id="14" idx="3"/>
          </p:cNvCxnSpPr>
          <p:nvPr/>
        </p:nvCxnSpPr>
        <p:spPr bwMode="auto">
          <a:xfrm rot="5400000">
            <a:off x="6461919" y="4202907"/>
            <a:ext cx="2160587" cy="7556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urved Connector 44"/>
          <p:cNvCxnSpPr>
            <a:cxnSpLocks noChangeShapeType="1"/>
            <a:stCxn id="7" idx="3"/>
            <a:endCxn id="12" idx="0"/>
          </p:cNvCxnSpPr>
          <p:nvPr/>
        </p:nvCxnSpPr>
        <p:spPr bwMode="auto">
          <a:xfrm>
            <a:off x="3419475" y="1916113"/>
            <a:ext cx="1116013" cy="7207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urved Connector 45"/>
          <p:cNvCxnSpPr>
            <a:cxnSpLocks noChangeShapeType="1"/>
            <a:stCxn id="9" idx="2"/>
            <a:endCxn id="16" idx="1"/>
          </p:cNvCxnSpPr>
          <p:nvPr/>
        </p:nvCxnSpPr>
        <p:spPr bwMode="auto">
          <a:xfrm rot="16200000" flipH="1">
            <a:off x="449263" y="4130675"/>
            <a:ext cx="2089150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/>
          <p:cNvCxnSpPr>
            <a:cxnSpLocks noChangeShapeType="1"/>
            <a:stCxn id="9" idx="2"/>
            <a:endCxn id="8" idx="1"/>
          </p:cNvCxnSpPr>
          <p:nvPr/>
        </p:nvCxnSpPr>
        <p:spPr bwMode="auto">
          <a:xfrm rot="16200000" flipH="1">
            <a:off x="1169194" y="3410744"/>
            <a:ext cx="649287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urved Connector 47"/>
          <p:cNvCxnSpPr>
            <a:cxnSpLocks noChangeShapeType="1"/>
            <a:stCxn id="9" idx="0"/>
            <a:endCxn id="7" idx="1"/>
          </p:cNvCxnSpPr>
          <p:nvPr/>
        </p:nvCxnSpPr>
        <p:spPr bwMode="auto">
          <a:xfrm rot="5400000" flipH="1" flipV="1">
            <a:off x="1133475" y="1862138"/>
            <a:ext cx="720725" cy="8286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urved Connector 50"/>
          <p:cNvCxnSpPr>
            <a:cxnSpLocks noChangeShapeType="1"/>
            <a:stCxn id="8" idx="3"/>
            <a:endCxn id="12" idx="2"/>
          </p:cNvCxnSpPr>
          <p:nvPr/>
        </p:nvCxnSpPr>
        <p:spPr bwMode="auto">
          <a:xfrm flipV="1">
            <a:off x="3419475" y="3500438"/>
            <a:ext cx="1116013" cy="6492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Curved Connector 53"/>
          <p:cNvCxnSpPr>
            <a:cxnSpLocks noChangeShapeType="1"/>
            <a:stCxn id="16" idx="3"/>
            <a:endCxn id="12" idx="2"/>
          </p:cNvCxnSpPr>
          <p:nvPr/>
        </p:nvCxnSpPr>
        <p:spPr bwMode="auto">
          <a:xfrm flipV="1">
            <a:off x="3419475" y="3500438"/>
            <a:ext cx="1116013" cy="208915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  <a:stCxn id="12" idx="3"/>
            <a:endCxn id="10" idx="1"/>
          </p:cNvCxnSpPr>
          <p:nvPr/>
        </p:nvCxnSpPr>
        <p:spPr bwMode="auto">
          <a:xfrm>
            <a:off x="5292725" y="3068638"/>
            <a:ext cx="18716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  <a:stCxn id="13" idx="2"/>
            <a:endCxn id="11" idx="0"/>
          </p:cNvCxnSpPr>
          <p:nvPr/>
        </p:nvCxnSpPr>
        <p:spPr bwMode="auto">
          <a:xfrm>
            <a:off x="6408738" y="2420938"/>
            <a:ext cx="0" cy="1295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2663825" y="2349500"/>
            <a:ext cx="0" cy="1366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68"/>
          <p:cNvCxnSpPr>
            <a:cxnSpLocks noChangeShapeType="1"/>
            <a:stCxn id="9" idx="3"/>
            <a:endCxn id="12" idx="1"/>
          </p:cNvCxnSpPr>
          <p:nvPr/>
        </p:nvCxnSpPr>
        <p:spPr bwMode="auto">
          <a:xfrm>
            <a:off x="1835150" y="3068638"/>
            <a:ext cx="19446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  <a:stCxn id="8" idx="2"/>
            <a:endCxn id="16" idx="0"/>
          </p:cNvCxnSpPr>
          <p:nvPr/>
        </p:nvCxnSpPr>
        <p:spPr bwMode="auto">
          <a:xfrm>
            <a:off x="2663825" y="4581525"/>
            <a:ext cx="0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6408738" y="4581525"/>
            <a:ext cx="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7" name="Rectangle 88"/>
          <p:cNvSpPr>
            <a:spLocks noChangeArrowheads="1"/>
          </p:cNvSpPr>
          <p:nvPr/>
        </p:nvSpPr>
        <p:spPr bwMode="auto">
          <a:xfrm>
            <a:off x="1692275" y="6524625"/>
            <a:ext cx="6408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latin typeface="Arial" charset="0"/>
                <a:hlinkClick r:id="rId4"/>
              </a:rPr>
              <a:t>https://www.youtube.com/watch?v=QoAOzMTLP5s</a:t>
            </a:r>
            <a:endParaRPr lang="en-US" altLang="zh-TW" sz="1200">
              <a:latin typeface="Arial" charset="0"/>
            </a:endParaRP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3635375" y="1268413"/>
            <a:ext cx="1800225" cy="3744912"/>
          </a:xfrm>
          <a:prstGeom prst="roundRect">
            <a:avLst>
              <a:gd name="adj" fmla="val 8389"/>
            </a:avLst>
          </a:prstGeom>
          <a:solidFill>
            <a:srgbClr val="E46C0A">
              <a:alpha val="52156"/>
            </a:srgbClr>
          </a:solidFill>
          <a:ln w="9525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999" name="TextBox 1"/>
          <p:cNvSpPr txBox="1">
            <a:spLocks noChangeArrowheads="1"/>
          </p:cNvSpPr>
          <p:nvPr/>
        </p:nvSpPr>
        <p:spPr bwMode="auto">
          <a:xfrm>
            <a:off x="3851275" y="1341438"/>
            <a:ext cx="1368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Arial" charset="0"/>
              </a:rPr>
              <a:t>Product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5435600" y="1268413"/>
            <a:ext cx="3384550" cy="3744912"/>
          </a:xfrm>
          <a:prstGeom prst="roundRect">
            <a:avLst>
              <a:gd name="adj" fmla="val 3426"/>
            </a:avLst>
          </a:prstGeom>
          <a:solidFill>
            <a:srgbClr val="FDEADA">
              <a:alpha val="79999"/>
            </a:srgbClr>
          </a:solidFill>
          <a:ln w="9525">
            <a:solidFill>
              <a:srgbClr val="E46C0A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1" name="TextBox 40"/>
          <p:cNvSpPr txBox="1">
            <a:spLocks noChangeArrowheads="1"/>
          </p:cNvSpPr>
          <p:nvPr/>
        </p:nvSpPr>
        <p:spPr bwMode="auto">
          <a:xfrm>
            <a:off x="7019925" y="1268413"/>
            <a:ext cx="1800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FF6600"/>
                </a:solidFill>
                <a:latin typeface="Arial" charset="0"/>
              </a:rPr>
              <a:t>Customer Interface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250825" y="1268413"/>
            <a:ext cx="3384550" cy="3744912"/>
          </a:xfrm>
          <a:prstGeom prst="roundRect">
            <a:avLst>
              <a:gd name="adj" fmla="val 4528"/>
            </a:avLst>
          </a:prstGeom>
          <a:solidFill>
            <a:srgbClr val="EBF1DE">
              <a:alpha val="79999"/>
            </a:srgbClr>
          </a:solidFill>
          <a:ln w="9525">
            <a:solidFill>
              <a:srgbClr val="77933C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3" name="TextBox 42"/>
          <p:cNvSpPr txBox="1">
            <a:spLocks noChangeArrowheads="1"/>
          </p:cNvSpPr>
          <p:nvPr/>
        </p:nvSpPr>
        <p:spPr bwMode="auto">
          <a:xfrm>
            <a:off x="323850" y="1268413"/>
            <a:ext cx="24844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4F6228"/>
                </a:solidFill>
                <a:latin typeface="Arial" charset="0"/>
              </a:rPr>
              <a:t>Infrastructure Management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250825" y="5013325"/>
            <a:ext cx="8569325" cy="1223963"/>
          </a:xfrm>
          <a:prstGeom prst="roundRect">
            <a:avLst>
              <a:gd name="adj" fmla="val 9037"/>
            </a:avLst>
          </a:prstGeom>
          <a:solidFill>
            <a:srgbClr val="DCE6F2">
              <a:alpha val="79999"/>
            </a:srgbClr>
          </a:solidFill>
          <a:ln w="9525">
            <a:solidFill>
              <a:srgbClr val="4A7EBB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20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5" name="TextBox 48"/>
          <p:cNvSpPr txBox="1">
            <a:spLocks noChangeArrowheads="1"/>
          </p:cNvSpPr>
          <p:nvPr/>
        </p:nvSpPr>
        <p:spPr bwMode="auto">
          <a:xfrm>
            <a:off x="323850" y="5084763"/>
            <a:ext cx="2160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chemeClr val="accent1"/>
                </a:solidFill>
                <a:latin typeface="Arial" charset="0"/>
              </a:rPr>
              <a:t>Financial Aspects</a:t>
            </a:r>
          </a:p>
        </p:txBody>
      </p:sp>
    </p:spTree>
    <p:extLst>
      <p:ext uri="{BB962C8B-B14F-4D97-AF65-F5344CB8AC3E}">
        <p14:creationId xmlns:p14="http://schemas.microsoft.com/office/powerpoint/2010/main" val="2130675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52525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The 9 Building Blocks of </a:t>
            </a:r>
            <a:b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</a:br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Business Model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DF12D3-8293-A94F-8591-BC833108EDF7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6611938"/>
            <a:ext cx="8137525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Source: Alexander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Osterwalder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 &amp; Yves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Pigneur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, Business Model Generation: A Handbook for Visionaries, Game Changers, and Challengers, Wiley, 2010.</a:t>
            </a:r>
          </a:p>
        </p:txBody>
      </p:sp>
      <p:pic>
        <p:nvPicPr>
          <p:cNvPr id="532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83563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20"/>
          <p:cNvSpPr txBox="1">
            <a:spLocks noChangeArrowheads="1"/>
          </p:cNvSpPr>
          <p:nvPr/>
        </p:nvSpPr>
        <p:spPr bwMode="auto">
          <a:xfrm>
            <a:off x="7451725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53255" name="TextBox 21"/>
          <p:cNvSpPr txBox="1">
            <a:spLocks noChangeArrowheads="1"/>
          </p:cNvSpPr>
          <p:nvPr/>
        </p:nvSpPr>
        <p:spPr bwMode="auto">
          <a:xfrm>
            <a:off x="4211638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53256" name="TextBox 22"/>
          <p:cNvSpPr txBox="1">
            <a:spLocks noChangeArrowheads="1"/>
          </p:cNvSpPr>
          <p:nvPr/>
        </p:nvSpPr>
        <p:spPr bwMode="auto">
          <a:xfrm>
            <a:off x="5867400" y="3860800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53257" name="TextBox 24"/>
          <p:cNvSpPr txBox="1">
            <a:spLocks noChangeArrowheads="1"/>
          </p:cNvSpPr>
          <p:nvPr/>
        </p:nvSpPr>
        <p:spPr bwMode="auto">
          <a:xfrm>
            <a:off x="2620168" y="3860800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53258" name="TextBox 25"/>
          <p:cNvSpPr txBox="1">
            <a:spLocks noChangeArrowheads="1"/>
          </p:cNvSpPr>
          <p:nvPr/>
        </p:nvSpPr>
        <p:spPr bwMode="auto">
          <a:xfrm>
            <a:off x="2627313" y="2052638"/>
            <a:ext cx="7207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53259" name="TextBox 26"/>
          <p:cNvSpPr txBox="1">
            <a:spLocks noChangeArrowheads="1"/>
          </p:cNvSpPr>
          <p:nvPr/>
        </p:nvSpPr>
        <p:spPr bwMode="auto">
          <a:xfrm>
            <a:off x="5867400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53260" name="TextBox 27"/>
          <p:cNvSpPr txBox="1">
            <a:spLocks noChangeArrowheads="1"/>
          </p:cNvSpPr>
          <p:nvPr/>
        </p:nvSpPr>
        <p:spPr bwMode="auto">
          <a:xfrm>
            <a:off x="2195513" y="5157788"/>
            <a:ext cx="720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53261" name="TextBox 28"/>
          <p:cNvSpPr txBox="1">
            <a:spLocks noChangeArrowheads="1"/>
          </p:cNvSpPr>
          <p:nvPr/>
        </p:nvSpPr>
        <p:spPr bwMode="auto">
          <a:xfrm>
            <a:off x="5867400" y="5157788"/>
            <a:ext cx="720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53262" name="TextBox 29"/>
          <p:cNvSpPr txBox="1">
            <a:spLocks noChangeArrowheads="1"/>
          </p:cNvSpPr>
          <p:nvPr/>
        </p:nvSpPr>
        <p:spPr bwMode="auto">
          <a:xfrm>
            <a:off x="755650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72031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52525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The 9 Building Blocks of </a:t>
            </a:r>
            <a:b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</a:br>
            <a:r>
              <a:rPr lang="en-US" altLang="zh-TW">
                <a:solidFill>
                  <a:schemeClr val="accent1"/>
                </a:solidFill>
                <a:latin typeface="Calibri" charset="0"/>
                <a:ea typeface="標楷體" charset="-120"/>
              </a:rPr>
              <a:t>Business Model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DF12D3-8293-A94F-8591-BC833108EDF7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6611938"/>
            <a:ext cx="8137525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Source: Alexander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Osterwalder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 &amp; Yves </a:t>
            </a:r>
            <a:r>
              <a:rPr lang="en-US" altLang="zh-TW" sz="100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Pigneur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標楷體" charset="0"/>
                <a:cs typeface="標楷體" charset="0"/>
              </a:rPr>
              <a:t>, Business Model Generation: A Handbook for Visionaries, Game Changers, and Challengers, Wiley, 2010.</a:t>
            </a:r>
          </a:p>
        </p:txBody>
      </p:sp>
      <p:pic>
        <p:nvPicPr>
          <p:cNvPr id="532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83563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20"/>
          <p:cNvSpPr txBox="1">
            <a:spLocks noChangeArrowheads="1"/>
          </p:cNvSpPr>
          <p:nvPr/>
        </p:nvSpPr>
        <p:spPr bwMode="auto">
          <a:xfrm>
            <a:off x="7451725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53255" name="TextBox 21"/>
          <p:cNvSpPr txBox="1">
            <a:spLocks noChangeArrowheads="1"/>
          </p:cNvSpPr>
          <p:nvPr/>
        </p:nvSpPr>
        <p:spPr bwMode="auto">
          <a:xfrm>
            <a:off x="4211638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53256" name="TextBox 22"/>
          <p:cNvSpPr txBox="1">
            <a:spLocks noChangeArrowheads="1"/>
          </p:cNvSpPr>
          <p:nvPr/>
        </p:nvSpPr>
        <p:spPr bwMode="auto">
          <a:xfrm>
            <a:off x="5867400" y="3860800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53257" name="TextBox 24"/>
          <p:cNvSpPr txBox="1">
            <a:spLocks noChangeArrowheads="1"/>
          </p:cNvSpPr>
          <p:nvPr/>
        </p:nvSpPr>
        <p:spPr bwMode="auto">
          <a:xfrm>
            <a:off x="2620168" y="3860800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53258" name="TextBox 25"/>
          <p:cNvSpPr txBox="1">
            <a:spLocks noChangeArrowheads="1"/>
          </p:cNvSpPr>
          <p:nvPr/>
        </p:nvSpPr>
        <p:spPr bwMode="auto">
          <a:xfrm>
            <a:off x="2627313" y="2052638"/>
            <a:ext cx="7207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53259" name="TextBox 26"/>
          <p:cNvSpPr txBox="1">
            <a:spLocks noChangeArrowheads="1"/>
          </p:cNvSpPr>
          <p:nvPr/>
        </p:nvSpPr>
        <p:spPr bwMode="auto">
          <a:xfrm>
            <a:off x="5867400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53260" name="TextBox 27"/>
          <p:cNvSpPr txBox="1">
            <a:spLocks noChangeArrowheads="1"/>
          </p:cNvSpPr>
          <p:nvPr/>
        </p:nvSpPr>
        <p:spPr bwMode="auto">
          <a:xfrm>
            <a:off x="2195513" y="5157788"/>
            <a:ext cx="720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53261" name="TextBox 28"/>
          <p:cNvSpPr txBox="1">
            <a:spLocks noChangeArrowheads="1"/>
          </p:cNvSpPr>
          <p:nvPr/>
        </p:nvSpPr>
        <p:spPr bwMode="auto">
          <a:xfrm>
            <a:off x="5867400" y="5157788"/>
            <a:ext cx="720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53262" name="TextBox 29"/>
          <p:cNvSpPr txBox="1">
            <a:spLocks noChangeArrowheads="1"/>
          </p:cNvSpPr>
          <p:nvPr/>
        </p:nvSpPr>
        <p:spPr bwMode="auto">
          <a:xfrm>
            <a:off x="755650" y="2052638"/>
            <a:ext cx="720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6950" y="2942395"/>
            <a:ext cx="1689161" cy="643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What?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6072" y="4474361"/>
            <a:ext cx="1689161" cy="6430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Why?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0631" y="2927515"/>
            <a:ext cx="1689161" cy="64301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762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How?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65041" y="2990401"/>
            <a:ext cx="1689161" cy="6430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Who?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55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C19A105-78F4-374D-821A-673520D1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12000" b="1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Strategy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0DF085D-3F91-2A4A-8AFA-A96B431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D38964-B221-A441-9966-D4494E551D3B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3D04F4-64B5-9744-9931-11EC6291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994930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C19A105-78F4-374D-821A-673520D1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12000" b="1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Plan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0DF085D-3F91-2A4A-8AFA-A96B431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D38964-B221-A441-9966-D4494E551D3B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3D04F4-64B5-9744-9931-11EC6291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291350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70AB40B5-2E0F-B841-9CB2-671788C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40CCEF5-9DA0-424E-BA7A-A1D936FE1B37}" type="slidenum">
              <a:rPr kumimoji="0"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D93577A6-4077-EB43-B8C8-D5F0F06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r>
              <a:rPr lang="en-US" altLang="zh-TW" sz="12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Strategy </a:t>
            </a:r>
            <a:br>
              <a:rPr lang="en-US" altLang="zh-TW" sz="12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12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vs. </a:t>
            </a:r>
            <a:br>
              <a:rPr lang="en-US" altLang="zh-TW" sz="12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12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Tactics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220880-159C-9B4E-99A5-81507034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108009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29920AE-B5A2-314F-9D76-1F082DA2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en-US" altLang="zh-TW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Strategy vs. Tactics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28C98A22-CEF8-5943-B386-5B476556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3B28D8-0321-994C-AE6A-48E90A040726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60D1DF6-5189-884C-A831-216C6930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836613"/>
            <a:ext cx="5908675" cy="5400675"/>
          </a:xfrm>
          <a:prstGeom prst="triangle">
            <a:avLst>
              <a:gd name="adj" fmla="val 50000"/>
            </a:avLst>
          </a:prstGeom>
          <a:solidFill>
            <a:srgbClr val="FCD5B5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B80E4E-43A7-724D-9A3E-BDE827E2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836613"/>
            <a:ext cx="4752975" cy="4321175"/>
          </a:xfrm>
          <a:prstGeom prst="triangle">
            <a:avLst>
              <a:gd name="adj" fmla="val 50000"/>
            </a:avLst>
          </a:prstGeom>
          <a:solidFill>
            <a:srgbClr val="FAC090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1FCD25E-3213-8E42-B08F-3C0813FF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836613"/>
            <a:ext cx="3455987" cy="3097212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271" name="TextBox 5">
            <a:extLst>
              <a:ext uri="{FF2B5EF4-FFF2-40B4-BE49-F238E27FC236}">
                <a16:creationId xmlns:a16="http://schemas.microsoft.com/office/drawing/2014/main" id="{4802B24C-4B4C-684F-80D3-17156CBB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2844800"/>
            <a:ext cx="193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Strategic</a:t>
            </a:r>
          </a:p>
        </p:txBody>
      </p:sp>
      <p:sp>
        <p:nvSpPr>
          <p:cNvPr id="11272" name="TextBox 6">
            <a:extLst>
              <a:ext uri="{FF2B5EF4-FFF2-40B4-BE49-F238E27FC236}">
                <a16:creationId xmlns:a16="http://schemas.microsoft.com/office/drawing/2014/main" id="{37C5CD7D-7A14-604F-BC91-D474F4E3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92600"/>
            <a:ext cx="1682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Tactical</a:t>
            </a:r>
          </a:p>
        </p:txBody>
      </p:sp>
      <p:sp>
        <p:nvSpPr>
          <p:cNvPr id="11273" name="TextBox 7">
            <a:extLst>
              <a:ext uri="{FF2B5EF4-FFF2-40B4-BE49-F238E27FC236}">
                <a16:creationId xmlns:a16="http://schemas.microsoft.com/office/drawing/2014/main" id="{5A975B16-C6B7-744F-B691-60E7EBFC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516563"/>
            <a:ext cx="2463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Operational</a:t>
            </a:r>
          </a:p>
        </p:txBody>
      </p:sp>
      <p:sp>
        <p:nvSpPr>
          <p:cNvPr id="11274" name="TextBox 11">
            <a:extLst>
              <a:ext uri="{FF2B5EF4-FFF2-40B4-BE49-F238E27FC236}">
                <a16:creationId xmlns:a16="http://schemas.microsoft.com/office/drawing/2014/main" id="{237F0BB4-6EE5-F04D-9E4B-9D5FB7A8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781300"/>
            <a:ext cx="139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11275" name="TextBox 12">
            <a:extLst>
              <a:ext uri="{FF2B5EF4-FFF2-40B4-BE49-F238E27FC236}">
                <a16:creationId xmlns:a16="http://schemas.microsoft.com/office/drawing/2014/main" id="{D148F714-FED1-1448-BFF4-C83304F48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221163"/>
            <a:ext cx="2214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Procedure</a:t>
            </a:r>
          </a:p>
        </p:txBody>
      </p:sp>
      <p:sp>
        <p:nvSpPr>
          <p:cNvPr id="11276" name="TextBox 13">
            <a:extLst>
              <a:ext uri="{FF2B5EF4-FFF2-40B4-BE49-F238E27FC236}">
                <a16:creationId xmlns:a16="http://schemas.microsoft.com/office/drawing/2014/main" id="{3E45B994-3195-5640-A643-C225C898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2144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Execution</a:t>
            </a:r>
          </a:p>
        </p:txBody>
      </p:sp>
      <p:sp>
        <p:nvSpPr>
          <p:cNvPr id="11277" name="Rectangle 5">
            <a:extLst>
              <a:ext uri="{FF2B5EF4-FFF2-40B4-BE49-F238E27FC236}">
                <a16:creationId xmlns:a16="http://schemas.microsoft.com/office/drawing/2014/main" id="{A4FD9C61-EE76-C848-9078-BBAE061E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592888"/>
            <a:ext cx="660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000" dirty="0">
                <a:solidFill>
                  <a:srgbClr val="BFBFBF"/>
                </a:solidFill>
                <a:latin typeface="Arial" panose="020B0604020202020204" pitchFamily="34" charset="0"/>
              </a:rPr>
              <a:t>Source: http://</a:t>
            </a:r>
            <a:r>
              <a:rPr lang="en-US" altLang="zh-TW" sz="1000" dirty="0" err="1">
                <a:solidFill>
                  <a:srgbClr val="BFBFBF"/>
                </a:solidFill>
                <a:latin typeface="Arial" panose="020B0604020202020204" pitchFamily="34" charset="0"/>
              </a:rPr>
              <a:t>joyante.wordpress.com</a:t>
            </a:r>
            <a:r>
              <a:rPr lang="en-US" altLang="zh-TW" sz="1000" dirty="0">
                <a:solidFill>
                  <a:srgbClr val="BFBFBF"/>
                </a:solidFill>
                <a:latin typeface="Arial" panose="020B0604020202020204" pitchFamily="34" charset="0"/>
              </a:rPr>
              <a:t>/2011/02/21/business-strategy-versus-tactics/</a:t>
            </a:r>
          </a:p>
        </p:txBody>
      </p:sp>
    </p:spTree>
    <p:extLst>
      <p:ext uri="{BB962C8B-B14F-4D97-AF65-F5344CB8AC3E}">
        <p14:creationId xmlns:p14="http://schemas.microsoft.com/office/powerpoint/2010/main" val="538297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BE984BF-B869-E940-83C4-AB6EBEB1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5888"/>
            <a:ext cx="8229600" cy="838200"/>
          </a:xfrm>
        </p:spPr>
        <p:txBody>
          <a:bodyPr/>
          <a:lstStyle/>
          <a:p>
            <a:r>
              <a:rPr lang="en-US" altLang="zh-TW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Strategy vs. Tactics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D46801F6-05E5-2041-B01D-4C6E0268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0DDDBC-716F-5442-981D-A3BC8941D42C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8C4E2F-749E-834D-8958-7AC44D7A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25538"/>
            <a:ext cx="3563937" cy="935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chemeClr val="lt1"/>
                </a:solidFill>
                <a:latin typeface="+mn-lt"/>
                <a:ea typeface="+mn-ea"/>
              </a:rPr>
              <a:t>Strategy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119F17-707F-AB4E-93B7-0DFB06DB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1125538"/>
            <a:ext cx="3563938" cy="935037"/>
          </a:xfrm>
          <a:prstGeom prst="roundRect">
            <a:avLst>
              <a:gd name="adj" fmla="val 16667"/>
            </a:avLst>
          </a:prstGeom>
          <a:solidFill>
            <a:srgbClr val="77933C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chemeClr val="lt1"/>
                </a:solidFill>
                <a:latin typeface="+mn-lt"/>
                <a:ea typeface="+mn-ea"/>
              </a:rPr>
              <a:t>Tactics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9D4301-EF3D-2746-A8C0-03A921CE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5038"/>
            <a:ext cx="3563937" cy="719137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+mn-lt"/>
                <a:ea typeface="+mn-ea"/>
              </a:rPr>
              <a:t>Planning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CCE30BD-3603-694B-BF5F-843A210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205038"/>
            <a:ext cx="3563938" cy="719137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Doing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A5AAA4-C61F-7641-A4B0-A70827FD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087688"/>
            <a:ext cx="3563937" cy="719137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+mn-lt"/>
                <a:ea typeface="+mn-ea"/>
              </a:rPr>
              <a:t>Large Scale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93F179-B32A-2E4C-A933-9D15255E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68750"/>
            <a:ext cx="3563937" cy="720725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+mn-lt"/>
                <a:ea typeface="+mn-ea"/>
              </a:rPr>
              <a:t>Why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DA338C-FD06-B644-8684-0EFD9F2B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51400"/>
            <a:ext cx="3563937" cy="719138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+mn-lt"/>
                <a:ea typeface="+mn-ea"/>
              </a:rPr>
              <a:t>Difficult to Copy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29E5E4-214A-F243-A996-EC5D5320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732463"/>
            <a:ext cx="3563937" cy="720725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+mn-lt"/>
                <a:ea typeface="+mn-ea"/>
              </a:rPr>
              <a:t>Long Time Frame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B441CD-F369-6548-B3D5-AA599833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087688"/>
            <a:ext cx="3563938" cy="719137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Smaller Scale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6B6D51-E494-3840-9856-3C5DB1AA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968750"/>
            <a:ext cx="3563938" cy="720725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How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9F8DEE4-0296-894A-BE69-0A3E09AE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851400"/>
            <a:ext cx="3563938" cy="719138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Easy to Copy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B0E956-ED4C-6243-922B-A8861861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5732463"/>
            <a:ext cx="3563938" cy="720725"/>
          </a:xfrm>
          <a:prstGeom prst="roundRect">
            <a:avLst>
              <a:gd name="adj" fmla="val 16667"/>
            </a:avLst>
          </a:prstGeom>
          <a:solidFill>
            <a:srgbClr val="D7E4BD"/>
          </a:solidFill>
          <a:ln w="9525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</a:rPr>
              <a:t>Short Time Frame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3E2C1E9F-5E89-DF4B-A13F-0138DC81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696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1033"/>
            <a:ext cx="8229600" cy="727687"/>
          </a:xfrm>
        </p:spPr>
        <p:txBody>
          <a:bodyPr/>
          <a:lstStyle/>
          <a:p>
            <a:r>
              <a:rPr lang="en-US" altLang="zh-TW" sz="5400" dirty="0">
                <a:solidFill>
                  <a:srgbClr val="FF0000"/>
                </a:solidFill>
              </a:rPr>
              <a:t>Marketing Management</a:t>
            </a:r>
            <a:endParaRPr lang="zh-TW" altLang="en-US" sz="5400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7" name="Rounded Rectangle 9"/>
          <p:cNvSpPr>
            <a:spLocks noChangeArrowheads="1"/>
          </p:cNvSpPr>
          <p:nvPr/>
        </p:nvSpPr>
        <p:spPr bwMode="auto">
          <a:xfrm>
            <a:off x="1074541" y="1003882"/>
            <a:ext cx="6984776" cy="585216"/>
          </a:xfrm>
          <a:prstGeom prst="roundRect">
            <a:avLst>
              <a:gd name="adj" fmla="val 12157"/>
            </a:avLst>
          </a:prstGeom>
          <a:solidFill>
            <a:srgbClr val="FF9900"/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Understanding Marketing Management</a:t>
            </a:r>
          </a:p>
        </p:txBody>
      </p:sp>
      <p:sp>
        <p:nvSpPr>
          <p:cNvPr id="9" name="Rounded Rectangle 9"/>
          <p:cNvSpPr>
            <a:spLocks noChangeArrowheads="1"/>
          </p:cNvSpPr>
          <p:nvPr/>
        </p:nvSpPr>
        <p:spPr bwMode="auto">
          <a:xfrm>
            <a:off x="1074541" y="1714466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Capturing Marketing Insights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074541" y="2427932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Connecting with Customers</a:t>
            </a:r>
          </a:p>
        </p:txBody>
      </p:sp>
      <p:sp>
        <p:nvSpPr>
          <p:cNvPr id="11" name="Rounded Rectangle 9"/>
          <p:cNvSpPr>
            <a:spLocks noChangeArrowheads="1"/>
          </p:cNvSpPr>
          <p:nvPr/>
        </p:nvSpPr>
        <p:spPr bwMode="auto">
          <a:xfrm>
            <a:off x="1074541" y="3141398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3"/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Building Strong Brands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4753" y="85935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1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4753" y="231362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3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4753" y="376788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5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4753" y="304075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4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7C71F18-4533-E948-AE12-F51FAC1B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3854864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Creating Value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4419AC-22C7-1F42-9290-B2E69EC1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4568330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Delivering Value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6AE6E9-A626-5041-8D66-320BF77A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5281796"/>
            <a:ext cx="6984776" cy="588098"/>
          </a:xfrm>
          <a:prstGeom prst="roundRect">
            <a:avLst>
              <a:gd name="adj" fmla="val 12157"/>
            </a:avLst>
          </a:prstGeom>
          <a:solidFill>
            <a:srgbClr val="FFC000"/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Communicating 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8222EF1-7E62-8044-BFD9-BBE43F64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41" y="5995260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F7F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  <a:latin typeface="+mn-lt"/>
                <a:ea typeface="+mn-ea"/>
              </a:rPr>
              <a:t>Conducting Marketing Responsibly for Long-term Success</a:t>
            </a:r>
          </a:p>
        </p:txBody>
      </p:sp>
      <p:sp>
        <p:nvSpPr>
          <p:cNvPr id="21" name="文字方塊 14">
            <a:extLst>
              <a:ext uri="{FF2B5EF4-FFF2-40B4-BE49-F238E27FC236}">
                <a16:creationId xmlns:a16="http://schemas.microsoft.com/office/drawing/2014/main" id="{53DAE02D-EA0D-114A-AE3E-C00697B88BD5}"/>
              </a:ext>
            </a:extLst>
          </p:cNvPr>
          <p:cNvSpPr txBox="1"/>
          <p:nvPr/>
        </p:nvSpPr>
        <p:spPr>
          <a:xfrm>
            <a:off x="544753" y="1586491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2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2" name="文字方塊 14">
            <a:extLst>
              <a:ext uri="{FF2B5EF4-FFF2-40B4-BE49-F238E27FC236}">
                <a16:creationId xmlns:a16="http://schemas.microsoft.com/office/drawing/2014/main" id="{D6825450-10A7-CD49-933A-31EB24B5BCF2}"/>
              </a:ext>
            </a:extLst>
          </p:cNvPr>
          <p:cNvSpPr txBox="1"/>
          <p:nvPr/>
        </p:nvSpPr>
        <p:spPr>
          <a:xfrm>
            <a:off x="544753" y="449501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6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3" name="文字方塊 14">
            <a:extLst>
              <a:ext uri="{FF2B5EF4-FFF2-40B4-BE49-F238E27FC236}">
                <a16:creationId xmlns:a16="http://schemas.microsoft.com/office/drawing/2014/main" id="{46C1F9A6-75BA-9640-86E7-5E76D1115D80}"/>
              </a:ext>
            </a:extLst>
          </p:cNvPr>
          <p:cNvSpPr txBox="1"/>
          <p:nvPr/>
        </p:nvSpPr>
        <p:spPr>
          <a:xfrm>
            <a:off x="544753" y="5222151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7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4" name="文字方塊 14">
            <a:extLst>
              <a:ext uri="{FF2B5EF4-FFF2-40B4-BE49-F238E27FC236}">
                <a16:creationId xmlns:a16="http://schemas.microsoft.com/office/drawing/2014/main" id="{73D8546A-C56C-3F47-B544-4ADACD915B8E}"/>
              </a:ext>
            </a:extLst>
          </p:cNvPr>
          <p:cNvSpPr txBox="1"/>
          <p:nvPr/>
        </p:nvSpPr>
        <p:spPr>
          <a:xfrm>
            <a:off x="544753" y="594928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8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01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46418189-56F5-4D48-B965-9C66F46E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8323A3-0710-9D45-A439-D55755423133}" type="slidenum">
              <a:rPr kumimoji="0"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五邊形 4">
            <a:extLst>
              <a:ext uri="{FF2B5EF4-FFF2-40B4-BE49-F238E27FC236}">
                <a16:creationId xmlns:a16="http://schemas.microsoft.com/office/drawing/2014/main" id="{2B90E763-549E-2549-A491-0F689E725FA4}"/>
              </a:ext>
            </a:extLst>
          </p:cNvPr>
          <p:cNvSpPr/>
          <p:nvPr/>
        </p:nvSpPr>
        <p:spPr>
          <a:xfrm>
            <a:off x="204788" y="2781300"/>
            <a:ext cx="2879725" cy="14398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5400" dirty="0">
                <a:solidFill>
                  <a:schemeClr val="bg1"/>
                </a:solidFill>
              </a:rPr>
              <a:t>Strategy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16E6B1E4-A44F-BE4F-961C-B7EF46C71536}"/>
              </a:ext>
            </a:extLst>
          </p:cNvPr>
          <p:cNvSpPr/>
          <p:nvPr/>
        </p:nvSpPr>
        <p:spPr>
          <a:xfrm>
            <a:off x="3203575" y="2822575"/>
            <a:ext cx="2881313" cy="14398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5400" dirty="0">
                <a:solidFill>
                  <a:schemeClr val="bg1"/>
                </a:solidFill>
              </a:rPr>
              <a:t>Plans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五邊形 7">
            <a:extLst>
              <a:ext uri="{FF2B5EF4-FFF2-40B4-BE49-F238E27FC236}">
                <a16:creationId xmlns:a16="http://schemas.microsoft.com/office/drawing/2014/main" id="{286ED399-51B0-6040-A567-3F90E3AC7A65}"/>
              </a:ext>
            </a:extLst>
          </p:cNvPr>
          <p:cNvSpPr/>
          <p:nvPr/>
        </p:nvSpPr>
        <p:spPr>
          <a:xfrm>
            <a:off x="6143625" y="2822575"/>
            <a:ext cx="2879725" cy="14398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5400" dirty="0">
                <a:solidFill>
                  <a:schemeClr val="bg1"/>
                </a:solidFill>
              </a:rPr>
              <a:t>Tactics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22034A-6CF8-674C-93B8-362898B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55117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B4C5D8A-DAE9-3942-9C61-97BF40D2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Strategy &gt; Plans &gt; Tactics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E107401-BC8F-154A-AFC6-DDFDE19A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Strategy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 involves a </a:t>
            </a:r>
            <a:r>
              <a:rPr lang="en-US" altLang="zh-TW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blueprint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 for gaining a </a:t>
            </a:r>
            <a:r>
              <a:rPr lang="en-US" altLang="zh-TW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competitive advantage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.</a:t>
            </a:r>
          </a:p>
          <a:p>
            <a:r>
              <a:rPr lang="en-US" altLang="zh-TW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Plans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 are the second-level </a:t>
            </a:r>
            <a:r>
              <a:rPr lang="en-US" altLang="zh-TW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goals 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in the hierarchy. </a:t>
            </a:r>
          </a:p>
          <a:p>
            <a:pPr lvl="1"/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A complex strategy may contain many plans.</a:t>
            </a:r>
          </a:p>
          <a:p>
            <a:r>
              <a:rPr lang="en-US" altLang="zh-TW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Tactics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 are the </a:t>
            </a:r>
            <a:r>
              <a:rPr lang="en-US" altLang="zh-TW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step-by-step methods </a:t>
            </a:r>
            <a:r>
              <a:rPr lang="en-US" altLang="zh-TW">
                <a:ea typeface="標楷體" panose="03000509000000000000" pitchFamily="49" charset="-120"/>
                <a:cs typeface="標楷體" panose="03000509000000000000" pitchFamily="49" charset="-120"/>
              </a:rPr>
              <a:t>you use to accomplish a plan. 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7B35582-F72E-FD4E-BA07-E41D6D76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B50FC9-4FA4-5F4B-956D-A399A8510351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5B863-3AC9-E640-AF9D-978048C3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108044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D7F79AE-39FF-1F41-9F94-4EF6DA8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Planning Process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CB10B3D-DF54-9F42-8865-3E3CF7B6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zh-TW" sz="4000" dirty="0">
                <a:ea typeface="標楷體" panose="03000509000000000000" pitchFamily="49" charset="-120"/>
                <a:cs typeface="標楷體" panose="03000509000000000000" pitchFamily="49" charset="-120"/>
              </a:rPr>
              <a:t>Analyzing marketing opportunities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zh-TW" sz="4000" dirty="0">
                <a:ea typeface="標楷體" panose="03000509000000000000" pitchFamily="49" charset="-120"/>
                <a:cs typeface="標楷體" panose="03000509000000000000" pitchFamily="49" charset="-120"/>
              </a:rPr>
              <a:t>Selecting target markets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zh-TW" sz="4000" dirty="0">
                <a:ea typeface="標楷體" panose="03000509000000000000" pitchFamily="49" charset="-120"/>
                <a:cs typeface="標楷體" panose="03000509000000000000" pitchFamily="49" charset="-120"/>
              </a:rPr>
              <a:t>Designing </a:t>
            </a:r>
            <a:r>
              <a:rPr lang="en-US" altLang="zh-TW" sz="4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strategies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zh-TW" sz="4000" dirty="0">
                <a:ea typeface="標楷體" panose="03000509000000000000" pitchFamily="49" charset="-120"/>
                <a:cs typeface="標楷體" panose="03000509000000000000" pitchFamily="49" charset="-120"/>
              </a:rPr>
              <a:t>Developing </a:t>
            </a:r>
            <a:r>
              <a:rPr lang="en-US" altLang="zh-TW" sz="40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programs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zh-TW" sz="4000" dirty="0">
                <a:ea typeface="標楷體" panose="03000509000000000000" pitchFamily="49" charset="-120"/>
                <a:cs typeface="標楷體" panose="03000509000000000000" pitchFamily="49" charset="-120"/>
              </a:rPr>
              <a:t>Managing the marketing effort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zh-TW" sz="4000" dirty="0">
              <a:ea typeface="標楷體" panose="03000509000000000000" pitchFamily="49" charset="-120"/>
              <a:cs typeface="標楷體" panose="03000509000000000000" pitchFamily="49" charset="-12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B6070A7-3121-994B-A801-325B2465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4F4988-3320-E948-9D12-0975DB3D144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3BA7D6-608D-3440-9E88-E942A882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85810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34D636E-FDB2-7C48-BBE0-2BB036E9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zh-TW" sz="3600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The Strategic Planning, </a:t>
            </a:r>
            <a:br>
              <a:rPr lang="en-US" altLang="zh-TW" sz="3600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3600">
                <a:solidFill>
                  <a:srgbClr val="4F81BD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Implementation, and Control Processes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199C6CB-6CFE-3243-B7D7-44B30738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C9F8BB-09C0-F44C-8ACD-FA3C40A907A3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5E12F-5EEA-D944-A887-835A7A7BBC66}"/>
              </a:ext>
            </a:extLst>
          </p:cNvPr>
          <p:cNvSpPr/>
          <p:nvPr/>
        </p:nvSpPr>
        <p:spPr>
          <a:xfrm>
            <a:off x="6516688" y="2133600"/>
            <a:ext cx="2159000" cy="3671888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D6EF9F36-4CF2-7245-9E8F-96A8F92A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692275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391" name="TextBox 8">
            <a:extLst>
              <a:ext uri="{FF2B5EF4-FFF2-40B4-BE49-F238E27FC236}">
                <a16:creationId xmlns:a16="http://schemas.microsoft.com/office/drawing/2014/main" id="{82288FFB-02E5-DF47-BDFE-443FDFD5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692275"/>
            <a:ext cx="168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Implementing</a:t>
            </a:r>
          </a:p>
        </p:txBody>
      </p:sp>
      <p:sp>
        <p:nvSpPr>
          <p:cNvPr id="16392" name="TextBox 9">
            <a:extLst>
              <a:ext uri="{FF2B5EF4-FFF2-40B4-BE49-F238E27FC236}">
                <a16:creationId xmlns:a16="http://schemas.microsoft.com/office/drawing/2014/main" id="{002C3CE5-50F2-DA46-98CC-97173ED60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69227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Controlling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A28541-8667-5843-97C5-F8480C4AB8A5}"/>
              </a:ext>
            </a:extLst>
          </p:cNvPr>
          <p:cNvSpPr/>
          <p:nvPr/>
        </p:nvSpPr>
        <p:spPr>
          <a:xfrm>
            <a:off x="3708400" y="2133600"/>
            <a:ext cx="2159000" cy="3671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94142-9CEA-9748-B19F-3330EBA3359E}"/>
              </a:ext>
            </a:extLst>
          </p:cNvPr>
          <p:cNvSpPr/>
          <p:nvPr/>
        </p:nvSpPr>
        <p:spPr>
          <a:xfrm>
            <a:off x="827088" y="2133600"/>
            <a:ext cx="2160587" cy="3671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en-US" altLang="zh-TW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395" name="TextBox 12">
            <a:extLst>
              <a:ext uri="{FF2B5EF4-FFF2-40B4-BE49-F238E27FC236}">
                <a16:creationId xmlns:a16="http://schemas.microsoft.com/office/drawing/2014/main" id="{F46B78A0-A3AA-E141-9A00-9985CA89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2160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Corporate </a:t>
            </a:r>
            <a:br>
              <a:rPr lang="en-US" altLang="zh-TW" sz="1800" b="1">
                <a:latin typeface="Arial" panose="020B0604020202020204" pitchFamily="34" charset="0"/>
              </a:rPr>
            </a:br>
            <a:r>
              <a:rPr lang="en-US" altLang="zh-TW" sz="1800" b="1"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396" name="TextBox 13">
            <a:extLst>
              <a:ext uri="{FF2B5EF4-FFF2-40B4-BE49-F238E27FC236}">
                <a16:creationId xmlns:a16="http://schemas.microsoft.com/office/drawing/2014/main" id="{EBADFFAD-56B4-B140-B16E-22AE680C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16263"/>
            <a:ext cx="21605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Division  </a:t>
            </a:r>
            <a:br>
              <a:rPr lang="en-US" altLang="zh-TW" sz="1800" b="1">
                <a:latin typeface="Arial" panose="020B0604020202020204" pitchFamily="34" charset="0"/>
              </a:rPr>
            </a:br>
            <a:r>
              <a:rPr lang="en-US" altLang="zh-TW" sz="1800" b="1"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397" name="TextBox 14">
            <a:extLst>
              <a:ext uri="{FF2B5EF4-FFF2-40B4-BE49-F238E27FC236}">
                <a16:creationId xmlns:a16="http://schemas.microsoft.com/office/drawing/2014/main" id="{B58F7912-468A-B745-B709-B054CE82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29075"/>
            <a:ext cx="2160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Business Planning</a:t>
            </a:r>
          </a:p>
        </p:txBody>
      </p:sp>
      <p:sp>
        <p:nvSpPr>
          <p:cNvPr id="16398" name="TextBox 15">
            <a:extLst>
              <a:ext uri="{FF2B5EF4-FFF2-40B4-BE49-F238E27FC236}">
                <a16:creationId xmlns:a16="http://schemas.microsoft.com/office/drawing/2014/main" id="{2637E974-4520-2943-BD9E-B22EFB7C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41888"/>
            <a:ext cx="2160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Product </a:t>
            </a:r>
            <a:br>
              <a:rPr lang="en-US" altLang="zh-TW" sz="1800" b="1">
                <a:latin typeface="Arial" panose="020B0604020202020204" pitchFamily="34" charset="0"/>
              </a:rPr>
            </a:br>
            <a:r>
              <a:rPr lang="en-US" altLang="zh-TW" sz="1800" b="1">
                <a:latin typeface="Arial" panose="020B0604020202020204" pitchFamily="34" charset="0"/>
              </a:rPr>
              <a:t>Planning</a:t>
            </a:r>
          </a:p>
        </p:txBody>
      </p:sp>
      <p:sp>
        <p:nvSpPr>
          <p:cNvPr id="16399" name="TextBox 16">
            <a:extLst>
              <a:ext uri="{FF2B5EF4-FFF2-40B4-BE49-F238E27FC236}">
                <a16:creationId xmlns:a16="http://schemas.microsoft.com/office/drawing/2014/main" id="{CB6B1877-F270-9542-B0A5-2DBC6D5BB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339975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Organizing</a:t>
            </a:r>
          </a:p>
        </p:txBody>
      </p:sp>
      <p:sp>
        <p:nvSpPr>
          <p:cNvPr id="16400" name="TextBox 17">
            <a:extLst>
              <a:ext uri="{FF2B5EF4-FFF2-40B4-BE49-F238E27FC236}">
                <a16:creationId xmlns:a16="http://schemas.microsoft.com/office/drawing/2014/main" id="{C0A5E8A0-4699-E843-BFBC-8C5B9431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08400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Implementing</a:t>
            </a:r>
          </a:p>
        </p:txBody>
      </p:sp>
      <p:sp>
        <p:nvSpPr>
          <p:cNvPr id="16401" name="TextBox 18">
            <a:extLst>
              <a:ext uri="{FF2B5EF4-FFF2-40B4-BE49-F238E27FC236}">
                <a16:creationId xmlns:a16="http://schemas.microsoft.com/office/drawing/2014/main" id="{86E7200E-3DED-AA43-904A-77EED2493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205038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Measuring Results</a:t>
            </a:r>
          </a:p>
        </p:txBody>
      </p:sp>
      <p:sp>
        <p:nvSpPr>
          <p:cNvPr id="16402" name="TextBox 19">
            <a:extLst>
              <a:ext uri="{FF2B5EF4-FFF2-40B4-BE49-F238E27FC236}">
                <a16:creationId xmlns:a16="http://schemas.microsoft.com/office/drawing/2014/main" id="{AB9624F3-16A9-D340-962A-FC55F582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24400"/>
            <a:ext cx="2016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Taking corrective </a:t>
            </a:r>
            <a:br>
              <a:rPr lang="en-US" altLang="zh-TW" sz="1800" b="1">
                <a:latin typeface="Arial" panose="020B0604020202020204" pitchFamily="34" charset="0"/>
              </a:rPr>
            </a:br>
            <a:r>
              <a:rPr lang="en-US" altLang="zh-TW" sz="1800" b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6403" name="TextBox 20">
            <a:extLst>
              <a:ext uri="{FF2B5EF4-FFF2-40B4-BE49-F238E27FC236}">
                <a16:creationId xmlns:a16="http://schemas.microsoft.com/office/drawing/2014/main" id="{DCB8EF4E-669A-2A46-895D-220E3919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502025"/>
            <a:ext cx="2016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</a:rPr>
              <a:t>Diagnosing Results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FD11A-9BAD-2348-A642-1D6F65AFC309}"/>
              </a:ext>
            </a:extLst>
          </p:cNvPr>
          <p:cNvCxnSpPr>
            <a:cxnSpLocks noChangeShapeType="1"/>
            <a:stCxn id="16395" idx="2"/>
            <a:endCxn id="16396" idx="0"/>
          </p:cNvCxnSpPr>
          <p:nvPr/>
        </p:nvCxnSpPr>
        <p:spPr bwMode="auto">
          <a:xfrm>
            <a:off x="1908175" y="2851150"/>
            <a:ext cx="0" cy="26511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F2E3E6-9B4C-614D-A91C-A52371094E4F}"/>
              </a:ext>
            </a:extLst>
          </p:cNvPr>
          <p:cNvCxnSpPr>
            <a:cxnSpLocks noChangeShapeType="1"/>
            <a:stCxn id="16396" idx="2"/>
            <a:endCxn id="16397" idx="0"/>
          </p:cNvCxnSpPr>
          <p:nvPr/>
        </p:nvCxnSpPr>
        <p:spPr bwMode="auto">
          <a:xfrm>
            <a:off x="1908175" y="3763963"/>
            <a:ext cx="0" cy="26511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54D614-74DF-364D-AE54-9FD8A911B4A8}"/>
              </a:ext>
            </a:extLst>
          </p:cNvPr>
          <p:cNvCxnSpPr>
            <a:cxnSpLocks noChangeShapeType="1"/>
            <a:stCxn id="16397" idx="2"/>
            <a:endCxn id="16398" idx="0"/>
          </p:cNvCxnSpPr>
          <p:nvPr/>
        </p:nvCxnSpPr>
        <p:spPr bwMode="auto">
          <a:xfrm>
            <a:off x="1908175" y="4675188"/>
            <a:ext cx="0" cy="2667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057FE8-8BE7-BD4E-B285-030956EA5638}"/>
              </a:ext>
            </a:extLst>
          </p:cNvPr>
          <p:cNvCxnSpPr>
            <a:cxnSpLocks noChangeShapeType="1"/>
            <a:stCxn id="16399" idx="2"/>
            <a:endCxn id="16400" idx="0"/>
          </p:cNvCxnSpPr>
          <p:nvPr/>
        </p:nvCxnSpPr>
        <p:spPr bwMode="auto">
          <a:xfrm>
            <a:off x="4787900" y="2708275"/>
            <a:ext cx="0" cy="10001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A9C3FF-7471-804A-AE1E-C8D1DC7A505A}"/>
              </a:ext>
            </a:extLst>
          </p:cNvPr>
          <p:cNvCxnSpPr>
            <a:cxnSpLocks noChangeShapeType="1"/>
            <a:stCxn id="16401" idx="2"/>
            <a:endCxn id="16403" idx="0"/>
          </p:cNvCxnSpPr>
          <p:nvPr/>
        </p:nvCxnSpPr>
        <p:spPr bwMode="auto">
          <a:xfrm>
            <a:off x="7596188" y="2851150"/>
            <a:ext cx="0" cy="6508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0F587E-C04C-B44B-A141-D9BEF3136307}"/>
              </a:ext>
            </a:extLst>
          </p:cNvPr>
          <p:cNvCxnSpPr>
            <a:cxnSpLocks noChangeShapeType="1"/>
            <a:stCxn id="16403" idx="2"/>
            <a:endCxn id="16402" idx="0"/>
          </p:cNvCxnSpPr>
          <p:nvPr/>
        </p:nvCxnSpPr>
        <p:spPr bwMode="auto">
          <a:xfrm>
            <a:off x="7596188" y="4149725"/>
            <a:ext cx="0" cy="5746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135CEC5-9B94-5D45-A9B6-CFB0C8EFB97B}"/>
              </a:ext>
            </a:extLst>
          </p:cNvPr>
          <p:cNvCxnSpPr>
            <a:cxnSpLocks noChangeShapeType="1"/>
            <a:stCxn id="11" idx="3"/>
            <a:endCxn id="16401" idx="1"/>
          </p:cNvCxnSpPr>
          <p:nvPr/>
        </p:nvCxnSpPr>
        <p:spPr bwMode="auto">
          <a:xfrm flipV="1">
            <a:off x="5867400" y="2527300"/>
            <a:ext cx="649288" cy="14414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E55BCCE-2D8A-BA48-91B3-47E985C07D24}"/>
              </a:ext>
            </a:extLst>
          </p:cNvPr>
          <p:cNvCxnSpPr>
            <a:cxnSpLocks noChangeShapeType="1"/>
            <a:stCxn id="16397" idx="3"/>
            <a:endCxn id="16399" idx="1"/>
          </p:cNvCxnSpPr>
          <p:nvPr/>
        </p:nvCxnSpPr>
        <p:spPr bwMode="auto">
          <a:xfrm flipV="1">
            <a:off x="2987675" y="2524125"/>
            <a:ext cx="720725" cy="18288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558ED5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2B8D287-1AA8-B648-B5E8-F34C3E6B4313}"/>
              </a:ext>
            </a:extLst>
          </p:cNvPr>
          <p:cNvCxnSpPr>
            <a:cxnSpLocks noChangeShapeType="1"/>
            <a:stCxn id="6" idx="2"/>
            <a:endCxn id="11" idx="2"/>
          </p:cNvCxnSpPr>
          <p:nvPr/>
        </p:nvCxnSpPr>
        <p:spPr bwMode="auto">
          <a:xfrm rot="5400000">
            <a:off x="6192044" y="4401344"/>
            <a:ext cx="12700" cy="2808288"/>
          </a:xfrm>
          <a:prstGeom prst="bentConnector3">
            <a:avLst>
              <a:gd name="adj1" fmla="val 180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936DA36-C57E-A948-AEA2-0A9A9E1B0FA9}"/>
              </a:ext>
            </a:extLst>
          </p:cNvPr>
          <p:cNvCxnSpPr>
            <a:cxnSpLocks noChangeShapeType="1"/>
            <a:stCxn id="6" idx="2"/>
            <a:endCxn id="16398" idx="1"/>
          </p:cNvCxnSpPr>
          <p:nvPr/>
        </p:nvCxnSpPr>
        <p:spPr bwMode="auto">
          <a:xfrm rot="5400000" flipH="1">
            <a:off x="3940969" y="2150269"/>
            <a:ext cx="541338" cy="6769100"/>
          </a:xfrm>
          <a:prstGeom prst="bentConnector4">
            <a:avLst>
              <a:gd name="adj1" fmla="val -42259"/>
              <a:gd name="adj2" fmla="val 103375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A747C17-1832-4047-9A78-0CEC461C8991}"/>
              </a:ext>
            </a:extLst>
          </p:cNvPr>
          <p:cNvCxnSpPr>
            <a:cxnSpLocks noChangeShapeType="1"/>
            <a:stCxn id="6" idx="2"/>
            <a:endCxn id="16397" idx="1"/>
          </p:cNvCxnSpPr>
          <p:nvPr/>
        </p:nvCxnSpPr>
        <p:spPr bwMode="auto">
          <a:xfrm rot="5400000" flipH="1">
            <a:off x="3485356" y="1694657"/>
            <a:ext cx="1452563" cy="6769100"/>
          </a:xfrm>
          <a:prstGeom prst="bentConnector4">
            <a:avLst>
              <a:gd name="adj1" fmla="val -15731"/>
              <a:gd name="adj2" fmla="val 103375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4CBDEEA-F29E-C948-84EB-A520C3CA54EB}"/>
              </a:ext>
            </a:extLst>
          </p:cNvPr>
          <p:cNvCxnSpPr>
            <a:cxnSpLocks noChangeShapeType="1"/>
            <a:stCxn id="6" idx="2"/>
            <a:endCxn id="16396" idx="1"/>
          </p:cNvCxnSpPr>
          <p:nvPr/>
        </p:nvCxnSpPr>
        <p:spPr bwMode="auto">
          <a:xfrm rot="5400000" flipH="1">
            <a:off x="3028950" y="1238251"/>
            <a:ext cx="2365375" cy="6769100"/>
          </a:xfrm>
          <a:prstGeom prst="bentConnector4">
            <a:avLst>
              <a:gd name="adj1" fmla="val -9667"/>
              <a:gd name="adj2" fmla="val 103375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8A8B2AB-AFC5-1344-8AF5-46B675AB6799}"/>
              </a:ext>
            </a:extLst>
          </p:cNvPr>
          <p:cNvCxnSpPr>
            <a:cxnSpLocks noChangeShapeType="1"/>
            <a:stCxn id="6" idx="2"/>
            <a:endCxn id="16395" idx="1"/>
          </p:cNvCxnSpPr>
          <p:nvPr/>
        </p:nvCxnSpPr>
        <p:spPr bwMode="auto">
          <a:xfrm rot="5400000" flipH="1">
            <a:off x="2572544" y="781844"/>
            <a:ext cx="3278188" cy="6769100"/>
          </a:xfrm>
          <a:prstGeom prst="bentConnector4">
            <a:avLst>
              <a:gd name="adj1" fmla="val -6977"/>
              <a:gd name="adj2" fmla="val 103375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1AAA9A2F-2698-6540-95AA-1A63C3C8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8483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1D6E4DF-114D-8641-9945-42DC8BF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88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Plan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149FD35-7A06-A447-8AD6-DC9D9BC2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51387"/>
          </a:xfrm>
        </p:spPr>
        <p:txBody>
          <a:bodyPr/>
          <a:lstStyle/>
          <a:p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The </a:t>
            </a:r>
            <a:r>
              <a:rPr lang="en-US" altLang="zh-TW" sz="4400" b="1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 marketing plan </a:t>
            </a:r>
            <a:b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lays out the </a:t>
            </a:r>
            <a:r>
              <a:rPr lang="en-US" altLang="zh-TW" sz="44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target markets</a:t>
            </a: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 and </a:t>
            </a:r>
            <a:b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the firm</a:t>
            </a:r>
            <a:r>
              <a:rPr lang="en-US" altLang="en-US" sz="4400" dirty="0">
                <a:ea typeface="標楷體" panose="03000509000000000000" pitchFamily="49" charset="-120"/>
                <a:cs typeface="標楷體" panose="03000509000000000000" pitchFamily="49" charset="-120"/>
              </a:rPr>
              <a:t>’</a:t>
            </a: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s </a:t>
            </a:r>
            <a:r>
              <a:rPr lang="en-US" altLang="zh-TW" sz="44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value proposition</a:t>
            </a: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, </a:t>
            </a:r>
            <a:b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</a:b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based on an analysis of the best </a:t>
            </a:r>
            <a:r>
              <a:rPr lang="en-US" altLang="zh-TW" sz="44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 opportunities</a:t>
            </a:r>
            <a:r>
              <a:rPr lang="en-US" altLang="zh-TW" sz="4400" dirty="0">
                <a:ea typeface="標楷體" panose="03000509000000000000" pitchFamily="49" charset="-120"/>
                <a:cs typeface="標楷體" panose="03000509000000000000" pitchFamily="49" charset="-120"/>
              </a:rPr>
              <a:t>.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A876913-CE1E-654C-8B4C-8FF8542A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7C537D-C7AA-E44A-B9EA-DBDFE27027E8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553F6-5AB6-EA4C-882B-4F3F03BE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463455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5CF4C0F-BD3A-C54C-8C6B-8155B946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51387"/>
          </a:xfrm>
        </p:spPr>
        <p:txBody>
          <a:bodyPr/>
          <a:lstStyle/>
          <a:p>
            <a:pPr>
              <a:defRPr/>
            </a:pPr>
            <a:r>
              <a:rPr lang="en-US" altLang="zh-TW" sz="4400" dirty="0"/>
              <a:t>The </a:t>
            </a:r>
            <a:r>
              <a:rPr lang="en-US" altLang="zh-TW" sz="4400" b="1" dirty="0">
                <a:solidFill>
                  <a:srgbClr val="C00000"/>
                </a:solidFill>
              </a:rPr>
              <a:t>tactical marketing plan</a:t>
            </a:r>
            <a:r>
              <a:rPr lang="en-US" altLang="zh-TW" sz="4400" b="1" dirty="0"/>
              <a:t> </a:t>
            </a:r>
            <a:r>
              <a:rPr lang="en-US" altLang="zh-TW" sz="4400" dirty="0"/>
              <a:t>specifies the </a:t>
            </a:r>
            <a:r>
              <a:rPr lang="en-US" altLang="zh-TW" sz="4400" dirty="0">
                <a:solidFill>
                  <a:srgbClr val="FF0000"/>
                </a:solidFill>
              </a:rPr>
              <a:t>marketing tactics</a:t>
            </a:r>
            <a:r>
              <a:rPr lang="en-US" altLang="zh-TW" sz="4400" dirty="0"/>
              <a:t>, including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product features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promotion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merchandising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pricing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sales channels</a:t>
            </a:r>
            <a:r>
              <a:rPr lang="en-US" altLang="zh-TW" sz="4400" dirty="0"/>
              <a:t>, and </a:t>
            </a:r>
            <a:r>
              <a:rPr lang="en-US" altLang="zh-TW" sz="4400" dirty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r>
              <a:rPr lang="en-US" altLang="zh-TW" sz="4400" dirty="0"/>
              <a:t>.</a:t>
            </a:r>
          </a:p>
          <a:p>
            <a:pPr>
              <a:defRPr/>
            </a:pPr>
            <a:endParaRPr lang="en-US" altLang="zh-TW" sz="4400" dirty="0"/>
          </a:p>
          <a:p>
            <a:pPr>
              <a:defRPr/>
            </a:pPr>
            <a:endParaRPr lang="en-US" altLang="zh-TW" sz="440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F4D1796-DDEA-6E46-9DA1-8B041C65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16491F-EA0E-A846-8B1D-CF066F6766D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97487-849A-3847-A20B-3CA1A5FE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6EC773-2CB1-504B-8948-6B356B5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z="88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Marketing Plan</a:t>
            </a:r>
          </a:p>
        </p:txBody>
      </p:sp>
    </p:spTree>
    <p:extLst>
      <p:ext uri="{BB962C8B-B14F-4D97-AF65-F5344CB8AC3E}">
        <p14:creationId xmlns:p14="http://schemas.microsoft.com/office/powerpoint/2010/main" val="1210150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D6CEB18-3CDE-7D46-A389-CD6C8E98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CE4E7A71-02EF-4841-8A3C-EAF14701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B961AF-263D-6943-A80E-609B18C05DCB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515B9-62BB-204E-B862-F5D4F7AA19FD}"/>
              </a:ext>
            </a:extLst>
          </p:cNvPr>
          <p:cNvSpPr/>
          <p:nvPr/>
        </p:nvSpPr>
        <p:spPr>
          <a:xfrm>
            <a:off x="179388" y="3140075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58223-6267-4346-B263-E659D65E14A9}"/>
              </a:ext>
            </a:extLst>
          </p:cNvPr>
          <p:cNvSpPr/>
          <p:nvPr/>
        </p:nvSpPr>
        <p:spPr>
          <a:xfrm>
            <a:off x="1403350" y="22764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EC8AA-09AE-0246-896C-58B70665C639}"/>
              </a:ext>
            </a:extLst>
          </p:cNvPr>
          <p:cNvSpPr/>
          <p:nvPr/>
        </p:nvSpPr>
        <p:spPr>
          <a:xfrm>
            <a:off x="1403350" y="364490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EDCF2-C32A-D445-9C21-5DD78F5340B7}"/>
              </a:ext>
            </a:extLst>
          </p:cNvPr>
          <p:cNvSpPr/>
          <p:nvPr/>
        </p:nvSpPr>
        <p:spPr>
          <a:xfrm>
            <a:off x="3059113" y="3068638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7FCE-4524-1B4E-9F2F-ACE662CEB36C}"/>
              </a:ext>
            </a:extLst>
          </p:cNvPr>
          <p:cNvSpPr/>
          <p:nvPr/>
        </p:nvSpPr>
        <p:spPr>
          <a:xfrm>
            <a:off x="4284663" y="3068638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03ACD-2166-0249-A3F5-C02E57903661}"/>
              </a:ext>
            </a:extLst>
          </p:cNvPr>
          <p:cNvSpPr/>
          <p:nvPr/>
        </p:nvSpPr>
        <p:spPr>
          <a:xfrm>
            <a:off x="5508625" y="3068638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A766C-A60A-4040-BBBB-6FC459998C7F}"/>
              </a:ext>
            </a:extLst>
          </p:cNvPr>
          <p:cNvSpPr/>
          <p:nvPr/>
        </p:nvSpPr>
        <p:spPr>
          <a:xfrm>
            <a:off x="6732588" y="3068638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C7891-703F-C14B-B492-AD12B2520AF2}"/>
              </a:ext>
            </a:extLst>
          </p:cNvPr>
          <p:cNvSpPr/>
          <p:nvPr/>
        </p:nvSpPr>
        <p:spPr>
          <a:xfrm>
            <a:off x="8027988" y="3068638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1757" name="TextBox 14">
            <a:extLst>
              <a:ext uri="{FF2B5EF4-FFF2-40B4-BE49-F238E27FC236}">
                <a16:creationId xmlns:a16="http://schemas.microsoft.com/office/drawing/2014/main" id="{2F2E7ECD-0476-3E47-A72A-F28ABCA6A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84538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0D6E8C0-83EB-A245-8558-B095A9245A1F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2781300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18455A4-BC22-3046-8F79-897AA92A00D6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3500438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C659EA8-F131-FD47-A328-8D4B635F60C0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2781300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88814BC-8B57-064A-AE72-130574EB7013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3463925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A4134C-167C-8049-8B2F-725EEA2C95C0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3463925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EFB8DA8-ABFA-AF48-B35A-DBB1A7CE60B0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3230562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B749A-7779-724E-BED6-B855A542CEE7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3463925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E1D8FF-2E49-EF46-9845-0BE0E3F644B4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3463925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85A97A-D765-6F48-9C02-4AE98EF3B511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3463925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121046C-03E5-0643-9679-1BFFD8AAC209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2600325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47D0D5C-8AAB-C048-8E1C-403E3ED52F10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1988343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28A52D8-0893-1E4D-B87F-360F37FBCD12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1376362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36CB5A3-602E-3342-8906-45A7A92B5345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1016000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D9391A-7553-FA44-B3E7-DD4E9032ED6B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00013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BB368F52-E78D-F549-97F7-F650C5EA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16040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F10DC45-8D87-7A4E-A703-6BF7C18A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F33AEE4-6781-9141-A741-C4C9B5E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5E13CB-9CFA-224E-B1C7-7F1B582F4489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4D856-96EE-2243-8F1F-1821E7F0FC6E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B0498-7CEA-B449-912F-5BAA15CA79F1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0C470-B791-9F42-ACC2-F8C80674A749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12B90-E56D-5A4E-99A0-931B48EAC374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CDBB13-5777-8947-8ACE-6DB57388BD1B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642BE-081C-1247-8DAD-765D11948660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D3BC3-F2F8-C743-8B8B-DD23535DB9D3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0DF34-24AE-8D48-907D-BF428281C0AD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2781" name="TextBox 14">
            <a:extLst>
              <a:ext uri="{FF2B5EF4-FFF2-40B4-BE49-F238E27FC236}">
                <a16:creationId xmlns:a16="http://schemas.microsoft.com/office/drawing/2014/main" id="{1136FC09-8E67-2A48-B537-205D11B0E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8700082-36B8-B349-B943-8611EB76ADCF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22E9764-A7E8-5B42-9054-22FF4992410B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44CDB55-C0EF-DB4D-96E8-63A24F1C48CF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0BBB9AB-DFA9-8940-B191-4796D2C76ABE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943743-DCE8-B94C-BD71-7A8A6CC0B82B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33CD806-0C32-444A-97B7-49FA7BC9CEA5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B942BD-D4CF-7643-B5BB-162E5E2368C2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5A9688-90B0-6040-8E56-2138387B41BB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F39CC5-B681-9A4C-8C77-6BF0F113292D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2A7BF74-CAFF-C444-AD95-C3FF9589C1DF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EBF9AC5-F065-CA45-85AB-08EE2655FB90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AAE7B4F-F11C-E54C-BB59-E210EF6AA919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1B71CD5-8663-FA4A-AE1B-D27631106B08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6132E9D-381E-3B49-B722-0BE5A09453DF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77312368-5F27-DB40-B5F1-75F732653400}"/>
              </a:ext>
            </a:extLst>
          </p:cNvPr>
          <p:cNvSpPr/>
          <p:nvPr/>
        </p:nvSpPr>
        <p:spPr>
          <a:xfrm>
            <a:off x="179388" y="4298950"/>
            <a:ext cx="3168650" cy="2082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5400" dirty="0"/>
              <a:t>Business Mission</a:t>
            </a:r>
          </a:p>
        </p:txBody>
      </p:sp>
      <p:sp>
        <p:nvSpPr>
          <p:cNvPr id="32797" name="文字方塊 1">
            <a:extLst>
              <a:ext uri="{FF2B5EF4-FFF2-40B4-BE49-F238E27FC236}">
                <a16:creationId xmlns:a16="http://schemas.microsoft.com/office/drawing/2014/main" id="{22EB29C5-9435-DA4A-8EDC-16637564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1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CD5B5C7-DA4A-BB44-881E-3DAB67D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09913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C55C6D4-4CE0-4146-801C-ADE19F24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41336925-8798-E84C-8643-EF3459B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DB0557-15A0-224A-A0E4-82F53F18B1F7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BE603-51E8-1946-AF44-0787B389F3F9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7D925-E752-DC49-80D8-0E71DC331A22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15698-1B1E-B74F-B009-C7278526C068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2F03A-0977-0E43-8E60-E6D4108B8EB8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31990-26C0-0D47-970A-09536F44B02C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3A5EE-E05F-E848-A325-61E2A22AC87F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8AEDEB-C9BA-A440-9DD9-3A4119BD3B1A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FB434-E55C-0142-8B60-ACF7B58E6692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3805" name="TextBox 14">
            <a:extLst>
              <a:ext uri="{FF2B5EF4-FFF2-40B4-BE49-F238E27FC236}">
                <a16:creationId xmlns:a16="http://schemas.microsoft.com/office/drawing/2014/main" id="{68181727-80DE-7743-8183-30214FD5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1096CC9-A407-7B4F-A014-348A27D82037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3752094-B03A-6647-808E-D52EDDBFA92D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17B441-CAB5-BA4A-AC3E-46FD9B8D7D9A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20EAC9-2C0E-194F-B6B4-AFD5CD39D6EA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151EC0-E622-C24B-BCE5-757FAAD76B91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0A9AC0B-03B6-5047-865B-703382022B8C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149A92-F8E1-E147-8730-5C309E6B7111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CF13B2-1C75-D34B-B89F-3B92850FF58E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2F07E7-7D13-E245-BCBD-8A34CFC7C170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014C04D-7299-0644-A89F-670497C4C087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267C5EC-A460-9A4E-8DDB-84C7D684B33D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2AFF9AA-BF9C-8046-BFBB-3969A8D1611E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7D1E143-FE79-BA42-874F-EABB65092CB5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DBCEDF4-6A70-AE46-98CE-DBAD4D5215D6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7">
            <a:extLst>
              <a:ext uri="{FF2B5EF4-FFF2-40B4-BE49-F238E27FC236}">
                <a16:creationId xmlns:a16="http://schemas.microsoft.com/office/drawing/2014/main" id="{F88CB251-C20B-394C-B4A9-0A18A3C1049F}"/>
              </a:ext>
            </a:extLst>
          </p:cNvPr>
          <p:cNvSpPr/>
          <p:nvPr/>
        </p:nvSpPr>
        <p:spPr>
          <a:xfrm>
            <a:off x="1258888" y="3860800"/>
            <a:ext cx="4241800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/>
              <a:t>External environment </a:t>
            </a:r>
            <a:br>
              <a:rPr lang="en-US" sz="2400" dirty="0"/>
            </a:br>
            <a:r>
              <a:rPr lang="en-US" sz="2400" dirty="0"/>
              <a:t>(Opportunity &amp; Threat analysis)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36743FE-6607-CC41-B163-6163F8140DD0}"/>
              </a:ext>
            </a:extLst>
          </p:cNvPr>
          <p:cNvSpPr/>
          <p:nvPr/>
        </p:nvSpPr>
        <p:spPr>
          <a:xfrm>
            <a:off x="1258888" y="5229225"/>
            <a:ext cx="4241800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/>
              <a:t>Internal  environment </a:t>
            </a:r>
            <a:br>
              <a:rPr lang="en-US" sz="2400" dirty="0"/>
            </a:br>
            <a:r>
              <a:rPr lang="en-US" sz="2400" dirty="0"/>
              <a:t>(Strengths &amp; weakness analysis)</a:t>
            </a:r>
          </a:p>
        </p:txBody>
      </p:sp>
      <p:sp>
        <p:nvSpPr>
          <p:cNvPr id="33822" name="TextBox 14">
            <a:extLst>
              <a:ext uri="{FF2B5EF4-FFF2-40B4-BE49-F238E27FC236}">
                <a16:creationId xmlns:a16="http://schemas.microsoft.com/office/drawing/2014/main" id="{4F02515A-348A-4146-96B6-AA1FF37C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868863"/>
            <a:ext cx="424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SWOT analysis</a:t>
            </a:r>
          </a:p>
        </p:txBody>
      </p:sp>
      <p:sp>
        <p:nvSpPr>
          <p:cNvPr id="33823" name="文字方塊 33">
            <a:extLst>
              <a:ext uri="{FF2B5EF4-FFF2-40B4-BE49-F238E27FC236}">
                <a16:creationId xmlns:a16="http://schemas.microsoft.com/office/drawing/2014/main" id="{FEB29F4E-F854-E443-B1E3-36351B9E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284538"/>
            <a:ext cx="61118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2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8A34CB9-CF51-B640-852E-6E24C740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360463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3673C1B-1AC7-2041-BBCA-037AC37F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6F4D716-EBF5-3C48-85DF-52539CF1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5FF1F5-41A2-1944-8B88-19B4A6ADB58E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CC7E8-03FA-DB4D-808F-E99DCBCCD210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5D0AE-4668-D343-83CF-61B247D53405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EA2BD-5EE3-8B42-9951-8D3FAF3CDBBF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0F94C-C77F-8442-AEBD-EBB3DBED0EC6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E6504-C91B-FB48-BA8D-6DDB7F807BF9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67D53-A78D-CF4E-8A66-6A31DE2A0D27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44D7E-FD62-E94C-9FCA-77127F39A38F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8889-DC84-8242-BDB1-9992B8CE1BE1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4829" name="TextBox 14">
            <a:extLst>
              <a:ext uri="{FF2B5EF4-FFF2-40B4-BE49-F238E27FC236}">
                <a16:creationId xmlns:a16="http://schemas.microsoft.com/office/drawing/2014/main" id="{95C9C374-B87C-2E4B-8A76-64654D64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4696C60-775C-B442-A2D2-A0040435791F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469CFC-5F1C-264D-9D2C-BEA601EACC1F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3606F5-4426-D742-AD23-B166DF0519CF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F46E8C7-A0E5-714D-877D-65BA765CC05F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56FE19-7782-454D-A81D-6F925ABCC3B2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AF2FE6F-15C9-6643-8D08-38AE41A89AA1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A09FBC-A6DD-7446-A862-4201F020AA00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D896B-EADB-574B-9163-396F4D5CE612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3E1127-2A2D-BB46-87A3-B9978178ECD0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7050426-1134-DC4D-B98E-F7AD5A9F950D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DC7F562-325F-1841-8B88-179737A09089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9A216D0-932B-4142-871C-6F1F299B4916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15356B0-48E5-8C4D-B8DE-0E0B19CF5D9B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4A413B0-295F-2C47-9D91-51769202C2BF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文字方塊 33">
            <a:extLst>
              <a:ext uri="{FF2B5EF4-FFF2-40B4-BE49-F238E27FC236}">
                <a16:creationId xmlns:a16="http://schemas.microsoft.com/office/drawing/2014/main" id="{AFAB8A30-91AE-8345-88D3-B92DE3FD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3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86FD54C-2501-AB45-93B4-770052E3A8BC}"/>
              </a:ext>
            </a:extLst>
          </p:cNvPr>
          <p:cNvSpPr/>
          <p:nvPr/>
        </p:nvSpPr>
        <p:spPr>
          <a:xfrm>
            <a:off x="3090863" y="4005263"/>
            <a:ext cx="3281362" cy="2166937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4400" dirty="0"/>
              <a:t>Goal </a:t>
            </a:r>
            <a:br>
              <a:rPr lang="en-US" sz="4400" dirty="0"/>
            </a:br>
            <a:r>
              <a:rPr lang="en-US" sz="4400" dirty="0"/>
              <a:t>formulation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943A85C-BF23-954C-99FB-65CD9171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2630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Part 1. Understanding Marketing Management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1. Defining Marketing for the New Realities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2. Developing Marketing Strategies and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03ED70E6-1071-E146-AA64-3997479C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99" y="251496"/>
            <a:ext cx="6984776" cy="585216"/>
          </a:xfrm>
          <a:prstGeom prst="roundRect">
            <a:avLst>
              <a:gd name="adj" fmla="val 12157"/>
            </a:avLst>
          </a:prstGeom>
          <a:solidFill>
            <a:srgbClr val="FF9900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Understanding Marketing Management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7" name="文字方塊 14">
            <a:extLst>
              <a:ext uri="{FF2B5EF4-FFF2-40B4-BE49-F238E27FC236}">
                <a16:creationId xmlns:a16="http://schemas.microsoft.com/office/drawing/2014/main" id="{6F73C42C-3DE7-D247-B839-F99E7E1E8F31}"/>
              </a:ext>
            </a:extLst>
          </p:cNvPr>
          <p:cNvSpPr txBox="1"/>
          <p:nvPr/>
        </p:nvSpPr>
        <p:spPr>
          <a:xfrm>
            <a:off x="439313" y="139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1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C7CFDA-31F1-144B-935D-61E3A44B68C2}"/>
              </a:ext>
            </a:extLst>
          </p:cNvPr>
          <p:cNvSpPr/>
          <p:nvPr/>
        </p:nvSpPr>
        <p:spPr>
          <a:xfrm>
            <a:off x="395536" y="235914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4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1999B64-2A44-964B-99D5-101F4C06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CECF6930-582C-DF40-9315-555A910D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D43148-B758-BC46-B7F7-750EA20729F3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A333B-BFD7-B742-8F9D-0DE4B09B281C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2BB08-F4B7-EB4C-828A-D3AAE957ADC0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3FA8E-91A5-694F-8268-0B3A3722E09D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2902A-0826-8F47-9E00-57A7DAFABB18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B0DDA-9202-1841-88ED-0EACDE31139C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80875-E372-7A4A-8BD4-898547058A8A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657C1-B9DC-CF4E-8D36-C590923CB206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D190A-A703-C64F-88A6-8B69D39320A7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5853" name="TextBox 14">
            <a:extLst>
              <a:ext uri="{FF2B5EF4-FFF2-40B4-BE49-F238E27FC236}">
                <a16:creationId xmlns:a16="http://schemas.microsoft.com/office/drawing/2014/main" id="{24C24E05-2F9A-3644-9792-45F6AF3B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9A112D8-7E35-0C40-AAEF-8A4B0CE7F393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933D203-E649-4941-AC84-EABADD356C84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6509045-7CAD-394A-AC54-33BFA82B74E6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9FF7531-9F4F-BF4E-BC97-EF5EEECBA094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9AD375-A53B-9C45-9E41-570CC53FFB57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0454374-65CE-AB4A-8CFC-8000F1930C4D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3D2CEE-0789-0F43-A001-A32D584AD888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B5A17E-0E57-2C4E-BBFA-B063AA2C36F8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E98BE6-4883-F74D-BEA1-857A124F8344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3350061-1775-424E-9EFA-D8DD6CE65375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B8131E9-1DCF-AD49-8C9E-69E8B6A2AAE9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FFFFA00-0D50-1A47-9365-CE30666D9241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9DB223F-A882-9E42-9081-83DC07600424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0BA9DA3-B8FA-754C-8984-A08A38D77A4E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文字方塊 33">
            <a:extLst>
              <a:ext uri="{FF2B5EF4-FFF2-40B4-BE49-F238E27FC236}">
                <a16:creationId xmlns:a16="http://schemas.microsoft.com/office/drawing/2014/main" id="{5D345788-CB7C-FE4F-A7A3-2020DAD7A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4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B747537C-8139-5E4C-915F-39BAE2284977}"/>
              </a:ext>
            </a:extLst>
          </p:cNvPr>
          <p:cNvSpPr/>
          <p:nvPr/>
        </p:nvSpPr>
        <p:spPr>
          <a:xfrm>
            <a:off x="4284663" y="4097338"/>
            <a:ext cx="3167062" cy="2211387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4400" dirty="0"/>
              <a:t>Strategy </a:t>
            </a:r>
            <a:br>
              <a:rPr lang="en-US" sz="4400" dirty="0"/>
            </a:br>
            <a:r>
              <a:rPr lang="en-US" sz="4400" dirty="0"/>
              <a:t>formulation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6BBEE5-2702-F442-9171-F40857BF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971825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B0070E7-811C-C345-BDCB-088C41A1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86B3B4F-DE80-BB48-9EBB-890B0440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335C7F-E6E7-9644-AB5D-C120C4CA1194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1A9FE-0A1B-F749-9659-6EE9E04E0398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AC7BC-7200-F743-8FEE-E4F131C2014D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B549D-61D0-6642-89F3-F223869C772E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B2C5F-B6C1-974A-8B1D-E29923007930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674BC-1FBB-3849-93F2-A86EF1D30987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B74DD-0588-E74E-87F2-B71AAF4FBD59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5818-2243-F54A-9319-E9BC6D93FFB5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A8ED2-81E7-654E-AE1F-3377938992F2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6877" name="TextBox 14">
            <a:extLst>
              <a:ext uri="{FF2B5EF4-FFF2-40B4-BE49-F238E27FC236}">
                <a16:creationId xmlns:a16="http://schemas.microsoft.com/office/drawing/2014/main" id="{E874DF3A-2F43-194A-8547-CF6E89F24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CB335BB-B07C-054B-860B-778B650BE361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5EF3479-E2EE-8F4E-B443-FE7044F0476D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C3ED287-F572-A747-A52A-A738FD59847A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D96A2C6-C987-174C-9A0C-FC74FAF4A1EF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8EB509-BCC1-534B-94F8-049DA57F5755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846A163-64EF-E24C-9084-4103E68F3639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911492-0068-324F-9F14-1238885C1F54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D48E6-E2D9-3B43-BBA1-39E2FCF04390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D207D2-032B-CF45-AD3B-228A428F7734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E6A4EDF-1693-4C4B-A028-2B757B895BA1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081C135-0483-5E40-A95A-34641BD58D58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04D949F-5B8E-4046-A218-54C15E52DD1F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B1A56EF-BC15-A449-8984-474270D9BD35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622FED9-C681-804C-8935-2ACDCF9ECCAE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文字方塊 33">
            <a:extLst>
              <a:ext uri="{FF2B5EF4-FFF2-40B4-BE49-F238E27FC236}">
                <a16:creationId xmlns:a16="http://schemas.microsoft.com/office/drawing/2014/main" id="{B3BD4B09-E00C-EA48-8D11-6B55073C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5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39C461DE-2860-BB4A-82F4-E256B1E13941}"/>
              </a:ext>
            </a:extLst>
          </p:cNvPr>
          <p:cNvSpPr/>
          <p:nvPr/>
        </p:nvSpPr>
        <p:spPr>
          <a:xfrm>
            <a:off x="5508625" y="4097338"/>
            <a:ext cx="2808288" cy="2211387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4400" dirty="0"/>
              <a:t>Program  formulation</a:t>
            </a: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2415F271-16F5-5B4B-936A-297DA0D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560701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9D4A2ED-59C7-3C48-BF8B-82E0E7D2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99D5A1C-9DC6-DF46-9B43-35446558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152685-82CB-4E4B-93D4-31D1602742F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8D9E17-DEFF-D640-9905-F4A2C4757EEE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F6074-5FDE-CB4E-95FC-7AF95705A1AB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C282C-0678-8245-BB10-BF0C715F3B03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8740D-386C-E14C-B98D-AC2A992ECFDF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38B54-37DB-0D46-B290-D1FF3643FC3A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EEB46-513B-C749-8765-F513F77D591F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8250C-E120-9C49-9910-B118B09494F8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CAA5C-B079-D443-B05D-953C330E0815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7901" name="TextBox 14">
            <a:extLst>
              <a:ext uri="{FF2B5EF4-FFF2-40B4-BE49-F238E27FC236}">
                <a16:creationId xmlns:a16="http://schemas.microsoft.com/office/drawing/2014/main" id="{9F64CB43-279E-1241-BC51-F30173F58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88E6D1A-32D6-B345-9EB0-073BAF039989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ACA3A24-EEAF-CB4E-B088-0CBFECA64680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14B5087-1360-E44D-8F88-4EDC1CC8127F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F1B785-C2A0-7A4C-9708-ED58BA5285AB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141E6A-51B5-1242-B853-705654FC7F19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17EAEA2-44F7-D345-B37A-5B1105103323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6B7E9-C77A-4447-B942-4CAB3BC99C62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1F4A42-D250-C847-B7C3-3136356AF779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1882B4-ABD4-494E-AF2F-419B1A1B82AA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C0DA7DA-D57C-C84B-8131-161A30EAFED4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3442091-2BFB-2A48-A0BE-7F64BF89EE83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3A74066-387B-3748-A3AB-E6BB21121274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CB8D4C2-0925-4C40-908B-31372DFA8F38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DA3A1C6-5267-BE49-A447-4ED70C1AAB77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6" name="文字方塊 33">
            <a:extLst>
              <a:ext uri="{FF2B5EF4-FFF2-40B4-BE49-F238E27FC236}">
                <a16:creationId xmlns:a16="http://schemas.microsoft.com/office/drawing/2014/main" id="{871BE119-7F9E-A24C-8C00-006614631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6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C625FFD-3C26-EA4F-9F76-F8A695DA744A}"/>
              </a:ext>
            </a:extLst>
          </p:cNvPr>
          <p:cNvSpPr/>
          <p:nvPr/>
        </p:nvSpPr>
        <p:spPr>
          <a:xfrm>
            <a:off x="6054725" y="4149725"/>
            <a:ext cx="2838450" cy="1727200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dirty="0"/>
              <a:t>Implementation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172E938-BDA7-8641-BE74-F7FCDE8B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175762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FD0892A-6E9D-F64B-A5F2-3604570D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en-US" altLang="zh-TW" sz="3600">
                <a:solidFill>
                  <a:schemeClr val="accent1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Business Unit </a:t>
            </a:r>
            <a:r>
              <a:rPr lang="en-US" altLang="zh-TW" sz="360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Strategic-Planning Process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B0E370A4-6671-344D-8C53-B1CECD68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22E01B-C5F0-774D-8B48-8A701EA5D66B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9C117-584F-FA4B-BB19-E4BE087D0B1C}"/>
              </a:ext>
            </a:extLst>
          </p:cNvPr>
          <p:cNvSpPr/>
          <p:nvPr/>
        </p:nvSpPr>
        <p:spPr>
          <a:xfrm>
            <a:off x="179388" y="1555750"/>
            <a:ext cx="863600" cy="7207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Business 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B314-8EB6-7C41-963D-2AA45CB3B73F}"/>
              </a:ext>
            </a:extLst>
          </p:cNvPr>
          <p:cNvSpPr/>
          <p:nvPr/>
        </p:nvSpPr>
        <p:spPr>
          <a:xfrm>
            <a:off x="1403350" y="692150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External environment (Opportunity &amp; Threat analysis)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49E1D-2916-A543-939C-47F7488B8BF2}"/>
              </a:ext>
            </a:extLst>
          </p:cNvPr>
          <p:cNvSpPr/>
          <p:nvPr/>
        </p:nvSpPr>
        <p:spPr>
          <a:xfrm>
            <a:off x="1403350" y="2060575"/>
            <a:ext cx="1296988" cy="1008063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Internal  environment (Strengths &amp; weakness analysis)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2ED1-0AE0-2641-B4D0-D0D856AE632C}"/>
              </a:ext>
            </a:extLst>
          </p:cNvPr>
          <p:cNvSpPr/>
          <p:nvPr/>
        </p:nvSpPr>
        <p:spPr>
          <a:xfrm>
            <a:off x="305911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Goal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51501-EB4B-F948-A899-7E428CD21A61}"/>
              </a:ext>
            </a:extLst>
          </p:cNvPr>
          <p:cNvSpPr/>
          <p:nvPr/>
        </p:nvSpPr>
        <p:spPr>
          <a:xfrm>
            <a:off x="4284663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Strategy </a:t>
            </a:r>
            <a:br>
              <a:rPr lang="en-US" sz="1200" dirty="0"/>
            </a:br>
            <a:r>
              <a:rPr lang="en-US" sz="1200" dirty="0"/>
              <a:t>formulation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94A6-9FEB-0C4B-A562-791446512449}"/>
              </a:ext>
            </a:extLst>
          </p:cNvPr>
          <p:cNvSpPr/>
          <p:nvPr/>
        </p:nvSpPr>
        <p:spPr>
          <a:xfrm>
            <a:off x="5508625" y="1484313"/>
            <a:ext cx="1008063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Program  formulation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3BE12-AA13-954F-A435-ECA8F86D5676}"/>
              </a:ext>
            </a:extLst>
          </p:cNvPr>
          <p:cNvSpPr/>
          <p:nvPr/>
        </p:nvSpPr>
        <p:spPr>
          <a:xfrm>
            <a:off x="6732588" y="1484313"/>
            <a:ext cx="1079500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60A35-3BF3-C941-95C7-5C819449C96F}"/>
              </a:ext>
            </a:extLst>
          </p:cNvPr>
          <p:cNvSpPr/>
          <p:nvPr/>
        </p:nvSpPr>
        <p:spPr>
          <a:xfrm>
            <a:off x="8027988" y="1484313"/>
            <a:ext cx="1008062" cy="792162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/>
              <a:t>Feedback </a:t>
            </a:r>
            <a:br>
              <a:rPr lang="en-US" sz="1200" dirty="0"/>
            </a:br>
            <a:r>
              <a:rPr lang="en-US" sz="1200" dirty="0"/>
              <a:t>and </a:t>
            </a:r>
            <a:br>
              <a:rPr lang="en-US" sz="1200" dirty="0"/>
            </a:br>
            <a:r>
              <a:rPr lang="en-US" sz="1200" dirty="0"/>
              <a:t>Control</a:t>
            </a:r>
          </a:p>
        </p:txBody>
      </p:sp>
      <p:sp>
        <p:nvSpPr>
          <p:cNvPr id="38925" name="TextBox 14">
            <a:extLst>
              <a:ext uri="{FF2B5EF4-FFF2-40B4-BE49-F238E27FC236}">
                <a16:creationId xmlns:a16="http://schemas.microsoft.com/office/drawing/2014/main" id="{8003957D-B40A-9B43-A76C-324A2CD6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00213"/>
            <a:ext cx="1296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Arial" panose="020B0604020202020204" pitchFamily="34" charset="0"/>
              </a:rPr>
              <a:t>SWOT analysis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D2506EE-7D81-AE4F-9080-02A891881F64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1042988" y="1196975"/>
            <a:ext cx="360362" cy="7191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8079A67-A695-2840-B143-BE5FDF9EEF29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1042988" y="1916113"/>
            <a:ext cx="360362" cy="647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21518F8-584E-7A4D-9CD0-A73736CD3F0A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700338" y="1196975"/>
            <a:ext cx="358775" cy="6826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7AF236C-A764-A44C-A2E9-87F4C0F87869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2700338" y="1879600"/>
            <a:ext cx="358775" cy="68421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3F14E8-811C-7B40-ABB6-3E3422EF7A04}"/>
              </a:ext>
            </a:extLst>
          </p:cNvPr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067175" y="1879600"/>
            <a:ext cx="217488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F760D22-A128-1A4A-9A51-252BB714B667}"/>
              </a:ext>
            </a:extLst>
          </p:cNvPr>
          <p:cNvCxnSpPr>
            <a:cxnSpLocks noChangeShapeType="1"/>
            <a:stCxn id="14" idx="2"/>
            <a:endCxn id="13" idx="2"/>
          </p:cNvCxnSpPr>
          <p:nvPr/>
        </p:nvCxnSpPr>
        <p:spPr bwMode="auto">
          <a:xfrm rot="5400000">
            <a:off x="7902576" y="1646237"/>
            <a:ext cx="12700" cy="126047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284A95-19A4-A444-B6B1-640430978479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292725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EEEF3C-6542-374D-915F-3C7C493CC96E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65166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F75264-FC47-9D46-B35F-1BE2C5C652F6}"/>
              </a:ext>
            </a:extLst>
          </p:cNvPr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812088" y="1879600"/>
            <a:ext cx="2159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064DA37-4051-244D-A6AB-80CFC86C2C03}"/>
              </a:ext>
            </a:extLst>
          </p:cNvPr>
          <p:cNvCxnSpPr>
            <a:cxnSpLocks noChangeShapeType="1"/>
            <a:stCxn id="14" idx="2"/>
            <a:endCxn id="12" idx="2"/>
          </p:cNvCxnSpPr>
          <p:nvPr/>
        </p:nvCxnSpPr>
        <p:spPr bwMode="auto">
          <a:xfrm rot="5400000">
            <a:off x="7272338" y="1016000"/>
            <a:ext cx="12700" cy="2520950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1A1B3E-D560-7744-9368-A5BE84AD52C3}"/>
              </a:ext>
            </a:extLst>
          </p:cNvPr>
          <p:cNvCxnSpPr>
            <a:cxnSpLocks noChangeShapeType="1"/>
            <a:stCxn id="14" idx="2"/>
            <a:endCxn id="11" idx="2"/>
          </p:cNvCxnSpPr>
          <p:nvPr/>
        </p:nvCxnSpPr>
        <p:spPr bwMode="auto">
          <a:xfrm rot="5400000">
            <a:off x="6660357" y="404018"/>
            <a:ext cx="12700" cy="3744913"/>
          </a:xfrm>
          <a:prstGeom prst="bentConnector3">
            <a:avLst>
              <a:gd name="adj1" fmla="val 804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2E40548-43BB-9B4D-B433-BFED9E8447E7}"/>
              </a:ext>
            </a:extLst>
          </p:cNvPr>
          <p:cNvCxnSpPr>
            <a:cxnSpLocks noChangeShapeType="1"/>
            <a:stCxn id="14" idx="2"/>
            <a:endCxn id="10" idx="2"/>
          </p:cNvCxnSpPr>
          <p:nvPr/>
        </p:nvCxnSpPr>
        <p:spPr bwMode="auto">
          <a:xfrm rot="5400000">
            <a:off x="6048376" y="-207963"/>
            <a:ext cx="12700" cy="4968875"/>
          </a:xfrm>
          <a:prstGeom prst="bentConnector3">
            <a:avLst>
              <a:gd name="adj1" fmla="val 828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9C4A0B2-284C-3249-A38D-961AD8DAC0E1}"/>
              </a:ext>
            </a:extLst>
          </p:cNvPr>
          <p:cNvCxnSpPr>
            <a:cxnSpLocks noChangeShapeType="1"/>
            <a:stCxn id="14" idx="2"/>
            <a:endCxn id="9" idx="2"/>
          </p:cNvCxnSpPr>
          <p:nvPr/>
        </p:nvCxnSpPr>
        <p:spPr bwMode="auto">
          <a:xfrm rot="5400000">
            <a:off x="4895850" y="-568325"/>
            <a:ext cx="792163" cy="6481763"/>
          </a:xfrm>
          <a:prstGeom prst="bentConnector3">
            <a:avLst>
              <a:gd name="adj1" fmla="val 128861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35174E-CFE6-104A-9241-F3AB31A74B27}"/>
              </a:ext>
            </a:extLst>
          </p:cNvPr>
          <p:cNvCxnSpPr>
            <a:cxnSpLocks noChangeShapeType="1"/>
            <a:stCxn id="14" idx="2"/>
            <a:endCxn id="7" idx="2"/>
          </p:cNvCxnSpPr>
          <p:nvPr/>
        </p:nvCxnSpPr>
        <p:spPr bwMode="auto">
          <a:xfrm rot="5400000">
            <a:off x="4572001" y="-1684338"/>
            <a:ext cx="12700" cy="7921625"/>
          </a:xfrm>
          <a:prstGeom prst="bentConnector3">
            <a:avLst>
              <a:gd name="adj1" fmla="val 8120000"/>
            </a:avLst>
          </a:prstGeom>
          <a:noFill/>
          <a:ln w="25400">
            <a:solidFill>
              <a:srgbClr val="7F7F7F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0" name="文字方塊 33">
            <a:extLst>
              <a:ext uri="{FF2B5EF4-FFF2-40B4-BE49-F238E27FC236}">
                <a16:creationId xmlns:a16="http://schemas.microsoft.com/office/drawing/2014/main" id="{7E1D8E1D-4244-764E-9C65-A6D4D0876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3284538"/>
            <a:ext cx="612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6000" b="1">
                <a:solidFill>
                  <a:srgbClr val="FF0000"/>
                </a:solidFill>
              </a:rPr>
              <a:t>7</a:t>
            </a:r>
            <a:endParaRPr lang="zh-TW" altLang="en-US" sz="6000" b="1">
              <a:solidFill>
                <a:srgbClr val="FF0000"/>
              </a:solidFill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ADA80F25-029E-794B-A4E3-6DEE26C4A259}"/>
              </a:ext>
            </a:extLst>
          </p:cNvPr>
          <p:cNvSpPr/>
          <p:nvPr/>
        </p:nvSpPr>
        <p:spPr>
          <a:xfrm>
            <a:off x="6732588" y="4298950"/>
            <a:ext cx="2260600" cy="1651000"/>
          </a:xfrm>
          <a:prstGeom prst="rect">
            <a:avLst/>
          </a:prstGeom>
          <a:solidFill>
            <a:srgbClr val="FF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dirty="0"/>
              <a:t>Feedback </a:t>
            </a:r>
            <a:br>
              <a:rPr lang="en-US" sz="3200" dirty="0"/>
            </a:br>
            <a:r>
              <a:rPr lang="en-US" sz="3200" dirty="0"/>
              <a:t>and </a:t>
            </a:r>
            <a:br>
              <a:rPr lang="en-US" sz="3200" dirty="0"/>
            </a:br>
            <a:r>
              <a:rPr lang="en-US" sz="3200" dirty="0"/>
              <a:t>Control</a:t>
            </a: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F378AAA8-9B1A-F04C-94FD-00FE2691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93292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4C9F-CC41-8A4C-AF9A-5E8433D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sz="6000" dirty="0">
                <a:solidFill>
                  <a:schemeClr val="accent1"/>
                </a:solidFill>
              </a:rPr>
              <a:t>Marketing Plan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5AF0-FA48-0F4B-A2AF-E521F989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Executive summary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 (1.0)</a:t>
            </a:r>
            <a:endParaRPr lang="en-US" sz="3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Table of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Situation analysis (2.0) (Ch1)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Marketing strategy (3.0) (Ch2)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Marketing tactics (4.0) (Ch3)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Financial projections (5.0) (Ch4)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Implementation controls (6.0) (Ch5)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D65-3E49-AF42-8CE8-4FE4BD8A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9399-EA2D-044E-818B-F1B256F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(p.78)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2244586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8560C44-C9B5-2C49-AF02-27EFE2B0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r>
              <a:rPr lang="en-US" altLang="zh-TW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0CFE5D5-4412-784A-ABE9-47AF566F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400675"/>
          </a:xfrm>
        </p:spPr>
        <p:txBody>
          <a:bodyPr/>
          <a:lstStyle/>
          <a:p>
            <a:r>
              <a:rPr lang="en-US" altLang="zh-TW" sz="36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1.0 Executive Summary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2.0 Situation Analysis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3.0 Marketing Strategy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4.0 Marketing Tactics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5.0 Financials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6.0 Controls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57ABFF2-CAF7-F845-9CE2-BE62166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74BB5F-95A4-C540-BB56-55A2C651FF15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86A256-AA2C-F04A-AB59-F736971B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0EEE72-B026-204D-9DB4-9C88DA5B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D90319-A12C-ED4B-9840-67B51EC1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073897-4896-9440-A105-E507A017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57BA95-EC45-7D41-A495-80F676A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2437CED-D182-D147-B9B2-40A27B2E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CB79C1-AC92-5C4D-A940-33818537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7747101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9AAE99B-EA48-744F-9CBF-2E413F78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2.0 Situation Analysis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81923F5-87E8-6F46-B844-88AC665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2.1 </a:t>
            </a:r>
            <a:r>
              <a:rPr lang="en-US" altLang="zh-TW" sz="3600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Market Summary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2.2 </a:t>
            </a:r>
            <a:r>
              <a:rPr lang="en-US" altLang="zh-TW" sz="3600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SWOT Analysis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2.3 </a:t>
            </a:r>
            <a:r>
              <a:rPr lang="en-US" altLang="zh-TW" sz="3600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Competition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2.4 Product Offering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2.5 Keys to Success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2.6 Critical Issues</a:t>
            </a:r>
          </a:p>
          <a:p>
            <a:endParaRPr lang="en-US" altLang="zh-TW" dirty="0">
              <a:ea typeface="標楷體" panose="03000509000000000000" pitchFamily="49" charset="-120"/>
              <a:cs typeface="標楷體" panose="03000509000000000000" pitchFamily="49" charset="-12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94EEA75-0BE7-BA45-A4FD-2B01C25F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44B9F7-3390-7945-AE05-3BA624357628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0965" name="Title 1">
            <a:extLst>
              <a:ext uri="{FF2B5EF4-FFF2-40B4-BE49-F238E27FC236}">
                <a16:creationId xmlns:a16="http://schemas.microsoft.com/office/drawing/2014/main" id="{9AFBCCA6-ADD2-1644-8065-CF937E677D7E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D5134CC-9978-B847-9B20-7B7B73D4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9F2991-762F-C84E-ACEE-7CAFD0FB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97C964-C92B-BF4C-AF93-1891AC8F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3EAF82A-2F1D-2D4F-A8B5-806588A3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6DFE8D-5E3E-944B-BF81-2E27D5A3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B69A7F3-6ABB-A44B-AA1B-144372A2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CB8197-7D4F-FD48-92BF-9312683C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2859018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EC5C4E2-B746-D94C-875C-AD900259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2.1 Market Summary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1006C17-65F2-6549-B813-871BA9C8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2.1.1 Market Demographics</a:t>
            </a: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Geographics</a:t>
            </a:r>
            <a:endParaRPr lang="en-US" altLang="zh-TW" sz="3200" dirty="0">
              <a:solidFill>
                <a:srgbClr val="C00000"/>
              </a:solidFill>
              <a:ea typeface="標楷體" panose="03000509000000000000" pitchFamily="49" charset="-120"/>
              <a:cs typeface="標楷體" panose="03000509000000000000" pitchFamily="49" charset="-120"/>
            </a:endParaRPr>
          </a:p>
          <a:p>
            <a:pPr lvl="1"/>
            <a:r>
              <a:rPr lang="en-US" altLang="zh-TW" sz="3200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Demographics</a:t>
            </a:r>
          </a:p>
          <a:p>
            <a:pPr lvl="1"/>
            <a:r>
              <a:rPr lang="en-US" altLang="zh-TW" sz="3200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Behavior Factors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2.1.2 Market Needs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2.1.3 Market Trends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2.1.4 Market Growth</a:t>
            </a:r>
          </a:p>
          <a:p>
            <a:endParaRPr lang="en-US" altLang="zh-TW" dirty="0">
              <a:ea typeface="標楷體" panose="03000509000000000000" pitchFamily="49" charset="-120"/>
              <a:cs typeface="標楷體" panose="03000509000000000000" pitchFamily="49" charset="-12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0604052-0DFB-4C4F-918A-B6F611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F65475-2340-B94E-B72F-A551A6E3A465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1989" name="Title 1">
            <a:extLst>
              <a:ext uri="{FF2B5EF4-FFF2-40B4-BE49-F238E27FC236}">
                <a16:creationId xmlns:a16="http://schemas.microsoft.com/office/drawing/2014/main" id="{18A316EB-370B-7F41-A1DD-7B9F95D4CF1C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4F60D4-391A-9141-B2F9-8E7AC1D3E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8828BC-63ED-FF49-A9E2-EF3CE059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415B31-B36D-9947-8004-0D8D3FC0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B136CFB-59FA-144E-A5BB-232A52E0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0C36230-749A-D34A-9618-8141F107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D3A789E-F0B0-BF40-B1CA-D75D1EAE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197661-0594-C14A-9083-B9C940F4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2703948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8C7448F-3A23-F246-A106-507E71D5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3.0 Marketing Strategy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1AACB71-61C3-0C48-9E71-7EF6A4F1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3.1 Mission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3.2 Marketing Objectives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3.3 Financial Objectives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3.4 </a:t>
            </a:r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Target Markets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3.5 </a:t>
            </a:r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Positioning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3BA53E39-2B8A-6346-8524-C575713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C6E1C2-623D-054B-9341-520013DC92ED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3013" name="Title 1">
            <a:extLst>
              <a:ext uri="{FF2B5EF4-FFF2-40B4-BE49-F238E27FC236}">
                <a16:creationId xmlns:a16="http://schemas.microsoft.com/office/drawing/2014/main" id="{EF5FEA72-2D83-B84E-BC04-2FB2958886C1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324A97-65BC-894C-B6D7-5A1EBCF0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907F51-3C59-744E-81AE-7DACA138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CBF131-03B6-E745-9155-5FA208EF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9611A1-B238-C048-8B5F-02CE1E75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5BDC2F-0DA8-0146-A4DA-735A588D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FBC02ED-1614-154E-AB60-A24E1216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5A01CB-8765-2441-8C35-EF905B63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1435666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D168B5A-1B21-B34F-8470-C8F807E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4.0 Marketing Tactics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6486DED-8FDD-9248-9244-433492C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9DC1CA-5BDB-8D47-A4C3-75CEAB61A1A2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4037" name="Title 1">
            <a:extLst>
              <a:ext uri="{FF2B5EF4-FFF2-40B4-BE49-F238E27FC236}">
                <a16:creationId xmlns:a16="http://schemas.microsoft.com/office/drawing/2014/main" id="{A140C2AE-86E8-D34E-9CEB-C469BB242B7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0378E3-7CF3-654C-A121-D0033E8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67DB40-BCBE-0D4F-A478-3257A9E5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E9D952-4DCF-AF44-A129-FE8B00B7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D7D51F-CAE7-3043-93F1-C29A57F3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7E9CC8-CDC8-F041-B02F-9B2F2BB2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45FE249-E59A-BE41-B5A1-57BB639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B1E3DB-E80B-3140-B0C5-0881766F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469442-A590-EA47-841D-F6DC36B8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4.1 Product</a:t>
            </a:r>
          </a:p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4.2 Pricing</a:t>
            </a:r>
          </a:p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4.3 Distribution (Place)</a:t>
            </a:r>
          </a:p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4.4 Communications (Promotion)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4.5 Marketing Research</a:t>
            </a:r>
          </a:p>
          <a:p>
            <a:endParaRPr lang="en-US" altLang="zh-TW" dirty="0">
              <a:ea typeface="標楷體" panose="03000509000000000000" pitchFamily="49" charset="-120"/>
              <a:cs typeface="標楷體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6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Part 2. Capturing Marketing Insights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3. Collecting Information and Forecasting Demand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4. </a:t>
            </a:r>
            <a:r>
              <a:rPr lang="en-US" dirty="0">
                <a:solidFill>
                  <a:srgbClr val="FF0000"/>
                </a:solidFill>
              </a:rPr>
              <a:t>Conducting Marketing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A81D5FC0-D02E-A949-8D66-75B4ADC1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222689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Capturing Marketing Insights</a:t>
            </a:r>
          </a:p>
        </p:txBody>
      </p:sp>
      <p:sp>
        <p:nvSpPr>
          <p:cNvPr id="8" name="文字方塊 14">
            <a:extLst>
              <a:ext uri="{FF2B5EF4-FFF2-40B4-BE49-F238E27FC236}">
                <a16:creationId xmlns:a16="http://schemas.microsoft.com/office/drawing/2014/main" id="{C00DB7CC-AA32-D347-9DF4-F29D2B59C114}"/>
              </a:ext>
            </a:extLst>
          </p:cNvPr>
          <p:cNvSpPr txBox="1"/>
          <p:nvPr/>
        </p:nvSpPr>
        <p:spPr>
          <a:xfrm>
            <a:off x="439313" y="139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2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F6D598-B53E-BC43-963B-53B21865102D}"/>
              </a:ext>
            </a:extLst>
          </p:cNvPr>
          <p:cNvSpPr/>
          <p:nvPr/>
        </p:nvSpPr>
        <p:spPr>
          <a:xfrm>
            <a:off x="395536" y="235914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5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D168B5A-1B21-B34F-8470-C8F807E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5.0 Financials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B54FC5F-B1D3-6E4C-9258-82F4EEF6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5.1 Break-Even Analysis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5.2 Sales Forecast</a:t>
            </a:r>
          </a:p>
          <a:p>
            <a:r>
              <a:rPr lang="en-US" altLang="zh-TW" sz="3600" dirty="0">
                <a:ea typeface="標楷體" panose="03000509000000000000" pitchFamily="49" charset="-120"/>
                <a:cs typeface="標楷體" panose="03000509000000000000" pitchFamily="49" charset="-120"/>
              </a:rPr>
              <a:t>5.3 Expense Forecast</a:t>
            </a:r>
          </a:p>
          <a:p>
            <a:endParaRPr lang="en-US" altLang="zh-TW" sz="3600" dirty="0">
              <a:ea typeface="標楷體" panose="03000509000000000000" pitchFamily="49" charset="-120"/>
              <a:cs typeface="標楷體" panose="03000509000000000000" pitchFamily="49" charset="-120"/>
            </a:endParaRPr>
          </a:p>
          <a:p>
            <a:endParaRPr lang="en-US" altLang="zh-TW" sz="3600" dirty="0">
              <a:ea typeface="標楷體" panose="03000509000000000000" pitchFamily="49" charset="-120"/>
              <a:cs typeface="標楷體" panose="03000509000000000000" pitchFamily="49" charset="-12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6486DED-8FDD-9248-9244-433492C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9DC1CA-5BDB-8D47-A4C3-75CEAB61A1A2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4037" name="Title 1">
            <a:extLst>
              <a:ext uri="{FF2B5EF4-FFF2-40B4-BE49-F238E27FC236}">
                <a16:creationId xmlns:a16="http://schemas.microsoft.com/office/drawing/2014/main" id="{A140C2AE-86E8-D34E-9CEB-C469BB242B7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0378E3-7CF3-654C-A121-D0033E8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67DB40-BCBE-0D4F-A478-3257A9E5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E9D952-4DCF-AF44-A129-FE8B00B7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D7D51F-CAE7-3043-93F1-C29A57F3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7E9CC8-CDC8-F041-B02F-9B2F2BB2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45FE249-E59A-BE41-B5A1-57BB639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B1E3DB-E80B-3140-B0C5-0881766F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84355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77AE298-6868-2841-9681-1E4E2D5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6.0 Controls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7D38D0F-D9A3-1843-AD57-C12C29D8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6.1 Implementation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6.2 Marketing Organization</a:t>
            </a:r>
          </a:p>
          <a:p>
            <a:r>
              <a:rPr lang="en-US" altLang="zh-TW" dirty="0">
                <a:ea typeface="標楷體" panose="03000509000000000000" pitchFamily="49" charset="-120"/>
                <a:cs typeface="標楷體" panose="03000509000000000000" pitchFamily="49" charset="-120"/>
              </a:rPr>
              <a:t>6.3 Contingency Planning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798024E-8E5B-3E4F-82B0-7F503392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CA5312-6F69-0F46-8696-46BE3CB611BF}" type="slidenum">
              <a:rPr lang="zh-TW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45061" name="Title 1">
            <a:extLst>
              <a:ext uri="{FF2B5EF4-FFF2-40B4-BE49-F238E27FC236}">
                <a16:creationId xmlns:a16="http://schemas.microsoft.com/office/drawing/2014/main" id="{7C7D338E-747C-B64B-A2E7-09590540E43F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400" b="1">
                <a:solidFill>
                  <a:srgbClr val="376092"/>
                </a:solidFill>
                <a:ea typeface="標楷體" panose="03000509000000000000" pitchFamily="49" charset="-120"/>
                <a:cs typeface="標楷體" panose="03000509000000000000" pitchFamily="49" charset="-120"/>
              </a:rPr>
              <a:t>Sample Marketing Plan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EB4624-F3F9-C74C-ADC5-E7BFDD2F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1052513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1.0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Executive Summary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3EA868-B9B4-444A-80B0-FFC8F71F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2075185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2.0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Situation 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5881C8-81CD-934D-83CE-2ECD5BFD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3097857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3.0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Strategy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41E0A5-2602-924D-9687-3C2F5505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143201"/>
            <a:ext cx="1476375" cy="6480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5.0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Financials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696DD82-39F4-0447-9608-DAFCDC13F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877296"/>
            <a:ext cx="1476375" cy="6480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6.0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Controls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4B9E838-F719-2B44-91C6-39DAB7F4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 (pp.83-87)</a:t>
            </a:r>
            <a:endParaRPr lang="es-ES" altLang="zh-TW" sz="1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BA610F-AEF1-7141-8E46-380E12B6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4120529"/>
            <a:ext cx="1476375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4.0 </a:t>
            </a:r>
          </a:p>
          <a:p>
            <a:pPr algn="ctr">
              <a:defRPr/>
            </a:pPr>
            <a:r>
              <a:rPr lang="en-US" b="1" dirty="0">
                <a:solidFill>
                  <a:schemeClr val="lt1"/>
                </a:solidFill>
                <a:latin typeface="+mn-lt"/>
                <a:ea typeface="+mn-ea"/>
              </a:rPr>
              <a:t>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9416898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997-BAA8-D146-A882-0FBBBCC9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Evaluating a Marketing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06E9-C91E-AF42-B762-BC3FF649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Is the plan </a:t>
            </a:r>
            <a:r>
              <a:rPr lang="en-US" sz="4800" dirty="0">
                <a:solidFill>
                  <a:srgbClr val="C00000"/>
                </a:solidFill>
              </a:rPr>
              <a:t>simple</a:t>
            </a:r>
            <a:r>
              <a:rPr lang="en-US" sz="4800" dirty="0"/>
              <a:t>/</a:t>
            </a:r>
            <a:r>
              <a:rPr lang="en-US" sz="4800" dirty="0">
                <a:solidFill>
                  <a:srgbClr val="C00000"/>
                </a:solidFill>
              </a:rPr>
              <a:t>succinct</a:t>
            </a:r>
            <a:r>
              <a:rPr lang="en-US" sz="4800" dirty="0"/>
              <a:t>?</a:t>
            </a:r>
          </a:p>
          <a:p>
            <a:r>
              <a:rPr lang="en-US" sz="4800" dirty="0"/>
              <a:t>Is the plan </a:t>
            </a:r>
            <a:r>
              <a:rPr lang="en-US" sz="4800" dirty="0">
                <a:solidFill>
                  <a:srgbClr val="C00000"/>
                </a:solidFill>
              </a:rPr>
              <a:t>complete</a:t>
            </a:r>
            <a:r>
              <a:rPr lang="en-US" sz="4800" dirty="0"/>
              <a:t>?</a:t>
            </a:r>
          </a:p>
          <a:p>
            <a:r>
              <a:rPr lang="en-US" sz="4800" dirty="0"/>
              <a:t>Is the plan </a:t>
            </a:r>
            <a:r>
              <a:rPr lang="en-US" sz="4800" dirty="0">
                <a:solidFill>
                  <a:srgbClr val="C00000"/>
                </a:solidFill>
              </a:rPr>
              <a:t>specific</a:t>
            </a:r>
            <a:r>
              <a:rPr lang="en-US" sz="4800" dirty="0"/>
              <a:t>?</a:t>
            </a:r>
          </a:p>
          <a:p>
            <a:r>
              <a:rPr lang="en-US" sz="4800" dirty="0"/>
              <a:t>Is the plan </a:t>
            </a:r>
            <a:r>
              <a:rPr lang="en-US" sz="4800" dirty="0">
                <a:solidFill>
                  <a:srgbClr val="C00000"/>
                </a:solidFill>
              </a:rPr>
              <a:t>realistic</a:t>
            </a:r>
            <a:r>
              <a:rPr lang="en-US" sz="4800" dirty="0"/>
              <a:t>?</a:t>
            </a:r>
          </a:p>
          <a:p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ED246-2FD8-F243-AA1B-2F1D4460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72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7DAB-C55F-BC4B-858C-4E148542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9341172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AD0E-D157-D64E-BAB1-2679D03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576E-57BC-5241-9CF9-6066CCF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Case Study on Marketing </a:t>
            </a:r>
            <a:br>
              <a:rPr lang="en-US" sz="4400" dirty="0"/>
            </a:br>
            <a:r>
              <a:rPr lang="en-US" sz="4400" dirty="0"/>
              <a:t>Beyond COVID-19 Pandemic</a:t>
            </a:r>
          </a:p>
          <a:p>
            <a:r>
              <a:rPr lang="en-US" sz="4400" dirty="0"/>
              <a:t>Marketing Management </a:t>
            </a:r>
          </a:p>
          <a:p>
            <a:r>
              <a:rPr lang="en-US" sz="4400" dirty="0"/>
              <a:t>IT Enabled Digital Transformation</a:t>
            </a:r>
          </a:p>
          <a:p>
            <a:r>
              <a:rPr lang="en-US" sz="4400" dirty="0"/>
              <a:t>Business Model and </a:t>
            </a:r>
            <a:br>
              <a:rPr lang="en-US" sz="4400" dirty="0"/>
            </a:br>
            <a:r>
              <a:rPr lang="en-US" sz="4400" dirty="0"/>
              <a:t>Marketing Strategy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8A959-F083-8743-BFFC-8672D9B8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80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標題 1"/>
          <p:cNvSpPr txBox="1">
            <a:spLocks/>
          </p:cNvSpPr>
          <p:nvPr/>
        </p:nvSpPr>
        <p:spPr bwMode="auto">
          <a:xfrm>
            <a:off x="179512" y="1124743"/>
            <a:ext cx="8784976" cy="298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  <a:t>COVID-19</a:t>
            </a:r>
            <a:r>
              <a:rPr lang="zh-TW" altLang="en-US" sz="6000" b="1" dirty="0">
                <a:solidFill>
                  <a:srgbClr val="C00000"/>
                </a:solidFill>
                <a:ea typeface="標楷體" pitchFamily="65" charset="-120"/>
              </a:rPr>
              <a:t>後疫情時代</a:t>
            </a:r>
            <a:b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zh-TW" altLang="en-US" sz="6000" b="1" dirty="0">
                <a:solidFill>
                  <a:srgbClr val="C00000"/>
                </a:solidFill>
                <a:ea typeface="標楷體" pitchFamily="65" charset="-120"/>
              </a:rPr>
              <a:t>遠距行銷 </a:t>
            </a:r>
            <a:br>
              <a:rPr lang="en-US" altLang="zh-TW" sz="6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  <a:t>(Social Distancing Marketing </a:t>
            </a:r>
            <a:b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</a:br>
            <a:r>
              <a:rPr lang="en-US" altLang="zh-TW" sz="4000" b="1" dirty="0">
                <a:solidFill>
                  <a:srgbClr val="C00000"/>
                </a:solidFill>
                <a:ea typeface="標楷體" pitchFamily="65" charset="-120"/>
              </a:rPr>
              <a:t>Beyond COVID-19 Pandemic)</a:t>
            </a: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697547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16B09-038F-44F4-8EB4-975A60D8103E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 bwMode="auto">
          <a:xfrm>
            <a:off x="468313" y="4176713"/>
            <a:ext cx="8207375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Min-</a:t>
            </a:r>
            <a:r>
              <a:rPr kumimoji="0" lang="en-US" altLang="zh-TW" sz="2400" b="1" dirty="0" err="1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Yuh</a:t>
            </a: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 Day</a:t>
            </a:r>
            <a:endParaRPr kumimoji="0" lang="en-US" altLang="zh-TW" sz="2400" b="1" dirty="0">
              <a:solidFill>
                <a:srgbClr val="898989"/>
              </a:solidFill>
              <a:cs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rgbClr val="898989"/>
                </a:solidFill>
                <a:latin typeface="標楷體" pitchFamily="65" charset="-120"/>
                <a:ea typeface="標楷體" pitchFamily="65" charset="-120"/>
                <a:hlinkClick r:id="rId4"/>
              </a:rPr>
              <a:t>戴敏育</a:t>
            </a:r>
            <a:endParaRPr kumimoji="0" lang="en-US" altLang="zh-TW" sz="2400" b="1" dirty="0"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2400" b="1" dirty="0">
                <a:solidFill>
                  <a:schemeClr val="tx2"/>
                </a:solidFill>
                <a:cs typeface="Calibri" panose="020F0502020204030204" pitchFamily="34" charset="0"/>
              </a:rPr>
              <a:t>Associate Professor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副教授</a:t>
            </a:r>
            <a:endParaRPr kumimoji="0" lang="en-US" altLang="zh-TW" sz="2400" b="1" dirty="0">
              <a:solidFill>
                <a:schemeClr val="tx2"/>
              </a:solidFill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Institute of Information Management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National Taipei University</a:t>
            </a:r>
            <a:endParaRPr kumimoji="0" lang="en-US" altLang="zh-TW" sz="2000" b="1" dirty="0">
              <a:solidFill>
                <a:srgbClr val="898989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6"/>
              </a:rPr>
              <a:t>國立臺北大學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 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7"/>
              </a:rPr>
              <a:t>資訊管理研究所</a:t>
            </a:r>
            <a:endParaRPr kumimoji="0" lang="en-US" altLang="zh-TW" sz="2400" b="1" dirty="0">
              <a:solidFill>
                <a:srgbClr val="898989"/>
              </a:solidFill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TW" sz="900" b="1" dirty="0">
              <a:solidFill>
                <a:srgbClr val="898989"/>
              </a:solidFill>
              <a:cs typeface="Times New Roman" pitchFamily="18" charset="0"/>
              <a:hlinkClick r:id="rId8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https://web.ntpu.edu.tw/~myday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1200" b="1" dirty="0">
                <a:solidFill>
                  <a:srgbClr val="898989"/>
                </a:solidFill>
                <a:cs typeface="Times New Roman" pitchFamily="18" charset="0"/>
              </a:rPr>
              <a:t>2020-08-14</a:t>
            </a:r>
            <a:endParaRPr kumimoji="0" lang="zh-TW" altLang="en-US" sz="2500" b="1" dirty="0">
              <a:solidFill>
                <a:srgbClr val="898989"/>
              </a:solidFill>
              <a:ea typeface="標楷體" pitchFamily="65" charset="-120"/>
            </a:endParaRPr>
          </a:p>
        </p:txBody>
      </p:sp>
      <p:pic>
        <p:nvPicPr>
          <p:cNvPr id="14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1544" r="10527" b="25148"/>
          <a:stretch>
            <a:fillRect/>
          </a:stretch>
        </p:blipFill>
        <p:spPr bwMode="auto">
          <a:xfrm>
            <a:off x="2051050" y="4221163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BFA1A4-AC60-1C47-BA18-7524ED7AA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38" y="44624"/>
            <a:ext cx="962066" cy="62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2BED8B-FC41-4348-9A46-5D09945BB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30" y="718301"/>
            <a:ext cx="964282" cy="2350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245A26-2CFC-8F43-9764-EAE36731FD8A}"/>
              </a:ext>
            </a:extLst>
          </p:cNvPr>
          <p:cNvSpPr txBox="1">
            <a:spLocks/>
          </p:cNvSpPr>
          <p:nvPr/>
        </p:nvSpPr>
        <p:spPr bwMode="auto">
          <a:xfrm>
            <a:off x="2413501" y="37033"/>
            <a:ext cx="4390747" cy="8716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新細明體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1" lang="en-US" altLang="en-US" sz="7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41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Part 3. Connecting with Customers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5. Creating Long-term Loyalty Relationships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6. Analyzing Consumer Markets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7. Analyzing Business Markets</a:t>
            </a:r>
            <a:br>
              <a:rPr lang="en-US" dirty="0"/>
            </a:br>
            <a:r>
              <a:rPr lang="en-US" dirty="0"/>
              <a:t>8. Tapping into Global Markets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42A311-36FD-E849-8647-CA6421DF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247650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Connecting with Customers</a:t>
            </a:r>
          </a:p>
        </p:txBody>
      </p:sp>
      <p:sp>
        <p:nvSpPr>
          <p:cNvPr id="7" name="文字方塊 14">
            <a:extLst>
              <a:ext uri="{FF2B5EF4-FFF2-40B4-BE49-F238E27FC236}">
                <a16:creationId xmlns:a16="http://schemas.microsoft.com/office/drawing/2014/main" id="{22C8B057-7D50-8247-9083-06B69DE280AD}"/>
              </a:ext>
            </a:extLst>
          </p:cNvPr>
          <p:cNvSpPr txBox="1"/>
          <p:nvPr/>
        </p:nvSpPr>
        <p:spPr>
          <a:xfrm>
            <a:off x="439313" y="139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3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DCC49A-BE91-5E42-92E5-8A8398213E2B}"/>
              </a:ext>
            </a:extLst>
          </p:cNvPr>
          <p:cNvSpPr/>
          <p:nvPr/>
        </p:nvSpPr>
        <p:spPr>
          <a:xfrm>
            <a:off x="395536" y="235914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CD3-1E90-B147-AD66-DA33F51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7"/>
            <a:ext cx="8229600" cy="54401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Part 4. Building Strong Brands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9. Identifying Market Segments and Targets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10. </a:t>
            </a:r>
            <a:r>
              <a:rPr lang="en-US" dirty="0">
                <a:solidFill>
                  <a:srgbClr val="FF0000"/>
                </a:solidFill>
              </a:rPr>
              <a:t>Crafting the Brand Positioning</a:t>
            </a:r>
            <a:br>
              <a:rPr lang="en-US" altLang="zh-TW" dirty="0"/>
            </a:br>
            <a:r>
              <a:rPr lang="en-US" altLang="zh-TW" dirty="0"/>
              <a:t>11. </a:t>
            </a:r>
            <a:r>
              <a:rPr lang="en-US" dirty="0"/>
              <a:t>Creating Brand Equity</a:t>
            </a:r>
            <a:br>
              <a:rPr lang="en-US" altLang="zh-TW" dirty="0"/>
            </a:br>
            <a:r>
              <a:rPr lang="en-US" altLang="zh-TW" dirty="0"/>
              <a:t>12. </a:t>
            </a:r>
            <a:r>
              <a:rPr lang="en-US" dirty="0"/>
              <a:t>Addressing Competition and Driving Growth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64DC-E55A-9A42-AA22-CA0658F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B46C-01CC-41BD-8A17-4C0AF2F2BDA7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0438B-7535-1E4F-8CEC-58E18566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8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Philip Kotler and Kevin Lane Keller (2016), Marketing Management, 15th edition, Pearson.</a:t>
            </a:r>
            <a:endParaRPr lang="es-ES" altLang="zh-TW" sz="1000" dirty="0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E633FF2-FAA3-FD43-8CFE-8F09F32A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34436"/>
            <a:ext cx="6984776" cy="588098"/>
          </a:xfrm>
          <a:prstGeom prst="roundRect">
            <a:avLst>
              <a:gd name="adj" fmla="val 12157"/>
            </a:avLst>
          </a:prstGeom>
          <a:solidFill>
            <a:schemeClr val="accent3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</a:rPr>
              <a:t>Building Strong Brands</a:t>
            </a:r>
          </a:p>
        </p:txBody>
      </p:sp>
      <p:sp>
        <p:nvSpPr>
          <p:cNvPr id="8" name="文字方塊 14">
            <a:extLst>
              <a:ext uri="{FF2B5EF4-FFF2-40B4-BE49-F238E27FC236}">
                <a16:creationId xmlns:a16="http://schemas.microsoft.com/office/drawing/2014/main" id="{736B0502-A4FD-6249-99DF-87DC56A6C81E}"/>
              </a:ext>
            </a:extLst>
          </p:cNvPr>
          <p:cNvSpPr txBox="1"/>
          <p:nvPr/>
        </p:nvSpPr>
        <p:spPr>
          <a:xfrm>
            <a:off x="439313" y="4462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4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1B9D2D-02AC-5047-BC8D-079E38161839}"/>
              </a:ext>
            </a:extLst>
          </p:cNvPr>
          <p:cNvSpPr/>
          <p:nvPr/>
        </p:nvSpPr>
        <p:spPr>
          <a:xfrm>
            <a:off x="395536" y="141259"/>
            <a:ext cx="586408" cy="585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16506</TotalTime>
  <Words>3423</Words>
  <Application>Microsoft Macintosh PowerPoint</Application>
  <PresentationFormat>On-screen Show (4:3)</PresentationFormat>
  <Paragraphs>693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DFKai-SB</vt:lpstr>
      <vt:lpstr>DFKai-SB</vt:lpstr>
      <vt:lpstr>新細明體</vt:lpstr>
      <vt:lpstr>Arial</vt:lpstr>
      <vt:lpstr>Calibri</vt:lpstr>
      <vt:lpstr>Times New Roman</vt:lpstr>
      <vt:lpstr>Office 佈景主題</vt:lpstr>
      <vt:lpstr>PowerPoint Presentation</vt:lpstr>
      <vt:lpstr>戴敏育 博士  (Min-Yuh Day, Ph.D.)</vt:lpstr>
      <vt:lpstr>Outline</vt:lpstr>
      <vt:lpstr>Case Study on Marketing  Beyond COVID-19 Pandemic </vt:lpstr>
      <vt:lpstr>Marketing Management</vt:lpstr>
      <vt:lpstr>Part 1. Understanding Marketing Management  1. Defining Marketing for the New Realities 2. Developing Marketing Strategies and Plans</vt:lpstr>
      <vt:lpstr>Part 2. Capturing Marketing Insights  3. Collecting Information and Forecasting Demand 4. Conducting Marketing Research</vt:lpstr>
      <vt:lpstr>Part 3. Connecting with Customers  5. Creating Long-term Loyalty Relationships 6. Analyzing Consumer Markets 7. Analyzing Business Markets 8. Tapping into Global Markets</vt:lpstr>
      <vt:lpstr>Part 4. Building Strong Brands  9. Identifying Market Segments and Targets 10. Crafting the Brand Positioning 11. Creating Brand Equity 12. Addressing Competition and Driving Growth</vt:lpstr>
      <vt:lpstr>Part 5. Shaping the Market Offerings   13. Setting Product Strategy 14. Designing and Managing Services  15. Introducing New Market Offerings 16. Developing Pricing Strategies and Programs</vt:lpstr>
      <vt:lpstr>Part 6. Delivering Value  17. Designing and Managing Integrated Marketing Channels  18. Managing Retailing, Wholesaling, and Logistics</vt:lpstr>
      <vt:lpstr>Part 7. Communicating Value 19. Designing and Managing Integrated Marketing Communications 20. Managing Mass Communications: Advertising, Sales Promotions, Events and Experiences, and Public Relations 21. Managing Digital Communications: Online, Social Media, and Mobile 22. Managing Personal Communications: Direct and Database Marketing and Personal Selling</vt:lpstr>
      <vt:lpstr>Part 8. Conducting Marketing Responsibly for Long-term Success  23. Managing a Holistic Marketing Organization for the Long Run</vt:lpstr>
      <vt:lpstr>IT Enabled  Digital Transformation</vt:lpstr>
      <vt:lpstr>Marketing Management  and  Information Systems</vt:lpstr>
      <vt:lpstr>Information Management (MIS) Information Systems</vt:lpstr>
      <vt:lpstr>Fundamental MIS Concepts</vt:lpstr>
      <vt:lpstr>Marketing</vt:lpstr>
      <vt:lpstr>Marketing</vt:lpstr>
      <vt:lpstr>Marketing</vt:lpstr>
      <vt:lpstr>Marketing Management</vt:lpstr>
      <vt:lpstr>Marketing Management</vt:lpstr>
      <vt:lpstr>Marketing Management Tasks</vt:lpstr>
      <vt:lpstr>The Essence of  Strategic Marketing (STP)</vt:lpstr>
      <vt:lpstr>Customer Value</vt:lpstr>
      <vt:lpstr>Value</vt:lpstr>
      <vt:lpstr>Value</vt:lpstr>
      <vt:lpstr>Customer Perceived Value</vt:lpstr>
      <vt:lpstr>Customer Value Triad</vt:lpstr>
      <vt:lpstr>Value and Satisfaction</vt:lpstr>
      <vt:lpstr>Building  Customer Value, Satisfaction,  and  Loyalty</vt:lpstr>
      <vt:lpstr>Satisfaction</vt:lpstr>
      <vt:lpstr>Loyalty</vt:lpstr>
      <vt:lpstr>Customer Perceived Value, Customer Satisfaction, and Loyalty</vt:lpstr>
      <vt:lpstr>CEO CIO CFO</vt:lpstr>
      <vt:lpstr>CEO CIO CMO</vt:lpstr>
      <vt:lpstr>Business  Model and  Strategy</vt:lpstr>
      <vt:lpstr>Business  Model</vt:lpstr>
      <vt:lpstr>Business Model</vt:lpstr>
      <vt:lpstr>Definition of Business Model</vt:lpstr>
      <vt:lpstr>Business Model Canvas</vt:lpstr>
      <vt:lpstr>Business Model Canvas</vt:lpstr>
      <vt:lpstr>The 9 Building Blocks of  Business Model</vt:lpstr>
      <vt:lpstr>The 9 Building Blocks of  Business Model</vt:lpstr>
      <vt:lpstr>PowerPoint Presentation</vt:lpstr>
      <vt:lpstr>PowerPoint Presentation</vt:lpstr>
      <vt:lpstr>Strategy  vs.  Tactics</vt:lpstr>
      <vt:lpstr>Strategy vs. Tactics</vt:lpstr>
      <vt:lpstr>Strategy vs. Tactics</vt:lpstr>
      <vt:lpstr>PowerPoint Presentation</vt:lpstr>
      <vt:lpstr>Strategy &gt; Plans &gt; Tactics</vt:lpstr>
      <vt:lpstr>Marketing Planning Process </vt:lpstr>
      <vt:lpstr>The Strategic Planning,  Implementation, and Control Processes</vt:lpstr>
      <vt:lpstr>Marketing Plan</vt:lpstr>
      <vt:lpstr>Marketing Plan</vt:lpstr>
      <vt:lpstr>Business Unit Strategic-Planning Process</vt:lpstr>
      <vt:lpstr>Business Unit Strategic-Planning Process</vt:lpstr>
      <vt:lpstr>Business Unit Strategic-Planning Process</vt:lpstr>
      <vt:lpstr>Business Unit Strategic-Planning Process</vt:lpstr>
      <vt:lpstr>Business Unit Strategic-Planning Process</vt:lpstr>
      <vt:lpstr>Business Unit Strategic-Planning Process</vt:lpstr>
      <vt:lpstr>Business Unit Strategic-Planning Process</vt:lpstr>
      <vt:lpstr>Business Unit Strategic-Planning Process</vt:lpstr>
      <vt:lpstr>Marketing Plan Contents</vt:lpstr>
      <vt:lpstr>Sample Marketing Plan</vt:lpstr>
      <vt:lpstr>2.0 Situation Analysis</vt:lpstr>
      <vt:lpstr>2.1 Market Summary</vt:lpstr>
      <vt:lpstr>3.0 Marketing Strategy</vt:lpstr>
      <vt:lpstr>4.0 Marketing Tactics</vt:lpstr>
      <vt:lpstr>5.0 Financials</vt:lpstr>
      <vt:lpstr>6.0 Controls</vt:lpstr>
      <vt:lpstr>Evaluating a Marketing Plan</vt:lpstr>
      <vt:lpstr>Summary</vt:lpstr>
      <vt:lpstr>PowerPoint Presentation</vt:lpstr>
    </vt:vector>
  </TitlesOfParts>
  <Manager/>
  <Company>NTPU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COVID-19後疫情時代遠距行銷 (Social Distancing Marketing Beyond COVID-19 Pandemic)</dc:title>
  <dc:subject/>
  <dc:creator>myday</dc:creator>
  <cp:keywords>COVID-19, 後疫情時代, 遠距行銷, Social Distancing Marketing, Beyond, COVID-19, Pandemic</cp:keywords>
  <dc:description>COVID-19後疫情時代遠距行銷 (Social Distancing Marketing Beyond COVID-19 Pandemic)</dc:description>
  <cp:lastModifiedBy>Microsoft Office User</cp:lastModifiedBy>
  <cp:revision>909</cp:revision>
  <cp:lastPrinted>2020-08-14T04:47:28Z</cp:lastPrinted>
  <dcterms:created xsi:type="dcterms:W3CDTF">2011-02-14T23:24:00Z</dcterms:created>
  <dcterms:modified xsi:type="dcterms:W3CDTF">2020-08-15T02:39:54Z</dcterms:modified>
  <cp:category/>
</cp:coreProperties>
</file>