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3189ed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a3189ed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3189ed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3189ed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3189ed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3189ed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3189ede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3189ed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a3189ed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a3189ed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3e9ae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3e9ae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3e9ae5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3e9ae5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3189ed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3189ed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3189ede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3189ed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a3189ed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a3189e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3e9c2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3e9c2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a3189e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a3189e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3189ed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3189ed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Programm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SOLID Principle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Fikri Ahmadi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FF0000"/>
                </a:solidFill>
              </a:rPr>
              <a:t>L</a:t>
            </a:r>
            <a:r>
              <a:rPr lang="id" sz="3000"/>
              <a:t>iskov Subtitution</a:t>
            </a:r>
            <a:r>
              <a:rPr lang="id" sz="3000"/>
              <a:t> Principle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LSP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50">
                <a:solidFill>
                  <a:srgbClr val="0A0A23"/>
                </a:solidFill>
                <a:highlight>
                  <a:srgbClr val="FFFFFF"/>
                </a:highlight>
              </a:rPr>
              <a:t>states that </a:t>
            </a:r>
            <a:r>
              <a:rPr b="1" lang="id" sz="1550">
                <a:solidFill>
                  <a:srgbClr val="0A0A23"/>
                </a:solidFill>
                <a:highlight>
                  <a:srgbClr val="FFFFFF"/>
                </a:highlight>
              </a:rPr>
              <a:t>subclasses should be substitutable for their base classes.</a:t>
            </a:r>
            <a:endParaRPr b="1" sz="15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FF0000"/>
                </a:solidFill>
              </a:rPr>
              <a:t>I</a:t>
            </a:r>
            <a:r>
              <a:rPr lang="id" sz="3000"/>
              <a:t>nterface</a:t>
            </a:r>
            <a:r>
              <a:rPr lang="id" sz="3000"/>
              <a:t> Segregation Principle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ISP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50">
                <a:solidFill>
                  <a:srgbClr val="0A0A23"/>
                </a:solidFill>
                <a:highlight>
                  <a:srgbClr val="FFFFFF"/>
                </a:highlight>
              </a:rPr>
              <a:t>Segregation means </a:t>
            </a:r>
            <a:r>
              <a:rPr b="1" lang="id" sz="1550">
                <a:solidFill>
                  <a:srgbClr val="0A0A23"/>
                </a:solidFill>
                <a:highlight>
                  <a:srgbClr val="FFFFFF"/>
                </a:highlight>
              </a:rPr>
              <a:t>keeping things separated, and the Interface Segregation Principle is about separating the interfaces.</a:t>
            </a:r>
            <a:endParaRPr b="1" sz="1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FF0000"/>
                </a:solidFill>
              </a:rPr>
              <a:t>D</a:t>
            </a:r>
            <a:r>
              <a:rPr lang="id" sz="3000"/>
              <a:t>ependency</a:t>
            </a:r>
            <a:r>
              <a:rPr lang="id" sz="3000"/>
              <a:t> Inversion Principle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50">
                <a:solidFill>
                  <a:srgbClr val="0A0A23"/>
                </a:solidFill>
                <a:highlight>
                  <a:srgbClr val="FFFFFF"/>
                </a:highlight>
              </a:rPr>
              <a:t>states that our classes should </a:t>
            </a:r>
            <a:r>
              <a:rPr b="1" lang="id" sz="1550">
                <a:solidFill>
                  <a:srgbClr val="0A0A23"/>
                </a:solidFill>
                <a:highlight>
                  <a:srgbClr val="FFFFFF"/>
                </a:highlight>
              </a:rPr>
              <a:t>depend upon interfaces or abstract classes instead of concrete classes and functions.</a:t>
            </a:r>
            <a:endParaRPr b="1" sz="15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3245675" y="16476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/>
              <a:t>https://github.com/fikrius/solid.git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/>
              <a:t>fikrius@gmail.com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586250" y="526350"/>
            <a:ext cx="5971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First introduced by the famous computer scientist Robert J. Martin (Uncle Bob) in his paper in 2000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562875" y="61680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Problem dalam pemrograman 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Kolaborasi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d" sz="2000"/>
              <a:t>Standar penulisan kode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98775" y="2412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Other principles :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You aren’t gonna need it (YAGNI)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250">
                <a:highlight>
                  <a:srgbClr val="FFFFFF"/>
                </a:highlight>
              </a:rPr>
              <a:t>states that a </a:t>
            </a:r>
            <a:r>
              <a:rPr lang="id" sz="1250">
                <a:highlight>
                  <a:srgbClr val="FFFFFF"/>
                </a:highlight>
                <a:uFill>
                  <a:noFill/>
                </a:uFill>
                <a:hlinkClick r:id="rId3"/>
              </a:rPr>
              <a:t>programmer</a:t>
            </a:r>
            <a:r>
              <a:rPr lang="id" sz="1250">
                <a:highlight>
                  <a:srgbClr val="FFFFFF"/>
                </a:highlight>
              </a:rPr>
              <a:t> should not add functionality until deemed necessary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Keep It Simple Stupid </a:t>
            </a:r>
            <a:r>
              <a:rPr lang="id" sz="1600"/>
              <a:t>Principle </a:t>
            </a:r>
            <a:r>
              <a:rPr lang="id" sz="1600"/>
              <a:t>(KISS) 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250">
                <a:highlight>
                  <a:srgbClr val="FFFFFF"/>
                </a:highlight>
              </a:rPr>
              <a:t>states that most systems work best if they are kept simple rather than made complicated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Don’t repeat yourself (DRY)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250">
                <a:highlight>
                  <a:srgbClr val="FFFFFF"/>
                </a:highlight>
              </a:rPr>
              <a:t>stated as "Every piece of knowledge must have a single, unambiguous, authoritative representation within a system"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FF0000"/>
                </a:solidFill>
              </a:rPr>
              <a:t>S</a:t>
            </a:r>
            <a:r>
              <a:rPr lang="id" sz="3000"/>
              <a:t>ingle Responsibility Principle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SRP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50">
                <a:solidFill>
                  <a:srgbClr val="0A0A23"/>
                </a:solidFill>
                <a:highlight>
                  <a:srgbClr val="FFFFFF"/>
                </a:highlight>
              </a:rPr>
              <a:t>States that </a:t>
            </a:r>
            <a:r>
              <a:rPr b="1" lang="id" sz="1550">
                <a:highlight>
                  <a:srgbClr val="FFFFFF"/>
                </a:highlight>
              </a:rPr>
              <a:t>a class should do one thing and therefore it should have only a single reason to change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522025" y="1228300"/>
            <a:ext cx="1764600" cy="122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Controller</a:t>
            </a:r>
            <a:endParaRPr b="1" sz="1800"/>
          </a:p>
        </p:txBody>
      </p:sp>
      <p:sp>
        <p:nvSpPr>
          <p:cNvPr id="92" name="Google Shape;92;p19"/>
          <p:cNvSpPr/>
          <p:nvPr/>
        </p:nvSpPr>
        <p:spPr>
          <a:xfrm>
            <a:off x="2838088" y="1228300"/>
            <a:ext cx="1843500" cy="122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Service</a:t>
            </a:r>
            <a:endParaRPr b="1" sz="1800"/>
          </a:p>
        </p:txBody>
      </p:sp>
      <p:sp>
        <p:nvSpPr>
          <p:cNvPr id="93" name="Google Shape;93;p19"/>
          <p:cNvSpPr/>
          <p:nvPr/>
        </p:nvSpPr>
        <p:spPr>
          <a:xfrm>
            <a:off x="5233050" y="1228300"/>
            <a:ext cx="1843500" cy="122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Repository</a:t>
            </a:r>
            <a:endParaRPr b="1" sz="1800"/>
          </a:p>
        </p:txBody>
      </p:sp>
      <p:cxnSp>
        <p:nvCxnSpPr>
          <p:cNvPr id="94" name="Google Shape;94;p19"/>
          <p:cNvCxnSpPr>
            <a:stCxn id="91" idx="3"/>
            <a:endCxn id="92" idx="1"/>
          </p:cNvCxnSpPr>
          <p:nvPr/>
        </p:nvCxnSpPr>
        <p:spPr>
          <a:xfrm>
            <a:off x="2286625" y="1842400"/>
            <a:ext cx="5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9"/>
          <p:cNvCxnSpPr>
            <a:stCxn id="92" idx="3"/>
            <a:endCxn id="93" idx="1"/>
          </p:cNvCxnSpPr>
          <p:nvPr/>
        </p:nvCxnSpPr>
        <p:spPr>
          <a:xfrm>
            <a:off x="4681588" y="1842400"/>
            <a:ext cx="5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9"/>
          <p:cNvSpPr/>
          <p:nvPr/>
        </p:nvSpPr>
        <p:spPr>
          <a:xfrm>
            <a:off x="5272500" y="2932575"/>
            <a:ext cx="1764600" cy="81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Logic, query, pemanggilan model</a:t>
            </a:r>
            <a:endParaRPr/>
          </a:p>
        </p:txBody>
      </p:sp>
      <p:cxnSp>
        <p:nvCxnSpPr>
          <p:cNvPr id="97" name="Google Shape;97;p19"/>
          <p:cNvCxnSpPr>
            <a:stCxn id="93" idx="2"/>
            <a:endCxn id="96" idx="0"/>
          </p:cNvCxnSpPr>
          <p:nvPr/>
        </p:nvCxnSpPr>
        <p:spPr>
          <a:xfrm>
            <a:off x="6154800" y="2456500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FF0000"/>
                </a:solidFill>
              </a:rPr>
              <a:t>O</a:t>
            </a:r>
            <a:r>
              <a:rPr lang="id" sz="3000"/>
              <a:t>pen-</a:t>
            </a:r>
            <a:r>
              <a:rPr lang="id" sz="3000"/>
              <a:t>Closed Principle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OCP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50">
                <a:solidFill>
                  <a:srgbClr val="0A0A23"/>
                </a:solidFill>
                <a:highlight>
                  <a:srgbClr val="FFFFFF"/>
                </a:highlight>
              </a:rPr>
              <a:t>software entities (classes, modules, functions) </a:t>
            </a:r>
            <a:r>
              <a:rPr b="1" lang="id" sz="1550">
                <a:highlight>
                  <a:srgbClr val="FFFFFF"/>
                </a:highlight>
              </a:rPr>
              <a:t>should be open for extension and closed to modification.</a:t>
            </a:r>
            <a:endParaRPr sz="1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