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4" r:id="rId18"/>
    <p:sldId id="275" r:id="rId19"/>
    <p:sldId id="272"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1330FD-2580-48A5-AE09-2508F6E8CCF0}" v="82" dt="2021-01-28T13:33:13.435"/>
    <p1510:client id="{A0E71198-6721-1152-96E9-035CECDA0CAB}" v="4997" dt="2021-01-28T16:18:46.067"/>
    <p1510:client id="{B5ACBEDE-7F49-C721-A6FA-FDFC8644F57E}" v="16" dt="2021-01-28T16:16:44.5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fld id="{32637B58-87C1-446D-BDA9-B06F4BCF7782}" type="datetimeFigureOut">
              <a:rPr lang="en-US" smtClean="0"/>
              <a:t>1/28/2021</a:t>
            </a:fld>
            <a:endParaRPr lang="en-US"/>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280393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fld id="{32637B58-87C1-446D-BDA9-B06F4BCF7782}" type="datetimeFigureOut">
              <a:rPr lang="en-US" smtClean="0"/>
              <a:t>1/28/2021</a:t>
            </a:fld>
            <a:endParaRPr lang="en-US"/>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330468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fld id="{32637B58-87C1-446D-BDA9-B06F4BCF7782}" type="datetimeFigureOut">
              <a:rPr lang="en-US" smtClean="0"/>
              <a:t>1/28/2021</a:t>
            </a:fld>
            <a:endParaRPr lang="en-US"/>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472780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a:t>Click to edit Master title style</a:t>
            </a:r>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fld id="{32637B58-87C1-446D-BDA9-B06F4BCF7782}" type="datetimeFigureOut">
              <a:rPr lang="en-US" smtClean="0"/>
              <a:t>1/28/2021</a:t>
            </a:fld>
            <a:endParaRPr lang="en-US"/>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t>‹#›</a:t>
            </a:fld>
            <a:endParaRPr lang="en-US"/>
          </a:p>
        </p:txBody>
      </p:sp>
    </p:spTree>
    <p:extLst>
      <p:ext uri="{BB962C8B-B14F-4D97-AF65-F5344CB8AC3E}">
        <p14:creationId xmlns:p14="http://schemas.microsoft.com/office/powerpoint/2010/main" val="1430137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fld id="{32637B58-87C1-446D-BDA9-B06F4BCF7782}" type="datetimeFigureOut">
              <a:rPr lang="en-US" smtClean="0"/>
              <a:t>1/28/2021</a:t>
            </a:fld>
            <a:endParaRPr lang="en-US"/>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368147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fld id="{32637B58-87C1-446D-BDA9-B06F4BCF7782}" type="datetimeFigureOut">
              <a:rPr lang="en-US" smtClean="0"/>
              <a:t>1/28/2021</a:t>
            </a:fld>
            <a:endParaRPr lang="en-US"/>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612142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fld id="{32637B58-87C1-446D-BDA9-B06F4BCF7782}" type="datetimeFigureOut">
              <a:rPr lang="en-US" smtClean="0"/>
              <a:t>1/28/2021</a:t>
            </a:fld>
            <a:endParaRPr lang="en-US"/>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753444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fld id="{32637B58-87C1-446D-BDA9-B06F4BCF7782}" type="datetimeFigureOut">
              <a:rPr lang="en-US" smtClean="0"/>
              <a:t>1/28/2021</a:t>
            </a:fld>
            <a:endParaRPr lang="en-US"/>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871883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fld id="{32637B58-87C1-446D-BDA9-B06F4BCF7782}" type="datetimeFigureOut">
              <a:rPr lang="en-US" smtClean="0"/>
              <a:t>1/28/2021</a:t>
            </a:fld>
            <a:endParaRPr lang="en-US"/>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185385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fld id="{32637B58-87C1-446D-BDA9-B06F4BCF7782}" type="datetimeFigureOut">
              <a:rPr lang="en-US" smtClean="0"/>
              <a:t>1/28/2021</a:t>
            </a:fld>
            <a:endParaRPr lang="en-US"/>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424829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fld id="{32637B58-87C1-446D-BDA9-B06F4BCF7782}" type="datetimeFigureOut">
              <a:rPr lang="en-US" smtClean="0"/>
              <a:t>1/28/2021</a:t>
            </a:fld>
            <a:endParaRPr lang="en-US"/>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362414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fld id="{32637B58-87C1-446D-BDA9-B06F4BCF7782}" type="datetimeFigureOut">
              <a:rPr lang="en-US" smtClean="0"/>
              <a:pPr/>
              <a:t>1/28/2021</a:t>
            </a:fld>
            <a:endParaRPr lang="en-US"/>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1169550086"/>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37D2F59-319C-4435-B2E2-6AE60A4F7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DEF4046A-4981-4863-B165-152FBF7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13207"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1691" y="-36247"/>
            <a:ext cx="5941183" cy="3603793"/>
          </a:xfrm>
        </p:spPr>
        <p:txBody>
          <a:bodyPr>
            <a:normAutofit/>
          </a:bodyPr>
          <a:lstStyle/>
          <a:p>
            <a:r>
              <a:rPr lang="en-US">
                <a:solidFill>
                  <a:srgbClr val="FFFFFF"/>
                </a:solidFill>
                <a:cs typeface="Posterama"/>
              </a:rPr>
              <a:t>Dental and Mouth Disease Chatbot Assistant</a:t>
            </a:r>
            <a:endParaRPr lang="en-US">
              <a:solidFill>
                <a:srgbClr val="FFFFFF"/>
              </a:solidFill>
            </a:endParaRPr>
          </a:p>
        </p:txBody>
      </p:sp>
      <p:sp>
        <p:nvSpPr>
          <p:cNvPr id="3" name="Subtitle 2"/>
          <p:cNvSpPr>
            <a:spLocks noGrp="1"/>
          </p:cNvSpPr>
          <p:nvPr>
            <p:ph type="subTitle" idx="1"/>
          </p:nvPr>
        </p:nvSpPr>
        <p:spPr>
          <a:xfrm>
            <a:off x="71691" y="3673066"/>
            <a:ext cx="3807584" cy="433359"/>
          </a:xfrm>
        </p:spPr>
        <p:txBody>
          <a:bodyPr vert="horz" lIns="91440" tIns="45720" rIns="91440" bIns="45720" rtlCol="0" anchor="t">
            <a:normAutofit/>
          </a:bodyPr>
          <a:lstStyle/>
          <a:p>
            <a:r>
              <a:rPr lang="en-US" dirty="0">
                <a:solidFill>
                  <a:srgbClr val="FFFFFF"/>
                </a:solidFill>
              </a:rPr>
              <a:t>Group members:</a:t>
            </a:r>
          </a:p>
        </p:txBody>
      </p:sp>
      <p:sp>
        <p:nvSpPr>
          <p:cNvPr id="56" name="Freeform: Shape 55">
            <a:extLst>
              <a:ext uri="{FF2B5EF4-FFF2-40B4-BE49-F238E27FC236}">
                <a16:creationId xmlns:a16="http://schemas.microsoft.com/office/drawing/2014/main" id="{05206A06-3741-4597-A321-66F7A9968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513861" y="3447061"/>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Shape 57">
            <a:extLst>
              <a:ext uri="{FF2B5EF4-FFF2-40B4-BE49-F238E27FC236}">
                <a16:creationId xmlns:a16="http://schemas.microsoft.com/office/drawing/2014/main" id="{09BCF989-255A-4CF6-AC6C-F7E46020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246663" y="-1789711"/>
            <a:ext cx="3354778" cy="6934200"/>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Shape 59">
            <a:extLst>
              <a:ext uri="{FF2B5EF4-FFF2-40B4-BE49-F238E27FC236}">
                <a16:creationId xmlns:a16="http://schemas.microsoft.com/office/drawing/2014/main" id="{03B6CD95-D4DD-40EB-9FBB-C1323608C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246663" y="-1789711"/>
            <a:ext cx="3354778" cy="6934200"/>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 name="Table 4">
            <a:extLst>
              <a:ext uri="{FF2B5EF4-FFF2-40B4-BE49-F238E27FC236}">
                <a16:creationId xmlns:a16="http://schemas.microsoft.com/office/drawing/2014/main" id="{630C909F-94DC-4D19-94E5-A0C785B3391E}"/>
              </a:ext>
            </a:extLst>
          </p:cNvPr>
          <p:cNvGraphicFramePr>
            <a:graphicFrameLocks noGrp="1"/>
          </p:cNvGraphicFramePr>
          <p:nvPr>
            <p:extLst>
              <p:ext uri="{D42A27DB-BD31-4B8C-83A1-F6EECF244321}">
                <p14:modId xmlns:p14="http://schemas.microsoft.com/office/powerpoint/2010/main" val="1822397298"/>
              </p:ext>
            </p:extLst>
          </p:nvPr>
        </p:nvGraphicFramePr>
        <p:xfrm>
          <a:off x="30480" y="4227576"/>
          <a:ext cx="6943342" cy="1854200"/>
        </p:xfrm>
        <a:graphic>
          <a:graphicData uri="http://schemas.openxmlformats.org/drawingml/2006/table">
            <a:tbl>
              <a:tblPr firstRow="1" bandRow="1">
                <a:tableStyleId>{5C22544A-7EE6-4342-B048-85BDC9FD1C3A}</a:tableStyleId>
              </a:tblPr>
              <a:tblGrid>
                <a:gridCol w="3471671">
                  <a:extLst>
                    <a:ext uri="{9D8B030D-6E8A-4147-A177-3AD203B41FA5}">
                      <a16:colId xmlns:a16="http://schemas.microsoft.com/office/drawing/2014/main" val="66643159"/>
                    </a:ext>
                  </a:extLst>
                </a:gridCol>
                <a:gridCol w="3471671">
                  <a:extLst>
                    <a:ext uri="{9D8B030D-6E8A-4147-A177-3AD203B41FA5}">
                      <a16:colId xmlns:a16="http://schemas.microsoft.com/office/drawing/2014/main" val="3279301899"/>
                    </a:ext>
                  </a:extLst>
                </a:gridCol>
              </a:tblGrid>
              <a:tr h="370840">
                <a:tc>
                  <a:txBody>
                    <a:bodyPr/>
                    <a:lstStyle/>
                    <a:p>
                      <a:r>
                        <a:rPr lang="en-US" dirty="0"/>
                        <a:t>NAME</a:t>
                      </a:r>
                    </a:p>
                  </a:txBody>
                  <a:tcPr/>
                </a:tc>
                <a:tc>
                  <a:txBody>
                    <a:bodyPr/>
                    <a:lstStyle/>
                    <a:p>
                      <a:r>
                        <a:rPr lang="en-US" dirty="0"/>
                        <a:t>MATRIC NUM</a:t>
                      </a:r>
                    </a:p>
                  </a:txBody>
                  <a:tcPr/>
                </a:tc>
                <a:extLst>
                  <a:ext uri="{0D108BD9-81ED-4DB2-BD59-A6C34878D82A}">
                    <a16:rowId xmlns:a16="http://schemas.microsoft.com/office/drawing/2014/main" val="2457591485"/>
                  </a:ext>
                </a:extLst>
              </a:tr>
              <a:tr h="370840">
                <a:tc>
                  <a:txBody>
                    <a:bodyPr/>
                    <a:lstStyle/>
                    <a:p>
                      <a:r>
                        <a:rPr lang="en-US" dirty="0">
                          <a:latin typeface="Angsana New"/>
                        </a:rPr>
                        <a:t>MOHD HARIZ BIN ABDUL MALEK</a:t>
                      </a:r>
                    </a:p>
                  </a:txBody>
                  <a:tcPr/>
                </a:tc>
                <a:tc>
                  <a:txBody>
                    <a:bodyPr/>
                    <a:lstStyle/>
                    <a:p>
                      <a:r>
                        <a:rPr lang="en-US" dirty="0">
                          <a:latin typeface="Angsana New"/>
                        </a:rPr>
                        <a:t>B031810296</a:t>
                      </a:r>
                    </a:p>
                  </a:txBody>
                  <a:tcPr/>
                </a:tc>
                <a:extLst>
                  <a:ext uri="{0D108BD9-81ED-4DB2-BD59-A6C34878D82A}">
                    <a16:rowId xmlns:a16="http://schemas.microsoft.com/office/drawing/2014/main" val="2791492245"/>
                  </a:ext>
                </a:extLst>
              </a:tr>
              <a:tr h="370840">
                <a:tc>
                  <a:txBody>
                    <a:bodyPr/>
                    <a:lstStyle/>
                    <a:p>
                      <a:r>
                        <a:rPr lang="en-US" dirty="0">
                          <a:latin typeface="Angsana New"/>
                        </a:rPr>
                        <a:t>MEOR AMIRUL ASHRAF BIN JAMALULAIL</a:t>
                      </a:r>
                    </a:p>
                  </a:txBody>
                  <a:tcPr/>
                </a:tc>
                <a:tc>
                  <a:txBody>
                    <a:bodyPr/>
                    <a:lstStyle/>
                    <a:p>
                      <a:r>
                        <a:rPr lang="en-US" dirty="0">
                          <a:latin typeface="Angsana New"/>
                        </a:rPr>
                        <a:t>B031810468</a:t>
                      </a:r>
                    </a:p>
                  </a:txBody>
                  <a:tcPr/>
                </a:tc>
                <a:extLst>
                  <a:ext uri="{0D108BD9-81ED-4DB2-BD59-A6C34878D82A}">
                    <a16:rowId xmlns:a16="http://schemas.microsoft.com/office/drawing/2014/main" val="3655782820"/>
                  </a:ext>
                </a:extLst>
              </a:tr>
              <a:tr h="370840">
                <a:tc>
                  <a:txBody>
                    <a:bodyPr/>
                    <a:lstStyle/>
                    <a:p>
                      <a:r>
                        <a:rPr lang="en-US" dirty="0">
                          <a:latin typeface="Angsana New"/>
                        </a:rPr>
                        <a:t>MUHAMMAD HARRAZ BIN HARUN</a:t>
                      </a:r>
                    </a:p>
                  </a:txBody>
                  <a:tcPr/>
                </a:tc>
                <a:tc>
                  <a:txBody>
                    <a:bodyPr/>
                    <a:lstStyle/>
                    <a:p>
                      <a:r>
                        <a:rPr lang="en-US" dirty="0">
                          <a:latin typeface="Angsana New"/>
                        </a:rPr>
                        <a:t>B031810426</a:t>
                      </a:r>
                    </a:p>
                  </a:txBody>
                  <a:tcPr/>
                </a:tc>
                <a:extLst>
                  <a:ext uri="{0D108BD9-81ED-4DB2-BD59-A6C34878D82A}">
                    <a16:rowId xmlns:a16="http://schemas.microsoft.com/office/drawing/2014/main" val="718834516"/>
                  </a:ext>
                </a:extLst>
              </a:tr>
              <a:tr h="370840">
                <a:tc>
                  <a:txBody>
                    <a:bodyPr/>
                    <a:lstStyle/>
                    <a:p>
                      <a:r>
                        <a:rPr lang="en-US" dirty="0">
                          <a:latin typeface="Angsana New"/>
                        </a:rPr>
                        <a:t>MUHAMMAD FIKRUN AMIN</a:t>
                      </a:r>
                    </a:p>
                  </a:txBody>
                  <a:tcPr/>
                </a:tc>
                <a:tc>
                  <a:txBody>
                    <a:bodyPr/>
                    <a:lstStyle/>
                    <a:p>
                      <a:r>
                        <a:rPr lang="en-US" dirty="0">
                          <a:latin typeface="Angsana New"/>
                        </a:rPr>
                        <a:t>B031810404</a:t>
                      </a:r>
                    </a:p>
                  </a:txBody>
                  <a:tcPr/>
                </a:tc>
                <a:extLst>
                  <a:ext uri="{0D108BD9-81ED-4DB2-BD59-A6C34878D82A}">
                    <a16:rowId xmlns:a16="http://schemas.microsoft.com/office/drawing/2014/main" val="87107710"/>
                  </a:ext>
                </a:extLst>
              </a:tr>
            </a:tbl>
          </a:graphicData>
        </a:graphic>
      </p:graphicFrame>
      <p:sp>
        <p:nvSpPr>
          <p:cNvPr id="6" name="TextBox 5">
            <a:extLst>
              <a:ext uri="{FF2B5EF4-FFF2-40B4-BE49-F238E27FC236}">
                <a16:creationId xmlns:a16="http://schemas.microsoft.com/office/drawing/2014/main" id="{36D6867A-982D-4249-B5A5-63BE65CF062B}"/>
              </a:ext>
            </a:extLst>
          </p:cNvPr>
          <p:cNvSpPr txBox="1"/>
          <p:nvPr/>
        </p:nvSpPr>
        <p:spPr>
          <a:xfrm>
            <a:off x="-4705" y="6322901"/>
            <a:ext cx="79940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cap="all" dirty="0">
                <a:solidFill>
                  <a:srgbClr val="FFFFFF"/>
                </a:solidFill>
              </a:rPr>
              <a:t>Lecturer name : PROF. Ts. Dr. Goh </a:t>
            </a:r>
            <a:r>
              <a:rPr lang="en-US" b="1" cap="all" dirty="0" err="1">
                <a:solidFill>
                  <a:srgbClr val="FFFFFF"/>
                </a:solidFill>
              </a:rPr>
              <a:t>ong</a:t>
            </a:r>
            <a:r>
              <a:rPr lang="en-US" b="1" cap="all" dirty="0">
                <a:solidFill>
                  <a:srgbClr val="FFFFFF"/>
                </a:solidFill>
              </a:rPr>
              <a:t> sing</a:t>
            </a:r>
          </a:p>
        </p:txBody>
      </p:sp>
      <p:pic>
        <p:nvPicPr>
          <p:cNvPr id="8" name="Picture 8" descr="Text&#10;&#10;Description automatically generated">
            <a:extLst>
              <a:ext uri="{FF2B5EF4-FFF2-40B4-BE49-F238E27FC236}">
                <a16:creationId xmlns:a16="http://schemas.microsoft.com/office/drawing/2014/main" id="{82D0716A-DDE8-47BA-98A6-A05AAB47018D}"/>
              </a:ext>
            </a:extLst>
          </p:cNvPr>
          <p:cNvPicPr>
            <a:picLocks noChangeAspect="1"/>
          </p:cNvPicPr>
          <p:nvPr/>
        </p:nvPicPr>
        <p:blipFill>
          <a:blip r:embed="rId2"/>
          <a:stretch>
            <a:fillRect/>
          </a:stretch>
        </p:blipFill>
        <p:spPr>
          <a:xfrm>
            <a:off x="8671703" y="2107991"/>
            <a:ext cx="3316856" cy="2943943"/>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F7939EF4-1635-4B11-BDFA-89AB6256E098}"/>
              </a:ext>
            </a:extLst>
          </p:cNvPr>
          <p:cNvGraphicFramePr>
            <a:graphicFrameLocks noGrp="1"/>
          </p:cNvGraphicFramePr>
          <p:nvPr>
            <p:extLst>
              <p:ext uri="{D42A27DB-BD31-4B8C-83A1-F6EECF244321}">
                <p14:modId xmlns:p14="http://schemas.microsoft.com/office/powerpoint/2010/main" val="1396227690"/>
              </p:ext>
            </p:extLst>
          </p:nvPr>
        </p:nvGraphicFramePr>
        <p:xfrm>
          <a:off x="1609114" y="2361395"/>
          <a:ext cx="8168640" cy="1854199"/>
        </p:xfrm>
        <a:graphic>
          <a:graphicData uri="http://schemas.openxmlformats.org/drawingml/2006/table">
            <a:tbl>
              <a:tblPr firstRow="1" bandRow="1">
                <a:tableStyleId>{8A107856-5554-42FB-B03E-39F5DBC370BA}</a:tableStyleId>
              </a:tblPr>
              <a:tblGrid>
                <a:gridCol w="4084320">
                  <a:extLst>
                    <a:ext uri="{9D8B030D-6E8A-4147-A177-3AD203B41FA5}">
                      <a16:colId xmlns:a16="http://schemas.microsoft.com/office/drawing/2014/main" val="152458752"/>
                    </a:ext>
                  </a:extLst>
                </a:gridCol>
                <a:gridCol w="4084320">
                  <a:extLst>
                    <a:ext uri="{9D8B030D-6E8A-4147-A177-3AD203B41FA5}">
                      <a16:colId xmlns:a16="http://schemas.microsoft.com/office/drawing/2014/main" val="3035492720"/>
                    </a:ext>
                  </a:extLst>
                </a:gridCol>
              </a:tblGrid>
              <a:tr h="370840">
                <a:tc>
                  <a:txBody>
                    <a:bodyPr/>
                    <a:lstStyle/>
                    <a:p>
                      <a:r>
                        <a:rPr lang="en-US" dirty="0"/>
                        <a:t>                         Name</a:t>
                      </a:r>
                    </a:p>
                  </a:txBody>
                  <a:tcPr/>
                </a:tc>
                <a:tc>
                  <a:txBody>
                    <a:bodyPr/>
                    <a:lstStyle/>
                    <a:p>
                      <a:pPr lvl="0">
                        <a:buNone/>
                      </a:pPr>
                      <a:r>
                        <a:rPr lang="en-US" dirty="0"/>
                        <a:t>                    Role</a:t>
                      </a:r>
                    </a:p>
                  </a:txBody>
                  <a:tcPr/>
                </a:tc>
                <a:extLst>
                  <a:ext uri="{0D108BD9-81ED-4DB2-BD59-A6C34878D82A}">
                    <a16:rowId xmlns:a16="http://schemas.microsoft.com/office/drawing/2014/main" val="907928396"/>
                  </a:ext>
                </a:extLst>
              </a:tr>
              <a:tr h="370840">
                <a:tc>
                  <a:txBody>
                    <a:bodyPr/>
                    <a:lstStyle/>
                    <a:p>
                      <a:r>
                        <a:rPr lang="en-US" dirty="0"/>
                        <a:t>Mohd Hariz Bin Abdul Malek</a:t>
                      </a:r>
                    </a:p>
                  </a:txBody>
                  <a:tcPr/>
                </a:tc>
                <a:tc>
                  <a:txBody>
                    <a:bodyPr/>
                    <a:lstStyle/>
                    <a:p>
                      <a:r>
                        <a:rPr lang="en-US" dirty="0"/>
                        <a:t>Project Manager</a:t>
                      </a:r>
                    </a:p>
                  </a:txBody>
                  <a:tcPr/>
                </a:tc>
                <a:extLst>
                  <a:ext uri="{0D108BD9-81ED-4DB2-BD59-A6C34878D82A}">
                    <a16:rowId xmlns:a16="http://schemas.microsoft.com/office/drawing/2014/main" val="3649440444"/>
                  </a:ext>
                </a:extLst>
              </a:tr>
              <a:tr h="370840">
                <a:tc>
                  <a:txBody>
                    <a:bodyPr/>
                    <a:lstStyle/>
                    <a:p>
                      <a:r>
                        <a:rPr lang="en-US" dirty="0"/>
                        <a:t>Muhammad </a:t>
                      </a:r>
                      <a:r>
                        <a:rPr lang="en-US" dirty="0" err="1"/>
                        <a:t>Harraz</a:t>
                      </a:r>
                      <a:r>
                        <a:rPr lang="en-US" dirty="0"/>
                        <a:t> Bin Harun</a:t>
                      </a:r>
                    </a:p>
                  </a:txBody>
                  <a:tcPr/>
                </a:tc>
                <a:tc>
                  <a:txBody>
                    <a:bodyPr/>
                    <a:lstStyle/>
                    <a:p>
                      <a:r>
                        <a:rPr lang="en-US" dirty="0"/>
                        <a:t>Financial Admin</a:t>
                      </a:r>
                    </a:p>
                  </a:txBody>
                  <a:tcPr/>
                </a:tc>
                <a:extLst>
                  <a:ext uri="{0D108BD9-81ED-4DB2-BD59-A6C34878D82A}">
                    <a16:rowId xmlns:a16="http://schemas.microsoft.com/office/drawing/2014/main" val="3357407781"/>
                  </a:ext>
                </a:extLst>
              </a:tr>
              <a:tr h="370840">
                <a:tc>
                  <a:txBody>
                    <a:bodyPr/>
                    <a:lstStyle/>
                    <a:p>
                      <a:r>
                        <a:rPr lang="en-US" dirty="0" err="1"/>
                        <a:t>Meor</a:t>
                      </a:r>
                      <a:r>
                        <a:rPr lang="en-US" dirty="0"/>
                        <a:t> Amirul Ashraf Bin </a:t>
                      </a:r>
                      <a:r>
                        <a:rPr lang="en-US" dirty="0" err="1"/>
                        <a:t>Jamalulail</a:t>
                      </a:r>
                    </a:p>
                  </a:txBody>
                  <a:tcPr/>
                </a:tc>
                <a:tc>
                  <a:txBody>
                    <a:bodyPr/>
                    <a:lstStyle/>
                    <a:p>
                      <a:r>
                        <a:rPr lang="en-US" dirty="0"/>
                        <a:t>Data Analyst</a:t>
                      </a:r>
                    </a:p>
                  </a:txBody>
                  <a:tcPr/>
                </a:tc>
                <a:extLst>
                  <a:ext uri="{0D108BD9-81ED-4DB2-BD59-A6C34878D82A}">
                    <a16:rowId xmlns:a16="http://schemas.microsoft.com/office/drawing/2014/main" val="1324906575"/>
                  </a:ext>
                </a:extLst>
              </a:tr>
              <a:tr h="370839">
                <a:tc>
                  <a:txBody>
                    <a:bodyPr/>
                    <a:lstStyle/>
                    <a:p>
                      <a:pPr lvl="0">
                        <a:buNone/>
                      </a:pPr>
                      <a:r>
                        <a:rPr lang="en-US" dirty="0"/>
                        <a:t>Muhammad </a:t>
                      </a:r>
                      <a:r>
                        <a:rPr lang="en-US" dirty="0" err="1"/>
                        <a:t>Fikrun</a:t>
                      </a:r>
                      <a:r>
                        <a:rPr lang="en-US" dirty="0"/>
                        <a:t> Amin</a:t>
                      </a:r>
                    </a:p>
                  </a:txBody>
                  <a:tcPr/>
                </a:tc>
                <a:tc>
                  <a:txBody>
                    <a:bodyPr/>
                    <a:lstStyle/>
                    <a:p>
                      <a:pPr lvl="0">
                        <a:buNone/>
                      </a:pPr>
                      <a:r>
                        <a:rPr lang="en-US" dirty="0"/>
                        <a:t>Software Engineer</a:t>
                      </a:r>
                    </a:p>
                  </a:txBody>
                  <a:tcPr/>
                </a:tc>
                <a:extLst>
                  <a:ext uri="{0D108BD9-81ED-4DB2-BD59-A6C34878D82A}">
                    <a16:rowId xmlns:a16="http://schemas.microsoft.com/office/drawing/2014/main" val="1562693968"/>
                  </a:ext>
                </a:extLst>
              </a:tr>
            </a:tbl>
          </a:graphicData>
        </a:graphic>
      </p:graphicFrame>
    </p:spTree>
    <p:extLst>
      <p:ext uri="{BB962C8B-B14F-4D97-AF65-F5344CB8AC3E}">
        <p14:creationId xmlns:p14="http://schemas.microsoft.com/office/powerpoint/2010/main" val="2485710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6A635-CA81-496F-B7D3-86134C733C81}"/>
              </a:ext>
            </a:extLst>
          </p:cNvPr>
          <p:cNvSpPr>
            <a:spLocks noGrp="1"/>
          </p:cNvSpPr>
          <p:nvPr>
            <p:ph type="title"/>
          </p:nvPr>
        </p:nvSpPr>
        <p:spPr/>
        <p:txBody>
          <a:bodyPr/>
          <a:lstStyle/>
          <a:p>
            <a:r>
              <a:rPr lang="en-US" dirty="0"/>
              <a:t>PROJECT PLANNING SUMMARY</a:t>
            </a:r>
          </a:p>
        </p:txBody>
      </p:sp>
      <p:pic>
        <p:nvPicPr>
          <p:cNvPr id="4" name="Picture 4" descr="Graphical user interface, text, application&#10;&#10;Description automatically generated">
            <a:extLst>
              <a:ext uri="{FF2B5EF4-FFF2-40B4-BE49-F238E27FC236}">
                <a16:creationId xmlns:a16="http://schemas.microsoft.com/office/drawing/2014/main" id="{C90F981F-30C0-4309-B102-F9C4C3429810}"/>
              </a:ext>
            </a:extLst>
          </p:cNvPr>
          <p:cNvPicPr>
            <a:picLocks noChangeAspect="1"/>
          </p:cNvPicPr>
          <p:nvPr/>
        </p:nvPicPr>
        <p:blipFill>
          <a:blip r:embed="rId2"/>
          <a:stretch>
            <a:fillRect/>
          </a:stretch>
        </p:blipFill>
        <p:spPr>
          <a:xfrm>
            <a:off x="1503872" y="2539288"/>
            <a:ext cx="8134709" cy="1621273"/>
          </a:xfrm>
          <a:prstGeom prst="rect">
            <a:avLst/>
          </a:prstGeom>
        </p:spPr>
      </p:pic>
    </p:spTree>
    <p:extLst>
      <p:ext uri="{BB962C8B-B14F-4D97-AF65-F5344CB8AC3E}">
        <p14:creationId xmlns:p14="http://schemas.microsoft.com/office/powerpoint/2010/main" val="1669011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63154B-778D-4A97-B328-36341A52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5D7039-6499-4D27-A45E-DF5E16A00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3942"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DE9A7F4-691A-447E-ACC3-DF3EABCD2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135146"/>
            <a:ext cx="2343647" cy="4520714"/>
          </a:xfrm>
          <a:custGeom>
            <a:avLst/>
            <a:gdLst>
              <a:gd name="connsiteX0" fmla="*/ 2343647 w 2343647"/>
              <a:gd name="connsiteY0" fmla="*/ 0 h 4520714"/>
              <a:gd name="connsiteX1" fmla="*/ 2343647 w 2343647"/>
              <a:gd name="connsiteY1" fmla="*/ 4520714 h 4520714"/>
              <a:gd name="connsiteX2" fmla="*/ 2340504 w 2343647"/>
              <a:gd name="connsiteY2" fmla="*/ 4458470 h 4520714"/>
              <a:gd name="connsiteX3" fmla="*/ 134816 w 2343647"/>
              <a:gd name="connsiteY3" fmla="*/ 2266740 h 4520714"/>
              <a:gd name="connsiteX4" fmla="*/ 0 w 2343647"/>
              <a:gd name="connsiteY4" fmla="*/ 2260357 h 4520714"/>
              <a:gd name="connsiteX5" fmla="*/ 134816 w 2343647"/>
              <a:gd name="connsiteY5" fmla="*/ 2253974 h 4520714"/>
              <a:gd name="connsiteX6" fmla="*/ 2340504 w 2343647"/>
              <a:gd name="connsiteY6" fmla="*/ 62243 h 452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647" h="4520714">
                <a:moveTo>
                  <a:pt x="2343647" y="0"/>
                </a:moveTo>
                <a:lnTo>
                  <a:pt x="2343647" y="4520714"/>
                </a:lnTo>
                <a:lnTo>
                  <a:pt x="2340504" y="4458470"/>
                </a:lnTo>
                <a:cubicBezTo>
                  <a:pt x="2222700" y="3298480"/>
                  <a:pt x="1296917" y="2377350"/>
                  <a:pt x="134816" y="2266740"/>
                </a:cubicBezTo>
                <a:lnTo>
                  <a:pt x="0" y="2260357"/>
                </a:lnTo>
                <a:lnTo>
                  <a:pt x="134816" y="2253974"/>
                </a:lnTo>
                <a:cubicBezTo>
                  <a:pt x="1296917" y="2143364"/>
                  <a:pt x="2222700" y="1222233"/>
                  <a:pt x="2340504" y="6224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96C5CF39-BEA7-4686-ACC2-49AD79005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135146"/>
            <a:ext cx="2343647" cy="4520714"/>
          </a:xfrm>
          <a:custGeom>
            <a:avLst/>
            <a:gdLst>
              <a:gd name="connsiteX0" fmla="*/ 2343647 w 2343647"/>
              <a:gd name="connsiteY0" fmla="*/ 0 h 4520714"/>
              <a:gd name="connsiteX1" fmla="*/ 2343647 w 2343647"/>
              <a:gd name="connsiteY1" fmla="*/ 4520714 h 4520714"/>
              <a:gd name="connsiteX2" fmla="*/ 2340504 w 2343647"/>
              <a:gd name="connsiteY2" fmla="*/ 4458470 h 4520714"/>
              <a:gd name="connsiteX3" fmla="*/ 134816 w 2343647"/>
              <a:gd name="connsiteY3" fmla="*/ 2266740 h 4520714"/>
              <a:gd name="connsiteX4" fmla="*/ 0 w 2343647"/>
              <a:gd name="connsiteY4" fmla="*/ 2260357 h 4520714"/>
              <a:gd name="connsiteX5" fmla="*/ 134816 w 2343647"/>
              <a:gd name="connsiteY5" fmla="*/ 2253974 h 4520714"/>
              <a:gd name="connsiteX6" fmla="*/ 2340504 w 2343647"/>
              <a:gd name="connsiteY6" fmla="*/ 62243 h 452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647" h="4520714">
                <a:moveTo>
                  <a:pt x="2343647" y="0"/>
                </a:moveTo>
                <a:lnTo>
                  <a:pt x="2343647" y="4520714"/>
                </a:lnTo>
                <a:lnTo>
                  <a:pt x="2340504" y="4458470"/>
                </a:lnTo>
                <a:cubicBezTo>
                  <a:pt x="2222700" y="3298480"/>
                  <a:pt x="1296917" y="2377350"/>
                  <a:pt x="134816" y="2266740"/>
                </a:cubicBezTo>
                <a:lnTo>
                  <a:pt x="0" y="2260357"/>
                </a:lnTo>
                <a:lnTo>
                  <a:pt x="134816" y="2253974"/>
                </a:lnTo>
                <a:cubicBezTo>
                  <a:pt x="1296917" y="2143364"/>
                  <a:pt x="2222700" y="1222233"/>
                  <a:pt x="2340504" y="6224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FFCCB87-8872-4938-AB13-67F35437353B}"/>
              </a:ext>
            </a:extLst>
          </p:cNvPr>
          <p:cNvSpPr>
            <a:spLocks noGrp="1"/>
          </p:cNvSpPr>
          <p:nvPr>
            <p:ph type="title"/>
          </p:nvPr>
        </p:nvSpPr>
        <p:spPr>
          <a:xfrm>
            <a:off x="914400" y="508884"/>
            <a:ext cx="10058399" cy="1262737"/>
          </a:xfrm>
        </p:spPr>
        <p:txBody>
          <a:bodyPr anchor="ctr">
            <a:normAutofit/>
          </a:bodyPr>
          <a:lstStyle/>
          <a:p>
            <a:pPr>
              <a:lnSpc>
                <a:spcPct val="90000"/>
              </a:lnSpc>
            </a:pPr>
            <a:r>
              <a:rPr lang="en-US">
                <a:solidFill>
                  <a:srgbClr val="FFFFFF"/>
                </a:solidFill>
              </a:rPr>
              <a:t>C. IMPLEMENTING THE PROJECT PLAN</a:t>
            </a:r>
          </a:p>
        </p:txBody>
      </p:sp>
      <p:sp>
        <p:nvSpPr>
          <p:cNvPr id="3" name="Content Placeholder 2">
            <a:extLst>
              <a:ext uri="{FF2B5EF4-FFF2-40B4-BE49-F238E27FC236}">
                <a16:creationId xmlns:a16="http://schemas.microsoft.com/office/drawing/2014/main" id="{7DF454D0-2883-47B7-BDE6-FFF5D768F9CF}"/>
              </a:ext>
            </a:extLst>
          </p:cNvPr>
          <p:cNvSpPr>
            <a:spLocks noGrp="1"/>
          </p:cNvSpPr>
          <p:nvPr>
            <p:ph idx="1"/>
          </p:nvPr>
        </p:nvSpPr>
        <p:spPr>
          <a:xfrm>
            <a:off x="914400" y="2727296"/>
            <a:ext cx="6346209" cy="3449667"/>
          </a:xfrm>
        </p:spPr>
        <p:txBody>
          <a:bodyPr vert="horz" lIns="91440" tIns="45720" rIns="91440" bIns="45720" rtlCol="0" anchor="t">
            <a:normAutofit/>
          </a:bodyPr>
          <a:lstStyle/>
          <a:p>
            <a:endParaRPr lang="en-US"/>
          </a:p>
          <a:p>
            <a:endParaRPr lang="en-US" dirty="0"/>
          </a:p>
          <a:p>
            <a:endParaRPr lang="en-US" dirty="0"/>
          </a:p>
          <a:p>
            <a:pPr marL="0" indent="0">
              <a:buNone/>
            </a:pPr>
            <a:r>
              <a:rPr lang="en-US" dirty="0">
                <a:latin typeface="Arial Black"/>
              </a:rPr>
              <a:t>Deliverables:</a:t>
            </a:r>
          </a:p>
          <a:p>
            <a:pPr marL="0" indent="0">
              <a:buNone/>
            </a:pPr>
            <a:r>
              <a:rPr lang="en-US" dirty="0">
                <a:latin typeface="Arial Black"/>
              </a:rPr>
              <a:t>1) Successfully detect disease</a:t>
            </a:r>
          </a:p>
          <a:p>
            <a:pPr marL="0" indent="0">
              <a:buNone/>
            </a:pPr>
            <a:r>
              <a:rPr lang="en-US" dirty="0">
                <a:latin typeface="Arial Black"/>
              </a:rPr>
              <a:t>2) Web Dashboard Design</a:t>
            </a:r>
          </a:p>
          <a:p>
            <a:pPr marL="0" indent="0">
              <a:buNone/>
            </a:pPr>
            <a:r>
              <a:rPr lang="en-US" dirty="0">
                <a:latin typeface="Arial Black"/>
              </a:rPr>
              <a:t>3) Disease Model</a:t>
            </a:r>
          </a:p>
        </p:txBody>
      </p:sp>
      <p:pic>
        <p:nvPicPr>
          <p:cNvPr id="5" name="Picture 4" descr="Desk with stethoscope and computer keyboard">
            <a:extLst>
              <a:ext uri="{FF2B5EF4-FFF2-40B4-BE49-F238E27FC236}">
                <a16:creationId xmlns:a16="http://schemas.microsoft.com/office/drawing/2014/main" id="{9C59E343-A764-4856-837D-00A9450E9BF5}"/>
              </a:ext>
            </a:extLst>
          </p:cNvPr>
          <p:cNvPicPr>
            <a:picLocks noChangeAspect="1"/>
          </p:cNvPicPr>
          <p:nvPr/>
        </p:nvPicPr>
        <p:blipFill rotWithShape="1">
          <a:blip r:embed="rId2"/>
          <a:srcRect l="39607" r="-12" b="-12"/>
          <a:stretch/>
        </p:blipFill>
        <p:spPr>
          <a:xfrm>
            <a:off x="7924800" y="2128964"/>
            <a:ext cx="4279142" cy="4729034"/>
          </a:xfrm>
          <a:prstGeom prst="rect">
            <a:avLst/>
          </a:prstGeom>
        </p:spPr>
      </p:pic>
    </p:spTree>
    <p:extLst>
      <p:ext uri="{BB962C8B-B14F-4D97-AF65-F5344CB8AC3E}">
        <p14:creationId xmlns:p14="http://schemas.microsoft.com/office/powerpoint/2010/main" val="4221178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D8A2F-45A3-4771-93EC-753815D743BC}"/>
              </a:ext>
            </a:extLst>
          </p:cNvPr>
          <p:cNvSpPr>
            <a:spLocks noGrp="1"/>
          </p:cNvSpPr>
          <p:nvPr>
            <p:ph type="title"/>
          </p:nvPr>
        </p:nvSpPr>
        <p:spPr/>
        <p:txBody>
          <a:bodyPr/>
          <a:lstStyle/>
          <a:p>
            <a:r>
              <a:rPr lang="en-US" dirty="0"/>
              <a:t>TASK &amp; ESTIMATED COST</a:t>
            </a:r>
          </a:p>
        </p:txBody>
      </p:sp>
      <p:graphicFrame>
        <p:nvGraphicFramePr>
          <p:cNvPr id="3" name="Table 3">
            <a:extLst>
              <a:ext uri="{FF2B5EF4-FFF2-40B4-BE49-F238E27FC236}">
                <a16:creationId xmlns:a16="http://schemas.microsoft.com/office/drawing/2014/main" id="{0C246674-D23C-4449-B1AD-11EB443DE379}"/>
              </a:ext>
            </a:extLst>
          </p:cNvPr>
          <p:cNvGraphicFramePr>
            <a:graphicFrameLocks noGrp="1"/>
          </p:cNvGraphicFramePr>
          <p:nvPr>
            <p:extLst>
              <p:ext uri="{D42A27DB-BD31-4B8C-83A1-F6EECF244321}">
                <p14:modId xmlns:p14="http://schemas.microsoft.com/office/powerpoint/2010/main" val="3996919537"/>
              </p:ext>
            </p:extLst>
          </p:nvPr>
        </p:nvGraphicFramePr>
        <p:xfrm>
          <a:off x="1537227" y="2692074"/>
          <a:ext cx="8257537" cy="1854199"/>
        </p:xfrm>
        <a:graphic>
          <a:graphicData uri="http://schemas.openxmlformats.org/drawingml/2006/table">
            <a:tbl>
              <a:tblPr firstRow="1" bandRow="1">
                <a:tableStyleId>{D7AC3CCA-C797-4891-BE02-D94E43425B78}</a:tableStyleId>
              </a:tblPr>
              <a:tblGrid>
                <a:gridCol w="2722879">
                  <a:extLst>
                    <a:ext uri="{9D8B030D-6E8A-4147-A177-3AD203B41FA5}">
                      <a16:colId xmlns:a16="http://schemas.microsoft.com/office/drawing/2014/main" val="2219829512"/>
                    </a:ext>
                  </a:extLst>
                </a:gridCol>
                <a:gridCol w="2722879">
                  <a:extLst>
                    <a:ext uri="{9D8B030D-6E8A-4147-A177-3AD203B41FA5}">
                      <a16:colId xmlns:a16="http://schemas.microsoft.com/office/drawing/2014/main" val="2842211934"/>
                    </a:ext>
                  </a:extLst>
                </a:gridCol>
                <a:gridCol w="2811779">
                  <a:extLst>
                    <a:ext uri="{9D8B030D-6E8A-4147-A177-3AD203B41FA5}">
                      <a16:colId xmlns:a16="http://schemas.microsoft.com/office/drawing/2014/main" val="2731374920"/>
                    </a:ext>
                  </a:extLst>
                </a:gridCol>
              </a:tblGrid>
              <a:tr h="370840">
                <a:tc>
                  <a:txBody>
                    <a:bodyPr/>
                    <a:lstStyle/>
                    <a:p>
                      <a:r>
                        <a:rPr lang="en-US" dirty="0"/>
                        <a:t>Task</a:t>
                      </a:r>
                    </a:p>
                  </a:txBody>
                  <a:tcPr/>
                </a:tc>
                <a:tc>
                  <a:txBody>
                    <a:bodyPr/>
                    <a:lstStyle/>
                    <a:p>
                      <a:r>
                        <a:rPr lang="en-US" dirty="0"/>
                        <a:t>Estimated Costs</a:t>
                      </a:r>
                    </a:p>
                  </a:txBody>
                  <a:tcPr/>
                </a:tc>
                <a:tc>
                  <a:txBody>
                    <a:bodyPr/>
                    <a:lstStyle/>
                    <a:p>
                      <a:r>
                        <a:rPr lang="en-US" dirty="0"/>
                        <a:t>Notes</a:t>
                      </a:r>
                    </a:p>
                  </a:txBody>
                  <a:tcPr/>
                </a:tc>
                <a:extLst>
                  <a:ext uri="{0D108BD9-81ED-4DB2-BD59-A6C34878D82A}">
                    <a16:rowId xmlns:a16="http://schemas.microsoft.com/office/drawing/2014/main" val="1008816401"/>
                  </a:ext>
                </a:extLst>
              </a:tr>
              <a:tr h="370840">
                <a:tc>
                  <a:txBody>
                    <a:bodyPr/>
                    <a:lstStyle/>
                    <a:p>
                      <a:r>
                        <a:rPr lang="en-US" dirty="0"/>
                        <a:t>Acquisition</a:t>
                      </a:r>
                    </a:p>
                  </a:txBody>
                  <a:tcPr/>
                </a:tc>
                <a:tc>
                  <a:txBody>
                    <a:bodyPr/>
                    <a:lstStyle/>
                    <a:p>
                      <a:r>
                        <a:rPr lang="en-US" dirty="0"/>
                        <a:t>RM 250, 600.00</a:t>
                      </a:r>
                    </a:p>
                  </a:txBody>
                  <a:tcPr/>
                </a:tc>
                <a:tc>
                  <a:txBody>
                    <a:bodyPr/>
                    <a:lstStyle/>
                    <a:p>
                      <a:r>
                        <a:rPr lang="en-US" dirty="0"/>
                        <a:t>Hardware, software</a:t>
                      </a:r>
                    </a:p>
                  </a:txBody>
                  <a:tcPr/>
                </a:tc>
                <a:extLst>
                  <a:ext uri="{0D108BD9-81ED-4DB2-BD59-A6C34878D82A}">
                    <a16:rowId xmlns:a16="http://schemas.microsoft.com/office/drawing/2014/main" val="840135623"/>
                  </a:ext>
                </a:extLst>
              </a:tr>
              <a:tr h="370840">
                <a:tc>
                  <a:txBody>
                    <a:bodyPr/>
                    <a:lstStyle/>
                    <a:p>
                      <a:r>
                        <a:rPr lang="en-US" dirty="0"/>
                        <a:t>Design</a:t>
                      </a:r>
                    </a:p>
                  </a:txBody>
                  <a:tcPr/>
                </a:tc>
                <a:tc>
                  <a:txBody>
                    <a:bodyPr/>
                    <a:lstStyle/>
                    <a:p>
                      <a:r>
                        <a:rPr lang="en-US" dirty="0"/>
                        <a:t>RM 4, 260.00</a:t>
                      </a:r>
                    </a:p>
                  </a:txBody>
                  <a:tcPr/>
                </a:tc>
                <a:tc>
                  <a:txBody>
                    <a:bodyPr/>
                    <a:lstStyle/>
                    <a:p>
                      <a:r>
                        <a:rPr lang="en-US" dirty="0"/>
                        <a:t>Dataset, License</a:t>
                      </a:r>
                    </a:p>
                  </a:txBody>
                  <a:tcPr/>
                </a:tc>
                <a:extLst>
                  <a:ext uri="{0D108BD9-81ED-4DB2-BD59-A6C34878D82A}">
                    <a16:rowId xmlns:a16="http://schemas.microsoft.com/office/drawing/2014/main" val="3023061824"/>
                  </a:ext>
                </a:extLst>
              </a:tr>
              <a:tr h="370840">
                <a:tc>
                  <a:txBody>
                    <a:bodyPr/>
                    <a:lstStyle/>
                    <a:p>
                      <a:r>
                        <a:rPr lang="en-US" dirty="0"/>
                        <a:t>Restoration</a:t>
                      </a:r>
                    </a:p>
                  </a:txBody>
                  <a:tcPr/>
                </a:tc>
                <a:tc>
                  <a:txBody>
                    <a:bodyPr/>
                    <a:lstStyle/>
                    <a:p>
                      <a:r>
                        <a:rPr lang="en-US" dirty="0"/>
                        <a:t>RM 153,500.00</a:t>
                      </a:r>
                    </a:p>
                  </a:txBody>
                  <a:tcPr/>
                </a:tc>
                <a:tc>
                  <a:txBody>
                    <a:bodyPr/>
                    <a:lstStyle/>
                    <a:p>
                      <a:r>
                        <a:rPr lang="en-US" dirty="0"/>
                        <a:t>Administrator, Insurance</a:t>
                      </a:r>
                    </a:p>
                  </a:txBody>
                  <a:tcPr/>
                </a:tc>
                <a:extLst>
                  <a:ext uri="{0D108BD9-81ED-4DB2-BD59-A6C34878D82A}">
                    <a16:rowId xmlns:a16="http://schemas.microsoft.com/office/drawing/2014/main" val="1176875960"/>
                  </a:ext>
                </a:extLst>
              </a:tr>
              <a:tr h="370839">
                <a:tc>
                  <a:txBody>
                    <a:bodyPr/>
                    <a:lstStyle/>
                    <a:p>
                      <a:pPr lvl="0">
                        <a:buNone/>
                      </a:pPr>
                      <a:r>
                        <a:rPr lang="en-US" dirty="0">
                          <a:latin typeface="Arial Black"/>
                        </a:rPr>
                        <a:t>TOTAL</a:t>
                      </a:r>
                    </a:p>
                  </a:txBody>
                  <a:tcPr/>
                </a:tc>
                <a:tc>
                  <a:txBody>
                    <a:bodyPr/>
                    <a:lstStyle/>
                    <a:p>
                      <a:pPr lvl="0">
                        <a:buNone/>
                      </a:pPr>
                      <a:r>
                        <a:rPr lang="en-US" dirty="0">
                          <a:latin typeface="Arial Black"/>
                        </a:rPr>
                        <a:t>RM408,360.00</a:t>
                      </a:r>
                    </a:p>
                  </a:txBody>
                  <a:tcPr/>
                </a:tc>
                <a:tc>
                  <a:txBody>
                    <a:bodyPr/>
                    <a:lstStyle/>
                    <a:p>
                      <a:pPr lvl="0">
                        <a:buNone/>
                      </a:pPr>
                      <a:r>
                        <a:rPr lang="en-US" dirty="0"/>
                        <a:t>estimated</a:t>
                      </a:r>
                    </a:p>
                  </a:txBody>
                  <a:tcPr/>
                </a:tc>
                <a:extLst>
                  <a:ext uri="{0D108BD9-81ED-4DB2-BD59-A6C34878D82A}">
                    <a16:rowId xmlns:a16="http://schemas.microsoft.com/office/drawing/2014/main" val="1224432543"/>
                  </a:ext>
                </a:extLst>
              </a:tr>
            </a:tbl>
          </a:graphicData>
        </a:graphic>
      </p:graphicFrame>
    </p:spTree>
    <p:extLst>
      <p:ext uri="{BB962C8B-B14F-4D97-AF65-F5344CB8AC3E}">
        <p14:creationId xmlns:p14="http://schemas.microsoft.com/office/powerpoint/2010/main" val="437382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8D6D6-1786-4006-A146-34C2065DBE86}"/>
              </a:ext>
            </a:extLst>
          </p:cNvPr>
          <p:cNvSpPr>
            <a:spLocks noGrp="1"/>
          </p:cNvSpPr>
          <p:nvPr>
            <p:ph type="title"/>
          </p:nvPr>
        </p:nvSpPr>
        <p:spPr/>
        <p:txBody>
          <a:bodyPr/>
          <a:lstStyle/>
          <a:p>
            <a:r>
              <a:rPr lang="en-US" dirty="0"/>
              <a:t>MILESTONE CHART</a:t>
            </a:r>
          </a:p>
        </p:txBody>
      </p:sp>
      <p:pic>
        <p:nvPicPr>
          <p:cNvPr id="3" name="Picture 3" descr="Table&#10;&#10;Description automatically generated">
            <a:extLst>
              <a:ext uri="{FF2B5EF4-FFF2-40B4-BE49-F238E27FC236}">
                <a16:creationId xmlns:a16="http://schemas.microsoft.com/office/drawing/2014/main" id="{61E59B5D-F282-4D08-B2FF-35F4C19C65A8}"/>
              </a:ext>
            </a:extLst>
          </p:cNvPr>
          <p:cNvPicPr>
            <a:picLocks noChangeAspect="1"/>
          </p:cNvPicPr>
          <p:nvPr/>
        </p:nvPicPr>
        <p:blipFill>
          <a:blip r:embed="rId2"/>
          <a:stretch>
            <a:fillRect/>
          </a:stretch>
        </p:blipFill>
        <p:spPr>
          <a:xfrm>
            <a:off x="1460740" y="2667287"/>
            <a:ext cx="7387086" cy="2616105"/>
          </a:xfrm>
          <a:prstGeom prst="rect">
            <a:avLst/>
          </a:prstGeom>
        </p:spPr>
      </p:pic>
    </p:spTree>
    <p:extLst>
      <p:ext uri="{BB962C8B-B14F-4D97-AF65-F5344CB8AC3E}">
        <p14:creationId xmlns:p14="http://schemas.microsoft.com/office/powerpoint/2010/main" val="2532691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3B155E-900D-48BE-BF71-BB86F9BF4447}"/>
              </a:ext>
            </a:extLst>
          </p:cNvPr>
          <p:cNvSpPr txBox="1"/>
          <p:nvPr/>
        </p:nvSpPr>
        <p:spPr>
          <a:xfrm>
            <a:off x="1158816" y="3171645"/>
            <a:ext cx="996063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latin typeface="Elephant"/>
              </a:rPr>
              <a:t>D. EXECUTING THE PROJECT</a:t>
            </a:r>
            <a:endParaRPr lang="en-US" dirty="0"/>
          </a:p>
        </p:txBody>
      </p:sp>
    </p:spTree>
    <p:extLst>
      <p:ext uri="{BB962C8B-B14F-4D97-AF65-F5344CB8AC3E}">
        <p14:creationId xmlns:p14="http://schemas.microsoft.com/office/powerpoint/2010/main" val="1981374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81350-89C2-42D4-9245-7EEB70D7DA2D}"/>
              </a:ext>
            </a:extLst>
          </p:cNvPr>
          <p:cNvSpPr>
            <a:spLocks noGrp="1"/>
          </p:cNvSpPr>
          <p:nvPr>
            <p:ph type="title"/>
          </p:nvPr>
        </p:nvSpPr>
        <p:spPr/>
        <p:txBody>
          <a:bodyPr/>
          <a:lstStyle/>
          <a:p>
            <a:r>
              <a:rPr lang="en-US" dirty="0"/>
              <a:t>                 Chatbot Diagram</a:t>
            </a:r>
          </a:p>
        </p:txBody>
      </p:sp>
      <p:pic>
        <p:nvPicPr>
          <p:cNvPr id="3" name="Picture 3" descr="Diagram&#10;&#10;Description automatically generated">
            <a:extLst>
              <a:ext uri="{FF2B5EF4-FFF2-40B4-BE49-F238E27FC236}">
                <a16:creationId xmlns:a16="http://schemas.microsoft.com/office/drawing/2014/main" id="{42013ED9-A2DF-40AA-AE76-7B82007DBE9D}"/>
              </a:ext>
            </a:extLst>
          </p:cNvPr>
          <p:cNvPicPr>
            <a:picLocks noChangeAspect="1"/>
          </p:cNvPicPr>
          <p:nvPr/>
        </p:nvPicPr>
        <p:blipFill>
          <a:blip r:embed="rId2"/>
          <a:stretch>
            <a:fillRect/>
          </a:stretch>
        </p:blipFill>
        <p:spPr>
          <a:xfrm>
            <a:off x="2783457" y="2330209"/>
            <a:ext cx="5446143" cy="2959581"/>
          </a:xfrm>
          <a:prstGeom prst="rect">
            <a:avLst/>
          </a:prstGeom>
        </p:spPr>
      </p:pic>
    </p:spTree>
    <p:extLst>
      <p:ext uri="{BB962C8B-B14F-4D97-AF65-F5344CB8AC3E}">
        <p14:creationId xmlns:p14="http://schemas.microsoft.com/office/powerpoint/2010/main" val="4029625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CB27-9710-47AF-9E44-84B36DB14927}"/>
              </a:ext>
            </a:extLst>
          </p:cNvPr>
          <p:cNvSpPr>
            <a:spLocks noGrp="1"/>
          </p:cNvSpPr>
          <p:nvPr>
            <p:ph type="title"/>
          </p:nvPr>
        </p:nvSpPr>
        <p:spPr/>
        <p:txBody>
          <a:bodyPr/>
          <a:lstStyle/>
          <a:p>
            <a:pPr algn="ctr"/>
            <a:r>
              <a:rPr lang="en-US" dirty="0"/>
              <a:t>Cleaning Text</a:t>
            </a:r>
            <a:endParaRPr lang="en-US"/>
          </a:p>
        </p:txBody>
      </p:sp>
      <p:pic>
        <p:nvPicPr>
          <p:cNvPr id="3" name="Picture 3" descr="Text&#10;&#10;Description automatically generated">
            <a:extLst>
              <a:ext uri="{FF2B5EF4-FFF2-40B4-BE49-F238E27FC236}">
                <a16:creationId xmlns:a16="http://schemas.microsoft.com/office/drawing/2014/main" id="{7B7DF5EB-A601-4A1A-9CD0-9121E09FB275}"/>
              </a:ext>
            </a:extLst>
          </p:cNvPr>
          <p:cNvPicPr>
            <a:picLocks noChangeAspect="1"/>
          </p:cNvPicPr>
          <p:nvPr/>
        </p:nvPicPr>
        <p:blipFill>
          <a:blip r:embed="rId2"/>
          <a:stretch>
            <a:fillRect/>
          </a:stretch>
        </p:blipFill>
        <p:spPr>
          <a:xfrm>
            <a:off x="2970362" y="1880666"/>
            <a:ext cx="5805577" cy="4635045"/>
          </a:xfrm>
          <a:prstGeom prst="rect">
            <a:avLst/>
          </a:prstGeom>
        </p:spPr>
      </p:pic>
    </p:spTree>
    <p:extLst>
      <p:ext uri="{BB962C8B-B14F-4D97-AF65-F5344CB8AC3E}">
        <p14:creationId xmlns:p14="http://schemas.microsoft.com/office/powerpoint/2010/main" val="938209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501A8-4F38-49D1-BD5D-5E7ECABAD8F9}"/>
              </a:ext>
            </a:extLst>
          </p:cNvPr>
          <p:cNvSpPr>
            <a:spLocks noGrp="1"/>
          </p:cNvSpPr>
          <p:nvPr>
            <p:ph type="title"/>
          </p:nvPr>
        </p:nvSpPr>
        <p:spPr/>
        <p:txBody>
          <a:bodyPr/>
          <a:lstStyle/>
          <a:p>
            <a:pPr algn="ctr"/>
            <a:r>
              <a:rPr lang="en-US" dirty="0"/>
              <a:t>Training Text</a:t>
            </a:r>
            <a:endParaRPr lang="en-US"/>
          </a:p>
        </p:txBody>
      </p:sp>
      <p:pic>
        <p:nvPicPr>
          <p:cNvPr id="3" name="Picture 3" descr="Text&#10;&#10;Description automatically generated">
            <a:extLst>
              <a:ext uri="{FF2B5EF4-FFF2-40B4-BE49-F238E27FC236}">
                <a16:creationId xmlns:a16="http://schemas.microsoft.com/office/drawing/2014/main" id="{1D4AB1D1-67A2-4659-9849-DF604237F8FC}"/>
              </a:ext>
            </a:extLst>
          </p:cNvPr>
          <p:cNvPicPr>
            <a:picLocks noChangeAspect="1"/>
          </p:cNvPicPr>
          <p:nvPr/>
        </p:nvPicPr>
        <p:blipFill>
          <a:blip r:embed="rId2"/>
          <a:stretch>
            <a:fillRect/>
          </a:stretch>
        </p:blipFill>
        <p:spPr>
          <a:xfrm>
            <a:off x="3243532" y="1972841"/>
            <a:ext cx="5546784" cy="4551338"/>
          </a:xfrm>
          <a:prstGeom prst="rect">
            <a:avLst/>
          </a:prstGeom>
        </p:spPr>
      </p:pic>
    </p:spTree>
    <p:extLst>
      <p:ext uri="{BB962C8B-B14F-4D97-AF65-F5344CB8AC3E}">
        <p14:creationId xmlns:p14="http://schemas.microsoft.com/office/powerpoint/2010/main" val="276301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02DEA-A2E2-4E9B-A914-FA56799B440F}"/>
              </a:ext>
            </a:extLst>
          </p:cNvPr>
          <p:cNvSpPr>
            <a:spLocks noGrp="1"/>
          </p:cNvSpPr>
          <p:nvPr>
            <p:ph type="title"/>
          </p:nvPr>
        </p:nvSpPr>
        <p:spPr/>
        <p:txBody>
          <a:bodyPr/>
          <a:lstStyle/>
          <a:p>
            <a:r>
              <a:rPr lang="en-US" dirty="0"/>
              <a:t>COMPLETING THE PTOJECT</a:t>
            </a:r>
          </a:p>
        </p:txBody>
      </p:sp>
      <p:graphicFrame>
        <p:nvGraphicFramePr>
          <p:cNvPr id="3" name="Table 3">
            <a:extLst>
              <a:ext uri="{FF2B5EF4-FFF2-40B4-BE49-F238E27FC236}">
                <a16:creationId xmlns:a16="http://schemas.microsoft.com/office/drawing/2014/main" id="{7EC33742-3442-4FB0-9F54-51F34AC7AF75}"/>
              </a:ext>
            </a:extLst>
          </p:cNvPr>
          <p:cNvGraphicFramePr>
            <a:graphicFrameLocks noGrp="1"/>
          </p:cNvGraphicFramePr>
          <p:nvPr>
            <p:extLst>
              <p:ext uri="{D42A27DB-BD31-4B8C-83A1-F6EECF244321}">
                <p14:modId xmlns:p14="http://schemas.microsoft.com/office/powerpoint/2010/main" val="4124296361"/>
              </p:ext>
            </p:extLst>
          </p:nvPr>
        </p:nvGraphicFramePr>
        <p:xfrm>
          <a:off x="1222075" y="1969697"/>
          <a:ext cx="8171687" cy="4754880"/>
        </p:xfrm>
        <a:graphic>
          <a:graphicData uri="http://schemas.openxmlformats.org/drawingml/2006/table">
            <a:tbl>
              <a:tblPr firstRow="1" bandRow="1">
                <a:tableStyleId>{5940675A-B579-460E-94D1-54222C63F5DA}</a:tableStyleId>
              </a:tblPr>
              <a:tblGrid>
                <a:gridCol w="4087367">
                  <a:extLst>
                    <a:ext uri="{9D8B030D-6E8A-4147-A177-3AD203B41FA5}">
                      <a16:colId xmlns:a16="http://schemas.microsoft.com/office/drawing/2014/main" val="3644311494"/>
                    </a:ext>
                  </a:extLst>
                </a:gridCol>
                <a:gridCol w="4084320">
                  <a:extLst>
                    <a:ext uri="{9D8B030D-6E8A-4147-A177-3AD203B41FA5}">
                      <a16:colId xmlns:a16="http://schemas.microsoft.com/office/drawing/2014/main" val="1529395134"/>
                    </a:ext>
                  </a:extLst>
                </a:gridCol>
              </a:tblGrid>
              <a:tr h="370840">
                <a:tc>
                  <a:txBody>
                    <a:bodyPr/>
                    <a:lstStyle/>
                    <a:p>
                      <a:r>
                        <a:rPr lang="en-US" sz="1800" dirty="0">
                          <a:latin typeface="Arial Black"/>
                        </a:rPr>
                        <a:t>Sign off form </a:t>
                      </a:r>
                    </a:p>
                  </a:txBody>
                  <a:tcPr/>
                </a:tc>
                <a:tc>
                  <a:txBody>
                    <a:bodyPr/>
                    <a:lstStyle/>
                    <a:p>
                      <a:pPr lvl="0">
                        <a:buNone/>
                      </a:pPr>
                      <a:r>
                        <a:rPr lang="en-US" sz="1800" b="0" i="0" u="none" strike="noStrike" noProof="0" dirty="0">
                          <a:latin typeface="Arial Black"/>
                        </a:rPr>
                        <a:t>https://github.com/fikrunamin/Dental-and-Mouth-Medical-Chatbot/blob/main/images/SignOff.PNG</a:t>
                      </a:r>
                      <a:endParaRPr lang="en-US" sz="1800" dirty="0">
                        <a:latin typeface="Arial Black"/>
                      </a:endParaRPr>
                    </a:p>
                  </a:txBody>
                  <a:tcPr/>
                </a:tc>
                <a:extLst>
                  <a:ext uri="{0D108BD9-81ED-4DB2-BD59-A6C34878D82A}">
                    <a16:rowId xmlns:a16="http://schemas.microsoft.com/office/drawing/2014/main" val="4234524889"/>
                  </a:ext>
                </a:extLst>
              </a:tr>
              <a:tr h="370840">
                <a:tc>
                  <a:txBody>
                    <a:bodyPr/>
                    <a:lstStyle/>
                    <a:p>
                      <a:r>
                        <a:rPr lang="en-US" sz="1800" dirty="0">
                          <a:latin typeface="Arial Black"/>
                        </a:rPr>
                        <a:t>Lesson Learned Report</a:t>
                      </a:r>
                    </a:p>
                  </a:txBody>
                  <a:tcPr/>
                </a:tc>
                <a:tc>
                  <a:txBody>
                    <a:bodyPr/>
                    <a:lstStyle/>
                    <a:p>
                      <a:pPr lvl="0">
                        <a:buNone/>
                      </a:pPr>
                      <a:r>
                        <a:rPr lang="en-US" sz="1800" b="0" i="0" u="none" strike="noStrike" noProof="0" dirty="0">
                          <a:latin typeface="Arial Black"/>
                        </a:rPr>
                        <a:t>https://github.com/fikrunamin/Dental-and-Mouth-Medical-Chatbot/blob/main/Lab%20Work/Project%20Closing.pdf</a:t>
                      </a:r>
                      <a:endParaRPr lang="en-US">
                        <a:latin typeface="Arial Black"/>
                      </a:endParaRPr>
                    </a:p>
                  </a:txBody>
                  <a:tcPr/>
                </a:tc>
                <a:extLst>
                  <a:ext uri="{0D108BD9-81ED-4DB2-BD59-A6C34878D82A}">
                    <a16:rowId xmlns:a16="http://schemas.microsoft.com/office/drawing/2014/main" val="3060703572"/>
                  </a:ext>
                </a:extLst>
              </a:tr>
              <a:tr h="370840">
                <a:tc>
                  <a:txBody>
                    <a:bodyPr/>
                    <a:lstStyle/>
                    <a:p>
                      <a:r>
                        <a:rPr lang="en-US" sz="1800" dirty="0">
                          <a:latin typeface="Arial Black"/>
                        </a:rPr>
                        <a:t>Final Project Report</a:t>
                      </a:r>
                    </a:p>
                  </a:txBody>
                  <a:tcPr/>
                </a:tc>
                <a:tc>
                  <a:txBody>
                    <a:bodyPr/>
                    <a:lstStyle/>
                    <a:p>
                      <a:pPr lvl="0">
                        <a:buNone/>
                      </a:pPr>
                      <a:r>
                        <a:rPr lang="en-US" sz="1800" b="0" i="0" u="none" strike="noStrike" noProof="0" dirty="0">
                          <a:latin typeface="Arial Black"/>
                        </a:rPr>
                        <a:t>https://github.com/fikrunamin/Dental-and-Mouth-Medical-Chatbot/edit/main/README.md</a:t>
                      </a:r>
                      <a:endParaRPr lang="en-US">
                        <a:latin typeface="Arial Black"/>
                      </a:endParaRPr>
                    </a:p>
                  </a:txBody>
                  <a:tcPr/>
                </a:tc>
                <a:extLst>
                  <a:ext uri="{0D108BD9-81ED-4DB2-BD59-A6C34878D82A}">
                    <a16:rowId xmlns:a16="http://schemas.microsoft.com/office/drawing/2014/main" val="1385657681"/>
                  </a:ext>
                </a:extLst>
              </a:tr>
              <a:tr h="370840">
                <a:tc>
                  <a:txBody>
                    <a:bodyPr/>
                    <a:lstStyle/>
                    <a:p>
                      <a:r>
                        <a:rPr lang="en-US" sz="1800" dirty="0">
                          <a:latin typeface="Arial Black"/>
                        </a:rPr>
                        <a:t>Close Contract</a:t>
                      </a:r>
                    </a:p>
                  </a:txBody>
                  <a:tcPr/>
                </a:tc>
                <a:tc>
                  <a:txBody>
                    <a:bodyPr/>
                    <a:lstStyle/>
                    <a:p>
                      <a:pPr lvl="0">
                        <a:buNone/>
                      </a:pPr>
                      <a:r>
                        <a:rPr lang="en-US" sz="1800" b="0" i="0" u="none" strike="noStrike" noProof="0" dirty="0">
                          <a:latin typeface="Arial Black"/>
                        </a:rPr>
                        <a:t>https://github.com/fikrunamin/Dental-and-Mouth-Medical-Chatbot/blob/main/Lab%20Work/Procurement%20Management.pdf</a:t>
                      </a:r>
                      <a:endParaRPr lang="en-US">
                        <a:latin typeface="Arial Black"/>
                      </a:endParaRPr>
                    </a:p>
                  </a:txBody>
                  <a:tcPr/>
                </a:tc>
                <a:extLst>
                  <a:ext uri="{0D108BD9-81ED-4DB2-BD59-A6C34878D82A}">
                    <a16:rowId xmlns:a16="http://schemas.microsoft.com/office/drawing/2014/main" val="3420288602"/>
                  </a:ext>
                </a:extLst>
              </a:tr>
            </a:tbl>
          </a:graphicData>
        </a:graphic>
      </p:graphicFrame>
    </p:spTree>
    <p:extLst>
      <p:ext uri="{BB962C8B-B14F-4D97-AF65-F5344CB8AC3E}">
        <p14:creationId xmlns:p14="http://schemas.microsoft.com/office/powerpoint/2010/main" val="154525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570693-3959-4CD7-ADBE-12DA3C013CD8}"/>
              </a:ext>
            </a:extLst>
          </p:cNvPr>
          <p:cNvSpPr txBox="1"/>
          <p:nvPr/>
        </p:nvSpPr>
        <p:spPr>
          <a:xfrm>
            <a:off x="971910" y="2725947"/>
            <a:ext cx="915550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latin typeface="Elephant"/>
              </a:rPr>
              <a:t>A. DEFINING THE PROJECT</a:t>
            </a:r>
          </a:p>
        </p:txBody>
      </p:sp>
    </p:spTree>
    <p:extLst>
      <p:ext uri="{BB962C8B-B14F-4D97-AF65-F5344CB8AC3E}">
        <p14:creationId xmlns:p14="http://schemas.microsoft.com/office/powerpoint/2010/main" val="34684318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4CA1F-B683-44EC-B4AC-22E669B8071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EB2A21A-F2F3-44E9-810B-D8F4B58EBFB5}"/>
              </a:ext>
            </a:extLst>
          </p:cNvPr>
          <p:cNvSpPr>
            <a:spLocks noGrp="1"/>
          </p:cNvSpPr>
          <p:nvPr>
            <p:ph idx="1"/>
          </p:nvPr>
        </p:nvSpPr>
        <p:spPr/>
        <p:txBody>
          <a:bodyPr vert="horz" lIns="91440" tIns="45720" rIns="91440" bIns="45720" rtlCol="0" anchor="t">
            <a:normAutofit fontScale="85000" lnSpcReduction="10000"/>
          </a:bodyPr>
          <a:lstStyle/>
          <a:p>
            <a:pPr algn="just"/>
            <a:r>
              <a:rPr lang="en-US" dirty="0">
                <a:latin typeface="Arial Black"/>
                <a:ea typeface="+mn-lt"/>
                <a:cs typeface="+mn-lt"/>
              </a:rPr>
              <a:t>The system has the potential to bring benefits to the public and also reduce workloads of dentists. By having this system, people can always have their dental health consultation in just one click away. Those who think that dental health is a very personal topic and embarrassed to consult with a dentist can also use this system as they will not need to meet the dentist in person. Not only that, who have difficulties in their finances will not want to waste their money on unnecessary needs. Hence, if they are not sure whether they are suffering from any dental disease, they can get their suggestions by consulting with this chatbot for free before they decide to visit the dentist. In conclusion, this artificial intelligence powered dental health chatbot has brought many benefits to the public.</a:t>
            </a:r>
            <a:endParaRPr lang="en-US" dirty="0">
              <a:latin typeface="Arial Black"/>
            </a:endParaRPr>
          </a:p>
          <a:p>
            <a:pPr marL="0" indent="0">
              <a:buNone/>
            </a:pPr>
            <a:br>
              <a:rPr lang="en-US" dirty="0"/>
            </a:br>
            <a:endParaRPr lang="en-US" dirty="0"/>
          </a:p>
        </p:txBody>
      </p:sp>
    </p:spTree>
    <p:extLst>
      <p:ext uri="{BB962C8B-B14F-4D97-AF65-F5344CB8AC3E}">
        <p14:creationId xmlns:p14="http://schemas.microsoft.com/office/powerpoint/2010/main" val="4135956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0FF25AD-0F94-41DA-B0CB-8FDC642B7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914EEE2-91CA-464B-AC64-5479DB513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850C165-81F9-4CBC-87CA-3E6EBEA63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9860295"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5C1A212B-431A-4929-AA76-34A688D35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9860295"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FC49F80-56E8-4DC5-B4EF-0791A460B48B}"/>
              </a:ext>
            </a:extLst>
          </p:cNvPr>
          <p:cNvSpPr>
            <a:spLocks noGrp="1"/>
          </p:cNvSpPr>
          <p:nvPr>
            <p:ph type="title"/>
          </p:nvPr>
        </p:nvSpPr>
        <p:spPr>
          <a:xfrm>
            <a:off x="914401" y="430307"/>
            <a:ext cx="9914859" cy="1371600"/>
          </a:xfrm>
        </p:spPr>
        <p:txBody>
          <a:bodyPr>
            <a:normAutofit/>
          </a:bodyPr>
          <a:lstStyle/>
          <a:p>
            <a:r>
              <a:rPr lang="en-US" dirty="0">
                <a:solidFill>
                  <a:srgbClr val="FFFFFF"/>
                </a:solidFill>
              </a:rPr>
              <a:t>              INTRODUCTION</a:t>
            </a:r>
          </a:p>
        </p:txBody>
      </p:sp>
      <p:sp>
        <p:nvSpPr>
          <p:cNvPr id="3" name="Content Placeholder 2">
            <a:extLst>
              <a:ext uri="{FF2B5EF4-FFF2-40B4-BE49-F238E27FC236}">
                <a16:creationId xmlns:a16="http://schemas.microsoft.com/office/drawing/2014/main" id="{4232F70C-88FF-4146-B968-D8409380BE52}"/>
              </a:ext>
            </a:extLst>
          </p:cNvPr>
          <p:cNvSpPr>
            <a:spLocks noGrp="1"/>
          </p:cNvSpPr>
          <p:nvPr>
            <p:ph idx="1"/>
          </p:nvPr>
        </p:nvSpPr>
        <p:spPr>
          <a:xfrm>
            <a:off x="368061" y="2292417"/>
            <a:ext cx="10299939" cy="3884545"/>
          </a:xfrm>
        </p:spPr>
        <p:txBody>
          <a:bodyPr vert="horz" lIns="91440" tIns="45720" rIns="91440" bIns="45720" rtlCol="0" anchor="t">
            <a:normAutofit/>
          </a:bodyPr>
          <a:lstStyle/>
          <a:p>
            <a:pPr>
              <a:lnSpc>
                <a:spcPct val="110000"/>
              </a:lnSpc>
            </a:pPr>
            <a:endParaRPr lang="en-US" sz="1800" dirty="0">
              <a:latin typeface="Arial Black"/>
            </a:endParaRPr>
          </a:p>
          <a:p>
            <a:pPr marL="0" indent="0">
              <a:lnSpc>
                <a:spcPct val="110000"/>
              </a:lnSpc>
              <a:buNone/>
            </a:pPr>
            <a:br>
              <a:rPr lang="en-US" sz="1300" dirty="0"/>
            </a:br>
            <a:endParaRPr lang="en-US" sz="1300"/>
          </a:p>
        </p:txBody>
      </p:sp>
      <p:sp>
        <p:nvSpPr>
          <p:cNvPr id="7" name="TextBox 6">
            <a:extLst>
              <a:ext uri="{FF2B5EF4-FFF2-40B4-BE49-F238E27FC236}">
                <a16:creationId xmlns:a16="http://schemas.microsoft.com/office/drawing/2014/main" id="{35F96EDF-888F-422E-B6A8-7CBCF08660B5}"/>
              </a:ext>
            </a:extLst>
          </p:cNvPr>
          <p:cNvSpPr txBox="1"/>
          <p:nvPr/>
        </p:nvSpPr>
        <p:spPr>
          <a:xfrm>
            <a:off x="253042" y="2380891"/>
            <a:ext cx="10420708"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Black"/>
              </a:rPr>
              <a:t>The product of this proposed project is a web-based medical companion system which is designed exclusively for dental and oral health. The main purpose of this dental companion system is to provide a free dental consultation service that can be accessed online at all time through an AI powered chatbot. Why? Because as of today, the problem with covid-19 pandemic is, it has caused many dental clinics, especially government medical facilities in Malaysia, to limit the admission of its patients. Furthermore, dental consultation is also not encouraged during this pandemic, as the government stated, the citizens need to stay at home if there are no important matters outside especially in red zone areas. Thus, through this project, we intended to create an online web platform as way to conduct consultation or short self-diagnosis based on the patient's symptoms. In addition, people with iatrophobia, who are afraid of disclosing their dental problem with doctors, can also use the chatbot feature for self-diagnosis. People who want to know more about their dental condition before or</a:t>
            </a:r>
            <a:endParaRPr lang="en-US" dirty="0">
              <a:latin typeface="Arial Nova Light"/>
            </a:endParaRPr>
          </a:p>
          <a:p>
            <a:r>
              <a:rPr lang="en-US" dirty="0">
                <a:latin typeface="Arial Black"/>
              </a:rPr>
              <a:t>After they went to their dentist also may be able to find this feature helpful.   </a:t>
            </a:r>
            <a:endParaRPr lang="en-US" dirty="0"/>
          </a:p>
        </p:txBody>
      </p:sp>
    </p:spTree>
    <p:extLst>
      <p:ext uri="{BB962C8B-B14F-4D97-AF65-F5344CB8AC3E}">
        <p14:creationId xmlns:p14="http://schemas.microsoft.com/office/powerpoint/2010/main" val="2313554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B63154B-778D-4A97-B328-36341A52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C5D7039-6499-4D27-A45E-DF5E16A00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3942"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3DE9A7F4-691A-447E-ACC3-DF3EABCD2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135146"/>
            <a:ext cx="2343647" cy="4520714"/>
          </a:xfrm>
          <a:custGeom>
            <a:avLst/>
            <a:gdLst>
              <a:gd name="connsiteX0" fmla="*/ 2343647 w 2343647"/>
              <a:gd name="connsiteY0" fmla="*/ 0 h 4520714"/>
              <a:gd name="connsiteX1" fmla="*/ 2343647 w 2343647"/>
              <a:gd name="connsiteY1" fmla="*/ 4520714 h 4520714"/>
              <a:gd name="connsiteX2" fmla="*/ 2340504 w 2343647"/>
              <a:gd name="connsiteY2" fmla="*/ 4458470 h 4520714"/>
              <a:gd name="connsiteX3" fmla="*/ 134816 w 2343647"/>
              <a:gd name="connsiteY3" fmla="*/ 2266740 h 4520714"/>
              <a:gd name="connsiteX4" fmla="*/ 0 w 2343647"/>
              <a:gd name="connsiteY4" fmla="*/ 2260357 h 4520714"/>
              <a:gd name="connsiteX5" fmla="*/ 134816 w 2343647"/>
              <a:gd name="connsiteY5" fmla="*/ 2253974 h 4520714"/>
              <a:gd name="connsiteX6" fmla="*/ 2340504 w 2343647"/>
              <a:gd name="connsiteY6" fmla="*/ 62243 h 452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647" h="4520714">
                <a:moveTo>
                  <a:pt x="2343647" y="0"/>
                </a:moveTo>
                <a:lnTo>
                  <a:pt x="2343647" y="4520714"/>
                </a:lnTo>
                <a:lnTo>
                  <a:pt x="2340504" y="4458470"/>
                </a:lnTo>
                <a:cubicBezTo>
                  <a:pt x="2222700" y="3298480"/>
                  <a:pt x="1296917" y="2377350"/>
                  <a:pt x="134816" y="2266740"/>
                </a:cubicBezTo>
                <a:lnTo>
                  <a:pt x="0" y="2260357"/>
                </a:lnTo>
                <a:lnTo>
                  <a:pt x="134816" y="2253974"/>
                </a:lnTo>
                <a:cubicBezTo>
                  <a:pt x="1296917" y="2143364"/>
                  <a:pt x="2222700" y="1222233"/>
                  <a:pt x="2340504" y="6224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96C5CF39-BEA7-4686-ACC2-49AD79005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135146"/>
            <a:ext cx="2343647" cy="4520714"/>
          </a:xfrm>
          <a:custGeom>
            <a:avLst/>
            <a:gdLst>
              <a:gd name="connsiteX0" fmla="*/ 2343647 w 2343647"/>
              <a:gd name="connsiteY0" fmla="*/ 0 h 4520714"/>
              <a:gd name="connsiteX1" fmla="*/ 2343647 w 2343647"/>
              <a:gd name="connsiteY1" fmla="*/ 4520714 h 4520714"/>
              <a:gd name="connsiteX2" fmla="*/ 2340504 w 2343647"/>
              <a:gd name="connsiteY2" fmla="*/ 4458470 h 4520714"/>
              <a:gd name="connsiteX3" fmla="*/ 134816 w 2343647"/>
              <a:gd name="connsiteY3" fmla="*/ 2266740 h 4520714"/>
              <a:gd name="connsiteX4" fmla="*/ 0 w 2343647"/>
              <a:gd name="connsiteY4" fmla="*/ 2260357 h 4520714"/>
              <a:gd name="connsiteX5" fmla="*/ 134816 w 2343647"/>
              <a:gd name="connsiteY5" fmla="*/ 2253974 h 4520714"/>
              <a:gd name="connsiteX6" fmla="*/ 2340504 w 2343647"/>
              <a:gd name="connsiteY6" fmla="*/ 62243 h 452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647" h="4520714">
                <a:moveTo>
                  <a:pt x="2343647" y="0"/>
                </a:moveTo>
                <a:lnTo>
                  <a:pt x="2343647" y="4520714"/>
                </a:lnTo>
                <a:lnTo>
                  <a:pt x="2340504" y="4458470"/>
                </a:lnTo>
                <a:cubicBezTo>
                  <a:pt x="2222700" y="3298480"/>
                  <a:pt x="1296917" y="2377350"/>
                  <a:pt x="134816" y="2266740"/>
                </a:cubicBezTo>
                <a:lnTo>
                  <a:pt x="0" y="2260357"/>
                </a:lnTo>
                <a:lnTo>
                  <a:pt x="134816" y="2253974"/>
                </a:lnTo>
                <a:cubicBezTo>
                  <a:pt x="1296917" y="2143364"/>
                  <a:pt x="2222700" y="1222233"/>
                  <a:pt x="2340504" y="6224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1BA90A2-CC14-420E-A2FC-8D7D28FF9F2E}"/>
              </a:ext>
            </a:extLst>
          </p:cNvPr>
          <p:cNvSpPr>
            <a:spLocks noGrp="1"/>
          </p:cNvSpPr>
          <p:nvPr>
            <p:ph type="title"/>
          </p:nvPr>
        </p:nvSpPr>
        <p:spPr>
          <a:xfrm>
            <a:off x="914400" y="508884"/>
            <a:ext cx="10058399" cy="1262737"/>
          </a:xfrm>
        </p:spPr>
        <p:txBody>
          <a:bodyPr anchor="ctr">
            <a:normAutofit/>
          </a:bodyPr>
          <a:lstStyle/>
          <a:p>
            <a:r>
              <a:rPr lang="en-US">
                <a:solidFill>
                  <a:srgbClr val="FFFFFF"/>
                </a:solidFill>
              </a:rPr>
              <a:t>OBJECTIVE</a:t>
            </a:r>
          </a:p>
        </p:txBody>
      </p:sp>
      <p:sp>
        <p:nvSpPr>
          <p:cNvPr id="3" name="Content Placeholder 2">
            <a:extLst>
              <a:ext uri="{FF2B5EF4-FFF2-40B4-BE49-F238E27FC236}">
                <a16:creationId xmlns:a16="http://schemas.microsoft.com/office/drawing/2014/main" id="{DC4392B1-98CA-48DA-986E-052E18E48847}"/>
              </a:ext>
            </a:extLst>
          </p:cNvPr>
          <p:cNvSpPr>
            <a:spLocks noGrp="1"/>
          </p:cNvSpPr>
          <p:nvPr>
            <p:ph idx="1"/>
          </p:nvPr>
        </p:nvSpPr>
        <p:spPr>
          <a:xfrm>
            <a:off x="914400" y="2727296"/>
            <a:ext cx="6346209" cy="3449667"/>
          </a:xfrm>
        </p:spPr>
        <p:txBody>
          <a:bodyPr vert="horz" lIns="91440" tIns="45720" rIns="91440" bIns="45720" rtlCol="0" anchor="t">
            <a:normAutofit/>
          </a:bodyPr>
          <a:lstStyle/>
          <a:p>
            <a:pPr marL="0" indent="0">
              <a:lnSpc>
                <a:spcPct val="110000"/>
              </a:lnSpc>
              <a:buNone/>
            </a:pPr>
            <a:r>
              <a:rPr lang="en-US" sz="1700">
                <a:latin typeface="Arial Black"/>
              </a:rPr>
              <a:t>1) To develop a free dental consultation service than can be accessed online at all time via an AI powered chatbot.</a:t>
            </a:r>
          </a:p>
          <a:p>
            <a:pPr marL="0" indent="0">
              <a:lnSpc>
                <a:spcPct val="110000"/>
              </a:lnSpc>
              <a:buNone/>
            </a:pPr>
            <a:endParaRPr lang="en-US" sz="1700">
              <a:latin typeface="Arial Black"/>
            </a:endParaRPr>
          </a:p>
          <a:p>
            <a:pPr marL="0" indent="0">
              <a:lnSpc>
                <a:spcPct val="110000"/>
              </a:lnSpc>
              <a:buNone/>
            </a:pPr>
            <a:r>
              <a:rPr lang="en-US" sz="1700">
                <a:latin typeface="Arial Black"/>
              </a:rPr>
              <a:t>2) To design a chatbot system that enable user to communicate with machine like real-life conversation.</a:t>
            </a:r>
          </a:p>
          <a:p>
            <a:pPr marL="0" indent="0">
              <a:lnSpc>
                <a:spcPct val="110000"/>
              </a:lnSpc>
              <a:buNone/>
            </a:pPr>
            <a:endParaRPr lang="en-US" sz="1700">
              <a:latin typeface="Arial Black"/>
            </a:endParaRPr>
          </a:p>
          <a:p>
            <a:pPr marL="0" indent="0">
              <a:lnSpc>
                <a:spcPct val="110000"/>
              </a:lnSpc>
              <a:buNone/>
            </a:pPr>
            <a:r>
              <a:rPr lang="en-US" sz="1700">
                <a:latin typeface="Arial Black"/>
              </a:rPr>
              <a:t>3) To develop a web-based medical assistant system especially for oral and dental health.</a:t>
            </a:r>
          </a:p>
          <a:p>
            <a:pPr marL="0" indent="0">
              <a:lnSpc>
                <a:spcPct val="110000"/>
              </a:lnSpc>
              <a:buNone/>
            </a:pPr>
            <a:endParaRPr lang="en-US" sz="1700">
              <a:latin typeface="Arial Black"/>
            </a:endParaRPr>
          </a:p>
          <a:p>
            <a:pPr marL="0" indent="0">
              <a:lnSpc>
                <a:spcPct val="110000"/>
              </a:lnSpc>
              <a:buNone/>
            </a:pPr>
            <a:endParaRPr lang="en-US" sz="1700">
              <a:latin typeface="Arial Black"/>
            </a:endParaRPr>
          </a:p>
        </p:txBody>
      </p:sp>
      <p:pic>
        <p:nvPicPr>
          <p:cNvPr id="4" name="Picture 16" descr="Free stock photo of clipart tooth, dental health, dentist">
            <a:extLst>
              <a:ext uri="{FF2B5EF4-FFF2-40B4-BE49-F238E27FC236}">
                <a16:creationId xmlns:a16="http://schemas.microsoft.com/office/drawing/2014/main" id="{3A6E5AE2-C094-481C-A65C-F3EF6477A59D}"/>
              </a:ext>
            </a:extLst>
          </p:cNvPr>
          <p:cNvPicPr>
            <a:picLocks noChangeAspect="1"/>
          </p:cNvPicPr>
          <p:nvPr/>
        </p:nvPicPr>
        <p:blipFill rotWithShape="1">
          <a:blip r:embed="rId2"/>
          <a:srcRect l="7549" r="1968" b="4"/>
          <a:stretch/>
        </p:blipFill>
        <p:spPr>
          <a:xfrm>
            <a:off x="7924800" y="2128964"/>
            <a:ext cx="4279142" cy="4729034"/>
          </a:xfrm>
          <a:prstGeom prst="rect">
            <a:avLst/>
          </a:prstGeom>
        </p:spPr>
      </p:pic>
    </p:spTree>
    <p:extLst>
      <p:ext uri="{BB962C8B-B14F-4D97-AF65-F5344CB8AC3E}">
        <p14:creationId xmlns:p14="http://schemas.microsoft.com/office/powerpoint/2010/main" val="2377978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10F85B-F2CB-400E-902F-C0F808117C3C}"/>
              </a:ext>
            </a:extLst>
          </p:cNvPr>
          <p:cNvSpPr txBox="1"/>
          <p:nvPr/>
        </p:nvSpPr>
        <p:spPr>
          <a:xfrm>
            <a:off x="1101306" y="2826589"/>
            <a:ext cx="977372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latin typeface="Elephant"/>
              </a:rPr>
              <a:t>B. PLANNING THE PROJECT</a:t>
            </a:r>
            <a:endParaRPr lang="en-US" dirty="0"/>
          </a:p>
        </p:txBody>
      </p:sp>
    </p:spTree>
    <p:extLst>
      <p:ext uri="{BB962C8B-B14F-4D97-AF65-F5344CB8AC3E}">
        <p14:creationId xmlns:p14="http://schemas.microsoft.com/office/powerpoint/2010/main" val="3654628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Freeform: Shape 7">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6" name="Rectangle 9">
            <a:extLst>
              <a:ext uri="{FF2B5EF4-FFF2-40B4-BE49-F238E27FC236}">
                <a16:creationId xmlns:a16="http://schemas.microsoft.com/office/drawing/2014/main" id="{B5B09F67-0226-4836-9B22-AFF94EF63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1">
            <a:extLst>
              <a:ext uri="{FF2B5EF4-FFF2-40B4-BE49-F238E27FC236}">
                <a16:creationId xmlns:a16="http://schemas.microsoft.com/office/drawing/2014/main" id="{EF6D18FB-3D39-4747-9ED8-42C5DFAB8A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1" y="1"/>
            <a:ext cx="5199156" cy="6857999"/>
          </a:xfrm>
          <a:custGeom>
            <a:avLst/>
            <a:gdLst>
              <a:gd name="connsiteX0" fmla="*/ 0 w 5199156"/>
              <a:gd name="connsiteY0" fmla="*/ 0 h 6857999"/>
              <a:gd name="connsiteX1" fmla="*/ 5199156 w 5199156"/>
              <a:gd name="connsiteY1" fmla="*/ 0 h 6857999"/>
              <a:gd name="connsiteX2" fmla="*/ 5199156 w 5199156"/>
              <a:gd name="connsiteY2" fmla="*/ 4404241 h 6857999"/>
              <a:gd name="connsiteX3" fmla="*/ 2996280 w 5199156"/>
              <a:gd name="connsiteY3" fmla="*/ 6845331 h 6857999"/>
              <a:gd name="connsiteX4" fmla="*/ 2762435 w 5199156"/>
              <a:gd name="connsiteY4" fmla="*/ 6857139 h 6857999"/>
              <a:gd name="connsiteX5" fmla="*/ 2762435 w 5199156"/>
              <a:gd name="connsiteY5" fmla="*/ 6857999 h 6857999"/>
              <a:gd name="connsiteX6" fmla="*/ 2745398 w 5199156"/>
              <a:gd name="connsiteY6" fmla="*/ 6857999 h 6857999"/>
              <a:gd name="connsiteX7" fmla="*/ 0 w 5199156"/>
              <a:gd name="connsiteY7"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9156" h="6857999">
                <a:moveTo>
                  <a:pt x="0" y="0"/>
                </a:moveTo>
                <a:lnTo>
                  <a:pt x="5199156" y="0"/>
                </a:lnTo>
                <a:lnTo>
                  <a:pt x="5199156" y="4404241"/>
                </a:lnTo>
                <a:cubicBezTo>
                  <a:pt x="5199156" y="5674715"/>
                  <a:pt x="4233603" y="6719673"/>
                  <a:pt x="2996280" y="6845331"/>
                </a:cubicBezTo>
                <a:lnTo>
                  <a:pt x="2762435" y="6857139"/>
                </a:lnTo>
                <a:lnTo>
                  <a:pt x="2762435" y="6857999"/>
                </a:lnTo>
                <a:lnTo>
                  <a:pt x="2745398" y="6857999"/>
                </a:lnTo>
                <a:lnTo>
                  <a:pt x="0" y="685799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13">
            <a:extLst>
              <a:ext uri="{FF2B5EF4-FFF2-40B4-BE49-F238E27FC236}">
                <a16:creationId xmlns:a16="http://schemas.microsoft.com/office/drawing/2014/main" id="{EDCDD4D4-ADBD-45B9-944B-E77CC2584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5834" y="-39394"/>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E5933-E7DB-4F44-AE16-40FE67817C76}"/>
              </a:ext>
            </a:extLst>
          </p:cNvPr>
          <p:cNvSpPr>
            <a:spLocks noGrp="1"/>
          </p:cNvSpPr>
          <p:nvPr>
            <p:ph type="title"/>
          </p:nvPr>
        </p:nvSpPr>
        <p:spPr>
          <a:xfrm>
            <a:off x="914400" y="1122362"/>
            <a:ext cx="3814549" cy="3354104"/>
          </a:xfrm>
        </p:spPr>
        <p:txBody>
          <a:bodyPr vert="horz" lIns="91440" tIns="45720" rIns="91440" bIns="45720" rtlCol="0" anchor="b">
            <a:normAutofit/>
          </a:bodyPr>
          <a:lstStyle/>
          <a:p>
            <a:r>
              <a:rPr lang="en-US" sz="3400">
                <a:solidFill>
                  <a:srgbClr val="FFFFFF"/>
                </a:solidFill>
              </a:rPr>
              <a:t>WORK BREAKDOWN STRUCTURE</a:t>
            </a:r>
          </a:p>
        </p:txBody>
      </p:sp>
      <p:pic>
        <p:nvPicPr>
          <p:cNvPr id="3" name="Picture 3" descr="Table&#10;&#10;Description automatically generated">
            <a:extLst>
              <a:ext uri="{FF2B5EF4-FFF2-40B4-BE49-F238E27FC236}">
                <a16:creationId xmlns:a16="http://schemas.microsoft.com/office/drawing/2014/main" id="{F295EA21-0FC4-4D59-A8CA-831E7FA79322}"/>
              </a:ext>
            </a:extLst>
          </p:cNvPr>
          <p:cNvPicPr>
            <a:picLocks noChangeAspect="1"/>
          </p:cNvPicPr>
          <p:nvPr/>
        </p:nvPicPr>
        <p:blipFill>
          <a:blip r:embed="rId2"/>
          <a:stretch>
            <a:fillRect/>
          </a:stretch>
        </p:blipFill>
        <p:spPr>
          <a:xfrm>
            <a:off x="5835543" y="680195"/>
            <a:ext cx="6192555" cy="5238818"/>
          </a:xfrm>
          <a:prstGeom prst="rect">
            <a:avLst/>
          </a:prstGeom>
        </p:spPr>
      </p:pic>
    </p:spTree>
    <p:extLst>
      <p:ext uri="{BB962C8B-B14F-4D97-AF65-F5344CB8AC3E}">
        <p14:creationId xmlns:p14="http://schemas.microsoft.com/office/powerpoint/2010/main" val="2761100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Freeform: Shape 18">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7" name="Rectangle 20">
            <a:extLst>
              <a:ext uri="{FF2B5EF4-FFF2-40B4-BE49-F238E27FC236}">
                <a16:creationId xmlns:a16="http://schemas.microsoft.com/office/drawing/2014/main" id="{B5B09F67-0226-4836-9B22-AFF94EF63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22">
            <a:extLst>
              <a:ext uri="{FF2B5EF4-FFF2-40B4-BE49-F238E27FC236}">
                <a16:creationId xmlns:a16="http://schemas.microsoft.com/office/drawing/2014/main" id="{EF6D18FB-3D39-4747-9ED8-42C5DFAB8A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1" y="1"/>
            <a:ext cx="5199156" cy="6857999"/>
          </a:xfrm>
          <a:custGeom>
            <a:avLst/>
            <a:gdLst>
              <a:gd name="connsiteX0" fmla="*/ 0 w 5199156"/>
              <a:gd name="connsiteY0" fmla="*/ 0 h 6857999"/>
              <a:gd name="connsiteX1" fmla="*/ 5199156 w 5199156"/>
              <a:gd name="connsiteY1" fmla="*/ 0 h 6857999"/>
              <a:gd name="connsiteX2" fmla="*/ 5199156 w 5199156"/>
              <a:gd name="connsiteY2" fmla="*/ 4404241 h 6857999"/>
              <a:gd name="connsiteX3" fmla="*/ 2996280 w 5199156"/>
              <a:gd name="connsiteY3" fmla="*/ 6845331 h 6857999"/>
              <a:gd name="connsiteX4" fmla="*/ 2762435 w 5199156"/>
              <a:gd name="connsiteY4" fmla="*/ 6857139 h 6857999"/>
              <a:gd name="connsiteX5" fmla="*/ 2762435 w 5199156"/>
              <a:gd name="connsiteY5" fmla="*/ 6857999 h 6857999"/>
              <a:gd name="connsiteX6" fmla="*/ 2745398 w 5199156"/>
              <a:gd name="connsiteY6" fmla="*/ 6857999 h 6857999"/>
              <a:gd name="connsiteX7" fmla="*/ 0 w 5199156"/>
              <a:gd name="connsiteY7"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9156" h="6857999">
                <a:moveTo>
                  <a:pt x="0" y="0"/>
                </a:moveTo>
                <a:lnTo>
                  <a:pt x="5199156" y="0"/>
                </a:lnTo>
                <a:lnTo>
                  <a:pt x="5199156" y="4404241"/>
                </a:lnTo>
                <a:cubicBezTo>
                  <a:pt x="5199156" y="5674715"/>
                  <a:pt x="4233603" y="6719673"/>
                  <a:pt x="2996280" y="6845331"/>
                </a:cubicBezTo>
                <a:lnTo>
                  <a:pt x="2762435" y="6857139"/>
                </a:lnTo>
                <a:lnTo>
                  <a:pt x="2762435" y="6857999"/>
                </a:lnTo>
                <a:lnTo>
                  <a:pt x="2745398" y="6857999"/>
                </a:lnTo>
                <a:lnTo>
                  <a:pt x="0" y="685799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24">
            <a:extLst>
              <a:ext uri="{FF2B5EF4-FFF2-40B4-BE49-F238E27FC236}">
                <a16:creationId xmlns:a16="http://schemas.microsoft.com/office/drawing/2014/main" id="{EDCDD4D4-ADBD-45B9-944B-E77CC2584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5834" y="-39394"/>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B9107E-41B2-400F-8ECB-B2B240CFE3CE}"/>
              </a:ext>
            </a:extLst>
          </p:cNvPr>
          <p:cNvSpPr>
            <a:spLocks noGrp="1"/>
          </p:cNvSpPr>
          <p:nvPr>
            <p:ph type="title"/>
          </p:nvPr>
        </p:nvSpPr>
        <p:spPr>
          <a:xfrm>
            <a:off x="914400" y="1122362"/>
            <a:ext cx="3814549" cy="3354104"/>
          </a:xfrm>
        </p:spPr>
        <p:txBody>
          <a:bodyPr vert="horz" lIns="91440" tIns="45720" rIns="91440" bIns="45720" rtlCol="0" anchor="b">
            <a:normAutofit/>
          </a:bodyPr>
          <a:lstStyle/>
          <a:p>
            <a:pPr>
              <a:lnSpc>
                <a:spcPct val="100000"/>
              </a:lnSpc>
            </a:pPr>
            <a:r>
              <a:rPr lang="en-US" sz="4400">
                <a:solidFill>
                  <a:srgbClr val="FFFFFF"/>
                </a:solidFill>
              </a:rPr>
              <a:t>GANTT CHART</a:t>
            </a:r>
          </a:p>
        </p:txBody>
      </p:sp>
      <p:pic>
        <p:nvPicPr>
          <p:cNvPr id="5" name="Picture 5" descr="Timeline&#10;&#10;Description automatically generated">
            <a:extLst>
              <a:ext uri="{FF2B5EF4-FFF2-40B4-BE49-F238E27FC236}">
                <a16:creationId xmlns:a16="http://schemas.microsoft.com/office/drawing/2014/main" id="{2E47D225-5218-4ECA-95DE-0D818364AEFC}"/>
              </a:ext>
            </a:extLst>
          </p:cNvPr>
          <p:cNvPicPr>
            <a:picLocks noChangeAspect="1"/>
          </p:cNvPicPr>
          <p:nvPr/>
        </p:nvPicPr>
        <p:blipFill>
          <a:blip r:embed="rId2"/>
          <a:stretch>
            <a:fillRect/>
          </a:stretch>
        </p:blipFill>
        <p:spPr>
          <a:xfrm>
            <a:off x="5207816" y="1572801"/>
            <a:ext cx="6745520" cy="4032620"/>
          </a:xfrm>
          <a:prstGeom prst="rect">
            <a:avLst/>
          </a:prstGeom>
        </p:spPr>
      </p:pic>
    </p:spTree>
    <p:extLst>
      <p:ext uri="{BB962C8B-B14F-4D97-AF65-F5344CB8AC3E}">
        <p14:creationId xmlns:p14="http://schemas.microsoft.com/office/powerpoint/2010/main" val="3104566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69E36-8618-4C03-A8A8-7EBD0222AAB9}"/>
              </a:ext>
            </a:extLst>
          </p:cNvPr>
          <p:cNvSpPr>
            <a:spLocks noGrp="1"/>
          </p:cNvSpPr>
          <p:nvPr>
            <p:ph type="title"/>
          </p:nvPr>
        </p:nvSpPr>
        <p:spPr/>
        <p:txBody>
          <a:bodyPr/>
          <a:lstStyle/>
          <a:p>
            <a:r>
              <a:rPr lang="en-US" dirty="0"/>
              <a:t>RISK IDENTIFICATION CHART</a:t>
            </a:r>
          </a:p>
        </p:txBody>
      </p:sp>
      <p:graphicFrame>
        <p:nvGraphicFramePr>
          <p:cNvPr id="3" name="Table 3">
            <a:extLst>
              <a:ext uri="{FF2B5EF4-FFF2-40B4-BE49-F238E27FC236}">
                <a16:creationId xmlns:a16="http://schemas.microsoft.com/office/drawing/2014/main" id="{0B6D8AF0-1A0C-44EA-AE0A-A0E8C425C36F}"/>
              </a:ext>
            </a:extLst>
          </p:cNvPr>
          <p:cNvGraphicFramePr>
            <a:graphicFrameLocks noGrp="1"/>
          </p:cNvGraphicFramePr>
          <p:nvPr>
            <p:extLst>
              <p:ext uri="{D42A27DB-BD31-4B8C-83A1-F6EECF244321}">
                <p14:modId xmlns:p14="http://schemas.microsoft.com/office/powerpoint/2010/main" val="1168270285"/>
              </p:ext>
            </p:extLst>
          </p:nvPr>
        </p:nvGraphicFramePr>
        <p:xfrm>
          <a:off x="1565982" y="2131358"/>
          <a:ext cx="8168640" cy="4206240"/>
        </p:xfrm>
        <a:graphic>
          <a:graphicData uri="http://schemas.openxmlformats.org/drawingml/2006/table">
            <a:tbl>
              <a:tblPr firstRow="1" bandRow="1">
                <a:tableStyleId>{5940675A-B579-460E-94D1-54222C63F5DA}</a:tableStyleId>
              </a:tblPr>
              <a:tblGrid>
                <a:gridCol w="2042160">
                  <a:extLst>
                    <a:ext uri="{9D8B030D-6E8A-4147-A177-3AD203B41FA5}">
                      <a16:colId xmlns:a16="http://schemas.microsoft.com/office/drawing/2014/main" val="1663972092"/>
                    </a:ext>
                  </a:extLst>
                </a:gridCol>
                <a:gridCol w="2042160">
                  <a:extLst>
                    <a:ext uri="{9D8B030D-6E8A-4147-A177-3AD203B41FA5}">
                      <a16:colId xmlns:a16="http://schemas.microsoft.com/office/drawing/2014/main" val="2577567119"/>
                    </a:ext>
                  </a:extLst>
                </a:gridCol>
                <a:gridCol w="2042160">
                  <a:extLst>
                    <a:ext uri="{9D8B030D-6E8A-4147-A177-3AD203B41FA5}">
                      <a16:colId xmlns:a16="http://schemas.microsoft.com/office/drawing/2014/main" val="3303637722"/>
                    </a:ext>
                  </a:extLst>
                </a:gridCol>
                <a:gridCol w="2042160">
                  <a:extLst>
                    <a:ext uri="{9D8B030D-6E8A-4147-A177-3AD203B41FA5}">
                      <a16:colId xmlns:a16="http://schemas.microsoft.com/office/drawing/2014/main" val="4175716736"/>
                    </a:ext>
                  </a:extLst>
                </a:gridCol>
              </a:tblGrid>
              <a:tr h="370840">
                <a:tc>
                  <a:txBody>
                    <a:bodyPr/>
                    <a:lstStyle/>
                    <a:p>
                      <a:r>
                        <a:rPr lang="en-US" dirty="0"/>
                        <a:t>Control Element</a:t>
                      </a:r>
                    </a:p>
                  </a:txBody>
                  <a:tcPr/>
                </a:tc>
                <a:tc>
                  <a:txBody>
                    <a:bodyPr/>
                    <a:lstStyle/>
                    <a:p>
                      <a:r>
                        <a:rPr lang="en-US" dirty="0"/>
                        <a:t>What is likely to go wrong</a:t>
                      </a:r>
                    </a:p>
                  </a:txBody>
                  <a:tcPr/>
                </a:tc>
                <a:tc>
                  <a:txBody>
                    <a:bodyPr/>
                    <a:lstStyle/>
                    <a:p>
                      <a:r>
                        <a:rPr lang="en-US" dirty="0"/>
                        <a:t>How and when will I know ?</a:t>
                      </a:r>
                    </a:p>
                  </a:txBody>
                  <a:tcPr/>
                </a:tc>
                <a:tc>
                  <a:txBody>
                    <a:bodyPr/>
                    <a:lstStyle/>
                    <a:p>
                      <a:r>
                        <a:rPr lang="en-US" dirty="0"/>
                        <a:t>What will I do about it ?</a:t>
                      </a:r>
                    </a:p>
                  </a:txBody>
                  <a:tcPr/>
                </a:tc>
                <a:extLst>
                  <a:ext uri="{0D108BD9-81ED-4DB2-BD59-A6C34878D82A}">
                    <a16:rowId xmlns:a16="http://schemas.microsoft.com/office/drawing/2014/main" val="268858404"/>
                  </a:ext>
                </a:extLst>
              </a:tr>
              <a:tr h="370840">
                <a:tc>
                  <a:txBody>
                    <a:bodyPr/>
                    <a:lstStyle/>
                    <a:p>
                      <a:r>
                        <a:rPr lang="en-US" dirty="0"/>
                        <a:t>Quality</a:t>
                      </a:r>
                    </a:p>
                  </a:txBody>
                  <a:tcPr/>
                </a:tc>
                <a:tc>
                  <a:txBody>
                    <a:bodyPr/>
                    <a:lstStyle/>
                    <a:p>
                      <a:r>
                        <a:rPr lang="en-US" dirty="0"/>
                        <a:t>Inaccurate predicting the disease</a:t>
                      </a:r>
                    </a:p>
                  </a:txBody>
                  <a:tcPr/>
                </a:tc>
                <a:tc>
                  <a:txBody>
                    <a:bodyPr/>
                    <a:lstStyle/>
                    <a:p>
                      <a:r>
                        <a:rPr lang="en-US" dirty="0"/>
                        <a:t>When we do the maintenance</a:t>
                      </a:r>
                    </a:p>
                  </a:txBody>
                  <a:tcPr/>
                </a:tc>
                <a:tc>
                  <a:txBody>
                    <a:bodyPr/>
                    <a:lstStyle/>
                    <a:p>
                      <a:r>
                        <a:rPr lang="en-US" dirty="0"/>
                        <a:t>We will train our chatbot again and add a new dataset to the oldest dataset</a:t>
                      </a:r>
                    </a:p>
                  </a:txBody>
                  <a:tcPr/>
                </a:tc>
                <a:extLst>
                  <a:ext uri="{0D108BD9-81ED-4DB2-BD59-A6C34878D82A}">
                    <a16:rowId xmlns:a16="http://schemas.microsoft.com/office/drawing/2014/main" val="1745678107"/>
                  </a:ext>
                </a:extLst>
              </a:tr>
              <a:tr h="370840">
                <a:tc>
                  <a:txBody>
                    <a:bodyPr/>
                    <a:lstStyle/>
                    <a:p>
                      <a:r>
                        <a:rPr lang="en-US" dirty="0"/>
                        <a:t>Cost</a:t>
                      </a:r>
                    </a:p>
                  </a:txBody>
                  <a:tcPr/>
                </a:tc>
                <a:tc>
                  <a:txBody>
                    <a:bodyPr/>
                    <a:lstStyle/>
                    <a:p>
                      <a:r>
                        <a:rPr lang="en-US" dirty="0"/>
                        <a:t>High demand hardware to make our chatbot more accurate</a:t>
                      </a:r>
                    </a:p>
                  </a:txBody>
                  <a:tcPr/>
                </a:tc>
                <a:tc>
                  <a:txBody>
                    <a:bodyPr/>
                    <a:lstStyle/>
                    <a:p>
                      <a:r>
                        <a:rPr lang="en-US" dirty="0"/>
                        <a:t>When the cost more than our prediction</a:t>
                      </a:r>
                    </a:p>
                  </a:txBody>
                  <a:tcPr/>
                </a:tc>
                <a:tc>
                  <a:txBody>
                    <a:bodyPr/>
                    <a:lstStyle/>
                    <a:p>
                      <a:r>
                        <a:rPr lang="en-US" dirty="0"/>
                        <a:t>Get the sponsor</a:t>
                      </a:r>
                    </a:p>
                  </a:txBody>
                  <a:tcPr/>
                </a:tc>
                <a:extLst>
                  <a:ext uri="{0D108BD9-81ED-4DB2-BD59-A6C34878D82A}">
                    <a16:rowId xmlns:a16="http://schemas.microsoft.com/office/drawing/2014/main" val="2411436147"/>
                  </a:ext>
                </a:extLst>
              </a:tr>
              <a:tr h="370840">
                <a:tc>
                  <a:txBody>
                    <a:bodyPr/>
                    <a:lstStyle/>
                    <a:p>
                      <a:r>
                        <a:rPr lang="en-US" dirty="0"/>
                        <a:t>Time</a:t>
                      </a:r>
                    </a:p>
                  </a:txBody>
                  <a:tcPr/>
                </a:tc>
                <a:tc>
                  <a:txBody>
                    <a:bodyPr/>
                    <a:lstStyle/>
                    <a:p>
                      <a:r>
                        <a:rPr lang="en-US" dirty="0"/>
                        <a:t>Time to train the chatbot model took  much time</a:t>
                      </a:r>
                    </a:p>
                  </a:txBody>
                  <a:tcPr/>
                </a:tc>
                <a:tc>
                  <a:txBody>
                    <a:bodyPr/>
                    <a:lstStyle/>
                    <a:p>
                      <a:r>
                        <a:rPr lang="en-US" dirty="0"/>
                        <a:t>When we will go to train the chatbot</a:t>
                      </a:r>
                    </a:p>
                  </a:txBody>
                  <a:tcPr/>
                </a:tc>
                <a:tc>
                  <a:txBody>
                    <a:bodyPr/>
                    <a:lstStyle/>
                    <a:p>
                      <a:r>
                        <a:rPr lang="en-US" dirty="0"/>
                        <a:t>Train the chatbot earlier before the time to used it</a:t>
                      </a:r>
                    </a:p>
                  </a:txBody>
                  <a:tcPr/>
                </a:tc>
                <a:extLst>
                  <a:ext uri="{0D108BD9-81ED-4DB2-BD59-A6C34878D82A}">
                    <a16:rowId xmlns:a16="http://schemas.microsoft.com/office/drawing/2014/main" val="4159320949"/>
                  </a:ext>
                </a:extLst>
              </a:tr>
            </a:tbl>
          </a:graphicData>
        </a:graphic>
      </p:graphicFrame>
    </p:spTree>
    <p:extLst>
      <p:ext uri="{BB962C8B-B14F-4D97-AF65-F5344CB8AC3E}">
        <p14:creationId xmlns:p14="http://schemas.microsoft.com/office/powerpoint/2010/main" val="1401357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1" name="Rectangle 20">
            <a:extLst>
              <a:ext uri="{FF2B5EF4-FFF2-40B4-BE49-F238E27FC236}">
                <a16:creationId xmlns:a16="http://schemas.microsoft.com/office/drawing/2014/main" id="{D2FE1895-D723-4291-9D23-34ABCE9727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FA0D2B71-5D5B-4887-8703-474324E0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29C3614-2A4F-446E-99B0-D1589D997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8537" y="0"/>
            <a:ext cx="633672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1BC7C971-803E-4F15-ACE9-AE0BFA876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499" y="4485"/>
            <a:ext cx="4221130" cy="6858000"/>
          </a:xfrm>
          <a:custGeom>
            <a:avLst/>
            <a:gdLst>
              <a:gd name="connsiteX0" fmla="*/ 0 w 7010402"/>
              <a:gd name="connsiteY0" fmla="*/ 6854090 h 6858000"/>
              <a:gd name="connsiteX1" fmla="*/ 2789272 w 7010402"/>
              <a:gd name="connsiteY1" fmla="*/ 6854090 h 6858000"/>
              <a:gd name="connsiteX2" fmla="*/ 2943903 w 7010402"/>
              <a:gd name="connsiteY2" fmla="*/ 6858000 h 6858000"/>
              <a:gd name="connsiteX3" fmla="*/ 0 w 7010402"/>
              <a:gd name="connsiteY3" fmla="*/ 6858000 h 6858000"/>
              <a:gd name="connsiteX4" fmla="*/ 3098547 w 7010402"/>
              <a:gd name="connsiteY4" fmla="*/ 0 h 6858000"/>
              <a:gd name="connsiteX5" fmla="*/ 7010402 w 7010402"/>
              <a:gd name="connsiteY5" fmla="*/ 0 h 6858000"/>
              <a:gd name="connsiteX6" fmla="*/ 7010402 w 7010402"/>
              <a:gd name="connsiteY6" fmla="*/ 6858000 h 6858000"/>
              <a:gd name="connsiteX7" fmla="*/ 2943903 w 7010402"/>
              <a:gd name="connsiteY7" fmla="*/ 6858000 h 6858000"/>
              <a:gd name="connsiteX8" fmla="*/ 6374858 w 7010402"/>
              <a:gd name="connsiteY8" fmla="*/ 3427045 h 6858000"/>
              <a:gd name="connsiteX9" fmla="*/ 3120459 w 7010402"/>
              <a:gd name="connsiteY9" fmla="*/ 554 h 6858000"/>
              <a:gd name="connsiteX0" fmla="*/ 0 w 7010402"/>
              <a:gd name="connsiteY0" fmla="*/ 6858000 h 6858000"/>
              <a:gd name="connsiteX1" fmla="*/ 2789272 w 7010402"/>
              <a:gd name="connsiteY1" fmla="*/ 6854090 h 6858000"/>
              <a:gd name="connsiteX2" fmla="*/ 2943903 w 7010402"/>
              <a:gd name="connsiteY2" fmla="*/ 6858000 h 6858000"/>
              <a:gd name="connsiteX3" fmla="*/ 0 w 7010402"/>
              <a:gd name="connsiteY3" fmla="*/ 6858000 h 6858000"/>
              <a:gd name="connsiteX4" fmla="*/ 3098547 w 7010402"/>
              <a:gd name="connsiteY4" fmla="*/ 0 h 6858000"/>
              <a:gd name="connsiteX5" fmla="*/ 7010402 w 7010402"/>
              <a:gd name="connsiteY5" fmla="*/ 0 h 6858000"/>
              <a:gd name="connsiteX6" fmla="*/ 7010402 w 7010402"/>
              <a:gd name="connsiteY6" fmla="*/ 6858000 h 6858000"/>
              <a:gd name="connsiteX7" fmla="*/ 2943903 w 7010402"/>
              <a:gd name="connsiteY7" fmla="*/ 6858000 h 6858000"/>
              <a:gd name="connsiteX8" fmla="*/ 6374858 w 7010402"/>
              <a:gd name="connsiteY8" fmla="*/ 3427045 h 6858000"/>
              <a:gd name="connsiteX9" fmla="*/ 3120459 w 7010402"/>
              <a:gd name="connsiteY9" fmla="*/ 554 h 6858000"/>
              <a:gd name="connsiteX10" fmla="*/ 3098547 w 7010402"/>
              <a:gd name="connsiteY10" fmla="*/ 0 h 6858000"/>
              <a:gd name="connsiteX0" fmla="*/ 154631 w 4221130"/>
              <a:gd name="connsiteY0" fmla="*/ 6858000 h 6858000"/>
              <a:gd name="connsiteX1" fmla="*/ 0 w 4221130"/>
              <a:gd name="connsiteY1" fmla="*/ 6854090 h 6858000"/>
              <a:gd name="connsiteX2" fmla="*/ 154631 w 4221130"/>
              <a:gd name="connsiteY2" fmla="*/ 6858000 h 6858000"/>
              <a:gd name="connsiteX3" fmla="*/ 309275 w 4221130"/>
              <a:gd name="connsiteY3" fmla="*/ 0 h 6858000"/>
              <a:gd name="connsiteX4" fmla="*/ 4221130 w 4221130"/>
              <a:gd name="connsiteY4" fmla="*/ 0 h 6858000"/>
              <a:gd name="connsiteX5" fmla="*/ 4221130 w 4221130"/>
              <a:gd name="connsiteY5" fmla="*/ 6858000 h 6858000"/>
              <a:gd name="connsiteX6" fmla="*/ 154631 w 4221130"/>
              <a:gd name="connsiteY6" fmla="*/ 6858000 h 6858000"/>
              <a:gd name="connsiteX7" fmla="*/ 3585586 w 4221130"/>
              <a:gd name="connsiteY7" fmla="*/ 3427045 h 6858000"/>
              <a:gd name="connsiteX8" fmla="*/ 331187 w 4221130"/>
              <a:gd name="connsiteY8" fmla="*/ 554 h 6858000"/>
              <a:gd name="connsiteX9" fmla="*/ 309275 w 4221130"/>
              <a:gd name="connsiteY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1130" h="6858000">
                <a:moveTo>
                  <a:pt x="154631" y="6858000"/>
                </a:moveTo>
                <a:lnTo>
                  <a:pt x="0" y="6854090"/>
                </a:lnTo>
                <a:lnTo>
                  <a:pt x="154631" y="6858000"/>
                </a:lnTo>
                <a:close/>
                <a:moveTo>
                  <a:pt x="309275" y="0"/>
                </a:moveTo>
                <a:lnTo>
                  <a:pt x="4221130" y="0"/>
                </a:lnTo>
                <a:lnTo>
                  <a:pt x="4221130" y="6858000"/>
                </a:lnTo>
                <a:lnTo>
                  <a:pt x="154631" y="6858000"/>
                </a:lnTo>
                <a:cubicBezTo>
                  <a:pt x="2049495" y="6858000"/>
                  <a:pt x="3585586" y="5321909"/>
                  <a:pt x="3585586" y="3427045"/>
                </a:cubicBezTo>
                <a:cubicBezTo>
                  <a:pt x="3585586" y="1591396"/>
                  <a:pt x="2144001" y="92446"/>
                  <a:pt x="331187" y="554"/>
                </a:cubicBezTo>
                <a:lnTo>
                  <a:pt x="309275" y="0"/>
                </a:lnTo>
                <a:close/>
              </a:path>
            </a:pathLst>
          </a:custGeom>
          <a:solidFill>
            <a:schemeClr val="accent2">
              <a:lumMod val="75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9AB61E9-8FF5-4088-8DA9-39AE31F10C68}"/>
              </a:ext>
            </a:extLst>
          </p:cNvPr>
          <p:cNvSpPr>
            <a:spLocks noGrp="1"/>
          </p:cNvSpPr>
          <p:nvPr>
            <p:ph type="title"/>
          </p:nvPr>
        </p:nvSpPr>
        <p:spPr>
          <a:xfrm>
            <a:off x="6658112" y="685800"/>
            <a:ext cx="4846951" cy="3367585"/>
          </a:xfrm>
        </p:spPr>
        <p:txBody>
          <a:bodyPr vert="horz" lIns="91440" tIns="45720" rIns="91440" bIns="45720" rtlCol="0" anchor="b">
            <a:normAutofit/>
          </a:bodyPr>
          <a:lstStyle/>
          <a:p>
            <a:r>
              <a:rPr lang="en-US" sz="3400">
                <a:solidFill>
                  <a:srgbClr val="FFFFFF"/>
                </a:solidFill>
              </a:rPr>
              <a:t>RESPONSIBILITY ASSIGNMENT MATRICES (RAM)</a:t>
            </a:r>
          </a:p>
        </p:txBody>
      </p:sp>
      <p:sp>
        <p:nvSpPr>
          <p:cNvPr id="29" name="Freeform: Shape 28">
            <a:extLst>
              <a:ext uri="{FF2B5EF4-FFF2-40B4-BE49-F238E27FC236}">
                <a16:creationId xmlns:a16="http://schemas.microsoft.com/office/drawing/2014/main" id="{74319818-7012-46F7-BE23-777D5B2E6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83658" y="4376919"/>
            <a:ext cx="6321600" cy="2476500"/>
          </a:xfrm>
          <a:custGeom>
            <a:avLst/>
            <a:gdLst>
              <a:gd name="connsiteX0" fmla="*/ 3879260 w 6321600"/>
              <a:gd name="connsiteY0" fmla="*/ 0 h 2476500"/>
              <a:gd name="connsiteX1" fmla="*/ 1075569 w 6321600"/>
              <a:gd name="connsiteY1" fmla="*/ 0 h 2476500"/>
              <a:gd name="connsiteX2" fmla="*/ 0 w 6321600"/>
              <a:gd name="connsiteY2" fmla="*/ 0 h 2476500"/>
              <a:gd name="connsiteX3" fmla="*/ 0 w 6321600"/>
              <a:gd name="connsiteY3" fmla="*/ 2476500 h 2476500"/>
              <a:gd name="connsiteX4" fmla="*/ 6320613 w 6321600"/>
              <a:gd name="connsiteY4" fmla="*/ 2476500 h 2476500"/>
              <a:gd name="connsiteX5" fmla="*/ 6321600 w 6321600"/>
              <a:gd name="connsiteY5" fmla="*/ 2455651 h 2476500"/>
              <a:gd name="connsiteX6" fmla="*/ 4125863 w 6321600"/>
              <a:gd name="connsiteY6" fmla="*/ 22472 h 2476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1600" h="2476500">
                <a:moveTo>
                  <a:pt x="3879260" y="0"/>
                </a:moveTo>
                <a:lnTo>
                  <a:pt x="1075569" y="0"/>
                </a:lnTo>
                <a:lnTo>
                  <a:pt x="0" y="0"/>
                </a:lnTo>
                <a:lnTo>
                  <a:pt x="0" y="2476500"/>
                </a:lnTo>
                <a:lnTo>
                  <a:pt x="6320613" y="2476500"/>
                </a:lnTo>
                <a:lnTo>
                  <a:pt x="6321600" y="2455651"/>
                </a:lnTo>
                <a:cubicBezTo>
                  <a:pt x="6321600" y="1189293"/>
                  <a:pt x="5359176" y="147721"/>
                  <a:pt x="4125863" y="22472"/>
                </a:cubicBezTo>
                <a:close/>
              </a:path>
            </a:pathLst>
          </a:cu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3" descr="A picture containing table&#10;&#10;Description automatically generated">
            <a:extLst>
              <a:ext uri="{FF2B5EF4-FFF2-40B4-BE49-F238E27FC236}">
                <a16:creationId xmlns:a16="http://schemas.microsoft.com/office/drawing/2014/main" id="{72559350-0045-4DE0-9239-7D10EDD1B1B9}"/>
              </a:ext>
            </a:extLst>
          </p:cNvPr>
          <p:cNvPicPr>
            <a:picLocks noChangeAspect="1"/>
          </p:cNvPicPr>
          <p:nvPr/>
        </p:nvPicPr>
        <p:blipFill>
          <a:blip r:embed="rId2"/>
          <a:stretch>
            <a:fillRect/>
          </a:stretch>
        </p:blipFill>
        <p:spPr>
          <a:xfrm>
            <a:off x="490764" y="1027048"/>
            <a:ext cx="5208420" cy="4933299"/>
          </a:xfrm>
          <a:prstGeom prst="rect">
            <a:avLst/>
          </a:prstGeom>
        </p:spPr>
      </p:pic>
    </p:spTree>
    <p:extLst>
      <p:ext uri="{BB962C8B-B14F-4D97-AF65-F5344CB8AC3E}">
        <p14:creationId xmlns:p14="http://schemas.microsoft.com/office/powerpoint/2010/main" val="3481515032"/>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ModOverlayVTI</vt:lpstr>
      <vt:lpstr>Dental and Mouth Disease Chatbot Assistant</vt:lpstr>
      <vt:lpstr>PowerPoint Presentation</vt:lpstr>
      <vt:lpstr>              INTRODUCTION</vt:lpstr>
      <vt:lpstr>OBJECTIVE</vt:lpstr>
      <vt:lpstr>PowerPoint Presentation</vt:lpstr>
      <vt:lpstr>WORK BREAKDOWN STRUCTURE</vt:lpstr>
      <vt:lpstr>GANTT CHART</vt:lpstr>
      <vt:lpstr>RISK IDENTIFICATION CHART</vt:lpstr>
      <vt:lpstr>RESPONSIBILITY ASSIGNMENT MATRICES (RAM)</vt:lpstr>
      <vt:lpstr>PowerPoint Presentation</vt:lpstr>
      <vt:lpstr>PROJECT PLANNING SUMMARY</vt:lpstr>
      <vt:lpstr>C. IMPLEMENTING THE PROJECT PLAN</vt:lpstr>
      <vt:lpstr>TASK &amp; ESTIMATED COST</vt:lpstr>
      <vt:lpstr>MILESTONE CHART</vt:lpstr>
      <vt:lpstr>PowerPoint Presentation</vt:lpstr>
      <vt:lpstr>                 Chatbot Diagram</vt:lpstr>
      <vt:lpstr>Cleaning Text</vt:lpstr>
      <vt:lpstr>Training Text</vt:lpstr>
      <vt:lpstr>COMPLETING THE PTOJECT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2016</cp:revision>
  <dcterms:created xsi:type="dcterms:W3CDTF">2021-01-28T13:24:46Z</dcterms:created>
  <dcterms:modified xsi:type="dcterms:W3CDTF">2021-01-28T16:21:07Z</dcterms:modified>
</cp:coreProperties>
</file>