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cc95870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1cc95870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cc9587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1cc9587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cc95870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cc95870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cc95870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cc95870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cc95870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1cc95870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cc95870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cc95870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cc95870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cc95870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1cc95870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1cc95870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cc95870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1cc95870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cc95870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cc95870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cc9587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cc9587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cc9587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cc9587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cc95870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cc95870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cc9587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cc9587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cc95870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cc95870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cc95870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cc95870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cc95870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cc95870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cc9587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cc9587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Устранение дисбаланса классов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88525" y="475650"/>
            <a:ext cx="2684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SMOTE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990875"/>
            <a:ext cx="4991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3" y="1472700"/>
            <a:ext cx="3681899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22475" y="386975"/>
            <a:ext cx="82716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Данный подход имеет недостаток в том, что «вслепую» увеличивает плотность примерами в области слабо представленного класса. В случае, если миноритарные примеры равномерно распределены среди мажоритарных и имеют низкую плотность, алгоритм SMOTE только сильнее перемешивает классы.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532075" y="411175"/>
            <a:ext cx="75459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</a:t>
            </a:r>
            <a:r>
              <a:rPr lang="uk"/>
              <a:t>лгоритм адаптивного искусственного увеличения числа примеров миноритарного класса ASMO (Adaptive Synthetic Minority Oversampling)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57825" y="1281850"/>
            <a:ext cx="69171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Если для каждого </a:t>
            </a:r>
            <a:r>
              <a:rPr i="1" lang="uk"/>
              <a:t>i</a:t>
            </a:r>
            <a:r>
              <a:rPr lang="uk"/>
              <a:t>-ого примера миноритарного класса из </a:t>
            </a:r>
            <a:r>
              <a:rPr i="1" lang="uk"/>
              <a:t>k</a:t>
            </a:r>
            <a:r>
              <a:rPr lang="uk"/>
              <a:t> ближайших соседей </a:t>
            </a:r>
            <a:r>
              <a:rPr i="1" lang="uk"/>
              <a:t>g (g≤k)</a:t>
            </a:r>
            <a:r>
              <a:rPr lang="uk"/>
              <a:t> принадлежит к мажоритарному, то набор данных считается «рассеянным». В этом случае используют алгоритм ASMO, иначе применяют SMOTE (как правило, </a:t>
            </a:r>
            <a:r>
              <a:rPr i="1" lang="uk"/>
              <a:t>g</a:t>
            </a:r>
            <a:r>
              <a:rPr lang="uk"/>
              <a:t> задают равным 20).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Используя только примеры миноритарного класса, выделить несколько кластеров (например, алгоритмом k-means).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Сгенерировать искусственные записи в пределах отдельных кластеров на основе всех классов. Для каждого примера миноритарного класса находят m ближайших соседей, и на основе них (также как в SMOTE) создаются новые записи.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425" y="833700"/>
            <a:ext cx="4725050" cy="3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One Class Learning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Одноклассовая классификация (OCC) на основе SVM основана на идентификации самой маленькой гиперсферы (с радиусом r и центром c), состоящей из всех точек данных. Этот метод называется описанием опорных векторных данных (SVDD).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82125" y="407050"/>
            <a:ext cx="7505700" cy="4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one-class svm for imbalanced binary classification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train_test_split</a:t>
            </a:r>
            <a:br>
              <a:rPr lang="uk" sz="1000"/>
            </a:br>
            <a:r>
              <a:rPr lang="uk" sz="1000"/>
              <a:t>from sklearn.metrics import f1_score</a:t>
            </a:r>
            <a:br>
              <a:rPr lang="uk" sz="1000"/>
            </a:br>
            <a:r>
              <a:rPr lang="uk" sz="1000"/>
              <a:t>from sklearn.svm import OneClassSVM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</a:t>
            </a:r>
            <a:r>
              <a:rPr lang="uk" sz="1000"/>
              <a:t>n</a:t>
            </a:r>
            <a:r>
              <a:rPr lang="uk" sz="1000"/>
              <a:t>_clusters_per_class=1, weights=[0.999], flip_y=0, random_state=4)</a:t>
            </a:r>
            <a:br>
              <a:rPr lang="uk" sz="1000"/>
            </a:br>
            <a:r>
              <a:rPr lang="uk" sz="1000"/>
              <a:t># split into train/test sets</a:t>
            </a:r>
            <a:br>
              <a:rPr lang="uk" sz="1000"/>
            </a:br>
            <a:r>
              <a:rPr lang="uk" sz="1000"/>
              <a:t>trainX, testX, trainy, testy = train_test_split(X, y, test_size=0.5, random_state=2, stratify=y)</a:t>
            </a:r>
            <a:br>
              <a:rPr lang="uk" sz="1000"/>
            </a:br>
            <a:r>
              <a:rPr lang="uk" sz="1000"/>
              <a:t># define outlier detection model</a:t>
            </a:r>
            <a:br>
              <a:rPr lang="uk" sz="1000"/>
            </a:br>
            <a:r>
              <a:rPr lang="uk" sz="1000"/>
              <a:t>model = OneClassSVM(gamma='scale', nu=0.01)</a:t>
            </a:r>
            <a:br>
              <a:rPr lang="uk" sz="1000"/>
            </a:br>
            <a:r>
              <a:rPr lang="uk" sz="1000"/>
              <a:t># fit on majority class</a:t>
            </a:r>
            <a:br>
              <a:rPr lang="uk" sz="1000"/>
            </a:br>
            <a:r>
              <a:rPr lang="uk" sz="1000"/>
              <a:t>trainX = trainX[trainy==0]</a:t>
            </a:r>
            <a:br>
              <a:rPr lang="uk" sz="1000"/>
            </a:br>
            <a:r>
              <a:rPr lang="uk" sz="1000"/>
              <a:t>model.fit(trainX)</a:t>
            </a:r>
            <a:br>
              <a:rPr lang="uk" sz="1000"/>
            </a:br>
            <a:r>
              <a:rPr lang="uk" sz="1000"/>
              <a:t># detect outliers in the test set</a:t>
            </a:r>
            <a:br>
              <a:rPr lang="uk" sz="1000"/>
            </a:br>
            <a:r>
              <a:rPr lang="uk" sz="1000"/>
              <a:t>yhat = model.predict(testX)</a:t>
            </a:r>
            <a:br>
              <a:rPr lang="uk" sz="1000"/>
            </a:br>
            <a:r>
              <a:rPr lang="uk" sz="1000"/>
              <a:t># mark inliers 1, outliers -1</a:t>
            </a:r>
            <a:br>
              <a:rPr lang="uk" sz="1000"/>
            </a:br>
            <a:r>
              <a:rPr lang="uk" sz="1000"/>
              <a:t>testy[testy == 1] = -1</a:t>
            </a:r>
            <a:br>
              <a:rPr lang="uk" sz="1000"/>
            </a:br>
            <a:r>
              <a:rPr lang="uk" sz="1000"/>
              <a:t>testy[testy == 0] = 1</a:t>
            </a:r>
            <a:br>
              <a:rPr lang="uk" sz="1000"/>
            </a:br>
            <a:r>
              <a:rPr lang="uk" sz="1000"/>
              <a:t># calculate score</a:t>
            </a:r>
            <a:br>
              <a:rPr lang="uk" sz="1000"/>
            </a:br>
            <a:r>
              <a:rPr lang="uk" sz="1000"/>
              <a:t>score = f1_score(testy, yhat, pos_label=-1)</a:t>
            </a:r>
            <a:br>
              <a:rPr lang="uk" sz="1000"/>
            </a:br>
            <a:r>
              <a:rPr lang="uk" sz="1000"/>
              <a:t>print('F1 Score: %.3f' % score)</a:t>
            </a:r>
            <a:endParaRPr sz="1000"/>
          </a:p>
        </p:txBody>
      </p:sp>
      <p:sp>
        <p:nvSpPr>
          <p:cNvPr id="216" name="Google Shape;216;p27"/>
          <p:cNvSpPr txBox="1"/>
          <p:nvPr/>
        </p:nvSpPr>
        <p:spPr>
          <a:xfrm>
            <a:off x="3803975" y="1087900"/>
            <a:ext cx="3722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highlight>
                  <a:srgbClr val="FDFDFD"/>
                </a:highlight>
                <a:latin typeface="Calibri"/>
                <a:ea typeface="Calibri"/>
                <a:cs typeface="Calibri"/>
                <a:sym typeface="Calibri"/>
              </a:rPr>
              <a:t>from sklearn.covariance import EllipticEnvelope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803975" y="2294225"/>
            <a:ext cx="2856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latin typeface="Calibri"/>
                <a:ea typeface="Calibri"/>
                <a:cs typeface="Calibri"/>
                <a:sym typeface="Calibri"/>
              </a:rPr>
              <a:t>model = EllipticEnvelope(contamination=0.01)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407025" y="4270225"/>
            <a:ext cx="747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https://scikit-learn.org/stable/auto_examples/miscellaneous/plot_anomaly_comparison.html#sphx-glr-auto-examples-miscellaneous-plot-anomaly-comparison-py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62" y="304800"/>
            <a:ext cx="3575466" cy="3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Cost-Sensitive Training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420950"/>
            <a:ext cx="7505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000"/>
              <a:t># weighted logistic regression model on an imbalanced classification dataset</a:t>
            </a:r>
            <a:br>
              <a:rPr lang="uk" sz="1000"/>
            </a:br>
            <a:r>
              <a:rPr lang="uk" sz="1000"/>
              <a:t>from numpy import mean</a:t>
            </a:r>
            <a:br>
              <a:rPr lang="uk" sz="1000"/>
            </a:br>
            <a:r>
              <a:rPr lang="uk" sz="1000"/>
              <a:t>from sklearn.datasets import make_classification</a:t>
            </a:r>
            <a:br>
              <a:rPr lang="uk" sz="1000"/>
            </a:br>
            <a:r>
              <a:rPr lang="uk" sz="1000"/>
              <a:t>from sklearn.model_selection import cross_val_score</a:t>
            </a:r>
            <a:br>
              <a:rPr lang="uk" sz="1000"/>
            </a:br>
            <a:r>
              <a:rPr lang="uk" sz="1000"/>
              <a:t>from sklearn.model_selection import RepeatedStratifiedKFold</a:t>
            </a:r>
            <a:br>
              <a:rPr lang="uk" sz="1000"/>
            </a:br>
            <a:r>
              <a:rPr lang="uk" sz="1000"/>
              <a:t>from sklearn.linear_model import LogisticRegression</a:t>
            </a:r>
            <a:br>
              <a:rPr lang="uk" sz="1000"/>
            </a:br>
            <a:r>
              <a:rPr lang="uk" sz="1000"/>
              <a:t># generate dataset</a:t>
            </a:r>
            <a:br>
              <a:rPr lang="uk" sz="1000"/>
            </a:br>
            <a:r>
              <a:rPr lang="uk" sz="1000"/>
              <a:t>X, y = make_classification(n_samples=10000, n_features=2, n_redundant=0, n_clusters_per_class=1, weights=[0.99], flip_y=0, random_state=2)</a:t>
            </a:r>
            <a:br>
              <a:rPr lang="uk" sz="1000"/>
            </a:br>
            <a:r>
              <a:rPr lang="uk" sz="1000"/>
              <a:t># define model</a:t>
            </a:r>
            <a:br>
              <a:rPr lang="uk" sz="1000"/>
            </a:br>
            <a:r>
              <a:rPr lang="uk" sz="1000"/>
              <a:t>weights = {0:0.01, 1:1.0}</a:t>
            </a:r>
            <a:br>
              <a:rPr lang="uk" sz="1000"/>
            </a:br>
            <a:r>
              <a:rPr lang="uk" sz="1000"/>
              <a:t>model = LogisticRegression(solver='lbfgs', class_weight=weights)</a:t>
            </a:r>
            <a:br>
              <a:rPr lang="uk" sz="1000"/>
            </a:br>
            <a:r>
              <a:rPr lang="uk" sz="1000"/>
              <a:t># define evaluation procedure</a:t>
            </a:r>
            <a:br>
              <a:rPr lang="uk" sz="1000"/>
            </a:br>
            <a:r>
              <a:rPr lang="uk" sz="1000"/>
              <a:t>cv = RepeatedStratifiedKFold(n_splits=10, n_repeats=3, random_state=1)</a:t>
            </a:r>
            <a:br>
              <a:rPr lang="uk" sz="1000"/>
            </a:br>
            <a:r>
              <a:rPr lang="uk" sz="1000"/>
              <a:t># evaluate model</a:t>
            </a:r>
            <a:br>
              <a:rPr lang="uk" sz="1000"/>
            </a:br>
            <a:r>
              <a:rPr lang="uk" sz="1000"/>
              <a:t>scores = cross_val_score(model, X, y, scoring='roc_auc', cv=cv, n_jobs=-1)</a:t>
            </a:r>
            <a:br>
              <a:rPr lang="uk" sz="1000"/>
            </a:br>
            <a:r>
              <a:rPr lang="uk" sz="1000"/>
              <a:t># summarize performance</a:t>
            </a:r>
            <a:br>
              <a:rPr lang="uk" sz="1000"/>
            </a:br>
            <a:r>
              <a:rPr lang="uk" sz="1000"/>
              <a:t>print('Mean ROC AUC: %.3f' % mean(scores))</a:t>
            </a:r>
            <a:br>
              <a:rPr lang="uk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Логистическая регрессия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19150" y="1724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sklearn.datasets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load_iris(return_X_y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uk" sz="105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uk" sz="1050">
                <a:solidFill>
                  <a:srgbClr val="C65D0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 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LogisticRegression(random_state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fit(X,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array([0, 0])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predict_proba(X[:</a:t>
            </a:r>
            <a:r>
              <a:rPr lang="uk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, :])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array([[9.8...e-01, 1.8...e-02, 1.4...e-08],[9.7...e-01, 2.8...e-02, ...e-08]])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uk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score(X, y)</a:t>
            </a:r>
            <a:br>
              <a:rPr lang="uk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0.97...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75" y="374425"/>
            <a:ext cx="47625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Типичные примеры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медицинские данные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мошенничество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многоклассовая классификация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отток клиентов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распознавание аномалий на снимках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uk" sz="2100"/>
              <a:t>фильтрация спама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Основные методы для устранения дисбаланса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Oversampling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 Class Learning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300"/>
              <a:buFont typeface="Roboto"/>
              <a:buChar char="-"/>
            </a:pPr>
            <a:r>
              <a:rPr lang="uk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Cost-Sensitive Training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Удаление примеров мажоритарного класса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23" y="2279150"/>
            <a:ext cx="4919350" cy="25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115100" y="1834025"/>
            <a:ext cx="6913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Случайное удаление примеров мажоритарного класса (Random Undersampling)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819150" y="403100"/>
            <a:ext cx="5020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Поиск связей Томека (Tomek Links)</a:t>
            </a:r>
            <a:endParaRPr sz="1700"/>
          </a:p>
        </p:txBody>
      </p:sp>
      <p:sp>
        <p:nvSpPr>
          <p:cNvPr id="154" name="Google Shape;154;p17"/>
          <p:cNvSpPr txBox="1"/>
          <p:nvPr/>
        </p:nvSpPr>
        <p:spPr>
          <a:xfrm>
            <a:off x="580450" y="749600"/>
            <a:ext cx="5844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/>
              <a:t>Пусть примеры </a:t>
            </a:r>
            <a:r>
              <a:rPr i="1" lang="uk" sz="1200"/>
              <a:t>Ei</a:t>
            </a:r>
            <a:r>
              <a:rPr lang="uk" sz="1200"/>
              <a:t> и </a:t>
            </a:r>
            <a:r>
              <a:rPr i="1" lang="uk" sz="1200"/>
              <a:t>Ej</a:t>
            </a:r>
            <a:r>
              <a:rPr lang="uk" sz="1200"/>
              <a:t> принадлежат к различным классам, </a:t>
            </a:r>
            <a:r>
              <a:rPr i="1" lang="uk" sz="1200"/>
              <a:t>d(Ei,Ej)</a:t>
            </a:r>
            <a:r>
              <a:rPr lang="uk" sz="1200"/>
              <a:t> – расстояние между указанными примерами. Пара </a:t>
            </a:r>
            <a:r>
              <a:rPr i="1" lang="uk" sz="1200"/>
              <a:t>(Ei,Ej)</a:t>
            </a:r>
            <a:r>
              <a:rPr lang="uk" sz="1200"/>
              <a:t> называется связью Томека, если не найдется ни одного примера </a:t>
            </a:r>
            <a:r>
              <a:rPr i="1" lang="uk" sz="1200"/>
              <a:t>E</a:t>
            </a:r>
            <a:r>
              <a:rPr i="1" lang="uk" sz="900"/>
              <a:t>l</a:t>
            </a:r>
            <a:r>
              <a:rPr lang="uk" sz="1200"/>
              <a:t> такого, что будет справедлива совокупность неравенств:</a:t>
            </a:r>
            <a:endParaRPr sz="12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0" y="2571750"/>
            <a:ext cx="2703100" cy="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25" y="1797800"/>
            <a:ext cx="5020050" cy="258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70825" y="386975"/>
            <a:ext cx="7852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Правило сосредоточенного ближайшего соседа (Condensed Nearest Neighbor Rule)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00" y="1377775"/>
            <a:ext cx="5657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443400" y="467600"/>
            <a:ext cx="803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Односторонний сэмплинг (One-side sampling, one-sided selection)</a:t>
            </a:r>
            <a:endParaRPr sz="1600"/>
          </a:p>
        </p:txBody>
      </p:sp>
      <p:sp>
        <p:nvSpPr>
          <p:cNvPr id="168" name="Google Shape;168;p19"/>
          <p:cNvSpPr txBox="1"/>
          <p:nvPr/>
        </p:nvSpPr>
        <p:spPr>
          <a:xfrm>
            <a:off x="553200" y="1443075"/>
            <a:ext cx="803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Главная идея этой стратегии – это последовательное сочетание предыдущих двух, рассмотренных выше.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на первом шаге применяется правило сосредоточенного ближайшего соседа, а на втором – удаляются все мажоритарные примеры, участвующие в связях Томека.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Таким образом, удаляются большие «сгустки» мажоритарных примеров, а затем область пространства со скоплением миноритарных очищается от потенциальных шумовых эффектов.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06350" y="362775"/>
            <a:ext cx="59901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Правило «очищающего» соседа (neighborhood cleaning rule)</a:t>
            </a:r>
            <a:endParaRPr sz="1600"/>
          </a:p>
        </p:txBody>
      </p:sp>
      <p:sp>
        <p:nvSpPr>
          <p:cNvPr id="174" name="Google Shape;174;p20"/>
          <p:cNvSpPr txBox="1"/>
          <p:nvPr/>
        </p:nvSpPr>
        <p:spPr>
          <a:xfrm>
            <a:off x="427275" y="1144800"/>
            <a:ext cx="78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Эта стратегия также направлена на то, чтобы удалить те примеры, которые негативно влияют на исход классификации миноритарных.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этого все примеры классифицируются по правилу трех ближайших соседей. Удаляются следующие мажоритарные примеры: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получившие верную метку класса;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являющиеся соседями миноритарных примеров, которые были неверно классифицированы.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Увеличение числа примеров миноритарного класса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19150" y="1967100"/>
            <a:ext cx="584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Дублирование примеров миноритарного класса (Oversampling)</a:t>
            </a:r>
            <a:endParaRPr sz="1500"/>
          </a:p>
        </p:txBody>
      </p:sp>
      <p:sp>
        <p:nvSpPr>
          <p:cNvPr id="181" name="Google Shape;181;p21"/>
          <p:cNvSpPr txBox="1"/>
          <p:nvPr/>
        </p:nvSpPr>
        <p:spPr>
          <a:xfrm>
            <a:off x="1073100" y="2641900"/>
            <a:ext cx="69978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Самый простой метод – это дублирование примеров миноритарного класса. В зависимости от того, какое соотношение классов необходимо, выбирается количество случайных записей для дублирования.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Такой подход к восстановлению баланса не всегда может оказаться самым эффективным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