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308D183A-2BD7-4385-BB55-841DC549F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3C101A4-0E28-473B-9F43-2D06E2F588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D729-8A50-4918-BD96-1EF87038A69A}" type="datetime1">
              <a:rPr lang="hr-HR" smtClean="0"/>
              <a:t>20.12.2021.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1E335A3-212D-4EA0-97BB-2E788C935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BE91F9B-2129-468A-9E6D-F53C303ABF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A7B7-AFC8-43DE-A5DE-AC5EF1EF5B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133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CB67-EBCD-4D19-8FB8-36F4B157D52A}" type="datetime1">
              <a:rPr lang="hr-HR" smtClean="0"/>
              <a:pPr/>
              <a:t>20.12.2021.</a:t>
            </a:fld>
            <a:endParaRPr lang="hr-HR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noProof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noProof="0"/>
              <a:t>Kliknite da biste uredili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F46EF-6D63-4891-B0AA-4F0B38D29D41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86500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F46EF-6D63-4891-B0AA-4F0B38D29D4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911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2098DDE-1C2E-47BA-B230-3F1E416DCC0C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r-HR" noProof="0" smtClean="0"/>
              <a:pPr/>
              <a:t>‹#›</a:t>
            </a:fld>
            <a:endParaRPr lang="hr-HR" noProof="0"/>
          </a:p>
        </p:txBody>
      </p:sp>
      <p:grpSp>
        <p:nvGrpSpPr>
          <p:cNvPr id="7" name="Grupa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Prostoručni oblik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Prostoručni oblik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577B2-1B8C-4F7B-BC39-997B657B6B49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2BD07D-7BD6-447C-B4D0-1AB95217C974}" type="datetime1">
              <a:rPr lang="hr-HR" noProof="0" smtClean="0"/>
              <a:t>20.12.2021.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9A902D-91CE-473A-A69F-A43AF4605221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D72E4A0-F20C-4493-B96E-E0DD7C3A1890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7" name="Prostoručni oblik 6" title="Oznaka obrezivanja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92D8A0-E71C-48CF-968F-5F702DEE5771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5B25F-1B37-41C8-8109-678240CEA3D0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10F43F-633F-4ED2-AA02-4AEAAF47A490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2F0AF-F7FA-43C5-8E7A-52C557830065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r-HR" noProof="0" smtClean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 title="Pozadinski oblik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E4A3143-EA38-4614-9998-9EB65FB85419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9" name="Pravokutnik 8" title="Traka razdjelnik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 title="Pozadinski oblik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9D7784-9E9D-4822-8A61-A8C65FA8489E}" type="datetime1">
              <a:rPr lang="hr-HR" noProof="0" smtClean="0"/>
              <a:t>20.12.2021.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9" name="Pravokutnik 8" title="Traka razdjelnik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982DEDF-57BD-4C31-A7BE-6C153CEB40F3}" type="datetime1">
              <a:rPr lang="hr-HR" noProof="0" smtClean="0"/>
              <a:t>20.12.2021.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9" name="Pravokutnik 8" title="Bočna traka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r-HR" sz="5400" dirty="0"/>
              <a:t>Problem brida i ciklusa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Filip Kustura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79980A9-16B6-4168-A4E5-F694E607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-2456"/>
            <a:ext cx="8954218" cy="68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7507A8C-83A8-43C0-BAB9-AE2A83CB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-8354"/>
            <a:ext cx="10837651" cy="68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D4EE-12CA-4B8E-8D7C-112FE8F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složenosti algoritma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65AF-2534-4965-8161-8B5740FA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Jednom kad je izvršena inicijalizacija u kojoj vrhove bojimo u bijelo (linija 80), bojenje u bijelo više ne koristimo ni u kojem koraku algoritma.</a:t>
            </a:r>
          </a:p>
          <a:p>
            <a:pPr marL="383540" indent="-383540"/>
            <a:r>
              <a:rPr lang="hr-HR" dirty="0"/>
              <a:t>Ubacivanjem vrha u </a:t>
            </a:r>
            <a:r>
              <a:rPr lang="hr-HR" b="1" dirty="0"/>
              <a:t>red</a:t>
            </a:r>
            <a:r>
              <a:rPr lang="hr-HR" dirty="0"/>
              <a:t> on mijenja boju iz bijele u sivu te ga na temelju provjere boje (linija 106) u </a:t>
            </a:r>
            <a:r>
              <a:rPr lang="hr-HR" b="1" dirty="0"/>
              <a:t>red</a:t>
            </a:r>
            <a:r>
              <a:rPr lang="hr-HR" dirty="0"/>
              <a:t> više ne ubacujemo.</a:t>
            </a:r>
          </a:p>
          <a:p>
            <a:pPr marL="383540" indent="-383540"/>
            <a:r>
              <a:rPr lang="hr-HR" dirty="0"/>
              <a:t>Iz tog razloga svaki vrh stavljamo u </a:t>
            </a:r>
            <a:r>
              <a:rPr lang="hr-HR" b="1" dirty="0"/>
              <a:t>red</a:t>
            </a:r>
            <a:r>
              <a:rPr lang="hr-HR" dirty="0"/>
              <a:t> najviše jednom (nijednom ako se ne nalazi u komponenti povezanosti vrha </a:t>
            </a:r>
            <a:r>
              <a:rPr lang="hr-HR" b="1" dirty="0"/>
              <a:t>v</a:t>
            </a:r>
            <a:r>
              <a:rPr lang="hr-HR" dirty="0"/>
              <a:t>, a jednom ako se u njoj nalazi).</a:t>
            </a:r>
          </a:p>
          <a:p>
            <a:pPr marL="383540" indent="-383540"/>
            <a:r>
              <a:rPr lang="hr-HR" dirty="0"/>
              <a:t>Operacije ubacivanja elementa na začelje i izbacivanja elementa sa čela </a:t>
            </a:r>
            <a:r>
              <a:rPr lang="hr-HR" b="1" dirty="0"/>
              <a:t>reda</a:t>
            </a:r>
            <a:r>
              <a:rPr lang="hr-HR" dirty="0"/>
              <a:t> zahtijevaju </a:t>
            </a:r>
            <a:r>
              <a:rPr lang="hr-HR" i="1" dirty="0"/>
              <a:t>O(1)</a:t>
            </a:r>
            <a:r>
              <a:rPr lang="hr-HR" dirty="0"/>
              <a:t> koraka.</a:t>
            </a:r>
          </a:p>
          <a:p>
            <a:pPr marL="383540" indent="-383540"/>
            <a:r>
              <a:rPr lang="hr-HR" dirty="0"/>
              <a:t>Dakle, sva ubacivanja u </a:t>
            </a:r>
            <a:r>
              <a:rPr lang="hr-HR" b="1" dirty="0"/>
              <a:t>red</a:t>
            </a:r>
            <a:r>
              <a:rPr lang="hr-HR" dirty="0"/>
              <a:t>, odnosno izbacivanja iz </a:t>
            </a:r>
            <a:r>
              <a:rPr lang="hr-HR" b="1" dirty="0"/>
              <a:t>reda</a:t>
            </a:r>
            <a:r>
              <a:rPr lang="hr-HR" dirty="0"/>
              <a:t> zahtijevaju </a:t>
            </a:r>
            <a:r>
              <a:rPr lang="hr-HR" i="1" dirty="0"/>
              <a:t>O(n)</a:t>
            </a:r>
            <a:r>
              <a:rPr lang="hr-HR" dirty="0"/>
              <a:t> koraka.</a:t>
            </a:r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112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8838-905C-4B60-92FA-F8B95905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složenosti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65CC-50F5-41CA-893E-7CD51E15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Budući da algoritam prolazi po listi susjeda vrha samo kada on biva izbačen iz </a:t>
            </a:r>
            <a:r>
              <a:rPr lang="hr-HR" b="1" dirty="0"/>
              <a:t>reda</a:t>
            </a:r>
            <a:r>
              <a:rPr lang="hr-HR" dirty="0"/>
              <a:t>, a to se događa točno jednom, liste susjeda svih vrhova bivaju "pročitane" najviše jednom.</a:t>
            </a:r>
          </a:p>
          <a:p>
            <a:pPr marL="383540" indent="-383540"/>
            <a:r>
              <a:rPr lang="hr-HR" dirty="0"/>
              <a:t>Suma duljina svih lista susjeda je reda veličine </a:t>
            </a:r>
            <a:r>
              <a:rPr lang="hr-HR" i="1" dirty="0">
                <a:ea typeface="+mn-lt"/>
                <a:cs typeface="+mn-lt"/>
              </a:rPr>
              <a:t>Θ(m).</a:t>
            </a:r>
          </a:p>
          <a:p>
            <a:pPr marL="383540" indent="-383540"/>
            <a:r>
              <a:rPr lang="hr-HR" dirty="0">
                <a:ea typeface="+mn-lt"/>
                <a:cs typeface="+mn-lt"/>
              </a:rPr>
              <a:t>Slijedi da se čitanje svih lista susjeda izvršava u vremenu </a:t>
            </a:r>
            <a:r>
              <a:rPr lang="hr-HR" i="1" dirty="0">
                <a:ea typeface="+mn-lt"/>
                <a:cs typeface="+mn-lt"/>
              </a:rPr>
              <a:t>O(m)</a:t>
            </a:r>
            <a:r>
              <a:rPr lang="hr-HR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r-HR">
                <a:ea typeface="+mn-lt"/>
                <a:cs typeface="+mn-lt"/>
              </a:rPr>
              <a:t>Zaključujemo da je složenost ovog algoritma </a:t>
            </a:r>
            <a:r>
              <a:rPr lang="hr-HR" b="1" i="1">
                <a:ea typeface="+mn-lt"/>
                <a:cs typeface="+mn-lt"/>
              </a:rPr>
              <a:t>O(m + n)</a:t>
            </a:r>
            <a:r>
              <a:rPr lang="hr-HR" dirty="0">
                <a:ea typeface="+mn-lt"/>
                <a:cs typeface="+mn-lt"/>
              </a:rPr>
              <a:t>.</a:t>
            </a:r>
          </a:p>
          <a:p>
            <a:pPr marL="383540" indent="-383540"/>
            <a:endParaRPr lang="hr-HR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185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EA06-4EF1-49CE-9F75-9684F56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F9F4-34FE-46E5-B384-85EC93B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[1] T.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Rivest, C. Stein, </a:t>
            </a:r>
            <a:r>
              <a:rPr lang="en-US" i="1" dirty="0"/>
              <a:t>Introductions to Algorithms</a:t>
            </a:r>
            <a:r>
              <a:rPr lang="en-US" dirty="0"/>
              <a:t>, The MIT Press, Cambridge, </a:t>
            </a:r>
            <a:r>
              <a:rPr lang="en-US" dirty="0" err="1"/>
              <a:t>Massachussets</a:t>
            </a:r>
            <a:r>
              <a:rPr lang="en-US" dirty="0"/>
              <a:t>, 2009.</a:t>
            </a:r>
          </a:p>
          <a:p>
            <a:pPr marL="383540" indent="-383540"/>
            <a:r>
              <a:rPr lang="en-US" dirty="0"/>
              <a:t>[2] R. Manger, </a:t>
            </a:r>
            <a:r>
              <a:rPr lang="en-US" i="1" dirty="0" err="1"/>
              <a:t>Strukture</a:t>
            </a:r>
            <a:r>
              <a:rPr lang="en-US" i="1" dirty="0"/>
              <a:t> </a:t>
            </a:r>
            <a:r>
              <a:rPr lang="en-US" i="1" dirty="0" err="1"/>
              <a:t>podataka</a:t>
            </a:r>
            <a:r>
              <a:rPr lang="en-US" i="1" dirty="0"/>
              <a:t> 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algoritmi</a:t>
            </a:r>
            <a:r>
              <a:rPr lang="en-US" dirty="0"/>
              <a:t>, Element, Zagreb, 2015.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73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EBC7-555E-4A08-8196-C6E698C7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997-3DF6-4EF9-88ED-7B4AD55E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Opis problema</a:t>
            </a:r>
          </a:p>
          <a:p>
            <a:pPr marL="383540" indent="-383540"/>
            <a:r>
              <a:rPr lang="hr-HR" dirty="0"/>
              <a:t>Ideja rješenja</a:t>
            </a:r>
          </a:p>
          <a:p>
            <a:pPr marL="383540" indent="-383540"/>
            <a:r>
              <a:rPr lang="hr-HR" i="1" dirty="0" err="1">
                <a:ea typeface="+mn-lt"/>
                <a:cs typeface="+mn-lt"/>
              </a:rPr>
              <a:t>Breadth-first</a:t>
            </a:r>
            <a:r>
              <a:rPr lang="hr-HR" i="1" dirty="0">
                <a:ea typeface="+mn-lt"/>
                <a:cs typeface="+mn-lt"/>
              </a:rPr>
              <a:t> </a:t>
            </a:r>
            <a:r>
              <a:rPr lang="hr-HR" i="1" dirty="0" err="1">
                <a:ea typeface="+mn-lt"/>
                <a:cs typeface="+mn-lt"/>
              </a:rPr>
              <a:t>search</a:t>
            </a:r>
            <a:r>
              <a:rPr lang="hr-HR" dirty="0">
                <a:ea typeface="+mn-lt"/>
                <a:cs typeface="+mn-lt"/>
              </a:rPr>
              <a:t> (BFS)</a:t>
            </a:r>
            <a:endParaRPr lang="hr-HR" dirty="0"/>
          </a:p>
          <a:p>
            <a:pPr marL="383540" indent="-383540"/>
            <a:r>
              <a:rPr lang="hr-HR" dirty="0">
                <a:ea typeface="+mn-lt"/>
                <a:cs typeface="+mn-lt"/>
              </a:rPr>
              <a:t>Implementacija</a:t>
            </a:r>
          </a:p>
          <a:p>
            <a:pPr marL="383540" indent="-383540"/>
            <a:r>
              <a:rPr lang="hr-HR" dirty="0">
                <a:ea typeface="+mn-lt"/>
                <a:cs typeface="+mn-lt"/>
              </a:rPr>
              <a:t>Analiza složenosti algoritma</a:t>
            </a:r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555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6DB6-C45F-42D0-AC5A-5CF59AEF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BC34D5-2588-4995-B312-2D750E1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u="sng" dirty="0"/>
              <a:t>Zadano</a:t>
            </a:r>
            <a:r>
              <a:rPr lang="hr-HR" dirty="0"/>
              <a:t>: povezan neusmjeren graf i njegov brid </a:t>
            </a:r>
            <a:r>
              <a:rPr lang="hr-HR" b="1" dirty="0"/>
              <a:t>e</a:t>
            </a:r>
            <a:r>
              <a:rPr lang="hr-HR" dirty="0"/>
              <a:t>.</a:t>
            </a:r>
          </a:p>
          <a:p>
            <a:pPr marL="383540" indent="-383540"/>
            <a:r>
              <a:rPr lang="hr-HR" u="sng" dirty="0"/>
              <a:t>Problem</a:t>
            </a:r>
            <a:r>
              <a:rPr lang="hr-HR" dirty="0"/>
              <a:t>: odrediti pripada li </a:t>
            </a:r>
            <a:r>
              <a:rPr lang="hr-HR" b="1" dirty="0"/>
              <a:t>e</a:t>
            </a:r>
            <a:r>
              <a:rPr lang="hr-HR" dirty="0"/>
              <a:t> nekom ciklusu ili ne.</a:t>
            </a:r>
          </a:p>
          <a:p>
            <a:pPr marL="383540" indent="-383540"/>
            <a:r>
              <a:rPr lang="hr-HR" u="sng" dirty="0"/>
              <a:t>Uvjet na složenost:</a:t>
            </a:r>
            <a:r>
              <a:rPr lang="hr-HR" b="1" dirty="0"/>
              <a:t> </a:t>
            </a:r>
            <a:r>
              <a:rPr lang="hr-HR" dirty="0"/>
              <a:t>najviše </a:t>
            </a:r>
            <a:r>
              <a:rPr lang="hr-HR" i="1" dirty="0"/>
              <a:t>O(m + n)</a:t>
            </a:r>
            <a:r>
              <a:rPr lang="hr-HR" dirty="0"/>
              <a:t>, gdje je </a:t>
            </a:r>
            <a:r>
              <a:rPr lang="hr-HR" i="1" dirty="0"/>
              <a:t>m</a:t>
            </a:r>
            <a:r>
              <a:rPr lang="hr-HR" dirty="0"/>
              <a:t> broj bridova, a </a:t>
            </a:r>
            <a:r>
              <a:rPr lang="hr-HR" i="1" dirty="0"/>
              <a:t>n</a:t>
            </a:r>
            <a:r>
              <a:rPr lang="hr-HR" dirty="0"/>
              <a:t> broj vrhova grafa.</a:t>
            </a:r>
          </a:p>
          <a:p>
            <a:pPr marL="383540" indent="-383540"/>
            <a:r>
              <a:rPr lang="hr-HR" u="sng" dirty="0"/>
              <a:t>Podsjetnik</a:t>
            </a:r>
            <a:r>
              <a:rPr lang="hr-HR" dirty="0"/>
              <a:t>: </a:t>
            </a:r>
          </a:p>
          <a:p>
            <a:pPr lvl="1" indent="-383540"/>
            <a:r>
              <a:rPr lang="hr-HR" b="1" i="0" dirty="0"/>
              <a:t>povezan</a:t>
            </a:r>
            <a:r>
              <a:rPr lang="hr-HR" i="0" dirty="0"/>
              <a:t> graf - graf u kojem postoji samo jedna komponenta povezanosti</a:t>
            </a:r>
          </a:p>
          <a:p>
            <a:pPr lvl="1" indent="-383540"/>
            <a:r>
              <a:rPr lang="hr-HR" b="1" i="0" dirty="0"/>
              <a:t>ciklus</a:t>
            </a:r>
            <a:r>
              <a:rPr lang="hr-HR" i="0" dirty="0"/>
              <a:t> - zatvoren put, tj. šetnja u kojoj su svi bridovi i svi vrhovi, osim prvog i zadnjeg, različiti.</a:t>
            </a:r>
          </a:p>
          <a:p>
            <a:pPr marL="383540" indent="-38354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588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0013-E9C6-4483-BEC2-54189CBA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Ideja rješenja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DA2C-E1AB-4055-A789-17557C15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hr-HR" dirty="0"/>
              <a:t>Označimo polazni graf s </a:t>
            </a:r>
            <a:r>
              <a:rPr lang="hr-HR" b="1" dirty="0"/>
              <a:t>G = (V, E)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Vrhove koje dani brid </a:t>
            </a:r>
            <a:r>
              <a:rPr lang="hr-HR" b="1" dirty="0"/>
              <a:t>e</a:t>
            </a:r>
            <a:r>
              <a:rPr lang="hr-HR" dirty="0"/>
              <a:t> spaja označimo s </a:t>
            </a:r>
            <a:r>
              <a:rPr lang="hr-HR" b="1" dirty="0"/>
              <a:t>v</a:t>
            </a:r>
            <a:r>
              <a:rPr lang="hr-HR" dirty="0"/>
              <a:t> i </a:t>
            </a:r>
            <a:r>
              <a:rPr lang="hr-HR" b="1" dirty="0"/>
              <a:t>w</a:t>
            </a:r>
            <a:r>
              <a:rPr lang="hr-HR" dirty="0"/>
              <a:t>.</a:t>
            </a:r>
            <a:br>
              <a:rPr lang="hr-HR" dirty="0"/>
            </a:br>
            <a:r>
              <a:rPr lang="hr-HR" u="sng" dirty="0"/>
              <a:t>Iz polaznog grafa izbacimo dani brid </a:t>
            </a:r>
            <a:r>
              <a:rPr lang="hr-HR" b="1" u="sng" dirty="0"/>
              <a:t>e</a:t>
            </a:r>
            <a:r>
              <a:rPr lang="hr-HR" u="sng" dirty="0"/>
              <a:t>.</a:t>
            </a:r>
            <a:endParaRPr lang="hr-HR" dirty="0"/>
          </a:p>
          <a:p>
            <a:pPr marL="457200" indent="-457200">
              <a:buAutoNum type="arabicPeriod"/>
            </a:pPr>
            <a:r>
              <a:rPr lang="hr-HR" u="sng" dirty="0"/>
              <a:t>Ispitamo postoji li u grafu </a:t>
            </a:r>
            <a:r>
              <a:rPr lang="hr-HR" b="1" u="sng" dirty="0"/>
              <a:t>(V, E \ {e})</a:t>
            </a:r>
            <a:r>
              <a:rPr lang="hr-HR" u="sng" dirty="0"/>
              <a:t> put od vrha </a:t>
            </a:r>
            <a:r>
              <a:rPr lang="hr-HR" b="1" u="sng" dirty="0"/>
              <a:t>v </a:t>
            </a:r>
            <a:r>
              <a:rPr lang="hr-HR" u="sng" dirty="0"/>
              <a:t>do vrha </a:t>
            </a:r>
            <a:r>
              <a:rPr lang="hr-HR" b="1" u="sng" dirty="0"/>
              <a:t>w</a:t>
            </a:r>
            <a:r>
              <a:rPr lang="hr-HR" dirty="0"/>
              <a:t> (ekvivalentno, postoji li put od vrha </a:t>
            </a:r>
            <a:r>
              <a:rPr lang="hr-HR" b="1" dirty="0"/>
              <a:t>w </a:t>
            </a:r>
            <a:r>
              <a:rPr lang="hr-HR" dirty="0"/>
              <a:t>do vrha </a:t>
            </a:r>
            <a:r>
              <a:rPr lang="hr-HR" b="1" dirty="0"/>
              <a:t>v</a:t>
            </a:r>
            <a:r>
              <a:rPr lang="hr-HR" dirty="0"/>
              <a:t>).</a:t>
            </a:r>
          </a:p>
          <a:p>
            <a:pPr marL="457200" indent="-457200">
              <a:buAutoNum type="arabicPeriod"/>
            </a:pPr>
            <a:r>
              <a:rPr lang="hr-HR" dirty="0"/>
              <a:t>Traženi put postoji </a:t>
            </a:r>
            <a:r>
              <a:rPr lang="hr-HR" u="sng" dirty="0"/>
              <a:t>ako i samo</a:t>
            </a:r>
            <a:r>
              <a:rPr lang="hr-HR" dirty="0"/>
              <a:t> ako </a:t>
            </a:r>
            <a:r>
              <a:rPr lang="hr-HR" b="1" dirty="0"/>
              <a:t>e</a:t>
            </a:r>
            <a:r>
              <a:rPr lang="hr-HR" dirty="0"/>
              <a:t> pripada ciklusu.</a:t>
            </a:r>
          </a:p>
          <a:p>
            <a:pPr marL="457200" indent="-457200">
              <a:buAutoNum type="arabicPeriod"/>
            </a:pPr>
            <a:endParaRPr lang="hr-HR" dirty="0"/>
          </a:p>
          <a:p>
            <a:pPr marL="457200" indent="-457200">
              <a:buAutoNum type="arabicPeriod"/>
            </a:pPr>
            <a:endParaRPr lang="hr-HR" dirty="0"/>
          </a:p>
          <a:p>
            <a:pPr marL="457200" indent="-457200">
              <a:buAutoNum type="arabicPeriod"/>
            </a:pPr>
            <a:endParaRPr lang="hr-HR" dirty="0"/>
          </a:p>
          <a:p>
            <a:pPr marL="457200" indent="-457200"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55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ED08-7C36-453C-A208-CB7C4735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Postoji li u grafu </a:t>
            </a:r>
            <a:r>
              <a:rPr lang="hr-HR" b="1" dirty="0"/>
              <a:t>(G \ {e})</a:t>
            </a:r>
            <a:r>
              <a:rPr lang="hr-HR" dirty="0"/>
              <a:t> put od vrha </a:t>
            </a:r>
            <a:r>
              <a:rPr lang="hr-HR" b="1" dirty="0"/>
              <a:t>v</a:t>
            </a:r>
            <a:r>
              <a:rPr lang="hr-HR" dirty="0"/>
              <a:t> do vrha </a:t>
            </a:r>
            <a:r>
              <a:rPr lang="hr-HR" b="1" dirty="0"/>
              <a:t>w</a:t>
            </a:r>
            <a:r>
              <a:rPr lang="hr-H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EABA-E91D-4B0B-9FD6-5CA71E74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Krećemo od početnog vrha </a:t>
            </a:r>
            <a:r>
              <a:rPr lang="hr-HR" b="1" dirty="0"/>
              <a:t>v</a:t>
            </a:r>
            <a:r>
              <a:rPr lang="hr-HR" dirty="0"/>
              <a:t> i pokušavamo pronaći vrh </a:t>
            </a:r>
            <a:r>
              <a:rPr lang="hr-HR" b="1" dirty="0"/>
              <a:t>w</a:t>
            </a:r>
            <a:r>
              <a:rPr lang="hr-HR" dirty="0"/>
              <a:t>.</a:t>
            </a:r>
          </a:p>
          <a:p>
            <a:pPr marL="383540" indent="-383540"/>
            <a:r>
              <a:rPr lang="hr-HR" dirty="0">
                <a:ea typeface="+mn-lt"/>
                <a:cs typeface="+mn-lt"/>
              </a:rPr>
              <a:t>Pretraživanje grafa mora biti sustavno.</a:t>
            </a:r>
            <a:endParaRPr lang="en-US" dirty="0">
              <a:ea typeface="+mn-lt"/>
              <a:cs typeface="+mn-lt"/>
            </a:endParaRPr>
          </a:p>
          <a:p>
            <a:pPr lvl="1" indent="-383540"/>
            <a:r>
              <a:rPr lang="hr-HR" i="0" dirty="0">
                <a:ea typeface="+mn-lt"/>
                <a:cs typeface="+mn-lt"/>
              </a:rPr>
              <a:t>Nemamo informaciju u kojem se smjeru potencijalno nalazi rješenje (vrh </a:t>
            </a:r>
            <a:r>
              <a:rPr lang="hr-HR" b="1" i="0" dirty="0">
                <a:ea typeface="+mn-lt"/>
                <a:cs typeface="+mn-lt"/>
              </a:rPr>
              <a:t>w</a:t>
            </a:r>
            <a:r>
              <a:rPr lang="hr-HR" i="0" dirty="0">
                <a:ea typeface="+mn-lt"/>
                <a:cs typeface="+mn-lt"/>
              </a:rPr>
              <a:t>), stoga koristimo neku od strategija slijepog pretraživanja.</a:t>
            </a:r>
            <a:endParaRPr lang="en-US" i="0" dirty="0">
              <a:ea typeface="+mn-lt"/>
              <a:cs typeface="+mn-lt"/>
            </a:endParaRPr>
          </a:p>
          <a:p>
            <a:pPr lvl="1" indent="-383540"/>
            <a:r>
              <a:rPr lang="hr-HR" i="0" dirty="0">
                <a:ea typeface="+mn-lt"/>
                <a:cs typeface="+mn-lt"/>
              </a:rPr>
              <a:t>Pretraživanje ćemo provoditi u širinu (koristimo </a:t>
            </a:r>
            <a:r>
              <a:rPr lang="hr-HR" b="1" i="0" dirty="0">
                <a:ea typeface="+mn-lt"/>
                <a:cs typeface="+mn-lt"/>
              </a:rPr>
              <a:t>BFS</a:t>
            </a:r>
            <a:r>
              <a:rPr lang="hr-HR" i="0" dirty="0">
                <a:ea typeface="+mn-lt"/>
                <a:cs typeface="+mn-lt"/>
              </a:rPr>
              <a:t>).</a:t>
            </a:r>
            <a:endParaRPr lang="hr-HR" dirty="0"/>
          </a:p>
          <a:p>
            <a:pPr marL="383540" indent="-383540"/>
            <a:r>
              <a:rPr lang="hr-HR" i="1" dirty="0" err="1">
                <a:ea typeface="+mn-lt"/>
                <a:cs typeface="+mn-lt"/>
              </a:rPr>
              <a:t>Breadth-first</a:t>
            </a:r>
            <a:r>
              <a:rPr lang="hr-HR" i="1" dirty="0">
                <a:ea typeface="+mn-lt"/>
                <a:cs typeface="+mn-lt"/>
              </a:rPr>
              <a:t> </a:t>
            </a:r>
            <a:r>
              <a:rPr lang="hr-HR" i="1" dirty="0" err="1">
                <a:ea typeface="+mn-lt"/>
                <a:cs typeface="+mn-lt"/>
              </a:rPr>
              <a:t>search</a:t>
            </a:r>
            <a:r>
              <a:rPr lang="hr-HR" dirty="0">
                <a:ea typeface="+mn-lt"/>
                <a:cs typeface="+mn-lt"/>
              </a:rPr>
              <a:t> (</a:t>
            </a:r>
            <a:r>
              <a:rPr lang="hr-HR" b="1" dirty="0">
                <a:ea typeface="+mn-lt"/>
                <a:cs typeface="+mn-lt"/>
              </a:rPr>
              <a:t>BFS</a:t>
            </a:r>
            <a:r>
              <a:rPr lang="hr-HR" dirty="0">
                <a:ea typeface="+mn-lt"/>
                <a:cs typeface="+mn-lt"/>
              </a:rPr>
              <a:t>) - jednostavna slijepa strategija pretraživanja kojom iz grafa i danog vrha sustavno "pronalazimo" sve vrhove do kojih postoji put iz polaznog vrha.</a:t>
            </a:r>
            <a:endParaRPr lang="hr-HR" dirty="0"/>
          </a:p>
          <a:p>
            <a:pPr lvl="1" indent="-383540"/>
            <a:r>
              <a:rPr lang="hr-HR" i="0" dirty="0"/>
              <a:t>Produkt ove strategije je postepena izgradnja </a:t>
            </a:r>
            <a:r>
              <a:rPr lang="hr-HR" b="1" i="0" dirty="0"/>
              <a:t>stabla pretraživanja</a:t>
            </a:r>
            <a:r>
              <a:rPr lang="hr-HR" i="0" dirty="0"/>
              <a:t>.</a:t>
            </a:r>
          </a:p>
          <a:p>
            <a:pPr marL="383540" indent="-383540"/>
            <a:endParaRPr lang="hr-HR" i="0" dirty="0">
              <a:ea typeface="+mn-lt"/>
              <a:cs typeface="+mn-lt"/>
            </a:endParaRPr>
          </a:p>
          <a:p>
            <a:pPr lvl="1" indent="-383540"/>
            <a:endParaRPr lang="hr-HR" i="0" dirty="0"/>
          </a:p>
          <a:p>
            <a:pPr marL="383540" indent="-383540"/>
            <a:endParaRPr lang="hr-HR" i="0" dirty="0"/>
          </a:p>
          <a:p>
            <a:pPr marL="383540" indent="-383540"/>
            <a:endParaRPr lang="hr-HR" i="0" dirty="0"/>
          </a:p>
          <a:p>
            <a:pPr marL="530860" lvl="1" indent="0">
              <a:buNone/>
            </a:pPr>
            <a:endParaRPr lang="hr-HR" i="0" dirty="0"/>
          </a:p>
          <a:p>
            <a:pPr marL="383540" indent="-38354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555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CEC-D6E6-42C1-B818-DF55D22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Breadth-first search</a:t>
            </a:r>
            <a:r>
              <a:rPr lang="en-US" dirty="0"/>
              <a:t> (BFS)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33DE-C6E0-4A07-A461-2518B1F9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r-HR" b="1" dirty="0"/>
              <a:t>Stablo pretraživanja</a:t>
            </a:r>
            <a:r>
              <a:rPr lang="hr-HR" dirty="0"/>
              <a:t> gradimo tako da:</a:t>
            </a:r>
            <a:endParaRPr lang="en-US"/>
          </a:p>
          <a:p>
            <a:pPr lvl="1" indent="-383540"/>
            <a:r>
              <a:rPr lang="hr-HR" i="0" dirty="0"/>
              <a:t>Pronađene (generirane) čvorove (vrhove) spremamo u </a:t>
            </a:r>
            <a:r>
              <a:rPr lang="hr-HR" b="1" i="0" dirty="0"/>
              <a:t>red</a:t>
            </a:r>
            <a:r>
              <a:rPr lang="hr-HR" i="0" dirty="0"/>
              <a:t>.</a:t>
            </a:r>
          </a:p>
          <a:p>
            <a:pPr lvl="1" indent="-383540"/>
            <a:r>
              <a:rPr lang="hr-HR" i="0" dirty="0"/>
              <a:t>Čvor koji je na početku reda </a:t>
            </a:r>
            <a:r>
              <a:rPr lang="hr-HR" b="1" i="0" dirty="0"/>
              <a:t>proširujemo</a:t>
            </a:r>
            <a:r>
              <a:rPr lang="hr-HR" i="0" dirty="0"/>
              <a:t>: generiramo sve njemu susjedne vrhove.</a:t>
            </a:r>
          </a:p>
          <a:p>
            <a:pPr lvl="1" indent="-383540"/>
            <a:r>
              <a:rPr lang="hr-HR" i="0" dirty="0"/>
              <a:t>Ovaj postupak ponavljamo sve dok je </a:t>
            </a:r>
            <a:r>
              <a:rPr lang="hr-HR" b="1" i="0" dirty="0"/>
              <a:t>red</a:t>
            </a:r>
            <a:r>
              <a:rPr lang="hr-HR" i="0" dirty="0"/>
              <a:t> </a:t>
            </a:r>
            <a:r>
              <a:rPr lang="hr-HR" i="0" dirty="0" err="1"/>
              <a:t>neprazan</a:t>
            </a:r>
            <a:r>
              <a:rPr lang="hr-HR" i="0" dirty="0"/>
              <a:t>.</a:t>
            </a:r>
          </a:p>
          <a:p>
            <a:pPr marL="383540" indent="-383540"/>
            <a:r>
              <a:rPr lang="hr-HR" i="0" dirty="0"/>
              <a:t>Razlikujemo dva tipa vrhova, odnosno čvorova</a:t>
            </a:r>
            <a:r>
              <a:rPr lang="hr-HR" dirty="0"/>
              <a:t>, koje smo pronašli:</a:t>
            </a:r>
          </a:p>
          <a:p>
            <a:pPr lvl="1" indent="-383540"/>
            <a:r>
              <a:rPr lang="hr-HR" b="1" i="0" dirty="0"/>
              <a:t>Otvoreni čvorovi </a:t>
            </a:r>
            <a:r>
              <a:rPr lang="hr-HR" i="0" dirty="0"/>
              <a:t>– čvorovi koji su generirani, ali koji nisu prošireni; spremljeni su u </a:t>
            </a:r>
            <a:r>
              <a:rPr lang="hr-HR" b="1" i="0" dirty="0"/>
              <a:t>red</a:t>
            </a:r>
            <a:r>
              <a:rPr lang="hr-HR" i="0" dirty="0"/>
              <a:t>.</a:t>
            </a:r>
          </a:p>
          <a:p>
            <a:pPr lvl="1" indent="-383540"/>
            <a:r>
              <a:rPr lang="hr-HR" b="1" i="0" dirty="0"/>
              <a:t>Zatvoreni čvorovi </a:t>
            </a:r>
            <a:r>
              <a:rPr lang="hr-HR" i="0" dirty="0"/>
              <a:t>– čvorovi koji su već prošireni; njih u nastavku algoritma zanemarujemo.</a:t>
            </a:r>
          </a:p>
          <a:p>
            <a:pPr marL="530860" lvl="1" indent="0">
              <a:buNone/>
            </a:pPr>
            <a:endParaRPr lang="hr-HR" i="0" dirty="0"/>
          </a:p>
        </p:txBody>
      </p:sp>
    </p:spTree>
    <p:extLst>
      <p:ext uri="{BB962C8B-B14F-4D97-AF65-F5344CB8AC3E}">
        <p14:creationId xmlns:p14="http://schemas.microsoft.com/office/powerpoint/2010/main" val="308781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9489-B673-4374-A449-948B2C31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+mj-lt"/>
                <a:cs typeface="+mj-lt"/>
              </a:rPr>
              <a:t>Breadth-first search</a:t>
            </a:r>
            <a:r>
              <a:rPr lang="en-US" dirty="0">
                <a:ea typeface="+mj-lt"/>
                <a:cs typeface="+mj-lt"/>
              </a:rPr>
              <a:t> (BFS)</a:t>
            </a:r>
            <a:endParaRPr lang="hr-H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05DE-FA45-47FF-8537-EC458322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Na početku algoritma u korijenski čvor stabla i u prazan red postavljamo polazni vrh </a:t>
            </a:r>
            <a:r>
              <a:rPr lang="hr-HR" b="1" dirty="0"/>
              <a:t>v</a:t>
            </a:r>
            <a:r>
              <a:rPr lang="hr-HR" dirty="0"/>
              <a:t>.</a:t>
            </a:r>
          </a:p>
          <a:p>
            <a:pPr marL="383540" indent="-383540"/>
            <a:r>
              <a:rPr lang="hr-HR" dirty="0"/>
              <a:t>Nakon proširenja korijenskog čvora proširuju se sva njegova djeca (susjedi), zatim sva njihova djeca (susjedi) itd.</a:t>
            </a:r>
          </a:p>
          <a:p>
            <a:pPr marL="383540" indent="-383540"/>
            <a:r>
              <a:rPr lang="hr-HR" dirty="0"/>
              <a:t>Općenito, čvorovi na dubini </a:t>
            </a:r>
            <a:r>
              <a:rPr lang="hr-HR" i="1" dirty="0"/>
              <a:t>d</a:t>
            </a:r>
            <a:r>
              <a:rPr lang="hr-HR" dirty="0"/>
              <a:t> proširuju se tek nakon što se prošire svi čvorovi na razini </a:t>
            </a:r>
            <a:r>
              <a:rPr lang="hr-HR" i="1" dirty="0"/>
              <a:t>d</a:t>
            </a:r>
            <a:r>
              <a:rPr lang="hr-HR" dirty="0"/>
              <a:t> - 1, tj. pretražujemo </a:t>
            </a:r>
            <a:r>
              <a:rPr lang="hr-HR" b="1" dirty="0"/>
              <a:t>razinu po razinu</a:t>
            </a:r>
            <a:r>
              <a:rPr lang="hr-HR" dirty="0"/>
              <a:t>. </a:t>
            </a:r>
          </a:p>
          <a:p>
            <a:pPr marL="383540" indent="-383540"/>
            <a:r>
              <a:rPr lang="hr-HR" dirty="0"/>
              <a:t>Ovakva strategija pretraživanja osigurana je upravo time što za strukturu generiranih čvorova koristimo </a:t>
            </a:r>
            <a:r>
              <a:rPr lang="hr-HR" b="1" dirty="0"/>
              <a:t>red</a:t>
            </a:r>
            <a:r>
              <a:rPr lang="hr-HR" dirty="0"/>
              <a:t>.</a:t>
            </a:r>
          </a:p>
          <a:p>
            <a:pPr marL="383540" indent="-383540"/>
            <a:r>
              <a:rPr lang="hr-HR" dirty="0"/>
              <a:t>Za praćenje zatvorenih čvorova moguće je koristiti listu, bojati zatvorene čvorove,…</a:t>
            </a:r>
          </a:p>
          <a:p>
            <a:pPr marL="383540" indent="-383540"/>
            <a:endParaRPr lang="hr-HR" dirty="0"/>
          </a:p>
          <a:p>
            <a:pPr marL="383540" indent="-38354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58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736-55DC-4615-BC4D-9D46993F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5A79-2A28-49EC-B6EF-D8606DE3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BA" dirty="0">
                <a:ea typeface="+mn-lt"/>
                <a:cs typeface="+mn-lt"/>
              </a:rPr>
              <a:t>Za vođenje evidencije zatvorenih čvorova koristimo bojanje </a:t>
            </a:r>
            <a:r>
              <a:rPr lang="hr-BA" b="1" dirty="0">
                <a:ea typeface="+mn-lt"/>
                <a:cs typeface="+mn-lt"/>
              </a:rPr>
              <a:t>trima bojama</a:t>
            </a:r>
            <a:r>
              <a:rPr lang="hr-BA" dirty="0">
                <a:ea typeface="+mn-lt"/>
                <a:cs typeface="+mn-lt"/>
              </a:rPr>
              <a:t>.</a:t>
            </a:r>
          </a:p>
          <a:p>
            <a:pPr lvl="1" indent="-383540"/>
            <a:r>
              <a:rPr lang="hr-BA" i="0" dirty="0">
                <a:ea typeface="+mn-lt"/>
                <a:cs typeface="+mn-lt"/>
              </a:rPr>
              <a:t>Dodatna, treća boja će nam ukazivati na to da se određeni čvor nalazi u </a:t>
            </a:r>
            <a:r>
              <a:rPr lang="hr-BA" b="1" i="0" dirty="0">
                <a:ea typeface="+mn-lt"/>
                <a:cs typeface="+mn-lt"/>
              </a:rPr>
              <a:t>redu</a:t>
            </a:r>
            <a:r>
              <a:rPr lang="hr-BA" i="0" dirty="0">
                <a:ea typeface="+mn-lt"/>
                <a:cs typeface="+mn-lt"/>
              </a:rPr>
              <a:t>.</a:t>
            </a:r>
            <a:endParaRPr lang="en-US" i="0" dirty="0">
              <a:ea typeface="+mn-lt"/>
              <a:cs typeface="+mn-lt"/>
            </a:endParaRPr>
          </a:p>
          <a:p>
            <a:pPr lvl="1" indent="-383540"/>
            <a:r>
              <a:rPr lang="hr-BA" i="0" dirty="0">
                <a:ea typeface="+mn-lt"/>
                <a:cs typeface="+mn-lt"/>
              </a:rPr>
              <a:t>Uvođenjem dodatne boje postižemo da se svaki čvor na kojeg algoritam naiđe u </a:t>
            </a:r>
            <a:r>
              <a:rPr lang="hr-BA" b="1" i="0" dirty="0">
                <a:ea typeface="+mn-lt"/>
                <a:cs typeface="+mn-lt"/>
              </a:rPr>
              <a:t>red</a:t>
            </a:r>
            <a:r>
              <a:rPr lang="hr-BA" i="0" dirty="0">
                <a:ea typeface="+mn-lt"/>
                <a:cs typeface="+mn-lt"/>
              </a:rPr>
              <a:t> ubacuje ne više od jednom, odnosno točno jednom.</a:t>
            </a:r>
            <a:endParaRPr lang="hr-BA" dirty="0"/>
          </a:p>
          <a:p>
            <a:pPr marL="383540" indent="-383540"/>
            <a:r>
              <a:rPr lang="hr-BA" dirty="0">
                <a:solidFill>
                  <a:srgbClr val="191B0E"/>
                </a:solidFill>
                <a:ea typeface="+mn-lt"/>
                <a:cs typeface="+mn-lt"/>
              </a:rPr>
              <a:t>Bijela boja</a:t>
            </a:r>
            <a:r>
              <a:rPr lang="hr-BA" dirty="0">
                <a:ea typeface="+mn-lt"/>
                <a:cs typeface="+mn-lt"/>
              </a:rPr>
              <a:t> – </a:t>
            </a:r>
            <a:r>
              <a:rPr lang="hr-BA" dirty="0">
                <a:solidFill>
                  <a:schemeClr val="tx1"/>
                </a:solidFill>
                <a:ea typeface="+mn-lt"/>
                <a:cs typeface="+mn-lt"/>
              </a:rPr>
              <a:t>vrh</a:t>
            </a:r>
            <a:r>
              <a:rPr lang="hr-BA" dirty="0">
                <a:ea typeface="+mn-lt"/>
                <a:cs typeface="+mn-lt"/>
              </a:rPr>
              <a:t> još nije stavljen u </a:t>
            </a:r>
            <a:r>
              <a:rPr lang="hr-BA" b="1" dirty="0">
                <a:ea typeface="+mn-lt"/>
                <a:cs typeface="+mn-lt"/>
              </a:rPr>
              <a:t>red</a:t>
            </a:r>
            <a:r>
              <a:rPr lang="hr-BA" dirty="0">
                <a:ea typeface="+mn-lt"/>
                <a:cs typeface="+mn-lt"/>
              </a:rPr>
              <a:t>.</a:t>
            </a:r>
            <a:endParaRPr lang="hr-BA" b="1" dirty="0"/>
          </a:p>
          <a:p>
            <a:pPr marL="383540" indent="-383540"/>
            <a:r>
              <a:rPr lang="hr-BA" dirty="0">
                <a:ea typeface="+mn-lt"/>
                <a:cs typeface="+mn-lt"/>
              </a:rPr>
              <a:t>Siva boja – vrh je stavljen u </a:t>
            </a:r>
            <a:r>
              <a:rPr lang="hr-BA" b="1" dirty="0">
                <a:ea typeface="+mn-lt"/>
                <a:cs typeface="+mn-lt"/>
              </a:rPr>
              <a:t>red</a:t>
            </a:r>
            <a:r>
              <a:rPr lang="hr-BA" dirty="0">
                <a:ea typeface="+mn-lt"/>
                <a:cs typeface="+mn-lt"/>
              </a:rPr>
              <a:t>.</a:t>
            </a:r>
            <a:endParaRPr lang="hr-BA" b="1" dirty="0">
              <a:ea typeface="+mn-lt"/>
              <a:cs typeface="+mn-lt"/>
            </a:endParaRPr>
          </a:p>
          <a:p>
            <a:pPr marL="383540" indent="-383540"/>
            <a:r>
              <a:rPr lang="hr-BA" dirty="0">
                <a:ea typeface="+mn-lt"/>
                <a:cs typeface="+mn-lt"/>
              </a:rPr>
              <a:t>Crna boja – vrh je posjećen i svi njegovi susjedi stavljeni su u </a:t>
            </a:r>
            <a:r>
              <a:rPr lang="hr-BA" b="1" dirty="0">
                <a:ea typeface="+mn-lt"/>
                <a:cs typeface="+mn-lt"/>
              </a:rPr>
              <a:t>red</a:t>
            </a:r>
            <a:r>
              <a:rPr lang="hr-BA" dirty="0">
                <a:ea typeface="+mn-lt"/>
                <a:cs typeface="+mn-lt"/>
              </a:rPr>
              <a:t>.</a:t>
            </a:r>
            <a:endParaRPr lang="hr-BA" dirty="0"/>
          </a:p>
          <a:p>
            <a:pPr marL="383540" indent="-383540"/>
            <a:endParaRPr lang="hr-BA" i="0" dirty="0"/>
          </a:p>
        </p:txBody>
      </p:sp>
    </p:spTree>
    <p:extLst>
      <p:ext uri="{BB962C8B-B14F-4D97-AF65-F5344CB8AC3E}">
        <p14:creationId xmlns:p14="http://schemas.microsoft.com/office/powerpoint/2010/main" val="35310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7FE-AEFE-4B8A-B854-70D8475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21E3-040E-4550-9F20-B2EEE03E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r-HR" dirty="0"/>
              <a:t>Graf možemo reprezentirati brojem vrhova i poljem koje za svaki vrh sadrži listu njemu susjednih vrhova.</a:t>
            </a:r>
          </a:p>
          <a:p>
            <a:pPr marL="383540" indent="-383540"/>
            <a:r>
              <a:rPr lang="hr-HR" dirty="0"/>
              <a:t>Vrhove grafa bez smanjenja općenitosti možemo reprezentirati pomoću </a:t>
            </a:r>
            <a:r>
              <a:rPr lang="hr-HR" dirty="0" err="1"/>
              <a:t>integera</a:t>
            </a:r>
            <a:r>
              <a:rPr lang="hr-HR" dirty="0"/>
              <a:t>     0, …. , </a:t>
            </a:r>
            <a:r>
              <a:rPr lang="hr-HR" dirty="0" err="1"/>
              <a:t>brVrhova</a:t>
            </a:r>
            <a:r>
              <a:rPr lang="hr-HR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3868383300"/>
      </p:ext>
    </p:extLst>
  </p:cSld>
  <p:clrMapOvr>
    <a:masterClrMapping/>
  </p:clrMapOvr>
</p:sld>
</file>

<file path=ppt/theme/theme1.xml><?xml version="1.0" encoding="utf-8"?>
<a:theme xmlns:a="http://schemas.openxmlformats.org/drawingml/2006/main" name="Obreži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</TotalTime>
  <Words>901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Obreži</vt:lpstr>
      <vt:lpstr>Problem brida i ciklusa</vt:lpstr>
      <vt:lpstr>Sadržaj</vt:lpstr>
      <vt:lpstr>Opis problema</vt:lpstr>
      <vt:lpstr>Ideja rješenja</vt:lpstr>
      <vt:lpstr>Postoji li u grafu (G \ {e}) put od vrha v do vrha w?</vt:lpstr>
      <vt:lpstr>Breadth-first search (BFS)</vt:lpstr>
      <vt:lpstr>Breadth-first search (BFS)</vt:lpstr>
      <vt:lpstr>Implementacija</vt:lpstr>
      <vt:lpstr>Implementacija</vt:lpstr>
      <vt:lpstr>PowerPoint Presentation</vt:lpstr>
      <vt:lpstr>PowerPoint Presentation</vt:lpstr>
      <vt:lpstr>Analiza složenosti algoritma</vt:lpstr>
      <vt:lpstr>Analiza složenosti algoritma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Goranka Nogo</dc:creator>
  <cp:lastModifiedBy>Goranka Nogo</cp:lastModifiedBy>
  <cp:revision>775</cp:revision>
  <dcterms:created xsi:type="dcterms:W3CDTF">2021-12-19T16:56:39Z</dcterms:created>
  <dcterms:modified xsi:type="dcterms:W3CDTF">2021-12-20T07:34:54Z</dcterms:modified>
</cp:coreProperties>
</file>