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5" r:id="rId3"/>
    <p:sldId id="320" r:id="rId4"/>
    <p:sldId id="321" r:id="rId5"/>
    <p:sldId id="334" r:id="rId6"/>
    <p:sldId id="257" r:id="rId7"/>
    <p:sldId id="327" r:id="rId8"/>
    <p:sldId id="332" r:id="rId9"/>
    <p:sldId id="333" r:id="rId10"/>
    <p:sldId id="265" r:id="rId11"/>
    <p:sldId id="262" r:id="rId12"/>
    <p:sldId id="304" r:id="rId13"/>
    <p:sldId id="30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90" r:id="rId33"/>
    <p:sldId id="291" r:id="rId34"/>
    <p:sldId id="295" r:id="rId35"/>
    <p:sldId id="296" r:id="rId36"/>
    <p:sldId id="297" r:id="rId37"/>
    <p:sldId id="298" r:id="rId38"/>
    <p:sldId id="299" r:id="rId39"/>
    <p:sldId id="303" r:id="rId40"/>
    <p:sldId id="309" r:id="rId41"/>
    <p:sldId id="324" r:id="rId42"/>
    <p:sldId id="311" r:id="rId43"/>
    <p:sldId id="312" r:id="rId44"/>
    <p:sldId id="313" r:id="rId45"/>
    <p:sldId id="314" r:id="rId46"/>
    <p:sldId id="315" r:id="rId47"/>
    <p:sldId id="316" r:id="rId48"/>
    <p:sldId id="317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6617"/>
    <a:srgbClr val="ECAB6A"/>
    <a:srgbClr val="C16D19"/>
    <a:srgbClr val="00642D"/>
    <a:srgbClr val="FCD982"/>
    <a:srgbClr val="EF9632"/>
    <a:srgbClr val="E28123"/>
    <a:srgbClr val="BCA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06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5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4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78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54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9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4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2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66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64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1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745F-F984-45A0-8912-B88513FB884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7CFD3-E1FC-4381-984E-B3B89906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altLang="pt-BR" sz="2800" b="1" dirty="0"/>
              <a:t>Curso: Bacharelado em Ciência da Computação</a:t>
            </a:r>
            <a:br>
              <a:rPr lang="pt-BR" altLang="pt-BR" sz="2800" b="1" dirty="0"/>
            </a:br>
            <a:r>
              <a:rPr lang="pt-BR" altLang="pt-BR" sz="2800" b="1" dirty="0">
                <a:solidFill>
                  <a:srgbClr val="000000"/>
                </a:solidFill>
              </a:rPr>
              <a:t>Disciplina: Projeto de Arquivos</a:t>
            </a:r>
            <a:br>
              <a:rPr lang="pt-BR" altLang="pt-BR" sz="2800" b="1" dirty="0">
                <a:solidFill>
                  <a:srgbClr val="000000"/>
                </a:solidFill>
              </a:rPr>
            </a:br>
            <a:r>
              <a:rPr lang="pt-BR" altLang="pt-BR" sz="2800" b="1" dirty="0">
                <a:solidFill>
                  <a:srgbClr val="000000"/>
                </a:solidFill>
              </a:rPr>
              <a:t>Professor Glauco Vinícius</a:t>
            </a:r>
            <a:br>
              <a:rPr lang="pt-BR" altLang="pt-BR" sz="2800" b="1" dirty="0">
                <a:solidFill>
                  <a:srgbClr val="000000"/>
                </a:solidFill>
              </a:rPr>
            </a:br>
            <a:r>
              <a:rPr lang="pt-BR" altLang="pt-BR" sz="2800" b="1" dirty="0"/>
              <a:t>Data: 28/08/2018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95600" y="4365104"/>
            <a:ext cx="6400800" cy="1273696"/>
          </a:xfrm>
        </p:spPr>
        <p:txBody>
          <a:bodyPr>
            <a:normAutofit/>
          </a:bodyPr>
          <a:lstStyle/>
          <a:p>
            <a:r>
              <a:rPr lang="pt-BR" sz="2000" dirty="0"/>
              <a:t>Filipe Ramos,</a:t>
            </a:r>
          </a:p>
          <a:p>
            <a:r>
              <a:rPr lang="pt-BR" sz="2000" dirty="0"/>
              <a:t>Paula </a:t>
            </a:r>
            <a:r>
              <a:rPr lang="pt-BR" sz="2000" dirty="0" err="1"/>
              <a:t>Campigotto</a:t>
            </a:r>
            <a:r>
              <a:rPr lang="pt-BR" sz="2000" dirty="0"/>
              <a:t>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643931" y="105990"/>
            <a:ext cx="0" cy="9916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667646" y="19296"/>
            <a:ext cx="23065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JOINVILLE</a:t>
            </a:r>
            <a:br>
              <a:rPr lang="pt-BR" i="1" dirty="0">
                <a:solidFill>
                  <a:schemeClr val="bg1"/>
                </a:solidFill>
              </a:rPr>
            </a:b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560762" y="451344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CENTRO DE CIÊNCIAS TECNOLÓGICAS</a:t>
            </a:r>
          </a:p>
        </p:txBody>
      </p:sp>
    </p:spTree>
    <p:extLst>
      <p:ext uri="{BB962C8B-B14F-4D97-AF65-F5344CB8AC3E}">
        <p14:creationId xmlns:p14="http://schemas.microsoft.com/office/powerpoint/2010/main" val="301792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sp>
        <p:nvSpPr>
          <p:cNvPr id="24" name="Elipse 23"/>
          <p:cNvSpPr/>
          <p:nvPr/>
        </p:nvSpPr>
        <p:spPr>
          <a:xfrm>
            <a:off x="1329038" y="783718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10223398" y="-1422400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>
            <a:off x="3206835" y="1831586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268055" y="810739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2735010" y="714405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506278" y="810739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1876555" y="-362389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387258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sp>
        <p:nvSpPr>
          <p:cNvPr id="27" name="Elipse 26"/>
          <p:cNvSpPr/>
          <p:nvPr/>
        </p:nvSpPr>
        <p:spPr>
          <a:xfrm>
            <a:off x="1329038" y="783718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10223398" y="-1422400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/>
          <p:cNvGrpSpPr/>
          <p:nvPr/>
        </p:nvGrpSpPr>
        <p:grpSpPr>
          <a:xfrm rot="10800000" flipV="1">
            <a:off x="1989438" y="13048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78426" y="1684276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07157" y="48423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407750" y="-505862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346526" y="-593158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406755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sp>
        <p:nvSpPr>
          <p:cNvPr id="27" name="Elipse 26"/>
          <p:cNvSpPr/>
          <p:nvPr/>
        </p:nvSpPr>
        <p:spPr>
          <a:xfrm>
            <a:off x="1265538" y="2206118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10159898" y="0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/>
          <p:cNvGrpSpPr/>
          <p:nvPr/>
        </p:nvGrpSpPr>
        <p:grpSpPr>
          <a:xfrm rot="10800000" flipV="1">
            <a:off x="1925938" y="27272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14926" y="3106676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643657" y="190663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344250" y="916538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283026" y="829242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30928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25938" y="27272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14926" y="3106676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643657" y="190663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344250" y="916538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283026" y="829242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22160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78426" y="3195576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07157" y="199553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570338" y="543407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464698" y="-1662711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 rot="10800000" flipV="1">
            <a:off x="2407750" y="1005438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346526" y="918142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29374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78426" y="3195576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07157" y="199553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506838" y="-742114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401198" y="-2948232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 rot="10800000" flipV="1">
            <a:off x="2344250" y="-280083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283026" y="-367379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84428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78426" y="3195576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07157" y="199553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506838" y="-742114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401198" y="-2948232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 rot="10800000" flipV="1">
            <a:off x="3139023" y="281922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240200" y="-1428602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10330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78426" y="3195576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07157" y="199553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544938" y="543407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439298" y="-1662711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 rot="10800000" flipV="1">
            <a:off x="3177123" y="1567443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278300" y="172733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80963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78426" y="3195576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07157" y="199553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177123" y="1567443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278300" y="172733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173765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646538" y="1550554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540898" y="-655564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/>
          <p:cNvGrpSpPr/>
          <p:nvPr/>
        </p:nvGrpSpPr>
        <p:grpSpPr>
          <a:xfrm rot="10800000" flipV="1">
            <a:off x="3478426" y="3195576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07157" y="199553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177123" y="1567443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278300" y="172733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CaixaDeTexto 44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0227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8012" y="3318234"/>
            <a:ext cx="9144000" cy="1011071"/>
          </a:xfrm>
        </p:spPr>
        <p:txBody>
          <a:bodyPr>
            <a:noAutofit/>
          </a:bodyPr>
          <a:lstStyle/>
          <a:p>
            <a:r>
              <a:rPr lang="pt-BR" altLang="pt-BR" b="1" dirty="0" err="1">
                <a:latin typeface="+mn-lt"/>
                <a:cs typeface="Arial" panose="020B0604020202020204" pitchFamily="34" charset="0"/>
              </a:rPr>
              <a:t>Pancake</a:t>
            </a:r>
            <a:r>
              <a:rPr lang="pt-BR" altLang="pt-BR" b="1" dirty="0">
                <a:latin typeface="+mn-lt"/>
                <a:cs typeface="Arial" panose="020B0604020202020204" pitchFamily="34" charset="0"/>
              </a:rPr>
              <a:t> </a:t>
            </a:r>
            <a:r>
              <a:rPr lang="pt-BR" altLang="pt-BR" b="1" dirty="0" err="1">
                <a:latin typeface="+mn-lt"/>
                <a:cs typeface="Arial" panose="020B0604020202020204" pitchFamily="34" charset="0"/>
              </a:rPr>
              <a:t>Sorting</a:t>
            </a:r>
            <a:endParaRPr lang="pt-BR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643931" y="105990"/>
            <a:ext cx="0" cy="9916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667646" y="19296"/>
            <a:ext cx="23065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JOINVILLE</a:t>
            </a:r>
            <a:br>
              <a:rPr lang="pt-BR" i="1" dirty="0">
                <a:solidFill>
                  <a:schemeClr val="bg1"/>
                </a:solidFill>
              </a:rPr>
            </a:b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560762" y="451344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CENTRO DE CIÊNCIAS TECNOLÓGICAS</a:t>
            </a:r>
          </a:p>
        </p:txBody>
      </p:sp>
    </p:spTree>
    <p:extLst>
      <p:ext uri="{BB962C8B-B14F-4D97-AF65-F5344CB8AC3E}">
        <p14:creationId xmlns:p14="http://schemas.microsoft.com/office/powerpoint/2010/main" val="204886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697338" y="585348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591698" y="-1620770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/>
          <p:cNvGrpSpPr/>
          <p:nvPr/>
        </p:nvGrpSpPr>
        <p:grpSpPr>
          <a:xfrm rot="10800000" flipV="1">
            <a:off x="3529226" y="2230370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57957" y="1030324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227923" y="602237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329100" y="-792473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85942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710038" y="-367152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604398" y="-2573270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/>
          <p:cNvGrpSpPr/>
          <p:nvPr/>
        </p:nvGrpSpPr>
        <p:grpSpPr>
          <a:xfrm rot="10800000" flipV="1">
            <a:off x="3541926" y="1277870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70657" y="77824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240623" y="-350263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341800" y="-1744973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294388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710038" y="-367152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604398" y="-2573270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 rot="10800000" flipV="1">
            <a:off x="2341800" y="405452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242477" y="404201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874708" y="-35193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645976" y="-372810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423568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557638" y="1269496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451998" y="-936622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090077" y="2040849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22308" y="1284718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93576" y="1263838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960006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090077" y="2040849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22308" y="1284718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93576" y="1263838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08252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090077" y="2040849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608438" y="941749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502798" y="-1264369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 rot="10800000" flipV="1">
            <a:off x="2722308" y="1284718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93576" y="1263838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95686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090077" y="2040849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557638" y="-209477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451998" y="-2415595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 rot="10800000" flipV="1">
            <a:off x="2671508" y="133492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42776" y="112612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1264769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090077" y="2040849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557638" y="-209477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451998" y="-2415595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/>
          <p:cNvGrpSpPr/>
          <p:nvPr/>
        </p:nvGrpSpPr>
        <p:grpSpPr>
          <a:xfrm rot="10800000" flipV="1">
            <a:off x="3396560" y="697272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16668" y="-59585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413198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090077" y="2040849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633838" y="941749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528198" y="-1264369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/>
          <p:cNvGrpSpPr/>
          <p:nvPr/>
        </p:nvGrpSpPr>
        <p:grpSpPr>
          <a:xfrm rot="10800000" flipV="1">
            <a:off x="3472760" y="1848498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92868" y="555376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640648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 rot="10800000" flipV="1">
            <a:off x="3090077" y="2040849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72760" y="1848498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92868" y="555376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8996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3677"/>
            <a:ext cx="10515600" cy="97690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+mn-lt"/>
                <a:cs typeface="Arial" panose="020B0604020202020204" pitchFamily="34" charset="0"/>
              </a:rPr>
              <a:t>Problema das Panquecas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16957"/>
                <a:ext cx="10515600" cy="3660006"/>
              </a:xfrm>
            </p:spPr>
            <p:txBody>
              <a:bodyPr/>
              <a:lstStyle/>
              <a:p>
                <a:pPr lvl="1" algn="just"/>
                <a:r>
                  <a:rPr lang="pt-BR" dirty="0"/>
                  <a:t>O chef do nosso restaurante é desleixado, e quando ele prepara uma pilha de panquecas elas saem todos os tamanhos diferentes. Portanto, quando as entrego a um cliente, no caminho para a mesa, reorganizo-as (para que as menores fiquem no topo, e assim por diante, até as maiores no fundo), pegando várias do topo e virando-as. Repetindo isso quantas vezes forem necessárias. Se há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panquecas, qual é o número máximo de movimentos (com uma função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) que eu terei que usar para rearranjá-las?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16957"/>
                <a:ext cx="10515600" cy="3660006"/>
              </a:xfrm>
              <a:blipFill>
                <a:blip r:embed="rId3"/>
                <a:stretch>
                  <a:fillRect t="-2333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233651" y="5596810"/>
            <a:ext cx="5958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GATES, William Henry</a:t>
            </a:r>
            <a:r>
              <a:rPr lang="pt-BR" b="1" dirty="0"/>
              <a:t>. </a:t>
            </a:r>
            <a:r>
              <a:rPr lang="pt-BR" b="1" dirty="0" err="1"/>
              <a:t>Bounds</a:t>
            </a:r>
            <a:r>
              <a:rPr lang="pt-BR" b="1" dirty="0"/>
              <a:t> for </a:t>
            </a:r>
            <a:r>
              <a:rPr lang="pt-BR" b="1" dirty="0" err="1"/>
              <a:t>sorting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b="1" dirty="0"/>
              <a:t> prefixal </a:t>
            </a:r>
            <a:r>
              <a:rPr lang="pt-BR" b="1" dirty="0" err="1"/>
              <a:t>reversal</a:t>
            </a:r>
            <a:r>
              <a:rPr lang="pt-BR" dirty="0"/>
              <a:t>. North-</a:t>
            </a:r>
            <a:r>
              <a:rPr lang="pt-BR" dirty="0" err="1"/>
              <a:t>Holland</a:t>
            </a:r>
            <a:r>
              <a:rPr lang="pt-BR" dirty="0"/>
              <a:t> </a:t>
            </a:r>
            <a:r>
              <a:rPr lang="pt-BR" dirty="0" err="1"/>
              <a:t>Publishing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, Amsterdam, p. 47, 1978.</a:t>
            </a:r>
          </a:p>
        </p:txBody>
      </p:sp>
    </p:spTree>
    <p:extLst>
      <p:ext uri="{BB962C8B-B14F-4D97-AF65-F5344CB8AC3E}">
        <p14:creationId xmlns:p14="http://schemas.microsoft.com/office/powerpoint/2010/main" val="3756919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442295" y="1332656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336655" y="-873462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 rot="10800000" flipV="1">
            <a:off x="3090077" y="2040849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472760" y="1848498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2792868" y="555376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4191045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670895" y="-17429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565255" y="-2223547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 rot="10800000" flipV="1">
            <a:off x="3318677" y="690764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 rot="10800000" flipV="1">
            <a:off x="3701360" y="498413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 rot="10800000" flipV="1">
            <a:off x="3021468" y="-794709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153789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670895" y="-17429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565255" y="-2223547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3021468" y="486030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852721" y="271736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>
            <a:off x="3667900" y="-794709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3337565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378795" y="1166445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273155" y="-1039673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29368" y="1669904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560621" y="1455610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>
            <a:off x="3375800" y="389165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3784834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2729368" y="1669904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560621" y="1455610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>
            <a:off x="3375800" y="389165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43461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2729368" y="1669904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516300" y="461836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410660" y="-1744282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/>
          <p:cNvGrpSpPr/>
          <p:nvPr/>
        </p:nvGrpSpPr>
        <p:grpSpPr>
          <a:xfrm>
            <a:off x="3560621" y="1455610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>
            <a:off x="3375800" y="389165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977926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2729368" y="1669904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567100" y="-1021315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461460" y="-3227433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/>
          <p:cNvGrpSpPr/>
          <p:nvPr/>
        </p:nvGrpSpPr>
        <p:grpSpPr>
          <a:xfrm>
            <a:off x="3611421" y="-27541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>
            <a:off x="3426600" y="-1093986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4014703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2729368" y="1669904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567100" y="-1021315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461460" y="-3227433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>
            <a:off x="3407265" y="-344491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706713" y="-852384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3567170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2729368" y="1669904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lipse 21"/>
          <p:cNvSpPr/>
          <p:nvPr/>
        </p:nvSpPr>
        <p:spPr>
          <a:xfrm>
            <a:off x="1427400" y="284647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0321760" y="-1921471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>
            <a:off x="3267565" y="961471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567013" y="453578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</p:spTree>
    <p:extLst>
      <p:ext uri="{BB962C8B-B14F-4D97-AF65-F5344CB8AC3E}">
        <p14:creationId xmlns:p14="http://schemas.microsoft.com/office/powerpoint/2010/main" val="2670775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0800000" flipV="1">
            <a:off x="1989438" y="2816127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 rot="10800000" flipV="1">
            <a:off x="2189400" y="2042100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2729368" y="1669904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>
            <a:off x="3267565" y="961471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567013" y="453578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85" y="-69748"/>
            <a:ext cx="1933884" cy="21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1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3677"/>
            <a:ext cx="10515600" cy="97690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+mn-lt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84196"/>
            <a:ext cx="10515600" cy="3660006"/>
          </a:xfrm>
        </p:spPr>
        <p:txBody>
          <a:bodyPr/>
          <a:lstStyle/>
          <a:p>
            <a:r>
              <a:rPr lang="pt-BR" dirty="0"/>
              <a:t>Ordenar um conjunto de números aplicando somente </a:t>
            </a:r>
            <a:r>
              <a:rPr lang="pt-BR" i="1" dirty="0" err="1"/>
              <a:t>flips</a:t>
            </a:r>
            <a:r>
              <a:rPr lang="pt-BR" dirty="0"/>
              <a:t>;</a:t>
            </a:r>
          </a:p>
          <a:p>
            <a:pPr lvl="1"/>
            <a:r>
              <a:rPr lang="pt-BR" i="1" dirty="0" err="1"/>
              <a:t>Flip</a:t>
            </a:r>
            <a:r>
              <a:rPr lang="pt-BR" dirty="0"/>
              <a:t>: reversão de subsequência contínua de um vetor contendo um dos extremos deste.</a:t>
            </a:r>
          </a:p>
          <a:p>
            <a:pPr lvl="1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712287" y="3750490"/>
            <a:ext cx="1004504" cy="1004504"/>
          </a:xfrm>
          <a:prstGeom prst="ellipse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4533232" y="3750490"/>
            <a:ext cx="1004504" cy="1004504"/>
          </a:xfrm>
          <a:prstGeom prst="ellipse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6354177" y="3750490"/>
            <a:ext cx="1004504" cy="1004504"/>
          </a:xfrm>
          <a:prstGeom prst="ellipse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1</a:t>
            </a:r>
          </a:p>
        </p:txBody>
      </p:sp>
      <p:sp>
        <p:nvSpPr>
          <p:cNvPr id="15" name="Elipse 14"/>
          <p:cNvSpPr/>
          <p:nvPr/>
        </p:nvSpPr>
        <p:spPr>
          <a:xfrm>
            <a:off x="8175122" y="3750490"/>
            <a:ext cx="1004504" cy="1004504"/>
          </a:xfrm>
          <a:prstGeom prst="ellipse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0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3569685" y="4607888"/>
            <a:ext cx="5609941" cy="1536314"/>
            <a:chOff x="3569685" y="4607888"/>
            <a:chExt cx="5609941" cy="1536314"/>
          </a:xfrm>
        </p:grpSpPr>
        <p:sp>
          <p:nvSpPr>
            <p:cNvPr id="19" name="Elipse 18"/>
            <p:cNvSpPr/>
            <p:nvPr/>
          </p:nvSpPr>
          <p:spPr>
            <a:xfrm>
              <a:off x="8175122" y="5139698"/>
              <a:ext cx="1004504" cy="1004504"/>
            </a:xfrm>
            <a:prstGeom prst="ellipse">
              <a:avLst/>
            </a:prstGeom>
            <a:solidFill>
              <a:srgbClr val="006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/>
                <a:t>3</a:t>
              </a:r>
            </a:p>
          </p:txBody>
        </p:sp>
        <p:cxnSp>
          <p:nvCxnSpPr>
            <p:cNvPr id="8" name="Conector de Seta Reta 7"/>
            <p:cNvCxnSpPr>
              <a:stCxn id="5" idx="5"/>
              <a:endCxn id="19" idx="1"/>
            </p:cNvCxnSpPr>
            <p:nvPr/>
          </p:nvCxnSpPr>
          <p:spPr>
            <a:xfrm>
              <a:off x="3569685" y="4607888"/>
              <a:ext cx="4752543" cy="67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Agrupar 30"/>
          <p:cNvGrpSpPr/>
          <p:nvPr/>
        </p:nvGrpSpPr>
        <p:grpSpPr>
          <a:xfrm>
            <a:off x="5390630" y="4607888"/>
            <a:ext cx="1968051" cy="1536314"/>
            <a:chOff x="5390630" y="4607888"/>
            <a:chExt cx="1968051" cy="1536314"/>
          </a:xfrm>
        </p:grpSpPr>
        <p:sp>
          <p:nvSpPr>
            <p:cNvPr id="18" name="Elipse 17"/>
            <p:cNvSpPr/>
            <p:nvPr/>
          </p:nvSpPr>
          <p:spPr>
            <a:xfrm>
              <a:off x="6354177" y="5139698"/>
              <a:ext cx="1004504" cy="1004504"/>
            </a:xfrm>
            <a:prstGeom prst="ellipse">
              <a:avLst/>
            </a:prstGeom>
            <a:solidFill>
              <a:srgbClr val="006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/>
                <a:t>2</a:t>
              </a:r>
            </a:p>
          </p:txBody>
        </p:sp>
        <p:cxnSp>
          <p:nvCxnSpPr>
            <p:cNvPr id="20" name="Conector de Seta Reta 19"/>
            <p:cNvCxnSpPr>
              <a:stCxn id="10" idx="5"/>
              <a:endCxn id="18" idx="1"/>
            </p:cNvCxnSpPr>
            <p:nvPr/>
          </p:nvCxnSpPr>
          <p:spPr>
            <a:xfrm>
              <a:off x="5390630" y="4607888"/>
              <a:ext cx="1110653" cy="67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Agrupar 28"/>
          <p:cNvGrpSpPr/>
          <p:nvPr/>
        </p:nvGrpSpPr>
        <p:grpSpPr>
          <a:xfrm>
            <a:off x="4533232" y="4607888"/>
            <a:ext cx="1968051" cy="1536314"/>
            <a:chOff x="4533232" y="4607888"/>
            <a:chExt cx="1968051" cy="1536314"/>
          </a:xfrm>
        </p:grpSpPr>
        <p:sp>
          <p:nvSpPr>
            <p:cNvPr id="17" name="Elipse 16"/>
            <p:cNvSpPr/>
            <p:nvPr/>
          </p:nvSpPr>
          <p:spPr>
            <a:xfrm>
              <a:off x="4533232" y="5139698"/>
              <a:ext cx="1004504" cy="1004504"/>
            </a:xfrm>
            <a:prstGeom prst="ellipse">
              <a:avLst/>
            </a:prstGeom>
            <a:solidFill>
              <a:srgbClr val="006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/>
                <a:t>1</a:t>
              </a:r>
            </a:p>
          </p:txBody>
        </p:sp>
        <p:cxnSp>
          <p:nvCxnSpPr>
            <p:cNvPr id="22" name="Conector de Seta Reta 21"/>
            <p:cNvCxnSpPr>
              <a:stCxn id="13" idx="3"/>
              <a:endCxn id="17" idx="7"/>
            </p:cNvCxnSpPr>
            <p:nvPr/>
          </p:nvCxnSpPr>
          <p:spPr>
            <a:xfrm flipH="1">
              <a:off x="5390630" y="4607888"/>
              <a:ext cx="1110653" cy="67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Agrupar 27"/>
          <p:cNvGrpSpPr/>
          <p:nvPr/>
        </p:nvGrpSpPr>
        <p:grpSpPr>
          <a:xfrm>
            <a:off x="2712287" y="4607888"/>
            <a:ext cx="5609941" cy="1536314"/>
            <a:chOff x="2712287" y="4607888"/>
            <a:chExt cx="5609941" cy="1536314"/>
          </a:xfrm>
        </p:grpSpPr>
        <p:sp>
          <p:nvSpPr>
            <p:cNvPr id="16" name="Elipse 15"/>
            <p:cNvSpPr/>
            <p:nvPr/>
          </p:nvSpPr>
          <p:spPr>
            <a:xfrm>
              <a:off x="2712287" y="5139698"/>
              <a:ext cx="1004504" cy="1004504"/>
            </a:xfrm>
            <a:prstGeom prst="ellipse">
              <a:avLst/>
            </a:prstGeom>
            <a:solidFill>
              <a:srgbClr val="006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/>
                <a:t>0</a:t>
              </a:r>
            </a:p>
          </p:txBody>
        </p:sp>
        <p:cxnSp>
          <p:nvCxnSpPr>
            <p:cNvPr id="26" name="Conector de Seta Reta 25"/>
            <p:cNvCxnSpPr>
              <a:stCxn id="15" idx="3"/>
              <a:endCxn id="16" idx="7"/>
            </p:cNvCxnSpPr>
            <p:nvPr/>
          </p:nvCxnSpPr>
          <p:spPr>
            <a:xfrm flipH="1">
              <a:off x="3569685" y="4607888"/>
              <a:ext cx="4752543" cy="67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tângulo 31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8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81953" y="1060041"/>
            <a:ext cx="10515600" cy="1087525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+mn-lt"/>
                <a:cs typeface="Arial" panose="020B0604020202020204" pitchFamily="34" charset="0"/>
              </a:rPr>
              <a:t>Usando busca binária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593131" y="1892858"/>
                <a:ext cx="8946036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dirty="0"/>
                  <a:t>// dá a posição do menor valor y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≥</m:t>
                    </m:r>
                  </m:oMath>
                </a14:m>
                <a:r>
                  <a:rPr lang="pt-BR" sz="2000" dirty="0"/>
                  <a:t> x de uma subsequência de vetor ordenada</a:t>
                </a:r>
              </a:p>
              <a:p>
                <a:pPr marL="0" indent="0">
                  <a:buNone/>
                </a:pPr>
                <a:r>
                  <a:rPr lang="pt-BR" sz="2000" dirty="0"/>
                  <a:t>busca(vetor, inicio, fim, x):</a:t>
                </a:r>
              </a:p>
              <a:p>
                <a:pPr marL="0" indent="722313">
                  <a:buNone/>
                </a:pPr>
                <a:r>
                  <a:rPr lang="pt-BR" sz="2000" dirty="0"/>
                  <a:t>se vetor[inicio]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≥</m:t>
                    </m:r>
                  </m:oMath>
                </a14:m>
                <a:r>
                  <a:rPr lang="pt-BR" sz="2000" dirty="0"/>
                  <a:t> x: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retorna inicio</a:t>
                </a:r>
              </a:p>
              <a:p>
                <a:pPr marL="0" indent="722313">
                  <a:buNone/>
                </a:pPr>
                <a:r>
                  <a:rPr lang="pt-BR" sz="2000" dirty="0"/>
                  <a:t>se vetor[fim]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&lt;</m:t>
                    </m:r>
                  </m:oMath>
                </a14:m>
                <a:r>
                  <a:rPr lang="pt-BR" sz="2000" dirty="0"/>
                  <a:t> x: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retorna -1</a:t>
                </a:r>
              </a:p>
              <a:p>
                <a:pPr marL="0" indent="722313">
                  <a:buNone/>
                </a:pPr>
                <a:r>
                  <a:rPr lang="pt-BR" sz="2000" dirty="0"/>
                  <a:t>se vetor[meio]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&lt;</m:t>
                    </m:r>
                  </m:oMath>
                </a14:m>
                <a:r>
                  <a:rPr lang="pt-BR" sz="2000" dirty="0"/>
                  <a:t> x: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se vetor[meio+1]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≥</m:t>
                    </m:r>
                  </m:oMath>
                </a14:m>
                <a:r>
                  <a:rPr lang="pt-BR" sz="2000" dirty="0"/>
                  <a:t> x: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retorna meio + 1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senão: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retorna busca(vetor, meio+1, fim, x)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131" y="1892858"/>
                <a:ext cx="8946036" cy="5257800"/>
              </a:xfrm>
              <a:blipFill>
                <a:blip r:embed="rId3"/>
                <a:stretch>
                  <a:fillRect l="-681" t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3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593131" y="1892858"/>
                <a:ext cx="817485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dirty="0"/>
                  <a:t>// ... continuando</a:t>
                </a:r>
              </a:p>
              <a:p>
                <a:pPr marL="0" indent="722313">
                  <a:buNone/>
                </a:pPr>
                <a:r>
                  <a:rPr lang="pt-BR" sz="2000" dirty="0"/>
                  <a:t>se vetor[meio]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&gt;</m:t>
                    </m:r>
                  </m:oMath>
                </a14:m>
                <a:r>
                  <a:rPr lang="pt-BR" sz="2000" dirty="0"/>
                  <a:t> x: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se vetor[meio-1]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&lt;</m:t>
                    </m:r>
                  </m:oMath>
                </a14:m>
                <a:r>
                  <a:rPr lang="pt-BR" sz="2000" dirty="0"/>
                  <a:t> x: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retorna meio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senão: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retorna busca(vetor, inicio, meio-1, x)</a:t>
                </a:r>
              </a:p>
              <a:p>
                <a:pPr marL="0" indent="722313">
                  <a:buNone/>
                </a:pPr>
                <a:r>
                  <a:rPr lang="pt-BR" sz="2000" dirty="0"/>
                  <a:t>se vetor[meio]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=</m:t>
                    </m:r>
                  </m:oMath>
                </a14:m>
                <a:r>
                  <a:rPr lang="pt-BR" sz="2000" dirty="0"/>
                  <a:t> x: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retorna meio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131" y="1892858"/>
                <a:ext cx="8174850" cy="5257800"/>
              </a:xfrm>
              <a:blipFill>
                <a:blip r:embed="rId3"/>
                <a:stretch>
                  <a:fillRect l="-746" t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sp>
        <p:nvSpPr>
          <p:cNvPr id="15" name="Título 3"/>
          <p:cNvSpPr txBox="1">
            <a:spLocks/>
          </p:cNvSpPr>
          <p:nvPr/>
        </p:nvSpPr>
        <p:spPr>
          <a:xfrm>
            <a:off x="881953" y="1060041"/>
            <a:ext cx="10515600" cy="1087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>
                <a:latin typeface="+mn-lt"/>
                <a:cs typeface="Arial" panose="020B0604020202020204" pitchFamily="34" charset="0"/>
              </a:rPr>
              <a:t>Usando busca binária</a:t>
            </a:r>
            <a:endParaRPr lang="pt-BR" sz="36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99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15157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+mn-lt"/>
                <a:cs typeface="Arial" panose="020B0604020202020204" pitchFamily="34" charset="0"/>
              </a:rPr>
              <a:t>Busca binária de panquecas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64903"/>
                <a:ext cx="10515600" cy="3612059"/>
              </a:xfrm>
            </p:spPr>
            <p:txBody>
              <a:bodyPr/>
              <a:lstStyle/>
              <a:p>
                <a:r>
                  <a:rPr lang="pt-BR" dirty="0"/>
                  <a:t>A ordenação sendo da esquerda para a direita</a:t>
                </a:r>
              </a:p>
              <a:p>
                <a:r>
                  <a:rPr lang="pt-BR" dirty="0"/>
                  <a:t>Assim, os primeiros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pt-BR" dirty="0"/>
                  <a:t> elementos do vetor estão sempre ordenados</a:t>
                </a:r>
                <a:br>
                  <a:rPr lang="pt-BR" dirty="0"/>
                </a:b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pt-BR" dirty="0"/>
                  <a:t> podemos usar busca binária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64903"/>
                <a:ext cx="10515600" cy="3612059"/>
              </a:xfrm>
              <a:blipFill>
                <a:blip r:embed="rId3"/>
                <a:stretch>
                  <a:fillRect l="-1043" t="-28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008108"/>
                  </p:ext>
                </p:extLst>
              </p:nvPr>
            </p:nvGraphicFramePr>
            <p:xfrm>
              <a:off x="3123415" y="4845761"/>
              <a:ext cx="6096000" cy="3657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2556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008108"/>
                  </p:ext>
                </p:extLst>
              </p:nvPr>
            </p:nvGraphicFramePr>
            <p:xfrm>
              <a:off x="3123415" y="4845761"/>
              <a:ext cx="6096000" cy="3657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000" t="-8197" r="-905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01000" t="-8197" r="-805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301000" t="-8197" r="-605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397030" t="-8197" r="-4990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tângulo 4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86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872334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+mn-lt"/>
                <a:cs typeface="Arial" panose="020B0604020202020204" pitchFamily="34" charset="0"/>
              </a:rPr>
              <a:t>Ordenando as panquecas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88301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dirty="0"/>
                  <a:t>// </a:t>
                </a:r>
                <a:r>
                  <a:rPr lang="pt-BR" sz="2000" dirty="0" err="1"/>
                  <a:t>Pancake</a:t>
                </a:r>
                <a:r>
                  <a:rPr lang="pt-BR" sz="2000" dirty="0"/>
                  <a:t> </a:t>
                </a:r>
                <a:r>
                  <a:rPr lang="pt-BR" sz="2000" dirty="0" err="1"/>
                  <a:t>Sorting</a:t>
                </a:r>
                <a:r>
                  <a:rPr lang="pt-BR" sz="2000" dirty="0"/>
                  <a:t> com busca binária</a:t>
                </a:r>
              </a:p>
              <a:p>
                <a:pPr marL="0" indent="0">
                  <a:buNone/>
                </a:pPr>
                <a:r>
                  <a:rPr lang="pt-BR" sz="2000" dirty="0" err="1"/>
                  <a:t>sort</a:t>
                </a:r>
                <a:r>
                  <a:rPr lang="pt-BR" sz="2000" dirty="0"/>
                  <a:t>(vetor):</a:t>
                </a:r>
              </a:p>
              <a:p>
                <a:pPr marL="0" indent="722313">
                  <a:buNone/>
                </a:pPr>
                <a:r>
                  <a:rPr lang="pt-BR" sz="2000" dirty="0"/>
                  <a:t>para cada 1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pt-BR" sz="2000" dirty="0"/>
                  <a:t> i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&lt;</m:t>
                    </m:r>
                  </m:oMath>
                </a14:m>
                <a:r>
                  <a:rPr lang="pt-BR" sz="2000" dirty="0"/>
                  <a:t> tamanho(vetor):</a:t>
                </a:r>
              </a:p>
              <a:p>
                <a:pPr marL="0" indent="1430338">
                  <a:buNone/>
                </a:pPr>
                <a:r>
                  <a:rPr lang="pt-BR" sz="2000" dirty="0" err="1"/>
                  <a:t>ceil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pt-BR" sz="2000" dirty="0"/>
                  <a:t> busca(vetor, 0, i-1, vetor[i])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se </a:t>
                </a:r>
                <a:r>
                  <a:rPr lang="pt-BR" sz="2000" dirty="0" err="1"/>
                  <a:t>ceil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sz="2000" dirty="0"/>
                  <a:t> -1: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ceil-1)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i-1)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i)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</a:t>
                </a:r>
                <a:r>
                  <a:rPr lang="pt-BR" sz="2000" dirty="0" err="1"/>
                  <a:t>ceil</a:t>
                </a:r>
                <a:r>
                  <a:rPr lang="pt-BR" sz="2000" dirty="0"/>
                  <a:t>) em vetor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883010"/>
                <a:ext cx="8229600" cy="5257800"/>
              </a:xfrm>
              <a:blipFill>
                <a:blip r:embed="rId3"/>
                <a:stretch>
                  <a:fillRect l="-741" t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21261"/>
              </p:ext>
            </p:extLst>
          </p:nvPr>
        </p:nvGraphicFramePr>
        <p:xfrm>
          <a:off x="3048000" y="5789242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88301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dirty="0"/>
                  <a:t>// </a:t>
                </a:r>
                <a:r>
                  <a:rPr lang="pt-BR" sz="2000" dirty="0" err="1"/>
                  <a:t>Pancake</a:t>
                </a:r>
                <a:r>
                  <a:rPr lang="pt-BR" sz="2000" dirty="0"/>
                  <a:t> </a:t>
                </a:r>
                <a:r>
                  <a:rPr lang="pt-BR" sz="2000" dirty="0" err="1"/>
                  <a:t>Sorting</a:t>
                </a:r>
                <a:r>
                  <a:rPr lang="pt-BR" sz="2000" dirty="0"/>
                  <a:t> com busca binária</a:t>
                </a:r>
              </a:p>
              <a:p>
                <a:pPr marL="0" indent="0">
                  <a:buNone/>
                </a:pPr>
                <a:r>
                  <a:rPr lang="pt-BR" sz="2000" dirty="0" err="1"/>
                  <a:t>sort</a:t>
                </a:r>
                <a:r>
                  <a:rPr lang="pt-BR" sz="2000" dirty="0"/>
                  <a:t>(vetor):</a:t>
                </a:r>
              </a:p>
              <a:p>
                <a:pPr marL="0" indent="722313">
                  <a:buNone/>
                </a:pPr>
                <a:r>
                  <a:rPr lang="pt-BR" sz="2000" dirty="0"/>
                  <a:t>para cada 1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pt-BR" sz="2000" dirty="0"/>
                  <a:t> i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&lt;</m:t>
                    </m:r>
                  </m:oMath>
                </a14:m>
                <a:r>
                  <a:rPr lang="pt-BR" sz="2000" dirty="0"/>
                  <a:t> tamanho(vetor):</a:t>
                </a:r>
              </a:p>
              <a:p>
                <a:pPr marL="0" indent="1430338">
                  <a:buNone/>
                </a:pPr>
                <a:r>
                  <a:rPr lang="pt-BR" sz="2000" dirty="0" err="1"/>
                  <a:t>ceil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pt-BR" sz="2000" dirty="0"/>
                  <a:t> busca(vetor, 0, i-1, vetor[i])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se maior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sz="2000" dirty="0"/>
                  <a:t> -1:</a:t>
                </a:r>
              </a:p>
              <a:p>
                <a:pPr marL="0" indent="2152650">
                  <a:buNone/>
                </a:pPr>
                <a:r>
                  <a:rPr lang="pt-BR" sz="2000" b="1" dirty="0"/>
                  <a:t>faz </a:t>
                </a:r>
                <a:r>
                  <a:rPr lang="pt-BR" sz="2000" b="1" dirty="0" err="1"/>
                  <a:t>flip</a:t>
                </a:r>
                <a:r>
                  <a:rPr lang="pt-BR" sz="2000" b="1" dirty="0"/>
                  <a:t>(0, ceil-1)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i-1)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i)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</a:t>
                </a:r>
                <a:r>
                  <a:rPr lang="pt-BR" sz="2000" dirty="0" err="1"/>
                  <a:t>ceil</a:t>
                </a:r>
                <a:r>
                  <a:rPr lang="pt-BR" sz="2000" dirty="0"/>
                  <a:t>) em vetor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883010"/>
                <a:ext cx="8229600" cy="5257800"/>
              </a:xfrm>
              <a:blipFill>
                <a:blip r:embed="rId3"/>
                <a:stretch>
                  <a:fillRect l="-741" t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38312"/>
              </p:ext>
            </p:extLst>
          </p:nvPr>
        </p:nvGraphicFramePr>
        <p:xfrm>
          <a:off x="3048000" y="5789242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sp>
        <p:nvSpPr>
          <p:cNvPr id="14" name="Título 3"/>
          <p:cNvSpPr>
            <a:spLocks noGrp="1"/>
          </p:cNvSpPr>
          <p:nvPr>
            <p:ph type="title"/>
          </p:nvPr>
        </p:nvSpPr>
        <p:spPr>
          <a:xfrm>
            <a:off x="838200" y="872334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+mn-lt"/>
                <a:cs typeface="Arial" panose="020B0604020202020204" pitchFamily="34" charset="0"/>
              </a:rPr>
              <a:t>Ordenando as panquecas</a:t>
            </a:r>
          </a:p>
        </p:txBody>
      </p:sp>
    </p:spTree>
    <p:extLst>
      <p:ext uri="{BB962C8B-B14F-4D97-AF65-F5344CB8AC3E}">
        <p14:creationId xmlns:p14="http://schemas.microsoft.com/office/powerpoint/2010/main" val="3568636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88301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dirty="0"/>
                  <a:t>// </a:t>
                </a:r>
                <a:r>
                  <a:rPr lang="pt-BR" sz="2000" dirty="0" err="1"/>
                  <a:t>Pancake</a:t>
                </a:r>
                <a:r>
                  <a:rPr lang="pt-BR" sz="2000" dirty="0"/>
                  <a:t> </a:t>
                </a:r>
                <a:r>
                  <a:rPr lang="pt-BR" sz="2000" dirty="0" err="1"/>
                  <a:t>Sorting</a:t>
                </a:r>
                <a:r>
                  <a:rPr lang="pt-BR" sz="2000" dirty="0"/>
                  <a:t> com busca binária</a:t>
                </a:r>
              </a:p>
              <a:p>
                <a:pPr marL="0" indent="0">
                  <a:buNone/>
                </a:pPr>
                <a:r>
                  <a:rPr lang="pt-BR" sz="2000" dirty="0" err="1"/>
                  <a:t>sort</a:t>
                </a:r>
                <a:r>
                  <a:rPr lang="pt-BR" sz="2000" dirty="0"/>
                  <a:t>(vetor):</a:t>
                </a:r>
              </a:p>
              <a:p>
                <a:pPr marL="0" indent="722313">
                  <a:buNone/>
                </a:pPr>
                <a:r>
                  <a:rPr lang="pt-BR" sz="2000" dirty="0"/>
                  <a:t>para cada 1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pt-BR" sz="2000" dirty="0"/>
                  <a:t> i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&lt;</m:t>
                    </m:r>
                  </m:oMath>
                </a14:m>
                <a:r>
                  <a:rPr lang="pt-BR" sz="2000" dirty="0"/>
                  <a:t> tamanho(vetor):</a:t>
                </a:r>
              </a:p>
              <a:p>
                <a:pPr marL="0" indent="1430338">
                  <a:buNone/>
                </a:pPr>
                <a:r>
                  <a:rPr lang="pt-BR" sz="2000" dirty="0" err="1"/>
                  <a:t>ceil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pt-BR" sz="2000" dirty="0"/>
                  <a:t> busca(vetor, 0, i-1, vetor[i])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se maior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sz="2000" dirty="0"/>
                  <a:t> -1: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ceil-1) em vetor</a:t>
                </a:r>
              </a:p>
              <a:p>
                <a:pPr marL="0" indent="2152650">
                  <a:buNone/>
                </a:pPr>
                <a:r>
                  <a:rPr lang="pt-BR" sz="2000" b="1" dirty="0"/>
                  <a:t>faz </a:t>
                </a:r>
                <a:r>
                  <a:rPr lang="pt-BR" sz="2000" b="1" dirty="0" err="1"/>
                  <a:t>flip</a:t>
                </a:r>
                <a:r>
                  <a:rPr lang="pt-BR" sz="2000" b="1" dirty="0"/>
                  <a:t>(0, i-1)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i)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</a:t>
                </a:r>
                <a:r>
                  <a:rPr lang="pt-BR" sz="2000" dirty="0" err="1"/>
                  <a:t>ceil</a:t>
                </a:r>
                <a:r>
                  <a:rPr lang="pt-BR" sz="2000" dirty="0"/>
                  <a:t>) em vetor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883010"/>
                <a:ext cx="8229600" cy="5257800"/>
              </a:xfrm>
              <a:blipFill>
                <a:blip r:embed="rId3"/>
                <a:stretch>
                  <a:fillRect l="-741" t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80653"/>
              </p:ext>
            </p:extLst>
          </p:nvPr>
        </p:nvGraphicFramePr>
        <p:xfrm>
          <a:off x="3048000" y="5789242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838200" y="872334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+mn-lt"/>
                <a:cs typeface="Arial" panose="020B0604020202020204" pitchFamily="34" charset="0"/>
              </a:rPr>
              <a:t>Ordenando as panquecas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98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88301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dirty="0"/>
                  <a:t>// </a:t>
                </a:r>
                <a:r>
                  <a:rPr lang="pt-BR" sz="2000" dirty="0" err="1"/>
                  <a:t>Pancake</a:t>
                </a:r>
                <a:r>
                  <a:rPr lang="pt-BR" sz="2000" dirty="0"/>
                  <a:t> </a:t>
                </a:r>
                <a:r>
                  <a:rPr lang="pt-BR" sz="2000" dirty="0" err="1"/>
                  <a:t>Sorting</a:t>
                </a:r>
                <a:r>
                  <a:rPr lang="pt-BR" sz="2000" dirty="0"/>
                  <a:t> com busca binária</a:t>
                </a:r>
              </a:p>
              <a:p>
                <a:pPr marL="0" indent="0">
                  <a:buNone/>
                </a:pPr>
                <a:r>
                  <a:rPr lang="pt-BR" sz="2000" dirty="0" err="1"/>
                  <a:t>sort</a:t>
                </a:r>
                <a:r>
                  <a:rPr lang="pt-BR" sz="2000" dirty="0"/>
                  <a:t>(vetor):</a:t>
                </a:r>
              </a:p>
              <a:p>
                <a:pPr marL="0" indent="722313">
                  <a:buNone/>
                </a:pPr>
                <a:r>
                  <a:rPr lang="pt-BR" sz="2000" dirty="0"/>
                  <a:t>para cada 1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pt-BR" sz="2000" dirty="0"/>
                  <a:t> i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&lt;</m:t>
                    </m:r>
                  </m:oMath>
                </a14:m>
                <a:r>
                  <a:rPr lang="pt-BR" sz="2000" dirty="0"/>
                  <a:t> tamanho(vetor):</a:t>
                </a:r>
              </a:p>
              <a:p>
                <a:pPr marL="0" indent="1430338">
                  <a:buNone/>
                </a:pPr>
                <a:r>
                  <a:rPr lang="pt-BR" sz="2000" dirty="0" err="1"/>
                  <a:t>ceil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pt-BR" sz="2000" dirty="0"/>
                  <a:t> busca(vetor, 0, i-1, vetor[i])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se maior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sz="2000" dirty="0"/>
                  <a:t> -1: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ceil-1)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i-1) em vetor</a:t>
                </a:r>
              </a:p>
              <a:p>
                <a:pPr marL="0" indent="2152650">
                  <a:buNone/>
                </a:pPr>
                <a:r>
                  <a:rPr lang="pt-BR" sz="2000" b="1" dirty="0"/>
                  <a:t>faz </a:t>
                </a:r>
                <a:r>
                  <a:rPr lang="pt-BR" sz="2000" b="1" dirty="0" err="1"/>
                  <a:t>flip</a:t>
                </a:r>
                <a:r>
                  <a:rPr lang="pt-BR" sz="2000" b="1" dirty="0"/>
                  <a:t>(0, i)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</a:t>
                </a:r>
                <a:r>
                  <a:rPr lang="pt-BR" sz="2000" dirty="0" err="1"/>
                  <a:t>ceil</a:t>
                </a:r>
                <a:r>
                  <a:rPr lang="pt-BR" sz="2000" dirty="0"/>
                  <a:t>) em vetor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883010"/>
                <a:ext cx="8229600" cy="5257800"/>
              </a:xfrm>
              <a:blipFill>
                <a:blip r:embed="rId3"/>
                <a:stretch>
                  <a:fillRect l="-741" t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14609"/>
              </p:ext>
            </p:extLst>
          </p:nvPr>
        </p:nvGraphicFramePr>
        <p:xfrm>
          <a:off x="3048000" y="5789242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838200" y="872334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+mn-lt"/>
                <a:cs typeface="Arial" panose="020B0604020202020204" pitchFamily="34" charset="0"/>
              </a:rPr>
              <a:t>Ordenando as panquecas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94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88301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dirty="0"/>
                  <a:t>// </a:t>
                </a:r>
                <a:r>
                  <a:rPr lang="pt-BR" sz="2000" dirty="0" err="1"/>
                  <a:t>Pancake</a:t>
                </a:r>
                <a:r>
                  <a:rPr lang="pt-BR" sz="2000" dirty="0"/>
                  <a:t> </a:t>
                </a:r>
                <a:r>
                  <a:rPr lang="pt-BR" sz="2000" dirty="0" err="1"/>
                  <a:t>Sorting</a:t>
                </a:r>
                <a:r>
                  <a:rPr lang="pt-BR" sz="2000" dirty="0"/>
                  <a:t> com busca binária</a:t>
                </a:r>
              </a:p>
              <a:p>
                <a:pPr marL="0" indent="0">
                  <a:buNone/>
                </a:pPr>
                <a:r>
                  <a:rPr lang="pt-BR" sz="2000" dirty="0" err="1"/>
                  <a:t>sort</a:t>
                </a:r>
                <a:r>
                  <a:rPr lang="pt-BR" sz="2000" dirty="0"/>
                  <a:t>(vetor):</a:t>
                </a:r>
              </a:p>
              <a:p>
                <a:pPr marL="0" indent="722313">
                  <a:buNone/>
                </a:pPr>
                <a:r>
                  <a:rPr lang="pt-BR" sz="2000" dirty="0"/>
                  <a:t>para cada 1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pt-BR" sz="2000" dirty="0"/>
                  <a:t> i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&lt;</m:t>
                    </m:r>
                  </m:oMath>
                </a14:m>
                <a:r>
                  <a:rPr lang="pt-BR" sz="2000" dirty="0"/>
                  <a:t> tamanho(vetor):</a:t>
                </a:r>
              </a:p>
              <a:p>
                <a:pPr marL="0" indent="1430338">
                  <a:buNone/>
                </a:pPr>
                <a:r>
                  <a:rPr lang="pt-BR" sz="2000" dirty="0" err="1"/>
                  <a:t>ceil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pt-BR" sz="2000" dirty="0"/>
                  <a:t> busca(vetor, 0, i-1, vetor[i])</a:t>
                </a:r>
              </a:p>
              <a:p>
                <a:pPr marL="0" indent="1430338">
                  <a:buNone/>
                </a:pPr>
                <a:r>
                  <a:rPr lang="pt-BR" sz="2000" dirty="0"/>
                  <a:t>se maior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sz="2000" dirty="0"/>
                  <a:t> -1: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ceil-1)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i-1) em vetor</a:t>
                </a:r>
              </a:p>
              <a:p>
                <a:pPr marL="0" indent="2152650">
                  <a:buNone/>
                </a:pPr>
                <a:r>
                  <a:rPr lang="pt-BR" sz="2000" dirty="0"/>
                  <a:t>faz </a:t>
                </a:r>
                <a:r>
                  <a:rPr lang="pt-BR" sz="2000" dirty="0" err="1"/>
                  <a:t>flip</a:t>
                </a:r>
                <a:r>
                  <a:rPr lang="pt-BR" sz="2000" dirty="0"/>
                  <a:t>(0, i) em vetor</a:t>
                </a:r>
              </a:p>
              <a:p>
                <a:pPr marL="0" indent="2152650">
                  <a:buNone/>
                </a:pPr>
                <a:r>
                  <a:rPr lang="pt-BR" sz="2000" b="1" dirty="0"/>
                  <a:t>faz </a:t>
                </a:r>
                <a:r>
                  <a:rPr lang="pt-BR" sz="2000" b="1" dirty="0" err="1"/>
                  <a:t>flip</a:t>
                </a:r>
                <a:r>
                  <a:rPr lang="pt-BR" sz="2000" b="1" dirty="0"/>
                  <a:t>(0, </a:t>
                </a:r>
                <a:r>
                  <a:rPr lang="pt-BR" sz="2000" b="1" dirty="0" err="1"/>
                  <a:t>ceil</a:t>
                </a:r>
                <a:r>
                  <a:rPr lang="pt-BR" sz="2000" b="1" dirty="0"/>
                  <a:t>) em vetor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883010"/>
                <a:ext cx="8229600" cy="5257800"/>
              </a:xfrm>
              <a:blipFill>
                <a:blip r:embed="rId3"/>
                <a:stretch>
                  <a:fillRect l="-741" t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10189"/>
              </p:ext>
            </p:extLst>
          </p:nvPr>
        </p:nvGraphicFramePr>
        <p:xfrm>
          <a:off x="3048000" y="5789242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838200" y="872334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+mn-lt"/>
                <a:cs typeface="Arial" panose="020B0604020202020204" pitchFamily="34" charset="0"/>
              </a:rPr>
              <a:t>Ordenando as panquecas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02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97897"/>
            <a:ext cx="10515600" cy="3979066"/>
          </a:xfrm>
        </p:spPr>
        <p:txBody>
          <a:bodyPr/>
          <a:lstStyle/>
          <a:p>
            <a:r>
              <a:rPr lang="pt-BR" dirty="0"/>
              <a:t>O(n log n)</a:t>
            </a:r>
          </a:p>
          <a:p>
            <a:pPr lvl="1"/>
            <a:r>
              <a:rPr lang="pt-BR" dirty="0"/>
              <a:t>Busca binária</a:t>
            </a:r>
          </a:p>
          <a:p>
            <a:pPr lvl="2"/>
            <a:r>
              <a:rPr lang="pt-BR" dirty="0"/>
              <a:t>O(log n) vs. O(n)</a:t>
            </a:r>
          </a:p>
          <a:p>
            <a:pPr lvl="1"/>
            <a:r>
              <a:rPr lang="pt-BR" dirty="0"/>
              <a:t>Algoritmo mais rápido que o anterior</a:t>
            </a:r>
          </a:p>
          <a:p>
            <a:pPr lvl="1"/>
            <a:r>
              <a:rPr lang="pt-BR" dirty="0"/>
              <a:t>Ordem semelhante à do </a:t>
            </a:r>
            <a:r>
              <a:rPr lang="pt-BR" dirty="0" err="1"/>
              <a:t>QuickSort</a:t>
            </a:r>
            <a:endParaRPr lang="pt-BR" dirty="0"/>
          </a:p>
          <a:p>
            <a:r>
              <a:rPr lang="pt-BR" dirty="0"/>
              <a:t>Maior número de </a:t>
            </a:r>
            <a:r>
              <a:rPr lang="pt-BR" i="1" dirty="0" err="1"/>
              <a:t>flips</a:t>
            </a:r>
            <a:endParaRPr lang="pt-BR" i="1" dirty="0"/>
          </a:p>
          <a:p>
            <a:endParaRPr lang="pt-BR" i="1" dirty="0"/>
          </a:p>
        </p:txBody>
      </p:sp>
      <p:sp>
        <p:nvSpPr>
          <p:cNvPr id="4" name="Retângulo 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838200" y="872334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+mn-lt"/>
                <a:cs typeface="Arial" panose="020B0604020202020204" pitchFamily="34" charset="0"/>
              </a:rPr>
              <a:t>Considerações</a:t>
            </a:r>
          </a:p>
        </p:txBody>
      </p:sp>
    </p:spTree>
    <p:extLst>
      <p:ext uri="{BB962C8B-B14F-4D97-AF65-F5344CB8AC3E}">
        <p14:creationId xmlns:p14="http://schemas.microsoft.com/office/powerpoint/2010/main" val="40492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6" y="1988840"/>
            <a:ext cx="3610268" cy="37444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3677"/>
            <a:ext cx="10515600" cy="97690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+mn-lt"/>
                <a:cs typeface="Arial" panose="020B0604020202020204" pitchFamily="34" charset="0"/>
              </a:rPr>
              <a:t>Algoritmo Simples O(n²)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67175"/>
            <a:ext cx="10515600" cy="409363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sort</a:t>
            </a:r>
            <a:r>
              <a:rPr lang="pt-BR" sz="2000" dirty="0"/>
              <a:t>() {</a:t>
            </a:r>
          </a:p>
          <a:p>
            <a:pPr marL="457200" lvl="1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ans</a:t>
            </a:r>
            <a:r>
              <a:rPr lang="pt-BR" sz="2000" dirty="0"/>
              <a:t> = 0;</a:t>
            </a:r>
          </a:p>
          <a:p>
            <a:pPr marL="457200" lvl="1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int</a:t>
            </a:r>
            <a:r>
              <a:rPr lang="pt-BR" sz="2000" dirty="0"/>
              <a:t>[] vetor = </a:t>
            </a:r>
            <a:r>
              <a:rPr lang="pt-BR" sz="2000" dirty="0" err="1"/>
              <a:t>this.getElements</a:t>
            </a:r>
            <a:r>
              <a:rPr lang="pt-BR" sz="2000" dirty="0"/>
              <a:t>();</a:t>
            </a:r>
          </a:p>
          <a:p>
            <a:pPr marL="457200" lvl="1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int</a:t>
            </a:r>
            <a:r>
              <a:rPr lang="pt-BR" sz="2000" dirty="0"/>
              <a:t> tamanho = </a:t>
            </a:r>
            <a:r>
              <a:rPr lang="pt-BR" sz="2000" dirty="0" err="1"/>
              <a:t>vetor.length</a:t>
            </a:r>
            <a:r>
              <a:rPr lang="pt-BR" sz="2000" dirty="0"/>
              <a:t>;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        for (</a:t>
            </a:r>
            <a:r>
              <a:rPr lang="pt-BR" sz="2000" dirty="0" err="1"/>
              <a:t>int</a:t>
            </a:r>
            <a:r>
              <a:rPr lang="pt-BR" sz="2000" dirty="0"/>
              <a:t> n = tamanho; n &gt; 1; n--) {              </a:t>
            </a:r>
          </a:p>
          <a:p>
            <a:pPr marL="457200" lvl="1" indent="0">
              <a:buNone/>
            </a:pPr>
            <a:r>
              <a:rPr lang="pt-BR" sz="2000" dirty="0"/>
              <a:t>           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maxPos</a:t>
            </a:r>
            <a:r>
              <a:rPr lang="pt-BR" sz="2000" dirty="0"/>
              <a:t> = </a:t>
            </a:r>
            <a:r>
              <a:rPr lang="pt-BR" sz="2000" dirty="0" err="1"/>
              <a:t>max</a:t>
            </a:r>
            <a:r>
              <a:rPr lang="pt-BR" sz="2000" dirty="0"/>
              <a:t>(n);                               </a:t>
            </a:r>
          </a:p>
          <a:p>
            <a:pPr marL="457200" lvl="1" indent="0">
              <a:buNone/>
            </a:pPr>
            <a:r>
              <a:rPr lang="pt-BR" sz="2000" dirty="0"/>
              <a:t>          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maxPos</a:t>
            </a:r>
            <a:r>
              <a:rPr lang="pt-BR" sz="2000" dirty="0"/>
              <a:t> != n - 1) {</a:t>
            </a:r>
          </a:p>
          <a:p>
            <a:pPr marL="457200" lvl="1" indent="0">
              <a:buNone/>
            </a:pPr>
            <a:r>
              <a:rPr lang="pt-BR" sz="2000" dirty="0"/>
              <a:t>              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maxPos</a:t>
            </a:r>
            <a:r>
              <a:rPr lang="pt-BR" sz="2000" dirty="0"/>
              <a:t> != 0) {</a:t>
            </a:r>
          </a:p>
          <a:p>
            <a:pPr marL="457200" lvl="1" indent="0">
              <a:buNone/>
            </a:pPr>
            <a:r>
              <a:rPr lang="pt-BR" sz="2000" dirty="0"/>
              <a:t>                    </a:t>
            </a:r>
            <a:r>
              <a:rPr lang="pt-BR" sz="2000" dirty="0" err="1"/>
              <a:t>flip</a:t>
            </a:r>
            <a:r>
              <a:rPr lang="pt-BR" sz="2000" dirty="0"/>
              <a:t>(</a:t>
            </a:r>
            <a:r>
              <a:rPr lang="pt-BR" sz="2000" dirty="0" err="1"/>
              <a:t>maxPos</a:t>
            </a:r>
            <a:r>
              <a:rPr lang="pt-BR" sz="2000" dirty="0"/>
              <a:t>);                                     </a:t>
            </a:r>
          </a:p>
          <a:p>
            <a:pPr marL="457200" lvl="1" indent="0">
              <a:buNone/>
            </a:pPr>
            <a:r>
              <a:rPr lang="pt-BR" sz="2000" dirty="0"/>
              <a:t>                    </a:t>
            </a:r>
            <a:r>
              <a:rPr lang="pt-BR" sz="2000" dirty="0" err="1"/>
              <a:t>ans</a:t>
            </a:r>
            <a:r>
              <a:rPr lang="pt-BR" sz="2000" dirty="0"/>
              <a:t>++;</a:t>
            </a:r>
          </a:p>
          <a:p>
            <a:pPr marL="457200" lvl="1" indent="0">
              <a:buNone/>
            </a:pPr>
            <a:r>
              <a:rPr lang="pt-BR" sz="2000" dirty="0"/>
              <a:t>	        }</a:t>
            </a:r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452303" y="2167175"/>
            <a:ext cx="7235415" cy="391453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BR" sz="2000" dirty="0"/>
              <a:t>		</a:t>
            </a:r>
            <a:r>
              <a:rPr lang="pt-BR" sz="2000" dirty="0" err="1"/>
              <a:t>flip</a:t>
            </a:r>
            <a:r>
              <a:rPr lang="pt-BR" sz="2000" dirty="0"/>
              <a:t>(n - 1);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2000" dirty="0"/>
              <a:t>                </a:t>
            </a:r>
            <a:r>
              <a:rPr lang="pt-BR" sz="2000" dirty="0" err="1"/>
              <a:t>ans</a:t>
            </a:r>
            <a:r>
              <a:rPr lang="pt-BR" sz="2000" dirty="0"/>
              <a:t>++;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2000" dirty="0"/>
              <a:t>            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2000" dirty="0"/>
              <a:t>        }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0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ans</a:t>
            </a:r>
            <a:r>
              <a:rPr lang="pt-BR" sz="2000" dirty="0"/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2000" dirty="0"/>
              <a:t>    }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6096000" y="2340580"/>
            <a:ext cx="0" cy="3626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53" name="Agrupar 52"/>
          <p:cNvGrpSpPr/>
          <p:nvPr/>
        </p:nvGrpSpPr>
        <p:grpSpPr>
          <a:xfrm>
            <a:off x="3283035" y="3393686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344255" y="2372839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2811210" y="2276505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582478" y="2372839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1925938" y="972499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0156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53" name="Agrupar 52"/>
          <p:cNvGrpSpPr/>
          <p:nvPr/>
        </p:nvGrpSpPr>
        <p:grpSpPr>
          <a:xfrm>
            <a:off x="3283035" y="3393686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344255" y="2372839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2811210" y="2276505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582478" y="2372839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Elipse 45"/>
          <p:cNvSpPr/>
          <p:nvPr/>
        </p:nvSpPr>
        <p:spPr>
          <a:xfrm>
            <a:off x="1498720" y="580072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10393080" y="-1626046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/>
          <p:cNvGrpSpPr/>
          <p:nvPr/>
        </p:nvGrpSpPr>
        <p:grpSpPr>
          <a:xfrm>
            <a:off x="1925938" y="972499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1125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53" name="Agrupar 52"/>
          <p:cNvGrpSpPr/>
          <p:nvPr/>
        </p:nvGrpSpPr>
        <p:grpSpPr>
          <a:xfrm>
            <a:off x="3283035" y="3393686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344255" y="2372839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2811210" y="2276505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582478" y="2372839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1925938" y="972499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2135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498720" y="1933788"/>
            <a:ext cx="9312990" cy="50629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V="1">
            <a:off x="10393080" y="-272330"/>
            <a:ext cx="2552802" cy="4684462"/>
          </a:xfrm>
          <a:prstGeom prst="line">
            <a:avLst/>
          </a:prstGeom>
          <a:ln w="762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8277235" y="136711"/>
            <a:ext cx="38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Ciência da Computação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Projeto de Arquivos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2018-2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43027"/>
            <a:ext cx="946639" cy="1060041"/>
          </a:xfrm>
          <a:prstGeom prst="rect">
            <a:avLst/>
          </a:prstGeom>
        </p:spPr>
      </p:pic>
      <p:grpSp>
        <p:nvGrpSpPr>
          <p:cNvPr id="53" name="Agrupar 52"/>
          <p:cNvGrpSpPr/>
          <p:nvPr/>
        </p:nvGrpSpPr>
        <p:grpSpPr>
          <a:xfrm>
            <a:off x="3283035" y="3393686"/>
            <a:ext cx="5632660" cy="3406102"/>
            <a:chOff x="2641077" y="2452970"/>
            <a:chExt cx="7390614" cy="4065051"/>
          </a:xfrm>
        </p:grpSpPr>
        <p:sp>
          <p:nvSpPr>
            <p:cNvPr id="54" name="Elipse 53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344255" y="2372839"/>
            <a:ext cx="7510213" cy="3962608"/>
            <a:chOff x="2641077" y="2452970"/>
            <a:chExt cx="7390614" cy="4065051"/>
          </a:xfrm>
        </p:grpSpPr>
        <p:sp>
          <p:nvSpPr>
            <p:cNvPr id="38" name="Elipse 3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2811210" y="2276505"/>
            <a:ext cx="6576301" cy="3610836"/>
            <a:chOff x="2641077" y="2452970"/>
            <a:chExt cx="7390614" cy="4065051"/>
          </a:xfrm>
        </p:grpSpPr>
        <p:sp>
          <p:nvSpPr>
            <p:cNvPr id="42" name="Elipse 41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582478" y="2372839"/>
            <a:ext cx="5033764" cy="3090190"/>
            <a:chOff x="2641077" y="2452970"/>
            <a:chExt cx="7390614" cy="4065051"/>
          </a:xfrm>
        </p:grpSpPr>
        <p:sp>
          <p:nvSpPr>
            <p:cNvPr id="50" name="Elipse 49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1925938" y="972499"/>
            <a:ext cx="8346843" cy="3983661"/>
            <a:chOff x="2641077" y="2452970"/>
            <a:chExt cx="7390614" cy="4065051"/>
          </a:xfrm>
        </p:grpSpPr>
        <p:sp>
          <p:nvSpPr>
            <p:cNvPr id="28" name="Elipse 27"/>
            <p:cNvSpPr/>
            <p:nvPr/>
          </p:nvSpPr>
          <p:spPr>
            <a:xfrm>
              <a:off x="2641077" y="2793045"/>
              <a:ext cx="7390614" cy="3724976"/>
            </a:xfrm>
            <a:prstGeom prst="ellipse">
              <a:avLst/>
            </a:prstGeom>
            <a:solidFill>
              <a:srgbClr val="C16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641077" y="2694221"/>
              <a:ext cx="7390614" cy="3724976"/>
            </a:xfrm>
            <a:prstGeom prst="ellipse">
              <a:avLst/>
            </a:prstGeom>
            <a:solidFill>
              <a:srgbClr val="FCD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41077" y="2452970"/>
              <a:ext cx="7390614" cy="3724976"/>
            </a:xfrm>
            <a:prstGeom prst="ellipse">
              <a:avLst/>
            </a:prstGeom>
            <a:solidFill>
              <a:srgbClr val="EF9632"/>
            </a:solidFill>
            <a:ln w="57150">
              <a:solidFill>
                <a:srgbClr val="FCD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26877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1251</Words>
  <Application>Microsoft Office PowerPoint</Application>
  <PresentationFormat>Widescreen</PresentationFormat>
  <Paragraphs>303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Tema do Office</vt:lpstr>
      <vt:lpstr>Curso: Bacharelado em Ciência da Computação Disciplina: Projeto de Arquivos Professor Glauco Vinícius Data: 28/08/2018</vt:lpstr>
      <vt:lpstr>Pancake Sorting</vt:lpstr>
      <vt:lpstr>Problema das Panquecas</vt:lpstr>
      <vt:lpstr>Objetivo</vt:lpstr>
      <vt:lpstr>Algoritmo Simples O(n²)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Usando busca binária</vt:lpstr>
      <vt:lpstr>Apresentação do PowerPoint</vt:lpstr>
      <vt:lpstr>Busca binária de panquecas</vt:lpstr>
      <vt:lpstr>Ordenando as panquecas</vt:lpstr>
      <vt:lpstr>Ordenando as panquecas</vt:lpstr>
      <vt:lpstr>Ordenando as panquecas</vt:lpstr>
      <vt:lpstr>Ordenando as panquecas</vt:lpstr>
      <vt:lpstr>Ordenando as panquecas</vt:lpstr>
      <vt:lpstr>Considerações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Campigotto</dc:creator>
  <cp:lastModifiedBy>Paula Campigotto</cp:lastModifiedBy>
  <cp:revision>115</cp:revision>
  <dcterms:created xsi:type="dcterms:W3CDTF">2018-08-25T07:10:58Z</dcterms:created>
  <dcterms:modified xsi:type="dcterms:W3CDTF">2018-08-28T16:50:16Z</dcterms:modified>
</cp:coreProperties>
</file>