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3"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E8E"/>
    <a:srgbClr val="04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p:restoredTop sz="96739"/>
  </p:normalViewPr>
  <p:slideViewPr>
    <p:cSldViewPr snapToGrid="0" snapToObjects="1">
      <p:cViewPr varScale="1">
        <p:scale>
          <a:sx n="68" d="100"/>
          <a:sy n="68"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4911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7433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602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324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645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625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2770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7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9178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92668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20786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963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42877" y="3022049"/>
            <a:ext cx="8333645" cy="2253759"/>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Conceptos de Software Seguro</a:t>
            </a:r>
          </a:p>
          <a:p>
            <a:pPr>
              <a:lnSpc>
                <a:spcPts val="4192"/>
              </a:lnSpc>
            </a:pPr>
            <a:r>
              <a:rPr lang="es-ES_tradnl" sz="4853" b="1" spc="-100" dirty="0">
                <a:solidFill>
                  <a:srgbClr val="8F8E8E"/>
                </a:solidFill>
                <a:latin typeface="Arial" charset="0"/>
                <a:ea typeface="Arial" charset="0"/>
                <a:cs typeface="Arial" charset="0"/>
              </a:rPr>
              <a:t>Conceptos generales de seguridad</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58" y="1523396"/>
            <a:ext cx="1700784" cy="743712"/>
          </a:xfrm>
          <a:prstGeom prst="rect">
            <a:avLst/>
          </a:prstGeom>
        </p:spPr>
      </p:pic>
    </p:spTree>
    <p:extLst>
      <p:ext uri="{BB962C8B-B14F-4D97-AF65-F5344CB8AC3E}">
        <p14:creationId xmlns:p14="http://schemas.microsoft.com/office/powerpoint/2010/main" val="20541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79046CD-E53B-4E11-8F2A-F5C011933891}"/>
              </a:ext>
            </a:extLst>
          </p:cNvPr>
          <p:cNvSpPr txBox="1"/>
          <p:nvPr/>
        </p:nvSpPr>
        <p:spPr>
          <a:xfrm>
            <a:off x="4444253" y="726564"/>
            <a:ext cx="4291342" cy="637932"/>
          </a:xfrm>
          <a:prstGeom prst="rect">
            <a:avLst/>
          </a:prstGeom>
          <a:noFill/>
        </p:spPr>
        <p:txBody>
          <a:bodyPr wrap="square" rtlCol="0">
            <a:spAutoFit/>
          </a:bodyPr>
          <a:lstStyle/>
          <a:p>
            <a:pPr>
              <a:lnSpc>
                <a:spcPts val="4192"/>
              </a:lnSpc>
            </a:pPr>
            <a:r>
              <a:rPr lang="es-ES_tradnl" sz="4853" b="1" spc="-10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pic>
        <p:nvPicPr>
          <p:cNvPr id="3" name="Imagen 2">
            <a:extLst>
              <a:ext uri="{FF2B5EF4-FFF2-40B4-BE49-F238E27FC236}">
                <a16:creationId xmlns:a16="http://schemas.microsoft.com/office/drawing/2014/main" id="{B3ED6B2F-617F-4A79-875E-BEDAA2A663CF}"/>
              </a:ext>
            </a:extLst>
          </p:cNvPr>
          <p:cNvPicPr>
            <a:picLocks noChangeAspect="1"/>
          </p:cNvPicPr>
          <p:nvPr/>
        </p:nvPicPr>
        <p:blipFill>
          <a:blip r:embed="rId5"/>
          <a:stretch>
            <a:fillRect/>
          </a:stretch>
        </p:blipFill>
        <p:spPr>
          <a:xfrm>
            <a:off x="2522806" y="1408188"/>
            <a:ext cx="7146388" cy="4873262"/>
          </a:xfrm>
          <a:prstGeom prst="rect">
            <a:avLst/>
          </a:prstGeom>
        </p:spPr>
      </p:pic>
    </p:spTree>
    <p:extLst>
      <p:ext uri="{BB962C8B-B14F-4D97-AF65-F5344CB8AC3E}">
        <p14:creationId xmlns:p14="http://schemas.microsoft.com/office/powerpoint/2010/main" val="16677468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Diagramas de flujo de datos. </a:t>
            </a:r>
            <a:r>
              <a:rPr lang="es-MX" dirty="0"/>
              <a:t>El nivel más alto, nivel 0, es una vista contextual de alto nivel del flujo de datos a través del sistema. </a:t>
            </a:r>
            <a:r>
              <a:rPr lang="es-MX" b="1" dirty="0"/>
              <a:t>El siguiente nivel, el nivel 1, se crea expandiendo elementos del diagrama de nivel 0</a:t>
            </a:r>
            <a:r>
              <a:rPr lang="es-MX" dirty="0"/>
              <a:t>. Este nivel se puede expandir más a un diagrama de nivel 2 o al diagrama de nivel más bajo de un sistema.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909166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casos de uso. </a:t>
            </a:r>
            <a:r>
              <a:rPr lang="es-MX" dirty="0"/>
              <a:t>Mientras que un </a:t>
            </a:r>
            <a:r>
              <a:rPr lang="es-MX" b="1" dirty="0"/>
              <a:t>DFD examina un sistema desde la perspectiva del flujo de información</a:t>
            </a:r>
            <a:r>
              <a:rPr lang="es-MX" dirty="0"/>
              <a:t>, el modelo de caso de uso examina el sistema desde un modelo de perspectiva funcional. </a:t>
            </a:r>
            <a:r>
              <a:rPr lang="es-MX" b="1" dirty="0"/>
              <a:t>Los requisitos desde la perspectiva del comportamiento </a:t>
            </a:r>
            <a:r>
              <a:rPr lang="es-MX" dirty="0"/>
              <a:t>proporcionan una descripción de cómo el sistema utiliza los datos.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621285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casos de uso. </a:t>
            </a:r>
            <a:r>
              <a:rPr lang="es-MX" dirty="0"/>
              <a:t>Los casos de uso se construyen para demostrar cómo el sistema procesa </a:t>
            </a:r>
            <a:r>
              <a:rPr lang="es-MX" b="1" dirty="0"/>
              <a:t>los datos para cada una de sus funciones definidas</a:t>
            </a:r>
            <a:r>
              <a:rPr lang="es-MX" dirty="0"/>
              <a:t>. Se pueden construir casos de uso tanto para casos normales como anormales (casos de uso indebido) </a:t>
            </a:r>
            <a:r>
              <a:rPr lang="es-MX" b="1" dirty="0"/>
              <a:t>para facilitar la descripción completa de cómo funciona el sistema</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8716830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casos de uso. </a:t>
            </a:r>
            <a:r>
              <a:rPr lang="es-MX" dirty="0"/>
              <a:t>El modelado de casos de uso es un método convencional y bien definido para la descripción y el análisis del sistema. </a:t>
            </a:r>
            <a:r>
              <a:rPr lang="es-MX" b="1" dirty="0"/>
              <a:t>En combinación con los DFD, los casos de uso proporcionan una descripción </a:t>
            </a:r>
            <a:r>
              <a:rPr lang="es-MX" dirty="0"/>
              <a:t>general muy completa de cómo un sistema usa y manipula los datos, lo que facilita una comprensión completa de los aspectos de seguridad de un sistema.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2715597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La seguridad es la protección de los elementos de un adversario. Los adversarios vienen en muchas formas y tamaños, con motivos y capacidades muy diferentes. </a:t>
            </a:r>
            <a:r>
              <a:rPr lang="es-MX" b="1" dirty="0"/>
              <a:t>La capacidad destructiva de un adversario depende de muchos factores</a:t>
            </a:r>
            <a:r>
              <a:rPr lang="es-MX" dirty="0"/>
              <a:t>, incluidos los esfuerzos para proteger un elemento del daño.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0727530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Uno de los adversarios más dañinos es la madre naturaleza. </a:t>
            </a:r>
            <a:r>
              <a:rPr lang="es-MX" b="1" dirty="0"/>
              <a:t>La madre naturaleza ataca en forma de desastres, desde daños limitados </a:t>
            </a:r>
            <a:r>
              <a:rPr lang="es-MX" dirty="0"/>
              <a:t>asociados con tormentas como tornados, hasta problemas a gran escala de huracanes, tormentas de hielo y cortes resultantes en forma de cortes de energía y redes.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1941523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1384995"/>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Los adversarios se pueden clasificar por su nivel de habilidad y asignarles un tipo. Esta clasificación es útil al examinar los niveles de defensas necesarios y hasta qué punto pueden ser eficaces.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7716162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Script </a:t>
            </a:r>
            <a:r>
              <a:rPr lang="es-MX" b="1" dirty="0" err="1"/>
              <a:t>Kiddie</a:t>
            </a:r>
            <a:r>
              <a:rPr lang="es-MX" b="1" dirty="0"/>
              <a:t>.</a:t>
            </a:r>
            <a:r>
              <a:rPr lang="es-MX" dirty="0"/>
              <a:t> se utiliza para describir la forma más básica de atacante. El término es considerado burlón por la mayoría en la industria, ya que describe a </a:t>
            </a:r>
            <a:r>
              <a:rPr lang="es-MX" b="1" dirty="0"/>
              <a:t>un usuario que solo puede usar scripts publicados para realizar ataques</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4168268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Hacker.</a:t>
            </a:r>
            <a:r>
              <a:rPr lang="es-MX" dirty="0"/>
              <a:t> El término hacker se ha referido históricamente a un usuario que es un </a:t>
            </a:r>
            <a:r>
              <a:rPr lang="es-MX" b="1" dirty="0"/>
              <a:t>explorador</a:t>
            </a:r>
            <a:r>
              <a:rPr lang="es-MX" dirty="0"/>
              <a:t>, uno que explora </a:t>
            </a:r>
            <a:r>
              <a:rPr lang="es-MX" b="1" dirty="0"/>
              <a:t>cómo funciona un sistema y cómo sortear sus límites</a:t>
            </a:r>
            <a:r>
              <a:rPr lang="es-MX" dirty="0"/>
              <a:t>. El término </a:t>
            </a:r>
            <a:r>
              <a:rPr lang="es-MX" b="1" dirty="0"/>
              <a:t>cracker</a:t>
            </a:r>
            <a:r>
              <a:rPr lang="es-MX" dirty="0"/>
              <a:t> se ha utilizado para referirse </a:t>
            </a:r>
            <a:r>
              <a:rPr lang="es-MX" b="1" dirty="0"/>
              <a:t>a un individuo que era un hacker, pero con intenciones maliciosas</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5094487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Hacker.</a:t>
            </a:r>
            <a:r>
              <a:rPr lang="es-MX" dirty="0"/>
              <a:t> Este nivel de atacante, por naturaleza, tiene entrenamiento en cómo operan los sistemas y tiene la capacidad de manipular sistemas para lograr resultados que pueden o no ser deseados o permitidos. El nivel de habilidad real puede variar, pero las personas más calificadas tienen la capacidad de desarrollar nuevos guiones que pueden ser empleados por aquellos con niveles de habilidad menores.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16850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299344"/>
            <a:ext cx="10583977" cy="4832092"/>
          </a:xfrm>
          <a:prstGeom prst="rect">
            <a:avLst/>
          </a:prstGeom>
          <a:noFill/>
        </p:spPr>
        <p:txBody>
          <a:bodyPr wrap="square" rtlCol="0">
            <a:spAutoFit/>
          </a:bodyPr>
          <a:lstStyle/>
          <a:p>
            <a:pPr algn="just"/>
            <a:r>
              <a:rPr lang="es-MX" sz="2800" dirty="0">
                <a:solidFill>
                  <a:srgbClr val="8F8E8E"/>
                </a:solidFill>
              </a:rPr>
              <a:t>Hoy en día, prevalecen en la industria los incidentes graves de </a:t>
            </a:r>
            <a:r>
              <a:rPr lang="es-MX" sz="2800" b="1" dirty="0">
                <a:solidFill>
                  <a:srgbClr val="8F8E8E"/>
                </a:solidFill>
              </a:rPr>
              <a:t>robo de identidad y violaciones de datos </a:t>
            </a:r>
            <a:r>
              <a:rPr lang="es-MX" sz="2800" dirty="0">
                <a:solidFill>
                  <a:srgbClr val="8F8E8E"/>
                </a:solidFill>
              </a:rPr>
              <a:t>que pueden estar directamente relacionados con </a:t>
            </a:r>
            <a:r>
              <a:rPr lang="es-MX" sz="2800" b="1" dirty="0">
                <a:solidFill>
                  <a:srgbClr val="8F8E8E"/>
                </a:solidFill>
              </a:rPr>
              <a:t>la falta o insuficiencia de mecanismos de protección de divulgación de información</a:t>
            </a:r>
            <a:r>
              <a:rPr lang="es-MX" sz="2800" dirty="0">
                <a:solidFill>
                  <a:srgbClr val="8F8E8E"/>
                </a:solidFill>
              </a:rPr>
              <a:t>. Cuando inicia sesión en su cuenta bancaria personal, </a:t>
            </a:r>
            <a:r>
              <a:rPr lang="es-MX" sz="2800" b="1" dirty="0">
                <a:solidFill>
                  <a:srgbClr val="8F8E8E"/>
                </a:solidFill>
              </a:rPr>
              <a:t>espera ver solo su información y no la de nadie más</a:t>
            </a:r>
            <a:r>
              <a:rPr lang="es-MX" sz="2800" dirty="0">
                <a:solidFill>
                  <a:srgbClr val="8F8E8E"/>
                </a:solidFill>
              </a:rPr>
              <a:t>. Del mismo modo, espera que su información personal no esté disponible para nadie que la solicite. La confidencialidad es el concepto de seguridad que tiene que ver </a:t>
            </a:r>
            <a:r>
              <a:rPr lang="es-MX" sz="2800" b="1" dirty="0">
                <a:solidFill>
                  <a:srgbClr val="8F8E8E"/>
                </a:solidFill>
              </a:rPr>
              <a:t>con la protección contra la divulgación de información no autorizada</a:t>
            </a:r>
            <a:r>
              <a:rPr lang="es-MX" sz="2800" dirty="0">
                <a:solidFill>
                  <a:srgbClr val="8F8E8E"/>
                </a:solidFill>
              </a:rPr>
              <a:t>. Tiene que ver con la </a:t>
            </a:r>
            <a:r>
              <a:rPr lang="es-MX" sz="2800" b="1" dirty="0">
                <a:solidFill>
                  <a:srgbClr val="8F8E8E"/>
                </a:solidFill>
              </a:rPr>
              <a:t>visualización de datos</a:t>
            </a:r>
            <a:r>
              <a:rPr lang="es-MX" sz="2800" dirty="0">
                <a:solidFill>
                  <a:srgbClr val="8F8E8E"/>
                </a:solidFill>
              </a:rPr>
              <a:t>. La confidencialidad </a:t>
            </a:r>
            <a:r>
              <a:rPr lang="es-MX" sz="2800" b="1" dirty="0">
                <a:solidFill>
                  <a:srgbClr val="8F8E8E"/>
                </a:solidFill>
              </a:rPr>
              <a:t>no solo garantiza el secreto de los datos</a:t>
            </a:r>
            <a:r>
              <a:rPr lang="es-MX" sz="2800" dirty="0">
                <a:solidFill>
                  <a:srgbClr val="8F8E8E"/>
                </a:solidFill>
              </a:rPr>
              <a:t>, sino que también </a:t>
            </a:r>
            <a:r>
              <a:rPr lang="es-MX" sz="2800" b="1" dirty="0">
                <a:solidFill>
                  <a:srgbClr val="8F8E8E"/>
                </a:solidFill>
              </a:rPr>
              <a:t>puede ayudar a mantener la privacidad de los datos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Confidencialidad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6656689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Hacker.</a:t>
            </a:r>
            <a:r>
              <a:rPr lang="es-MX" dirty="0"/>
              <a:t> Se considera que este grupo representa entre el 15 y el 20 por ciento de la población atacante. Este grupo es el adversario clave, ya que entre su habilidad y motivación, el daño que causan puede ser catastrófico para una organización.</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7380494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Elite.</a:t>
            </a:r>
            <a:r>
              <a:rPr lang="es-MX" dirty="0"/>
              <a:t> El grupo de élite de piratas informáticos es una fracción muy pequeña, del 1 al 3 por ciento de la población atacante en general. El elemento distintivo clave en este grupo se basa verdaderamente en las habilidades, con un nivel de habilidad que la mayoría de los usuarios consideraría imposible.</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0010021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Elite.</a:t>
            </a:r>
            <a:r>
              <a:rPr lang="es-MX" dirty="0"/>
              <a:t> Este grupo es completamente clandestino, ya que una de las habilidades esenciales para ingresar a este nivel es la habilidad de cubrir las huellas de uno hasta el punto de hacerlas virtualmente indetectables e imposibles de rastrear. Sabemos que existen, sin embargo, por dos factores. Primero, hay miembros en este nivel de habilidad que operan del lado de los buenos o de los sombreros blancos.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1409299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Elite.</a:t>
            </a:r>
            <a:r>
              <a:rPr lang="es-MX" dirty="0"/>
              <a:t> En segundo lugar, existen </a:t>
            </a:r>
            <a:r>
              <a:rPr lang="es-MX" dirty="0" err="1"/>
              <a:t>exploits</a:t>
            </a:r>
            <a:r>
              <a:rPr lang="es-MX" dirty="0"/>
              <a:t> específicos, conocidos como </a:t>
            </a:r>
            <a:r>
              <a:rPr lang="es-MX" dirty="0" err="1"/>
              <a:t>exploits</a:t>
            </a:r>
            <a:r>
              <a:rPr lang="es-MX" dirty="0"/>
              <a:t> de día cero, donde el </a:t>
            </a:r>
            <a:r>
              <a:rPr lang="es-MX" dirty="0" err="1"/>
              <a:t>exploit</a:t>
            </a:r>
            <a:r>
              <a:rPr lang="es-MX" dirty="0"/>
              <a:t> precede al “descubrimiento” de la vulnerabilidad. </a:t>
            </a:r>
            <a:r>
              <a:rPr lang="es-MX"/>
              <a:t>Una vez que se encuentra y se repara una vulnerabilidad, cuando un análisis posterior muestra casos de explotación a largo plazo, la respuesta obvia es un conjunto de atacantes altamente capacitados que mantienen un perfil extremadamente bajo. . </a:t>
            </a:r>
            <a:endParaRPr lang="es-MX"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526648" y="901541"/>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Adversarios</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33638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299344"/>
            <a:ext cx="10583977" cy="4401205"/>
          </a:xfrm>
          <a:prstGeom prst="rect">
            <a:avLst/>
          </a:prstGeom>
          <a:noFill/>
        </p:spPr>
        <p:txBody>
          <a:bodyPr wrap="square" rtlCol="0">
            <a:spAutoFit/>
          </a:bodyPr>
          <a:lstStyle/>
          <a:p>
            <a:pPr algn="just"/>
            <a:r>
              <a:rPr lang="es-MX" sz="2800" dirty="0">
                <a:solidFill>
                  <a:srgbClr val="8F8E8E"/>
                </a:solidFill>
              </a:rPr>
              <a:t>La confidencialidad es el concepto de </a:t>
            </a:r>
            <a:r>
              <a:rPr lang="es-MX" sz="2800" b="1" dirty="0">
                <a:solidFill>
                  <a:srgbClr val="8F8E8E"/>
                </a:solidFill>
              </a:rPr>
              <a:t>prevenir la divulgación de información a partes no autorizadas.</a:t>
            </a:r>
            <a:r>
              <a:rPr lang="es-MX" sz="2800" dirty="0">
                <a:solidFill>
                  <a:srgbClr val="8F8E8E"/>
                </a:solidFill>
              </a:rPr>
              <a:t> Mantener los secretos en secreto es el concepto central de la confidencialidad. </a:t>
            </a:r>
            <a:r>
              <a:rPr lang="es-MX" sz="2800" b="1" dirty="0">
                <a:solidFill>
                  <a:srgbClr val="8F8E8E"/>
                </a:solidFill>
              </a:rPr>
              <a:t>La identificación de las partes autorizadas</a:t>
            </a:r>
            <a:r>
              <a:rPr lang="es-MX" sz="2800" dirty="0">
                <a:solidFill>
                  <a:srgbClr val="8F8E8E"/>
                </a:solidFill>
              </a:rPr>
              <a:t> hace que el logro de la confidencialidad dependa del </a:t>
            </a:r>
            <a:r>
              <a:rPr lang="es-MX" sz="2800" b="1" dirty="0">
                <a:solidFill>
                  <a:srgbClr val="8F8E8E"/>
                </a:solidFill>
              </a:rPr>
              <a:t>concepto de autorización</a:t>
            </a:r>
            <a:r>
              <a:rPr lang="es-MX" sz="2800" dirty="0">
                <a:solidFill>
                  <a:srgbClr val="8F8E8E"/>
                </a:solidFill>
              </a:rPr>
              <a:t>. Existen </a:t>
            </a:r>
            <a:r>
              <a:rPr lang="es-MX" sz="2800" b="1" dirty="0">
                <a:solidFill>
                  <a:srgbClr val="8F8E8E"/>
                </a:solidFill>
              </a:rPr>
              <a:t>numerosos métodos </a:t>
            </a:r>
            <a:r>
              <a:rPr lang="es-MX" sz="2800" dirty="0">
                <a:solidFill>
                  <a:srgbClr val="8F8E8E"/>
                </a:solidFill>
              </a:rPr>
              <a:t>para mantener la confidencialidad de los datos, incluidos los </a:t>
            </a:r>
            <a:r>
              <a:rPr lang="es-MX" sz="2800" b="1" dirty="0">
                <a:solidFill>
                  <a:srgbClr val="8F8E8E"/>
                </a:solidFill>
              </a:rPr>
              <a:t>controles de acceso y el cifrado</a:t>
            </a:r>
            <a:r>
              <a:rPr lang="es-MX" sz="2800" dirty="0">
                <a:solidFill>
                  <a:srgbClr val="8F8E8E"/>
                </a:solidFill>
              </a:rPr>
              <a:t>. </a:t>
            </a:r>
            <a:r>
              <a:rPr lang="es-MX" sz="2800" b="1" dirty="0">
                <a:solidFill>
                  <a:srgbClr val="8F8E8E"/>
                </a:solidFill>
              </a:rPr>
              <a:t>La</a:t>
            </a:r>
            <a:r>
              <a:rPr lang="es-MX" sz="2800" dirty="0">
                <a:solidFill>
                  <a:srgbClr val="8F8E8E"/>
                </a:solidFill>
              </a:rPr>
              <a:t> </a:t>
            </a:r>
            <a:r>
              <a:rPr lang="es-MX" sz="2800" b="1" dirty="0">
                <a:solidFill>
                  <a:srgbClr val="8F8E8E"/>
                </a:solidFill>
              </a:rPr>
              <a:t>técnica</a:t>
            </a:r>
            <a:r>
              <a:rPr lang="es-MX" sz="2800" dirty="0">
                <a:solidFill>
                  <a:srgbClr val="8F8E8E"/>
                </a:solidFill>
              </a:rPr>
              <a:t> </a:t>
            </a:r>
            <a:r>
              <a:rPr lang="es-MX" sz="2800" b="1" dirty="0">
                <a:solidFill>
                  <a:srgbClr val="8F8E8E"/>
                </a:solidFill>
              </a:rPr>
              <a:t>empleada</a:t>
            </a:r>
            <a:r>
              <a:rPr lang="es-MX" sz="2800" dirty="0">
                <a:solidFill>
                  <a:srgbClr val="8F8E8E"/>
                </a:solidFill>
              </a:rPr>
              <a:t> para lograr la confidencialidad </a:t>
            </a:r>
            <a:r>
              <a:rPr lang="es-MX" sz="2800" b="1" dirty="0">
                <a:solidFill>
                  <a:srgbClr val="8F8E8E"/>
                </a:solidFill>
              </a:rPr>
              <a:t>depende de si los datos están en reposo</a:t>
            </a:r>
            <a:r>
              <a:rPr lang="es-MX" sz="2800" dirty="0">
                <a:solidFill>
                  <a:srgbClr val="8F8E8E"/>
                </a:solidFill>
              </a:rPr>
              <a:t>, </a:t>
            </a:r>
            <a:r>
              <a:rPr lang="es-MX" sz="2800" b="1" dirty="0">
                <a:solidFill>
                  <a:srgbClr val="8F8E8E"/>
                </a:solidFill>
              </a:rPr>
              <a:t>en tránsito o en uso</a:t>
            </a:r>
            <a:r>
              <a:rPr lang="es-MX" sz="2800" dirty="0">
                <a:solidFill>
                  <a:srgbClr val="8F8E8E"/>
                </a:solidFill>
              </a:rPr>
              <a:t>. Los controles de acceso suelen preferirse para los datos en uso y en reposo, mientras que el cifrado es común para los datos en tránsito y en reposo.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Confidencialidad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391143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862000"/>
            <a:ext cx="10583977" cy="2246769"/>
          </a:xfrm>
          <a:prstGeom prst="rect">
            <a:avLst/>
          </a:prstGeom>
          <a:noFill/>
        </p:spPr>
        <p:txBody>
          <a:bodyPr wrap="square" rtlCol="0">
            <a:spAutoFit/>
          </a:bodyPr>
          <a:lstStyle/>
          <a:p>
            <a:pPr algn="just"/>
            <a:r>
              <a:rPr lang="es-MX" sz="2800" dirty="0">
                <a:solidFill>
                  <a:srgbClr val="8F8E8E"/>
                </a:solidFill>
              </a:rPr>
              <a:t>En el software que es confiable o, en otras palabras, funciona según lo previsto, </a:t>
            </a:r>
            <a:r>
              <a:rPr lang="es-MX" sz="2800" b="1" dirty="0">
                <a:solidFill>
                  <a:srgbClr val="8F8E8E"/>
                </a:solidFill>
              </a:rPr>
              <a:t>la protección contra la alteración de datos inapropiada </a:t>
            </a:r>
            <a:r>
              <a:rPr lang="es-MX" sz="2800" dirty="0">
                <a:solidFill>
                  <a:srgbClr val="8F8E8E"/>
                </a:solidFill>
              </a:rPr>
              <a:t>también se conoce como </a:t>
            </a:r>
            <a:r>
              <a:rPr lang="es-MX" sz="2800" b="1" dirty="0">
                <a:solidFill>
                  <a:srgbClr val="8F8E8E"/>
                </a:solidFill>
              </a:rPr>
              <a:t>software resistente</a:t>
            </a:r>
            <a:r>
              <a:rPr lang="es-MX" sz="2800" dirty="0">
                <a:solidFill>
                  <a:srgbClr val="8F8E8E"/>
                </a:solidFill>
              </a:rPr>
              <a:t>. La integridad </a:t>
            </a:r>
            <a:r>
              <a:rPr lang="es-MX" sz="2800" b="1" dirty="0">
                <a:solidFill>
                  <a:srgbClr val="8F8E8E"/>
                </a:solidFill>
              </a:rPr>
              <a:t>es la medida de la resistencia del software</a:t>
            </a:r>
            <a:r>
              <a:rPr lang="es-MX" sz="2800" dirty="0">
                <a:solidFill>
                  <a:srgbClr val="8F8E8E"/>
                </a:solidFill>
              </a:rPr>
              <a:t> y tiene que ver con la </a:t>
            </a:r>
            <a:r>
              <a:rPr lang="es-MX" sz="2800" b="1" dirty="0">
                <a:solidFill>
                  <a:srgbClr val="8F8E8E"/>
                </a:solidFill>
              </a:rPr>
              <a:t>alternancia o modificación de datos </a:t>
            </a:r>
            <a:r>
              <a:rPr lang="es-MX" sz="2800" dirty="0">
                <a:solidFill>
                  <a:srgbClr val="8F8E8E"/>
                </a:solidFill>
              </a:rPr>
              <a:t>y el </a:t>
            </a:r>
            <a:r>
              <a:rPr lang="es-MX" sz="2800" b="1" dirty="0">
                <a:solidFill>
                  <a:srgbClr val="8F8E8E"/>
                </a:solidFill>
              </a:rPr>
              <a:t>funcionamiento confiable del software</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7606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904204"/>
            <a:ext cx="10583977" cy="2246769"/>
          </a:xfrm>
          <a:prstGeom prst="rect">
            <a:avLst/>
          </a:prstGeom>
          <a:noFill/>
        </p:spPr>
        <p:txBody>
          <a:bodyPr wrap="square" rtlCol="0">
            <a:spAutoFit/>
          </a:bodyPr>
          <a:lstStyle/>
          <a:p>
            <a:pPr algn="just"/>
            <a:r>
              <a:rPr lang="es-MX" sz="2800" dirty="0">
                <a:solidFill>
                  <a:srgbClr val="8F8E8E"/>
                </a:solidFill>
              </a:rPr>
              <a:t>Cuando utiliza un sistema de pago en línea para pagar su factura de servicios, espera que al iniciar una transferencia de pago de su banco al proveedor de servicios, </a:t>
            </a:r>
            <a:r>
              <a:rPr lang="es-MX" sz="2800" b="1" dirty="0">
                <a:solidFill>
                  <a:srgbClr val="8F8E8E"/>
                </a:solidFill>
              </a:rPr>
              <a:t>la cantidad que ha autorizado a transferir </a:t>
            </a:r>
            <a:r>
              <a:rPr lang="es-MX" sz="2800" dirty="0">
                <a:solidFill>
                  <a:srgbClr val="8F8E8E"/>
                </a:solidFill>
              </a:rPr>
              <a:t>sea exactamente </a:t>
            </a:r>
            <a:r>
              <a:rPr lang="es-MX" sz="2800" b="1" dirty="0">
                <a:solidFill>
                  <a:srgbClr val="8F8E8E"/>
                </a:solidFill>
              </a:rPr>
              <a:t>la misma cantidad que se retire de su cuenta </a:t>
            </a:r>
            <a:r>
              <a:rPr lang="es-MX" sz="2800" dirty="0">
                <a:solidFill>
                  <a:srgbClr val="8F8E8E"/>
                </a:solidFill>
              </a:rPr>
              <a:t>y se </a:t>
            </a:r>
            <a:r>
              <a:rPr lang="es-MX" sz="2800" b="1" dirty="0">
                <a:solidFill>
                  <a:srgbClr val="8F8E8E"/>
                </a:solidFill>
              </a:rPr>
              <a:t>abone en la cuenta del proveedor </a:t>
            </a:r>
            <a:r>
              <a:rPr lang="es-MX" sz="2800" dirty="0">
                <a:solidFill>
                  <a:srgbClr val="8F8E8E"/>
                </a:solidFill>
              </a:rPr>
              <a:t>de servicios.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428683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904204"/>
            <a:ext cx="10583977" cy="2677656"/>
          </a:xfrm>
          <a:prstGeom prst="rect">
            <a:avLst/>
          </a:prstGeom>
          <a:noFill/>
        </p:spPr>
        <p:txBody>
          <a:bodyPr wrap="square" rtlCol="0">
            <a:spAutoFit/>
          </a:bodyPr>
          <a:lstStyle/>
          <a:p>
            <a:pPr algn="just"/>
            <a:r>
              <a:rPr lang="es-MX" sz="2800" dirty="0">
                <a:solidFill>
                  <a:srgbClr val="8F8E8E"/>
                </a:solidFill>
              </a:rPr>
              <a:t>No solo espera que </a:t>
            </a:r>
            <a:r>
              <a:rPr lang="es-MX" sz="2800" b="1" dirty="0">
                <a:solidFill>
                  <a:srgbClr val="8F8E8E"/>
                </a:solidFill>
              </a:rPr>
              <a:t>el software </a:t>
            </a:r>
            <a:r>
              <a:rPr lang="es-MX" sz="2800" dirty="0">
                <a:solidFill>
                  <a:srgbClr val="8F8E8E"/>
                </a:solidFill>
              </a:rPr>
              <a:t>que maneja esta transacción </a:t>
            </a:r>
            <a:r>
              <a:rPr lang="es-MX" sz="2800" b="1" dirty="0">
                <a:solidFill>
                  <a:srgbClr val="8F8E8E"/>
                </a:solidFill>
              </a:rPr>
              <a:t>funcione como está previsto</a:t>
            </a:r>
            <a:r>
              <a:rPr lang="es-MX" sz="2800" dirty="0">
                <a:solidFill>
                  <a:srgbClr val="8F8E8E"/>
                </a:solidFill>
              </a:rPr>
              <a:t>, sino que también espera que </a:t>
            </a:r>
            <a:r>
              <a:rPr lang="es-MX" sz="2800" b="1" dirty="0">
                <a:solidFill>
                  <a:srgbClr val="8F8E8E"/>
                </a:solidFill>
              </a:rPr>
              <a:t>la cantidad que especificó</a:t>
            </a:r>
            <a:r>
              <a:rPr lang="es-MX" sz="2800" dirty="0">
                <a:solidFill>
                  <a:srgbClr val="8F8E8E"/>
                </a:solidFill>
              </a:rPr>
              <a:t> para la transacción </a:t>
            </a:r>
            <a:r>
              <a:rPr lang="es-MX" sz="2800" b="1" dirty="0">
                <a:solidFill>
                  <a:srgbClr val="8F8E8E"/>
                </a:solidFill>
              </a:rPr>
              <a:t>no sea alterada por nadie ni por nada </a:t>
            </a:r>
            <a:r>
              <a:rPr lang="es-MX" sz="2800" dirty="0">
                <a:solidFill>
                  <a:srgbClr val="8F8E8E"/>
                </a:solidFill>
              </a:rPr>
              <a:t>más. Desde el momento en que comienza </a:t>
            </a:r>
            <a:r>
              <a:rPr lang="es-MX" sz="2800" b="1" dirty="0">
                <a:solidFill>
                  <a:srgbClr val="8F8E8E"/>
                </a:solidFill>
              </a:rPr>
              <a:t>la transacción de datos </a:t>
            </a:r>
            <a:r>
              <a:rPr lang="es-MX" sz="2800" dirty="0">
                <a:solidFill>
                  <a:srgbClr val="8F8E8E"/>
                </a:solidFill>
              </a:rPr>
              <a:t>hasta el momento </a:t>
            </a:r>
            <a:r>
              <a:rPr lang="es-MX" sz="2800" b="1" dirty="0">
                <a:solidFill>
                  <a:srgbClr val="8F8E8E"/>
                </a:solidFill>
              </a:rPr>
              <a:t>en que los datos se detienen o se destruyen</a:t>
            </a:r>
            <a:r>
              <a:rPr lang="es-MX" sz="2800" dirty="0">
                <a:solidFill>
                  <a:srgbClr val="8F8E8E"/>
                </a:solidFill>
              </a:rPr>
              <a:t>, no </a:t>
            </a:r>
            <a:r>
              <a:rPr lang="es-MX" sz="2800" b="1" dirty="0">
                <a:solidFill>
                  <a:srgbClr val="8F8E8E"/>
                </a:solidFill>
              </a:rPr>
              <a:t>debe ser alterado por nadie ni por ningún proceso que no esté autorizado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363082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1904204"/>
            <a:ext cx="10583977" cy="2246769"/>
          </a:xfrm>
          <a:prstGeom prst="rect">
            <a:avLst/>
          </a:prstGeom>
          <a:noFill/>
        </p:spPr>
        <p:txBody>
          <a:bodyPr wrap="square" rtlCol="0">
            <a:spAutoFit/>
          </a:bodyPr>
          <a:lstStyle/>
          <a:p>
            <a:pPr algn="just"/>
            <a:r>
              <a:rPr lang="es-MX" sz="2800" dirty="0">
                <a:solidFill>
                  <a:srgbClr val="8F8E8E"/>
                </a:solidFill>
              </a:rPr>
              <a:t>Entonces, la </a:t>
            </a:r>
            <a:r>
              <a:rPr lang="es-MX" sz="2800" b="1" dirty="0">
                <a:solidFill>
                  <a:srgbClr val="8F8E8E"/>
                </a:solidFill>
              </a:rPr>
              <a:t>integridad del software tiene dos aspectos</a:t>
            </a:r>
            <a:r>
              <a:rPr lang="es-MX" sz="2800" dirty="0">
                <a:solidFill>
                  <a:srgbClr val="8F8E8E"/>
                </a:solidFill>
              </a:rPr>
              <a:t>. En primer lugar, </a:t>
            </a:r>
            <a:r>
              <a:rPr lang="es-MX" sz="2800" b="1" dirty="0">
                <a:solidFill>
                  <a:srgbClr val="8F8E8E"/>
                </a:solidFill>
              </a:rPr>
              <a:t>debe garantizar que los datos que se transmiten</a:t>
            </a:r>
            <a:r>
              <a:rPr lang="es-MX" sz="2800" dirty="0">
                <a:solidFill>
                  <a:srgbClr val="8F8E8E"/>
                </a:solidFill>
              </a:rPr>
              <a:t>, </a:t>
            </a:r>
            <a:r>
              <a:rPr lang="es-MX" sz="2800" b="1" dirty="0">
                <a:solidFill>
                  <a:srgbClr val="8F8E8E"/>
                </a:solidFill>
              </a:rPr>
              <a:t>procesan</a:t>
            </a:r>
            <a:r>
              <a:rPr lang="es-MX" sz="2800" dirty="0">
                <a:solidFill>
                  <a:srgbClr val="8F8E8E"/>
                </a:solidFill>
              </a:rPr>
              <a:t> y </a:t>
            </a:r>
            <a:r>
              <a:rPr lang="es-MX" sz="2800" b="1" dirty="0">
                <a:solidFill>
                  <a:srgbClr val="8F8E8E"/>
                </a:solidFill>
              </a:rPr>
              <a:t>almacenan</a:t>
            </a:r>
            <a:r>
              <a:rPr lang="es-MX" sz="2800" dirty="0">
                <a:solidFill>
                  <a:srgbClr val="8F8E8E"/>
                </a:solidFill>
              </a:rPr>
              <a:t> sean </a:t>
            </a:r>
            <a:r>
              <a:rPr lang="es-MX" sz="2800" b="1" dirty="0">
                <a:solidFill>
                  <a:srgbClr val="8F8E8E"/>
                </a:solidFill>
              </a:rPr>
              <a:t>tan precisos como los pretendía el creador </a:t>
            </a:r>
            <a:r>
              <a:rPr lang="es-MX" sz="2800" dirty="0">
                <a:solidFill>
                  <a:srgbClr val="8F8E8E"/>
                </a:solidFill>
              </a:rPr>
              <a:t>y, en segundo lugar, </a:t>
            </a:r>
            <a:r>
              <a:rPr lang="es-MX" sz="2800" b="1" dirty="0">
                <a:solidFill>
                  <a:srgbClr val="8F8E8E"/>
                </a:solidFill>
              </a:rPr>
              <a:t>el software funciona de manera confiable </a:t>
            </a:r>
            <a:r>
              <a:rPr lang="es-MX" sz="2800" dirty="0">
                <a:solidFill>
                  <a:srgbClr val="8F8E8E"/>
                </a:solidFill>
              </a:rPr>
              <a:t>como estaba previsto.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01527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2081148"/>
            <a:ext cx="10583977" cy="2246769"/>
          </a:xfrm>
          <a:prstGeom prst="rect">
            <a:avLst/>
          </a:prstGeom>
          <a:noFill/>
        </p:spPr>
        <p:txBody>
          <a:bodyPr wrap="square" rtlCol="0">
            <a:spAutoFit/>
          </a:bodyPr>
          <a:lstStyle/>
          <a:p>
            <a:pPr algn="just"/>
            <a:r>
              <a:rPr lang="es-MX" sz="2800" dirty="0">
                <a:solidFill>
                  <a:srgbClr val="8F8E8E"/>
                </a:solidFill>
              </a:rPr>
              <a:t>La integridad </a:t>
            </a:r>
            <a:r>
              <a:rPr lang="es-MX" sz="2800" b="1" dirty="0">
                <a:solidFill>
                  <a:srgbClr val="8F8E8E"/>
                </a:solidFill>
              </a:rPr>
              <a:t>es similar a la confidencialidad</a:t>
            </a:r>
            <a:r>
              <a:rPr lang="es-MX" sz="2800" dirty="0">
                <a:solidFill>
                  <a:srgbClr val="8F8E8E"/>
                </a:solidFill>
              </a:rPr>
              <a:t>, excepto que </a:t>
            </a:r>
            <a:r>
              <a:rPr lang="es-MX" sz="2800" b="1" dirty="0">
                <a:solidFill>
                  <a:srgbClr val="8F8E8E"/>
                </a:solidFill>
              </a:rPr>
              <a:t>en lugar de proteger los datos del acceso no autorizado</a:t>
            </a:r>
            <a:r>
              <a:rPr lang="es-MX" sz="2800" dirty="0">
                <a:solidFill>
                  <a:srgbClr val="8F8E8E"/>
                </a:solidFill>
              </a:rPr>
              <a:t>, la integridad </a:t>
            </a:r>
            <a:r>
              <a:rPr lang="es-MX" sz="2800" b="1" dirty="0">
                <a:solidFill>
                  <a:srgbClr val="8F8E8E"/>
                </a:solidFill>
              </a:rPr>
              <a:t>se refiere a proteger los datos de alteraciones no autorizadas</a:t>
            </a:r>
            <a:r>
              <a:rPr lang="es-MX" sz="2800" dirty="0">
                <a:solidFill>
                  <a:srgbClr val="8F8E8E"/>
                </a:solidFill>
              </a:rPr>
              <a:t>. La </a:t>
            </a:r>
            <a:r>
              <a:rPr lang="es-MX" sz="2800" b="1" dirty="0">
                <a:solidFill>
                  <a:srgbClr val="8F8E8E"/>
                </a:solidFill>
              </a:rPr>
              <a:t>alteración</a:t>
            </a:r>
            <a:r>
              <a:rPr lang="es-MX" sz="2800" dirty="0">
                <a:solidFill>
                  <a:srgbClr val="8F8E8E"/>
                </a:solidFill>
              </a:rPr>
              <a:t> </a:t>
            </a:r>
            <a:r>
              <a:rPr lang="es-MX" sz="2800" b="1" dirty="0">
                <a:solidFill>
                  <a:srgbClr val="8F8E8E"/>
                </a:solidFill>
              </a:rPr>
              <a:t>no autorizada </a:t>
            </a:r>
            <a:r>
              <a:rPr lang="es-MX" sz="2800" dirty="0">
                <a:solidFill>
                  <a:srgbClr val="8F8E8E"/>
                </a:solidFill>
              </a:rPr>
              <a:t>es un control </a:t>
            </a:r>
            <a:r>
              <a:rPr lang="es-MX" sz="2800" b="1" dirty="0">
                <a:solidFill>
                  <a:srgbClr val="8F8E8E"/>
                </a:solidFill>
              </a:rPr>
              <a:t>más detallado </a:t>
            </a:r>
            <a:r>
              <a:rPr lang="es-MX" sz="2800" dirty="0">
                <a:solidFill>
                  <a:srgbClr val="8F8E8E"/>
                </a:solidFill>
              </a:rPr>
              <a:t>que simplemente autorizar el acceso.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89806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2081148"/>
            <a:ext cx="10583977" cy="1815882"/>
          </a:xfrm>
          <a:prstGeom prst="rect">
            <a:avLst/>
          </a:prstGeom>
          <a:noFill/>
        </p:spPr>
        <p:txBody>
          <a:bodyPr wrap="square" rtlCol="0">
            <a:spAutoFit/>
          </a:bodyPr>
          <a:lstStyle/>
          <a:p>
            <a:pPr algn="just"/>
            <a:r>
              <a:rPr lang="es-MX" sz="2800" dirty="0">
                <a:solidFill>
                  <a:srgbClr val="8F8E8E"/>
                </a:solidFill>
              </a:rPr>
              <a:t>Los usuarios </a:t>
            </a:r>
            <a:r>
              <a:rPr lang="es-MX" sz="2800" b="1" dirty="0">
                <a:solidFill>
                  <a:srgbClr val="8F8E8E"/>
                </a:solidFill>
              </a:rPr>
              <a:t>pueden tener autorización </a:t>
            </a:r>
            <a:r>
              <a:rPr lang="es-MX" sz="2800" dirty="0">
                <a:solidFill>
                  <a:srgbClr val="8F8E8E"/>
                </a:solidFill>
              </a:rPr>
              <a:t>para </a:t>
            </a:r>
            <a:r>
              <a:rPr lang="es-MX" sz="2800" b="1" dirty="0">
                <a:solidFill>
                  <a:srgbClr val="8F8E8E"/>
                </a:solidFill>
              </a:rPr>
              <a:t>ver información pero no alterarla</a:t>
            </a:r>
            <a:r>
              <a:rPr lang="es-MX" sz="2800" dirty="0">
                <a:solidFill>
                  <a:srgbClr val="8F8E8E"/>
                </a:solidFill>
              </a:rPr>
              <a:t>, por lo que l</a:t>
            </a:r>
            <a:r>
              <a:rPr lang="es-MX" sz="2800" b="1" dirty="0">
                <a:solidFill>
                  <a:srgbClr val="8F8E8E"/>
                </a:solidFill>
              </a:rPr>
              <a:t>os controles de integridad requieren un esquema de autorización</a:t>
            </a:r>
            <a:r>
              <a:rPr lang="es-MX" sz="2800" dirty="0">
                <a:solidFill>
                  <a:srgbClr val="8F8E8E"/>
                </a:solidFill>
              </a:rPr>
              <a:t> que controle las operaciones de actualización y eliminación.</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10237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2081148"/>
            <a:ext cx="10583977" cy="1815882"/>
          </a:xfrm>
          <a:prstGeom prst="rect">
            <a:avLst/>
          </a:prstGeom>
          <a:noFill/>
        </p:spPr>
        <p:txBody>
          <a:bodyPr wrap="square" rtlCol="0">
            <a:spAutoFit/>
          </a:bodyPr>
          <a:lstStyle/>
          <a:p>
            <a:pPr algn="just"/>
            <a:r>
              <a:rPr lang="es-MX" sz="2800" dirty="0">
                <a:solidFill>
                  <a:srgbClr val="8F8E8E"/>
                </a:solidFill>
              </a:rPr>
              <a:t>Para algunos sistemas, </a:t>
            </a:r>
            <a:r>
              <a:rPr lang="es-MX" sz="2800" b="1" dirty="0">
                <a:solidFill>
                  <a:srgbClr val="8F8E8E"/>
                </a:solidFill>
              </a:rPr>
              <a:t>proteger los datos de la observación </a:t>
            </a:r>
            <a:r>
              <a:rPr lang="es-MX" sz="2800" dirty="0">
                <a:solidFill>
                  <a:srgbClr val="8F8E8E"/>
                </a:solidFill>
              </a:rPr>
              <a:t>por parte </a:t>
            </a:r>
            <a:r>
              <a:rPr lang="es-MX" sz="2800" b="1" dirty="0">
                <a:solidFill>
                  <a:srgbClr val="8F8E8E"/>
                </a:solidFill>
              </a:rPr>
              <a:t>de terceros no autorizados es fundamental</a:t>
            </a:r>
            <a:r>
              <a:rPr lang="es-MX" sz="2800" dirty="0">
                <a:solidFill>
                  <a:srgbClr val="8F8E8E"/>
                </a:solidFill>
              </a:rPr>
              <a:t>, mientras que en otros sistemas, </a:t>
            </a:r>
            <a:r>
              <a:rPr lang="es-MX" sz="2800" b="1" dirty="0">
                <a:solidFill>
                  <a:srgbClr val="8F8E8E"/>
                </a:solidFill>
              </a:rPr>
              <a:t>es importante proteger los datos de alteraciones </a:t>
            </a:r>
            <a:r>
              <a:rPr lang="es-MX" sz="2800" dirty="0">
                <a:solidFill>
                  <a:srgbClr val="8F8E8E"/>
                </a:solidFill>
              </a:rPr>
              <a:t>no autorizadas.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926446" y="72160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Integridad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81642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695785"/>
            <a:ext cx="10082567" cy="3970318"/>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desarrollo de software </a:t>
            </a:r>
            <a:r>
              <a:rPr lang="es-MX" sz="2800" dirty="0">
                <a:solidFill>
                  <a:srgbClr val="8F8E8E"/>
                </a:solidFill>
              </a:rPr>
              <a:t>seguro está íntimamente </a:t>
            </a:r>
            <a:r>
              <a:rPr lang="es-MX" sz="2800" b="1" dirty="0">
                <a:solidFill>
                  <a:srgbClr val="8F8E8E"/>
                </a:solidFill>
              </a:rPr>
              <a:t>ligado</a:t>
            </a:r>
            <a:r>
              <a:rPr lang="es-MX" sz="2800" dirty="0">
                <a:solidFill>
                  <a:srgbClr val="8F8E8E"/>
                </a:solidFill>
              </a:rPr>
              <a:t> al dominio de la </a:t>
            </a:r>
            <a:r>
              <a:rPr lang="es-MX" sz="2800" b="1" dirty="0">
                <a:solidFill>
                  <a:srgbClr val="8F8E8E"/>
                </a:solidFill>
              </a:rPr>
              <a:t>seguridad de la información</a:t>
            </a:r>
            <a:r>
              <a:rPr lang="es-MX" sz="2800" dirty="0">
                <a:solidFill>
                  <a:srgbClr val="8F8E8E"/>
                </a:solidFill>
              </a:rPr>
              <a:t>. Para que los miembros del equipo de desarrollo de software desarrollen software seguro, se </a:t>
            </a:r>
            <a:r>
              <a:rPr lang="es-MX" sz="2800" b="1" dirty="0">
                <a:solidFill>
                  <a:srgbClr val="8F8E8E"/>
                </a:solidFill>
              </a:rPr>
              <a:t>requiere un conocimiento razonable de los principios de seguridad</a:t>
            </a:r>
            <a:r>
              <a:rPr lang="es-MX" sz="2800" dirty="0">
                <a:solidFill>
                  <a:srgbClr val="8F8E8E"/>
                </a:solidFill>
              </a:rPr>
              <a:t>. La primera área del dominio del conocimiento, </a:t>
            </a:r>
            <a:r>
              <a:rPr lang="es-MX" sz="2800" b="1" dirty="0">
                <a:solidFill>
                  <a:srgbClr val="8F8E8E"/>
                </a:solidFill>
              </a:rPr>
              <a:t>Conceptos de software seguro</a:t>
            </a:r>
            <a:r>
              <a:rPr lang="es-MX" sz="2800" dirty="0">
                <a:solidFill>
                  <a:srgbClr val="8F8E8E"/>
                </a:solidFill>
              </a:rPr>
              <a:t>, </a:t>
            </a:r>
            <a:r>
              <a:rPr lang="es-MX" sz="2800" b="1" dirty="0">
                <a:solidFill>
                  <a:srgbClr val="8F8E8E"/>
                </a:solidFill>
              </a:rPr>
              <a:t>comprende una colección de principios y directrices del dominio de la seguridad de la información</a:t>
            </a:r>
            <a:r>
              <a:rPr lang="es-MX" sz="2800" dirty="0">
                <a:solidFill>
                  <a:srgbClr val="8F8E8E"/>
                </a:solidFill>
              </a:rPr>
              <a:t>. Comprender estos conceptos en su aplicación al desarrollo de software </a:t>
            </a:r>
            <a:r>
              <a:rPr lang="es-MX" sz="2800" b="1" dirty="0">
                <a:solidFill>
                  <a:srgbClr val="8F8E8E"/>
                </a:solidFill>
              </a:rPr>
              <a:t>es la base del desarrollo de software seguro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4" name="CuadroTexto 3">
            <a:extLst>
              <a:ext uri="{FF2B5EF4-FFF2-40B4-BE49-F238E27FC236}">
                <a16:creationId xmlns:a16="http://schemas.microsoft.com/office/drawing/2014/main" id="{4A70ABD1-3199-4010-A85F-1DEAB5E37E5A}"/>
              </a:ext>
            </a:extLst>
          </p:cNvPr>
          <p:cNvSpPr txBox="1"/>
          <p:nvPr/>
        </p:nvSpPr>
        <p:spPr>
          <a:xfrm>
            <a:off x="4444253" y="726564"/>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209947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17613"/>
            <a:ext cx="10583977" cy="3539430"/>
          </a:xfrm>
          <a:prstGeom prst="rect">
            <a:avLst/>
          </a:prstGeom>
          <a:noFill/>
        </p:spPr>
        <p:txBody>
          <a:bodyPr wrap="square" rtlCol="0">
            <a:spAutoFit/>
          </a:bodyPr>
          <a:lstStyle/>
          <a:p>
            <a:pPr algn="just"/>
            <a:r>
              <a:rPr lang="es-MX" sz="2800" dirty="0">
                <a:solidFill>
                  <a:srgbClr val="8F8E8E"/>
                </a:solidFill>
              </a:rPr>
              <a:t>La disponibilidad es el concepto de seguridad que se </a:t>
            </a:r>
            <a:r>
              <a:rPr lang="es-MX" sz="2800" b="1" dirty="0">
                <a:solidFill>
                  <a:srgbClr val="8F8E8E"/>
                </a:solidFill>
              </a:rPr>
              <a:t>relaciona con el acceso al software</a:t>
            </a:r>
            <a:r>
              <a:rPr lang="es-MX" sz="2800" dirty="0">
                <a:solidFill>
                  <a:srgbClr val="8F8E8E"/>
                </a:solidFill>
              </a:rPr>
              <a:t> o </a:t>
            </a:r>
            <a:r>
              <a:rPr lang="es-MX" sz="2800" b="1" dirty="0">
                <a:solidFill>
                  <a:srgbClr val="8F8E8E"/>
                </a:solidFill>
              </a:rPr>
              <a:t>los datos o información que maneja</a:t>
            </a:r>
            <a:r>
              <a:rPr lang="es-MX" sz="2800" dirty="0">
                <a:solidFill>
                  <a:srgbClr val="8F8E8E"/>
                </a:solidFill>
              </a:rPr>
              <a:t>. Si bien el propósito general de un programa de continuidad comercial (</a:t>
            </a:r>
            <a:r>
              <a:rPr lang="es-MX" sz="2800" dirty="0" err="1">
                <a:solidFill>
                  <a:srgbClr val="8F8E8E"/>
                </a:solidFill>
              </a:rPr>
              <a:t>business</a:t>
            </a:r>
            <a:r>
              <a:rPr lang="es-MX" sz="2800" dirty="0">
                <a:solidFill>
                  <a:srgbClr val="8F8E8E"/>
                </a:solidFill>
              </a:rPr>
              <a:t> </a:t>
            </a:r>
            <a:r>
              <a:rPr lang="es-MX" sz="2800" dirty="0" err="1">
                <a:solidFill>
                  <a:srgbClr val="8F8E8E"/>
                </a:solidFill>
              </a:rPr>
              <a:t>continuity</a:t>
            </a:r>
            <a:r>
              <a:rPr lang="es-MX" sz="2800" dirty="0">
                <a:solidFill>
                  <a:srgbClr val="8F8E8E"/>
                </a:solidFill>
              </a:rPr>
              <a:t> </a:t>
            </a:r>
            <a:r>
              <a:rPr lang="es-MX" sz="2800" dirty="0" err="1">
                <a:solidFill>
                  <a:srgbClr val="8F8E8E"/>
                </a:solidFill>
              </a:rPr>
              <a:t>program</a:t>
            </a:r>
            <a:r>
              <a:rPr lang="es-MX" sz="2800" dirty="0">
                <a:solidFill>
                  <a:srgbClr val="8F8E8E"/>
                </a:solidFill>
              </a:rPr>
              <a:t> BCP) puede ser garantizar que se minimice el tiempo de inactividad y que el impacto sobre la interrupción del negocio sea mínimo, la disponibilidad como concepto no es simplemente un concepto de continuidad comercial, sino también un concepto de seguridad del software.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319308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17613"/>
            <a:ext cx="10583977" cy="2677656"/>
          </a:xfrm>
          <a:prstGeom prst="rect">
            <a:avLst/>
          </a:prstGeom>
          <a:noFill/>
        </p:spPr>
        <p:txBody>
          <a:bodyPr wrap="square" rtlCol="0">
            <a:spAutoFit/>
          </a:bodyPr>
          <a:lstStyle/>
          <a:p>
            <a:pPr algn="just"/>
            <a:r>
              <a:rPr lang="es-MX" sz="2800" dirty="0">
                <a:solidFill>
                  <a:srgbClr val="8F8E8E"/>
                </a:solidFill>
              </a:rPr>
              <a:t>El acceso debe tener en cuenta los aspectos de disponibilidad </a:t>
            </a:r>
            <a:r>
              <a:rPr lang="es-MX" sz="2800" b="1" dirty="0">
                <a:solidFill>
                  <a:srgbClr val="8F8E8E"/>
                </a:solidFill>
              </a:rPr>
              <a:t>"quién" y "cuándo". </a:t>
            </a:r>
            <a:r>
              <a:rPr lang="es-MX" sz="2800" dirty="0">
                <a:solidFill>
                  <a:srgbClr val="8F8E8E"/>
                </a:solidFill>
              </a:rPr>
              <a:t>En primer lugar, el software o los datos que procesa deben ser </a:t>
            </a:r>
            <a:r>
              <a:rPr lang="es-MX" sz="2800" b="1" dirty="0">
                <a:solidFill>
                  <a:srgbClr val="8F8E8E"/>
                </a:solidFill>
              </a:rPr>
              <a:t>accesibles solo por aquellos que están autorizados </a:t>
            </a:r>
            <a:r>
              <a:rPr lang="es-MX" sz="2800" dirty="0">
                <a:solidFill>
                  <a:srgbClr val="8F8E8E"/>
                </a:solidFill>
              </a:rPr>
              <a:t>(quién) y, en segundo lugar, </a:t>
            </a:r>
            <a:r>
              <a:rPr lang="es-MX" sz="2800" b="1" dirty="0">
                <a:solidFill>
                  <a:srgbClr val="8F8E8E"/>
                </a:solidFill>
              </a:rPr>
              <a:t>debe ser accesible solo en el momento </a:t>
            </a:r>
            <a:r>
              <a:rPr lang="es-MX" sz="2800" dirty="0">
                <a:solidFill>
                  <a:srgbClr val="8F8E8E"/>
                </a:solidFill>
              </a:rPr>
              <a:t>(cuándo) </a:t>
            </a:r>
            <a:r>
              <a:rPr lang="es-MX" sz="2800" b="1" dirty="0">
                <a:solidFill>
                  <a:srgbClr val="8F8E8E"/>
                </a:solidFill>
              </a:rPr>
              <a:t>que se requiera</a:t>
            </a:r>
            <a:r>
              <a:rPr lang="es-MX" sz="2800" dirty="0">
                <a:solidFill>
                  <a:srgbClr val="8F8E8E"/>
                </a:solidFill>
              </a:rPr>
              <a:t>. Los datos no deben estar disponibles para las personas equivocadas o en el momento equivocado.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94443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17613"/>
            <a:ext cx="10583977" cy="2246769"/>
          </a:xfrm>
          <a:prstGeom prst="rect">
            <a:avLst/>
          </a:prstGeom>
          <a:noFill/>
        </p:spPr>
        <p:txBody>
          <a:bodyPr wrap="square" rtlCol="0">
            <a:spAutoFit/>
          </a:bodyPr>
          <a:lstStyle/>
          <a:p>
            <a:pPr algn="just"/>
            <a:r>
              <a:rPr lang="es-MX" sz="2800" dirty="0">
                <a:solidFill>
                  <a:srgbClr val="8F8E8E"/>
                </a:solidFill>
              </a:rPr>
              <a:t>Un acuerdo de nivel de servicio (</a:t>
            </a:r>
            <a:r>
              <a:rPr lang="es-MX" sz="2800" dirty="0" err="1">
                <a:solidFill>
                  <a:srgbClr val="8F8E8E"/>
                </a:solidFill>
              </a:rPr>
              <a:t>Service</a:t>
            </a:r>
            <a:r>
              <a:rPr lang="es-MX" sz="2800" dirty="0">
                <a:solidFill>
                  <a:srgbClr val="8F8E8E"/>
                </a:solidFill>
              </a:rPr>
              <a:t> </a:t>
            </a:r>
            <a:r>
              <a:rPr lang="es-MX" sz="2800" dirty="0" err="1">
                <a:solidFill>
                  <a:srgbClr val="8F8E8E"/>
                </a:solidFill>
              </a:rPr>
              <a:t>Level</a:t>
            </a:r>
            <a:r>
              <a:rPr lang="es-MX" sz="2800" dirty="0">
                <a:solidFill>
                  <a:srgbClr val="8F8E8E"/>
                </a:solidFill>
              </a:rPr>
              <a:t> </a:t>
            </a:r>
            <a:r>
              <a:rPr lang="es-MX" sz="2800" dirty="0" err="1">
                <a:solidFill>
                  <a:srgbClr val="8F8E8E"/>
                </a:solidFill>
              </a:rPr>
              <a:t>Agreement</a:t>
            </a:r>
            <a:r>
              <a:rPr lang="es-MX" sz="2800" dirty="0">
                <a:solidFill>
                  <a:srgbClr val="8F8E8E"/>
                </a:solidFill>
              </a:rPr>
              <a:t> </a:t>
            </a:r>
            <a:r>
              <a:rPr lang="es-MX" sz="2800" b="1" dirty="0">
                <a:solidFill>
                  <a:srgbClr val="8F8E8E"/>
                </a:solidFill>
              </a:rPr>
              <a:t>SLA</a:t>
            </a:r>
            <a:r>
              <a:rPr lang="es-MX" sz="2800" dirty="0">
                <a:solidFill>
                  <a:srgbClr val="8F8E8E"/>
                </a:solidFill>
              </a:rPr>
              <a:t>) es un ejemplo de un i</a:t>
            </a:r>
            <a:r>
              <a:rPr lang="es-MX" sz="2800" b="1" dirty="0">
                <a:solidFill>
                  <a:srgbClr val="8F8E8E"/>
                </a:solidFill>
              </a:rPr>
              <a:t>nstrumento</a:t>
            </a:r>
            <a:r>
              <a:rPr lang="es-MX" sz="2800" dirty="0">
                <a:solidFill>
                  <a:srgbClr val="8F8E8E"/>
                </a:solidFill>
              </a:rPr>
              <a:t> que se puede utilizar para </a:t>
            </a:r>
            <a:r>
              <a:rPr lang="es-MX" sz="2800" b="1" dirty="0">
                <a:solidFill>
                  <a:srgbClr val="8F8E8E"/>
                </a:solidFill>
              </a:rPr>
              <a:t>establecer</a:t>
            </a:r>
            <a:r>
              <a:rPr lang="es-MX" sz="2800" dirty="0">
                <a:solidFill>
                  <a:srgbClr val="8F8E8E"/>
                </a:solidFill>
              </a:rPr>
              <a:t> y </a:t>
            </a:r>
            <a:r>
              <a:rPr lang="es-MX" sz="2800" b="1" dirty="0">
                <a:solidFill>
                  <a:srgbClr val="8F8E8E"/>
                </a:solidFill>
              </a:rPr>
              <a:t>regular</a:t>
            </a:r>
            <a:r>
              <a:rPr lang="es-MX" sz="2800" dirty="0">
                <a:solidFill>
                  <a:srgbClr val="8F8E8E"/>
                </a:solidFill>
              </a:rPr>
              <a:t> explícitamente los </a:t>
            </a:r>
            <a:r>
              <a:rPr lang="es-MX" sz="2800" b="1" dirty="0">
                <a:solidFill>
                  <a:srgbClr val="8F8E8E"/>
                </a:solidFill>
              </a:rPr>
              <a:t>requisitos de disponibilidad </a:t>
            </a:r>
            <a:r>
              <a:rPr lang="es-MX" sz="2800" dirty="0">
                <a:solidFill>
                  <a:srgbClr val="8F8E8E"/>
                </a:solidFill>
              </a:rPr>
              <a:t>para socios comerciales y clientes. El </a:t>
            </a:r>
            <a:r>
              <a:rPr lang="es-MX" sz="2800" b="1" dirty="0">
                <a:solidFill>
                  <a:srgbClr val="8F8E8E"/>
                </a:solidFill>
              </a:rPr>
              <a:t>equilibrio de carga </a:t>
            </a:r>
            <a:r>
              <a:rPr lang="es-MX" sz="2800" dirty="0">
                <a:solidFill>
                  <a:srgbClr val="8F8E8E"/>
                </a:solidFill>
              </a:rPr>
              <a:t>y la </a:t>
            </a:r>
            <a:r>
              <a:rPr lang="es-MX" sz="2800" b="1" dirty="0">
                <a:solidFill>
                  <a:srgbClr val="8F8E8E"/>
                </a:solidFill>
              </a:rPr>
              <a:t>replicación</a:t>
            </a:r>
            <a:r>
              <a:rPr lang="es-MX" sz="2800" dirty="0">
                <a:solidFill>
                  <a:srgbClr val="8F8E8E"/>
                </a:solidFill>
              </a:rPr>
              <a:t> son mecanismos que </a:t>
            </a:r>
            <a:r>
              <a:rPr lang="es-MX" sz="2800" b="1" dirty="0">
                <a:solidFill>
                  <a:srgbClr val="8F8E8E"/>
                </a:solidFill>
              </a:rPr>
              <a:t>se pueden utilizar para garantizar la disponibilidad</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381185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software</a:t>
            </a:r>
            <a:r>
              <a:rPr lang="es-MX" sz="2800" dirty="0">
                <a:solidFill>
                  <a:srgbClr val="8F8E8E"/>
                </a:solidFill>
              </a:rPr>
              <a:t> también </a:t>
            </a:r>
            <a:r>
              <a:rPr lang="es-MX" sz="2800" b="1" dirty="0">
                <a:solidFill>
                  <a:srgbClr val="8F8E8E"/>
                </a:solidFill>
              </a:rPr>
              <a:t>se puede desarrollar </a:t>
            </a:r>
            <a:r>
              <a:rPr lang="es-MX" sz="2800" dirty="0">
                <a:solidFill>
                  <a:srgbClr val="8F8E8E"/>
                </a:solidFill>
              </a:rPr>
              <a:t>con funcionalidad de </a:t>
            </a:r>
            <a:r>
              <a:rPr lang="es-MX" sz="2800" b="1" dirty="0">
                <a:solidFill>
                  <a:srgbClr val="8F8E8E"/>
                </a:solidFill>
              </a:rPr>
              <a:t>monitoreo y alerta </a:t>
            </a:r>
            <a:r>
              <a:rPr lang="es-MX" sz="2800" dirty="0">
                <a:solidFill>
                  <a:srgbClr val="8F8E8E"/>
                </a:solidFill>
              </a:rPr>
              <a:t>que puede </a:t>
            </a:r>
            <a:r>
              <a:rPr lang="es-MX" sz="2800" b="1" dirty="0">
                <a:solidFill>
                  <a:srgbClr val="8F8E8E"/>
                </a:solidFill>
              </a:rPr>
              <a:t>detectar interrupciones </a:t>
            </a:r>
            <a:r>
              <a:rPr lang="es-MX" sz="2800" dirty="0">
                <a:solidFill>
                  <a:srgbClr val="8F8E8E"/>
                </a:solidFill>
              </a:rPr>
              <a:t>y notificar al personal apropiado para </a:t>
            </a:r>
            <a:r>
              <a:rPr lang="es-MX" sz="2800" b="1" dirty="0">
                <a:solidFill>
                  <a:srgbClr val="8F8E8E"/>
                </a:solidFill>
              </a:rPr>
              <a:t>minimizar el tiempo de inactividad</a:t>
            </a:r>
            <a:r>
              <a:rPr lang="es-MX" sz="2800" dirty="0">
                <a:solidFill>
                  <a:srgbClr val="8F8E8E"/>
                </a:solidFill>
              </a:rPr>
              <a:t>, asegurando una vez más la disponibilidad.</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665897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El acceso a los sistemas por parte de personal autorizado puede expresarse como </a:t>
            </a:r>
            <a:r>
              <a:rPr lang="es-MX" sz="2800" b="1" dirty="0">
                <a:solidFill>
                  <a:srgbClr val="8F8E8E"/>
                </a:solidFill>
              </a:rPr>
              <a:t>la disponibilidad del sistema</a:t>
            </a:r>
            <a:r>
              <a:rPr lang="es-MX" sz="2800" dirty="0">
                <a:solidFill>
                  <a:srgbClr val="8F8E8E"/>
                </a:solidFill>
              </a:rPr>
              <a:t>. La disponibilidad es un atributo que a menudo se malinterpreta, pero </a:t>
            </a:r>
            <a:r>
              <a:rPr lang="es-MX" sz="2800" b="1" dirty="0">
                <a:solidFill>
                  <a:srgbClr val="8F8E8E"/>
                </a:solidFill>
              </a:rPr>
              <a:t>su valor </a:t>
            </a:r>
            <a:r>
              <a:rPr lang="es-MX" sz="2800" dirty="0">
                <a:solidFill>
                  <a:srgbClr val="8F8E8E"/>
                </a:solidFill>
              </a:rPr>
              <a:t>está determinado por </a:t>
            </a:r>
            <a:r>
              <a:rPr lang="es-MX" sz="2800" b="1" dirty="0">
                <a:solidFill>
                  <a:srgbClr val="8F8E8E"/>
                </a:solidFill>
              </a:rPr>
              <a:t>la criticidad de los datos y su propósito en el sistema</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33898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2246769"/>
          </a:xfrm>
          <a:prstGeom prst="rect">
            <a:avLst/>
          </a:prstGeom>
          <a:noFill/>
        </p:spPr>
        <p:txBody>
          <a:bodyPr wrap="square" rtlCol="0">
            <a:spAutoFit/>
          </a:bodyPr>
          <a:lstStyle/>
          <a:p>
            <a:pPr algn="just"/>
            <a:r>
              <a:rPr lang="es-MX" sz="2800" dirty="0">
                <a:solidFill>
                  <a:srgbClr val="8F8E8E"/>
                </a:solidFill>
              </a:rPr>
              <a:t>Para sistemas como el correo electrónico o la navegación web, los problemas de disponibilidad temporal pueden no ser un problema en absoluto. Para los sistemas de TI que controlan grandes plantas industriales, como refinerías, la disponibilidad puede ser el atributo más importante.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44759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La </a:t>
            </a:r>
            <a:r>
              <a:rPr lang="es-MX" sz="2800" b="1" dirty="0">
                <a:solidFill>
                  <a:srgbClr val="8F8E8E"/>
                </a:solidFill>
              </a:rPr>
              <a:t>importancia de los datos </a:t>
            </a:r>
            <a:r>
              <a:rPr lang="es-MX" sz="2800" dirty="0">
                <a:solidFill>
                  <a:srgbClr val="8F8E8E"/>
                </a:solidFill>
              </a:rPr>
              <a:t>y </a:t>
            </a:r>
            <a:r>
              <a:rPr lang="es-MX" sz="2800" b="1" dirty="0">
                <a:solidFill>
                  <a:srgbClr val="8F8E8E"/>
                </a:solidFill>
              </a:rPr>
              <a:t>su uso </a:t>
            </a:r>
            <a:r>
              <a:rPr lang="es-MX" sz="2800" dirty="0">
                <a:solidFill>
                  <a:srgbClr val="8F8E8E"/>
                </a:solidFill>
              </a:rPr>
              <a:t>en el sistema </a:t>
            </a:r>
            <a:r>
              <a:rPr lang="es-MX" sz="2800" b="1" dirty="0">
                <a:solidFill>
                  <a:srgbClr val="8F8E8E"/>
                </a:solidFill>
              </a:rPr>
              <a:t>son factores críticos </a:t>
            </a:r>
            <a:r>
              <a:rPr lang="es-MX" sz="2800" dirty="0">
                <a:solidFill>
                  <a:srgbClr val="8F8E8E"/>
                </a:solidFill>
              </a:rPr>
              <a:t>para determinar la disponibilidad de un sistema. </a:t>
            </a:r>
            <a:r>
              <a:rPr lang="es-MX" sz="2800" b="1" dirty="0">
                <a:solidFill>
                  <a:srgbClr val="8F8E8E"/>
                </a:solidFill>
              </a:rPr>
              <a:t>El desafío </a:t>
            </a:r>
            <a:r>
              <a:rPr lang="es-MX" sz="2800" dirty="0">
                <a:solidFill>
                  <a:srgbClr val="8F8E8E"/>
                </a:solidFill>
              </a:rPr>
              <a:t>en la definición y diseño del sistema </a:t>
            </a:r>
            <a:r>
              <a:rPr lang="es-MX" sz="2800" b="1" dirty="0">
                <a:solidFill>
                  <a:srgbClr val="8F8E8E"/>
                </a:solidFill>
              </a:rPr>
              <a:t>es determinar el nivel correcto</a:t>
            </a:r>
            <a:r>
              <a:rPr lang="es-MX" sz="2800" dirty="0">
                <a:solidFill>
                  <a:srgbClr val="8F8E8E"/>
                </a:solidFill>
              </a:rPr>
              <a:t> de disponibilidad para los elementos de datos del sistema.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Disponibilidad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926717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954107"/>
          </a:xfrm>
          <a:prstGeom prst="rect">
            <a:avLst/>
          </a:prstGeom>
          <a:noFill/>
        </p:spPr>
        <p:txBody>
          <a:bodyPr wrap="square" rtlCol="0">
            <a:spAutoFit/>
          </a:bodyPr>
          <a:lstStyle/>
          <a:p>
            <a:pPr algn="just"/>
            <a:r>
              <a:rPr lang="es-MX" sz="2800" dirty="0">
                <a:solidFill>
                  <a:srgbClr val="8F8E8E"/>
                </a:solidFill>
              </a:rPr>
              <a:t>El término </a:t>
            </a:r>
            <a:r>
              <a:rPr lang="es-MX" sz="2800" b="1" dirty="0">
                <a:solidFill>
                  <a:srgbClr val="8F8E8E"/>
                </a:solidFill>
              </a:rPr>
              <a:t>CIA</a:t>
            </a:r>
            <a:r>
              <a:rPr lang="es-MX" sz="2800" dirty="0">
                <a:solidFill>
                  <a:srgbClr val="8F8E8E"/>
                </a:solidFill>
              </a:rPr>
              <a:t> se usa comúnmente en la industria de la seguridad para referirse a la </a:t>
            </a:r>
            <a:r>
              <a:rPr lang="es-MX" sz="2800" b="1" dirty="0">
                <a:solidFill>
                  <a:srgbClr val="8F8E8E"/>
                </a:solidFill>
              </a:rPr>
              <a:t>confidencialidad</a:t>
            </a:r>
            <a:r>
              <a:rPr lang="es-MX" sz="2800" dirty="0">
                <a:solidFill>
                  <a:srgbClr val="8F8E8E"/>
                </a:solidFill>
              </a:rPr>
              <a:t>, </a:t>
            </a:r>
            <a:r>
              <a:rPr lang="es-MX" sz="2800" b="1" dirty="0">
                <a:solidFill>
                  <a:srgbClr val="8F8E8E"/>
                </a:solidFill>
              </a:rPr>
              <a:t>integridad</a:t>
            </a:r>
            <a:r>
              <a:rPr lang="es-MX" sz="2800" dirty="0">
                <a:solidFill>
                  <a:srgbClr val="8F8E8E"/>
                </a:solidFill>
              </a:rPr>
              <a:t> y </a:t>
            </a:r>
            <a:r>
              <a:rPr lang="es-MX" sz="2800" b="1" dirty="0">
                <a:solidFill>
                  <a:srgbClr val="8F8E8E"/>
                </a:solidFill>
              </a:rPr>
              <a:t>disponibilidad</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Importante</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91316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3539430"/>
          </a:xfrm>
          <a:prstGeom prst="rect">
            <a:avLst/>
          </a:prstGeom>
          <a:noFill/>
        </p:spPr>
        <p:txBody>
          <a:bodyPr wrap="square" rtlCol="0">
            <a:spAutoFit/>
          </a:bodyPr>
          <a:lstStyle/>
          <a:p>
            <a:pPr algn="just"/>
            <a:r>
              <a:rPr lang="es-MX" sz="2800" dirty="0">
                <a:solidFill>
                  <a:srgbClr val="8F8E8E"/>
                </a:solidFill>
              </a:rPr>
              <a:t>La autenticación es el </a:t>
            </a:r>
            <a:r>
              <a:rPr lang="es-MX" sz="2800" b="1" dirty="0">
                <a:solidFill>
                  <a:srgbClr val="8F8E8E"/>
                </a:solidFill>
              </a:rPr>
              <a:t>proceso</a:t>
            </a:r>
            <a:r>
              <a:rPr lang="es-MX" sz="2800" dirty="0">
                <a:solidFill>
                  <a:srgbClr val="8F8E8E"/>
                </a:solidFill>
              </a:rPr>
              <a:t> de </a:t>
            </a:r>
            <a:r>
              <a:rPr lang="es-MX" sz="2800" b="1" dirty="0">
                <a:solidFill>
                  <a:srgbClr val="8F8E8E"/>
                </a:solidFill>
              </a:rPr>
              <a:t>determinar</a:t>
            </a:r>
            <a:r>
              <a:rPr lang="es-MX" sz="2800" dirty="0">
                <a:solidFill>
                  <a:srgbClr val="8F8E8E"/>
                </a:solidFill>
              </a:rPr>
              <a:t> </a:t>
            </a:r>
            <a:r>
              <a:rPr lang="es-MX" sz="2800" b="1" dirty="0">
                <a:solidFill>
                  <a:srgbClr val="8F8E8E"/>
                </a:solidFill>
              </a:rPr>
              <a:t>la identidad de un usuario</a:t>
            </a:r>
            <a:r>
              <a:rPr lang="es-MX" sz="2800" dirty="0">
                <a:solidFill>
                  <a:srgbClr val="8F8E8E"/>
                </a:solidFill>
              </a:rPr>
              <a:t>. La autenticación es un elemento fundamental de la seguridad, ya que proporciona los medios para definir </a:t>
            </a:r>
            <a:r>
              <a:rPr lang="es-MX" sz="2800" b="1" dirty="0">
                <a:solidFill>
                  <a:srgbClr val="8F8E8E"/>
                </a:solidFill>
              </a:rPr>
              <a:t>la separación de usuarios </a:t>
            </a:r>
            <a:r>
              <a:rPr lang="es-MX" sz="2800" dirty="0">
                <a:solidFill>
                  <a:srgbClr val="8F8E8E"/>
                </a:solidFill>
              </a:rPr>
              <a:t>al permitir </a:t>
            </a:r>
            <a:r>
              <a:rPr lang="es-MX" sz="2800" b="1" dirty="0">
                <a:solidFill>
                  <a:srgbClr val="8F8E8E"/>
                </a:solidFill>
              </a:rPr>
              <a:t>la diferenciación entre usuarios autorizados y no autorizados</a:t>
            </a:r>
            <a:r>
              <a:rPr lang="es-MX" sz="2800" dirty="0">
                <a:solidFill>
                  <a:srgbClr val="8F8E8E"/>
                </a:solidFill>
              </a:rPr>
              <a:t>.</a:t>
            </a:r>
          </a:p>
          <a:p>
            <a:pPr algn="just"/>
            <a:r>
              <a:rPr lang="es-MX" sz="2800" dirty="0">
                <a:solidFill>
                  <a:srgbClr val="8F8E8E"/>
                </a:solidFill>
              </a:rPr>
              <a:t>Es el trabajo de los mecanismos de autenticación asegurar que </a:t>
            </a:r>
            <a:r>
              <a:rPr lang="es-MX" sz="2800" b="1" dirty="0">
                <a:solidFill>
                  <a:srgbClr val="8F8E8E"/>
                </a:solidFill>
              </a:rPr>
              <a:t>sólo se admitan usuarios válidos</a:t>
            </a:r>
            <a:r>
              <a:rPr lang="es-MX" sz="2800" dirty="0">
                <a:solidFill>
                  <a:srgbClr val="8F8E8E"/>
                </a:solidFill>
              </a:rPr>
              <a:t>. La autenticación es el proceso que se utiliza para </a:t>
            </a:r>
            <a:r>
              <a:rPr lang="es-MX" sz="2800" b="1" dirty="0">
                <a:solidFill>
                  <a:srgbClr val="8F8E8E"/>
                </a:solidFill>
              </a:rPr>
              <a:t>verificar ante el sistema informático </a:t>
            </a:r>
            <a:r>
              <a:rPr lang="es-MX" sz="2800" dirty="0">
                <a:solidFill>
                  <a:srgbClr val="8F8E8E"/>
                </a:solidFill>
              </a:rPr>
              <a:t>o la </a:t>
            </a:r>
            <a:r>
              <a:rPr lang="es-MX" sz="2800" b="1" dirty="0">
                <a:solidFill>
                  <a:srgbClr val="8F8E8E"/>
                </a:solidFill>
              </a:rPr>
              <a:t>red</a:t>
            </a:r>
            <a:r>
              <a:rPr lang="es-MX" sz="2800" dirty="0">
                <a:solidFill>
                  <a:srgbClr val="8F8E8E"/>
                </a:solidFill>
              </a:rPr>
              <a:t> que la </a:t>
            </a:r>
            <a:r>
              <a:rPr lang="es-MX" sz="2800" b="1" dirty="0">
                <a:solidFill>
                  <a:srgbClr val="8F8E8E"/>
                </a:solidFill>
              </a:rPr>
              <a:t>persona es quien dice ser</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Autenticación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431089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2677656"/>
          </a:xfrm>
          <a:prstGeom prst="rect">
            <a:avLst/>
          </a:prstGeom>
          <a:noFill/>
        </p:spPr>
        <p:txBody>
          <a:bodyPr wrap="square" rtlCol="0">
            <a:spAutoFit/>
          </a:bodyPr>
          <a:lstStyle/>
          <a:p>
            <a:pPr algn="just"/>
            <a:r>
              <a:rPr lang="es-MX" sz="2800" dirty="0">
                <a:solidFill>
                  <a:srgbClr val="8F8E8E"/>
                </a:solidFill>
              </a:rPr>
              <a:t>Se utilizan </a:t>
            </a:r>
            <a:r>
              <a:rPr lang="es-MX" sz="2800" b="1" dirty="0">
                <a:solidFill>
                  <a:srgbClr val="8F8E8E"/>
                </a:solidFill>
              </a:rPr>
              <a:t>tres métodos o factores generales en la autenticación</a:t>
            </a:r>
            <a:r>
              <a:rPr lang="es-MX" sz="2800" dirty="0">
                <a:solidFill>
                  <a:srgbClr val="8F8E8E"/>
                </a:solidFill>
              </a:rPr>
              <a:t>. Para verificar su identidad, puede proporcionar</a:t>
            </a:r>
          </a:p>
          <a:p>
            <a:pPr algn="just"/>
            <a:endParaRPr lang="es-MX" sz="2800" dirty="0">
              <a:solidFill>
                <a:srgbClr val="8F8E8E"/>
              </a:solidFill>
            </a:endParaRPr>
          </a:p>
          <a:p>
            <a:pPr algn="just"/>
            <a:r>
              <a:rPr lang="es-MX" sz="2800" dirty="0">
                <a:solidFill>
                  <a:srgbClr val="8F8E8E"/>
                </a:solidFill>
              </a:rPr>
              <a:t>● Algo que sabes  (Usuario y contraseña) | conocimiento (</a:t>
            </a:r>
            <a:r>
              <a:rPr lang="es-MX" sz="2800" dirty="0" err="1">
                <a:solidFill>
                  <a:srgbClr val="8F8E8E"/>
                </a:solidFill>
              </a:rPr>
              <a:t>Knowledge</a:t>
            </a:r>
            <a:r>
              <a:rPr lang="es-MX" sz="2800" dirty="0">
                <a:solidFill>
                  <a:srgbClr val="8F8E8E"/>
                </a:solidFill>
              </a:rPr>
              <a:t>)</a:t>
            </a:r>
          </a:p>
          <a:p>
            <a:pPr algn="just"/>
            <a:r>
              <a:rPr lang="es-MX" sz="2800" dirty="0">
                <a:solidFill>
                  <a:srgbClr val="8F8E8E"/>
                </a:solidFill>
              </a:rPr>
              <a:t>● Algo que tienes  (token) | propiedad (</a:t>
            </a:r>
            <a:r>
              <a:rPr lang="es-MX" sz="2800" dirty="0" err="1">
                <a:solidFill>
                  <a:srgbClr val="8F8E8E"/>
                </a:solidFill>
              </a:rPr>
              <a:t>Ownership</a:t>
            </a:r>
            <a:r>
              <a:rPr lang="es-MX" sz="2800" dirty="0">
                <a:solidFill>
                  <a:srgbClr val="8F8E8E"/>
                </a:solidFill>
              </a:rPr>
              <a:t>)</a:t>
            </a:r>
          </a:p>
          <a:p>
            <a:pPr algn="just"/>
            <a:r>
              <a:rPr lang="es-MX" sz="2800" dirty="0">
                <a:solidFill>
                  <a:srgbClr val="8F8E8E"/>
                </a:solidFill>
              </a:rPr>
              <a:t>● Algo sobre ti (biometría) | característica  (</a:t>
            </a:r>
            <a:r>
              <a:rPr lang="es-MX" sz="2800" dirty="0" err="1">
                <a:solidFill>
                  <a:srgbClr val="8F8E8E"/>
                </a:solidFill>
              </a:rPr>
              <a:t>Characteristic</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Autenticación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404903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606977"/>
            <a:ext cx="10082567" cy="4832092"/>
          </a:xfrm>
          <a:prstGeom prst="rect">
            <a:avLst/>
          </a:prstGeom>
          <a:noFill/>
        </p:spPr>
        <p:txBody>
          <a:bodyPr wrap="square" rtlCol="0">
            <a:spAutoFit/>
          </a:bodyPr>
          <a:lstStyle/>
          <a:p>
            <a:pPr algn="just"/>
            <a:r>
              <a:rPr lang="es-MX" sz="2800" dirty="0">
                <a:solidFill>
                  <a:srgbClr val="8F8E8E"/>
                </a:solidFill>
              </a:rPr>
              <a:t>Desde el punto de vista del desarrollo de software e información, algunos </a:t>
            </a:r>
            <a:r>
              <a:rPr lang="es-MX" sz="2800" b="1" dirty="0">
                <a:solidFill>
                  <a:srgbClr val="8F8E8E"/>
                </a:solidFill>
              </a:rPr>
              <a:t>atributos</a:t>
            </a:r>
            <a:r>
              <a:rPr lang="es-MX" sz="2800" dirty="0">
                <a:solidFill>
                  <a:srgbClr val="8F8E8E"/>
                </a:solidFill>
              </a:rPr>
              <a:t> específicos se utilizan comúnmente para describir las acciones </a:t>
            </a:r>
            <a:r>
              <a:rPr lang="es-MX" sz="2800" b="1" dirty="0">
                <a:solidFill>
                  <a:srgbClr val="8F8E8E"/>
                </a:solidFill>
              </a:rPr>
              <a:t>asociadas con la seguridad</a:t>
            </a:r>
            <a:r>
              <a:rPr lang="es-MX" sz="2800" dirty="0">
                <a:solidFill>
                  <a:srgbClr val="8F8E8E"/>
                </a:solidFill>
              </a:rPr>
              <a:t>: </a:t>
            </a:r>
            <a:r>
              <a:rPr lang="es-MX" sz="2800" b="1" dirty="0">
                <a:solidFill>
                  <a:srgbClr val="8F8E8E"/>
                </a:solidFill>
              </a:rPr>
              <a:t>confidencialidad, integridad y disponibilidad</a:t>
            </a:r>
            <a:r>
              <a:rPr lang="es-MX" sz="2800" dirty="0">
                <a:solidFill>
                  <a:srgbClr val="8F8E8E"/>
                </a:solidFill>
              </a:rPr>
              <a:t>. Un segundo conjunto de elementos orientados a la </a:t>
            </a:r>
            <a:r>
              <a:rPr lang="es-MX" sz="2800" b="1" dirty="0">
                <a:solidFill>
                  <a:srgbClr val="8F8E8E"/>
                </a:solidFill>
              </a:rPr>
              <a:t>acción</a:t>
            </a:r>
            <a:r>
              <a:rPr lang="es-MX" sz="2800" dirty="0">
                <a:solidFill>
                  <a:srgbClr val="8F8E8E"/>
                </a:solidFill>
              </a:rPr>
              <a:t>, </a:t>
            </a:r>
            <a:r>
              <a:rPr lang="es-MX" sz="2800" b="1" dirty="0">
                <a:solidFill>
                  <a:srgbClr val="8F8E8E"/>
                </a:solidFill>
              </a:rPr>
              <a:t>autenticación</a:t>
            </a:r>
            <a:r>
              <a:rPr lang="es-MX" sz="2800" dirty="0">
                <a:solidFill>
                  <a:srgbClr val="8F8E8E"/>
                </a:solidFill>
              </a:rPr>
              <a:t>, </a:t>
            </a:r>
            <a:r>
              <a:rPr lang="es-MX" sz="2800" b="1" dirty="0">
                <a:solidFill>
                  <a:srgbClr val="8F8E8E"/>
                </a:solidFill>
              </a:rPr>
              <a:t>autorización</a:t>
            </a:r>
            <a:r>
              <a:rPr lang="es-MX" sz="2800" dirty="0">
                <a:solidFill>
                  <a:srgbClr val="8F8E8E"/>
                </a:solidFill>
              </a:rPr>
              <a:t> y </a:t>
            </a:r>
            <a:r>
              <a:rPr lang="es-MX" sz="2800" b="1" dirty="0">
                <a:solidFill>
                  <a:srgbClr val="8F8E8E"/>
                </a:solidFill>
              </a:rPr>
              <a:t>auditoría</a:t>
            </a:r>
            <a:r>
              <a:rPr lang="es-MX" sz="2800" dirty="0">
                <a:solidFill>
                  <a:srgbClr val="8F8E8E"/>
                </a:solidFill>
              </a:rPr>
              <a:t>, proporciona una descripción más completa de las tareas deseadas asociadas con la actividad de seguridad de la información. Un término final, </a:t>
            </a:r>
            <a:r>
              <a:rPr lang="es-MX" sz="2800" b="1" dirty="0">
                <a:solidFill>
                  <a:srgbClr val="8F8E8E"/>
                </a:solidFill>
              </a:rPr>
              <a:t>no repudio</a:t>
            </a:r>
            <a:r>
              <a:rPr lang="es-MX" sz="2800" dirty="0">
                <a:solidFill>
                  <a:srgbClr val="8F8E8E"/>
                </a:solidFill>
              </a:rPr>
              <a:t>, describe un acto que se puede realizar al utilizar los elementos anteriores. Una decisión de diseño temprana es determinar </a:t>
            </a:r>
            <a:r>
              <a:rPr lang="es-MX" sz="2800" b="1" dirty="0">
                <a:solidFill>
                  <a:srgbClr val="8F8E8E"/>
                </a:solidFill>
              </a:rPr>
              <a:t>qué aspectos de protección se requieren </a:t>
            </a:r>
            <a:r>
              <a:rPr lang="es-MX" sz="2800" dirty="0">
                <a:solidFill>
                  <a:srgbClr val="8F8E8E"/>
                </a:solidFill>
              </a:rPr>
              <a:t>para los elementos de datos y </a:t>
            </a:r>
            <a:r>
              <a:rPr lang="es-MX" sz="2800" b="1" dirty="0">
                <a:solidFill>
                  <a:srgbClr val="8F8E8E"/>
                </a:solidFill>
              </a:rPr>
              <a:t>cómo se emplearán</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DB7AEB53-C216-4E00-B767-82CF797D82B1}"/>
              </a:ext>
            </a:extLst>
          </p:cNvPr>
          <p:cNvSpPr txBox="1"/>
          <p:nvPr/>
        </p:nvSpPr>
        <p:spPr>
          <a:xfrm>
            <a:off x="4444253" y="726564"/>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295070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La autenticación </a:t>
            </a:r>
            <a:r>
              <a:rPr lang="es-MX" sz="2800" dirty="0" err="1">
                <a:solidFill>
                  <a:srgbClr val="8F8E8E"/>
                </a:solidFill>
              </a:rPr>
              <a:t>multifactor</a:t>
            </a:r>
            <a:r>
              <a:rPr lang="es-MX" sz="2800" dirty="0">
                <a:solidFill>
                  <a:srgbClr val="8F8E8E"/>
                </a:solidFill>
              </a:rPr>
              <a:t>, </a:t>
            </a:r>
            <a:r>
              <a:rPr lang="es-MX" sz="2800" b="1" dirty="0">
                <a:solidFill>
                  <a:srgbClr val="8F8E8E"/>
                </a:solidFill>
              </a:rPr>
              <a:t>es el uso de más de un factor </a:t>
            </a:r>
            <a:r>
              <a:rPr lang="es-MX" sz="2800" dirty="0">
                <a:solidFill>
                  <a:srgbClr val="8F8E8E"/>
                </a:solidFill>
              </a:rPr>
              <a:t>para autenticar, se considera más segura que la autenticación de un solo factor. Se recomienda la autenticación </a:t>
            </a:r>
            <a:r>
              <a:rPr lang="es-MX" sz="2800" dirty="0" err="1">
                <a:solidFill>
                  <a:srgbClr val="8F8E8E"/>
                </a:solidFill>
              </a:rPr>
              <a:t>multifactor</a:t>
            </a:r>
            <a:r>
              <a:rPr lang="es-MX" sz="2800" dirty="0">
                <a:solidFill>
                  <a:srgbClr val="8F8E8E"/>
                </a:solidFill>
              </a:rPr>
              <a:t> para validar el acceso a sistemas que contienen información sensible o crítica.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Autenticación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164080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3108543"/>
          </a:xfrm>
          <a:prstGeom prst="rect">
            <a:avLst/>
          </a:prstGeom>
          <a:noFill/>
        </p:spPr>
        <p:txBody>
          <a:bodyPr wrap="square" rtlCol="0">
            <a:spAutoFit/>
          </a:bodyPr>
          <a:lstStyle/>
          <a:p>
            <a:pPr algn="just"/>
            <a:r>
              <a:rPr lang="es-MX" sz="2800" dirty="0">
                <a:solidFill>
                  <a:srgbClr val="8F8E8E"/>
                </a:solidFill>
              </a:rPr>
              <a:t>La guía del Consejo de Examen de Instituciones Financieras Federales (t</a:t>
            </a:r>
            <a:r>
              <a:rPr lang="en-US" sz="2800" dirty="0">
                <a:solidFill>
                  <a:srgbClr val="8F8E8E"/>
                </a:solidFill>
              </a:rPr>
              <a:t>he Federal Financial Institutions Examination Council  </a:t>
            </a:r>
            <a:r>
              <a:rPr lang="es-MX" sz="2800" b="1" dirty="0">
                <a:solidFill>
                  <a:srgbClr val="8F8E8E"/>
                </a:solidFill>
              </a:rPr>
              <a:t>FFIEC</a:t>
            </a:r>
            <a:r>
              <a:rPr lang="es-MX" sz="2800" dirty="0">
                <a:solidFill>
                  <a:srgbClr val="8F8E8E"/>
                </a:solidFill>
              </a:rPr>
              <a:t>) sobre autenticación en un entorno de banca por Internet destaca que el uso de </a:t>
            </a:r>
            <a:r>
              <a:rPr lang="es-MX" sz="2800" b="1" dirty="0">
                <a:solidFill>
                  <a:srgbClr val="8F8E8E"/>
                </a:solidFill>
              </a:rPr>
              <a:t>autenticación de factor único como único mecanismo de control en dicho entorno es inadecuado </a:t>
            </a:r>
            <a:r>
              <a:rPr lang="es-MX" sz="2800" dirty="0">
                <a:solidFill>
                  <a:srgbClr val="8F8E8E"/>
                </a:solidFill>
              </a:rPr>
              <a:t>y se justifican controles de compensación de mitigación adicionales, seguridad en capas que incluye autenticación </a:t>
            </a:r>
            <a:r>
              <a:rPr lang="es-MX" sz="2800" dirty="0" err="1">
                <a:solidFill>
                  <a:srgbClr val="8F8E8E"/>
                </a:solidFill>
              </a:rPr>
              <a:t>multifactor</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Autenticación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4022320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3108543"/>
          </a:xfrm>
          <a:prstGeom prst="rect">
            <a:avLst/>
          </a:prstGeom>
          <a:noFill/>
        </p:spPr>
        <p:txBody>
          <a:bodyPr wrap="square" rtlCol="0">
            <a:spAutoFit/>
          </a:bodyPr>
          <a:lstStyle/>
          <a:p>
            <a:pPr algn="just"/>
            <a:r>
              <a:rPr lang="es-MX" sz="2800" dirty="0">
                <a:solidFill>
                  <a:srgbClr val="8F8E8E"/>
                </a:solidFill>
              </a:rPr>
              <a:t>Una vez que el sistema de autenticación identifica a un usuario, el sistema de </a:t>
            </a:r>
            <a:r>
              <a:rPr lang="es-MX" sz="2800" b="1" dirty="0">
                <a:solidFill>
                  <a:srgbClr val="8F8E8E"/>
                </a:solidFill>
              </a:rPr>
              <a:t>autorización</a:t>
            </a:r>
            <a:r>
              <a:rPr lang="es-MX" sz="2800" dirty="0">
                <a:solidFill>
                  <a:srgbClr val="8F8E8E"/>
                </a:solidFill>
              </a:rPr>
              <a:t> se hace cargo y aplica </a:t>
            </a:r>
            <a:r>
              <a:rPr lang="es-MX" sz="2800" b="1" dirty="0">
                <a:solidFill>
                  <a:srgbClr val="8F8E8E"/>
                </a:solidFill>
              </a:rPr>
              <a:t>los niveles de acceso predeterminados al usuario</a:t>
            </a:r>
            <a:r>
              <a:rPr lang="es-MX" sz="2800" dirty="0">
                <a:solidFill>
                  <a:srgbClr val="8F8E8E"/>
                </a:solidFill>
              </a:rPr>
              <a:t>. En el análisis de la autorización se utilizan tres elementos: </a:t>
            </a:r>
            <a:r>
              <a:rPr lang="es-MX" sz="2800" b="1" dirty="0">
                <a:solidFill>
                  <a:srgbClr val="8F8E8E"/>
                </a:solidFill>
              </a:rPr>
              <a:t>un solicitante </a:t>
            </a:r>
            <a:r>
              <a:rPr lang="es-MX" sz="2800" dirty="0">
                <a:solidFill>
                  <a:srgbClr val="8F8E8E"/>
                </a:solidFill>
              </a:rPr>
              <a:t>(a veces denominado sujeto), </a:t>
            </a:r>
            <a:r>
              <a:rPr lang="es-MX" sz="2800" b="1" dirty="0">
                <a:solidFill>
                  <a:srgbClr val="8F8E8E"/>
                </a:solidFill>
              </a:rPr>
              <a:t>el objeto </a:t>
            </a:r>
            <a:r>
              <a:rPr lang="es-MX" sz="2800" dirty="0">
                <a:solidFill>
                  <a:srgbClr val="8F8E8E"/>
                </a:solidFill>
              </a:rPr>
              <a:t>y el </a:t>
            </a:r>
            <a:r>
              <a:rPr lang="es-MX" sz="2800" b="1" dirty="0">
                <a:solidFill>
                  <a:srgbClr val="8F8E8E"/>
                </a:solidFill>
              </a:rPr>
              <a:t>tipo o nivel de acceso </a:t>
            </a:r>
            <a:r>
              <a:rPr lang="es-MX" sz="2800" dirty="0">
                <a:solidFill>
                  <a:srgbClr val="8F8E8E"/>
                </a:solidFill>
              </a:rPr>
              <a:t>que se </a:t>
            </a:r>
            <a:r>
              <a:rPr lang="es-MX" sz="2800" b="1" dirty="0">
                <a:solidFill>
                  <a:srgbClr val="8F8E8E"/>
                </a:solidFill>
              </a:rPr>
              <a:t>concederá</a:t>
            </a:r>
            <a:r>
              <a:rPr lang="es-MX" sz="2800" dirty="0">
                <a:solidFill>
                  <a:srgbClr val="8F8E8E"/>
                </a:solidFill>
              </a:rPr>
              <a:t>. El tipo de acceso solicitado, siendo las formas comunes la lectura, escritura, creación, eliminación o el derecho a otorgar derechos de acceso a otros sujetos.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Autorización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70892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384995"/>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sujeto</a:t>
            </a:r>
            <a:r>
              <a:rPr lang="es-MX" sz="2800" dirty="0">
                <a:solidFill>
                  <a:srgbClr val="8F8E8E"/>
                </a:solidFill>
              </a:rPr>
              <a:t> puede </a:t>
            </a:r>
            <a:r>
              <a:rPr lang="es-MX" sz="2800" b="1" dirty="0">
                <a:solidFill>
                  <a:srgbClr val="8F8E8E"/>
                </a:solidFill>
              </a:rPr>
              <a:t>ser humano o no humano</a:t>
            </a:r>
            <a:r>
              <a:rPr lang="es-MX" sz="2800" dirty="0">
                <a:solidFill>
                  <a:srgbClr val="8F8E8E"/>
                </a:solidFill>
              </a:rPr>
              <a:t>, como un proceso u otro objeto. El sujeto también puede clasificarse </a:t>
            </a:r>
            <a:r>
              <a:rPr lang="es-MX" sz="2800" b="1" dirty="0">
                <a:solidFill>
                  <a:srgbClr val="8F8E8E"/>
                </a:solidFill>
              </a:rPr>
              <a:t>por nivel de privilegio</a:t>
            </a:r>
            <a:r>
              <a:rPr lang="es-MX" sz="2800" dirty="0">
                <a:solidFill>
                  <a:srgbClr val="8F8E8E"/>
                </a:solidFill>
              </a:rPr>
              <a:t>, como </a:t>
            </a:r>
            <a:r>
              <a:rPr lang="es-MX" sz="2800" b="1" dirty="0">
                <a:solidFill>
                  <a:srgbClr val="8F8E8E"/>
                </a:solidFill>
              </a:rPr>
              <a:t>usuario administrativo, administrador o usuario anónimo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Autorización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054758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Los ejemplos de un objeto incluyen </a:t>
            </a:r>
            <a:r>
              <a:rPr lang="es-MX" sz="2800" b="1" dirty="0">
                <a:solidFill>
                  <a:srgbClr val="8F8E8E"/>
                </a:solidFill>
              </a:rPr>
              <a:t>una tabla en la base de datos</a:t>
            </a:r>
            <a:r>
              <a:rPr lang="es-MX" sz="2800" dirty="0">
                <a:solidFill>
                  <a:srgbClr val="8F8E8E"/>
                </a:solidFill>
              </a:rPr>
              <a:t>, un </a:t>
            </a:r>
            <a:r>
              <a:rPr lang="es-MX" sz="2800" b="1" dirty="0">
                <a:solidFill>
                  <a:srgbClr val="8F8E8E"/>
                </a:solidFill>
              </a:rPr>
              <a:t>archivo o una vista</a:t>
            </a:r>
            <a:r>
              <a:rPr lang="es-MX" sz="2800" dirty="0">
                <a:solidFill>
                  <a:srgbClr val="8F8E8E"/>
                </a:solidFill>
              </a:rPr>
              <a:t>. Las acciones de un sujeto, como la </a:t>
            </a:r>
            <a:r>
              <a:rPr lang="es-MX" sz="2800" b="1" dirty="0">
                <a:solidFill>
                  <a:srgbClr val="8F8E8E"/>
                </a:solidFill>
              </a:rPr>
              <a:t>creación, lectura, actualización o eliminación (CRUD) de un objeto</a:t>
            </a:r>
            <a:r>
              <a:rPr lang="es-MX" sz="2800" dirty="0">
                <a:solidFill>
                  <a:srgbClr val="8F8E8E"/>
                </a:solidFill>
              </a:rPr>
              <a:t>, dependen del nivel de privilegio del sujeto.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4377223" y="70498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Autorización</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328144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p>
            <a:pPr algn="just"/>
            <a:r>
              <a:rPr lang="es-MX" sz="2800" dirty="0">
                <a:solidFill>
                  <a:srgbClr val="8F8E8E"/>
                </a:solidFill>
              </a:rPr>
              <a:t>La auditoría es el concepto de seguridad en el que se registran y se rastrean las transacciones comerciales privilegiadas y críticas. Este registro se puede utilizar para crear un historial de eventos, que se puede utilizar para la resolución de problemas y la evidencia forense.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3982269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3970318"/>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Como mínimo, los campos de auditoría deben incluir </a:t>
            </a:r>
            <a:r>
              <a:rPr lang="es-MX" b="1" dirty="0"/>
              <a:t>quién</a:t>
            </a:r>
            <a:r>
              <a:rPr lang="es-MX" dirty="0"/>
              <a:t> (el sujeto que puede ser un usuario o proceso) </a:t>
            </a:r>
            <a:r>
              <a:rPr lang="es-MX" b="1" dirty="0"/>
              <a:t>hizo qué </a:t>
            </a:r>
            <a:r>
              <a:rPr lang="es-MX" dirty="0"/>
              <a:t>(operaciones como crear, leer, actualizar, eliminar, etc.), </a:t>
            </a:r>
            <a:r>
              <a:rPr lang="es-MX" b="1" dirty="0"/>
              <a:t>dónde</a:t>
            </a:r>
            <a:r>
              <a:rPr lang="es-MX" dirty="0"/>
              <a:t> (el objeto en el que se realiza la operación, como un archivo o tabla) </a:t>
            </a:r>
            <a:r>
              <a:rPr lang="es-MX" b="1" dirty="0"/>
              <a:t>y cuándo </a:t>
            </a:r>
            <a:r>
              <a:rPr lang="es-MX" dirty="0"/>
              <a:t>(marca de tiempo de la operación) junto </a:t>
            </a:r>
            <a:r>
              <a:rPr lang="es-MX" b="1" dirty="0"/>
              <a:t>con una instantánea de antes y después </a:t>
            </a:r>
            <a:r>
              <a:rPr lang="es-MX" dirty="0"/>
              <a:t>de la información que se modificó deben registrarse para todas las transacciones administrativas (privilegios) o críticas según lo definido por la empresa.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491564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El no repudio </a:t>
            </a:r>
            <a:r>
              <a:rPr lang="es-MX" b="1" dirty="0"/>
              <a:t>aborda la negación de las acciones realizadas</a:t>
            </a:r>
            <a:r>
              <a:rPr lang="es-MX" dirty="0"/>
              <a:t> por un usuario o el software en nombre del usuario. La rendición de cuentas para garantizar </a:t>
            </a:r>
            <a:r>
              <a:rPr lang="es-MX" b="1" dirty="0"/>
              <a:t>el no repudio se puede lograr mediante la auditoría </a:t>
            </a:r>
            <a:r>
              <a:rPr lang="es-MX" dirty="0"/>
              <a:t>cuando se usa junto con la identificación.</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416034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371704"/>
            <a:ext cx="10583977" cy="1384995"/>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El conocimiento previo de ser auditado podría disuadir a un usuario de realizar acciones no autorizadas, pero no necesariamente le impide hacerlo.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456905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1864796"/>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existen ciertos desafíos con la auditoría que merecen atención y atención. Son:</a:t>
            </a:r>
          </a:p>
          <a:p>
            <a:r>
              <a:rPr lang="es-MX" dirty="0"/>
              <a:t>■ </a:t>
            </a:r>
            <a:r>
              <a:rPr lang="es-MX" b="1" dirty="0"/>
              <a:t>Impacto en el rendimiento</a:t>
            </a:r>
          </a:p>
          <a:p>
            <a:r>
              <a:rPr lang="es-MX" dirty="0"/>
              <a:t>■ </a:t>
            </a:r>
            <a:r>
              <a:rPr lang="es-MX" b="1" dirty="0"/>
              <a:t>Sobrecarga de información</a:t>
            </a:r>
          </a:p>
          <a:p>
            <a:r>
              <a:rPr lang="es-MX" dirty="0"/>
              <a:t>■ </a:t>
            </a:r>
            <a:r>
              <a:rPr lang="es-MX" b="1" dirty="0"/>
              <a:t>Limitación de capacidad</a:t>
            </a:r>
          </a:p>
          <a:p>
            <a:r>
              <a:rPr lang="es-MX" dirty="0"/>
              <a:t>■ </a:t>
            </a:r>
            <a:r>
              <a:rPr lang="es-MX" b="1" dirty="0"/>
              <a:t>Protección de interfaces de configuración</a:t>
            </a:r>
          </a:p>
          <a:p>
            <a:r>
              <a:rPr lang="es-MX" dirty="0"/>
              <a:t>■ </a:t>
            </a:r>
            <a:r>
              <a:rPr lang="es-MX" b="1" dirty="0"/>
              <a:t>Protección de registros de auditoría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427458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pic>
        <p:nvPicPr>
          <p:cNvPr id="2" name="Imagen 1">
            <a:extLst>
              <a:ext uri="{FF2B5EF4-FFF2-40B4-BE49-F238E27FC236}">
                <a16:creationId xmlns:a16="http://schemas.microsoft.com/office/drawing/2014/main" id="{69EC6EC2-746B-4AEA-861C-A0D9E949B646}"/>
              </a:ext>
            </a:extLst>
          </p:cNvPr>
          <p:cNvPicPr>
            <a:picLocks noChangeAspect="1"/>
          </p:cNvPicPr>
          <p:nvPr/>
        </p:nvPicPr>
        <p:blipFill>
          <a:blip r:embed="rId5"/>
          <a:stretch>
            <a:fillRect/>
          </a:stretch>
        </p:blipFill>
        <p:spPr>
          <a:xfrm>
            <a:off x="2907619" y="1362245"/>
            <a:ext cx="6366841" cy="4881752"/>
          </a:xfrm>
          <a:prstGeom prst="rect">
            <a:avLst/>
          </a:prstGeom>
        </p:spPr>
      </p:pic>
      <p:sp>
        <p:nvSpPr>
          <p:cNvPr id="3" name="CuadroTexto 2">
            <a:extLst>
              <a:ext uri="{FF2B5EF4-FFF2-40B4-BE49-F238E27FC236}">
                <a16:creationId xmlns:a16="http://schemas.microsoft.com/office/drawing/2014/main" id="{E1D8E458-AF4F-4AAF-BE7B-1DC897EE4539}"/>
              </a:ext>
            </a:extLst>
          </p:cNvPr>
          <p:cNvSpPr txBox="1"/>
          <p:nvPr/>
        </p:nvSpPr>
        <p:spPr>
          <a:xfrm>
            <a:off x="4444253" y="726564"/>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2475665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Por lo tanto, es imperativo </a:t>
            </a:r>
            <a:r>
              <a:rPr lang="es-MX" b="1" dirty="0"/>
              <a:t>registrar solo la información necesaria </a:t>
            </a:r>
            <a:r>
              <a:rPr lang="es-MX" dirty="0"/>
              <a:t>con </a:t>
            </a:r>
            <a:r>
              <a:rPr lang="es-MX" b="1" dirty="0"/>
              <a:t>la frecuencia correcta</a:t>
            </a:r>
            <a:r>
              <a:rPr lang="es-MX" dirty="0"/>
              <a:t>. </a:t>
            </a:r>
          </a:p>
          <a:p>
            <a:r>
              <a:rPr lang="es-MX" dirty="0"/>
              <a:t>Una buena práctica es clasificar los registros mediante un </a:t>
            </a:r>
            <a:r>
              <a:rPr lang="es-MX" b="1" dirty="0"/>
              <a:t>esquema de agrupamiento </a:t>
            </a:r>
            <a:r>
              <a:rPr lang="es-MX" dirty="0"/>
              <a:t>para que pueda clasificar fácilmente grandes volúmenes de registros al intentar determinar acciones históricas.</a:t>
            </a:r>
            <a:endParaRPr lang="es-MX" b="1"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465807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Un ejemplo de un esquema de agrupamiento puede ser 'Solo informativo', 'Administrativo', 'Crítico para el negocio', 'Error', 'Seguridad' y 'Varios', etc. La frecuencia para revisar los registros debe ser definida por la empresa y esto generalmente depende del valor del software o de los datos que transmite, procesa y almacena a la empresa.</a:t>
            </a:r>
            <a:endParaRPr lang="es-MX" b="1"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321516" y="848888"/>
            <a:ext cx="9348203"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Auditoria y </a:t>
            </a:r>
            <a:r>
              <a:rPr lang="es-ES_tradnl" sz="4853" b="1" spc="-100" dirty="0">
                <a:solidFill>
                  <a:schemeClr val="bg1">
                    <a:lumMod val="75000"/>
                  </a:schemeClr>
                </a:solidFill>
                <a:latin typeface="Arial" charset="0"/>
                <a:ea typeface="Arial" charset="0"/>
                <a:cs typeface="Arial" charset="0"/>
              </a:rPr>
              <a:t>no repudio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106415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954107"/>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En esta sección, cubriremos los conceptos de seguridad que deben tenerse en cuenta al diseñar y establecer la arquitectura del software.</a:t>
            </a:r>
            <a:endParaRPr lang="es-MX" b="1"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3039350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Privilegio mínimo: </a:t>
            </a:r>
            <a:r>
              <a:rPr lang="es-MX" dirty="0"/>
              <a:t>un principio de seguridad en el que a una </a:t>
            </a:r>
            <a:r>
              <a:rPr lang="es-MX" b="1" dirty="0"/>
              <a:t>persona o proceso</a:t>
            </a:r>
            <a:r>
              <a:rPr lang="es-MX" dirty="0"/>
              <a:t> se </a:t>
            </a:r>
            <a:r>
              <a:rPr lang="es-MX" b="1" dirty="0"/>
              <a:t>le otorga solo el nivel mínimo de derechos </a:t>
            </a:r>
            <a:r>
              <a:rPr lang="es-MX" dirty="0"/>
              <a:t>de acceso (privilegios) que es necesario para que esa persona o proceso complete </a:t>
            </a:r>
            <a:r>
              <a:rPr lang="es-MX" b="1" dirty="0"/>
              <a:t>una operación asignada</a:t>
            </a:r>
            <a:r>
              <a:rPr lang="es-MX" dirty="0"/>
              <a:t>. Este derecho debe otorgarse </a:t>
            </a:r>
            <a:r>
              <a:rPr lang="es-MX" b="1" dirty="0"/>
              <a:t>solo por un período mínimo </a:t>
            </a:r>
            <a:r>
              <a:rPr lang="es-MX" dirty="0"/>
              <a:t>de tiempo que sea necesario </a:t>
            </a:r>
            <a:r>
              <a:rPr lang="es-MX" b="1" dirty="0"/>
              <a:t>para completar la operación.</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190628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Separación de funciones (o) principio de compartimentación: </a:t>
            </a:r>
            <a:r>
              <a:rPr lang="es-MX" dirty="0"/>
              <a:t>también conocido como </a:t>
            </a:r>
            <a:r>
              <a:rPr lang="es-MX" b="1" dirty="0"/>
              <a:t>principio de compartimentación </a:t>
            </a:r>
            <a:r>
              <a:rPr lang="es-MX" dirty="0"/>
              <a:t>o </a:t>
            </a:r>
            <a:r>
              <a:rPr lang="es-MX" b="1" dirty="0"/>
              <a:t>separación de privilegios,</a:t>
            </a:r>
            <a:r>
              <a:rPr lang="es-MX" dirty="0"/>
              <a:t> la separación de funciones es un principio de seguridad que establece </a:t>
            </a:r>
            <a:r>
              <a:rPr lang="es-MX" b="1" dirty="0"/>
              <a:t>que la finalización satisfactoria de una sola tarea depende de dos o más condiciones que se deben cumplir</a:t>
            </a:r>
            <a:r>
              <a:rPr lang="es-MX" dirty="0"/>
              <a:t>. y solo una de las condiciones será insuficiente para completar la tarea por sí sola.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4040445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Defensa en profundidad (o) defensa en capas: </a:t>
            </a:r>
            <a:r>
              <a:rPr lang="es-MX" dirty="0"/>
              <a:t>también conocida como defensa en capas, la defensa en profundidad es un principio de seguridad en el que </a:t>
            </a:r>
            <a:r>
              <a:rPr lang="es-MX" b="1" dirty="0"/>
              <a:t>los puntos únicos de compromiso completo se eliminan o mitigan mediante la incorporación de una serie o múltiples capas de salvaguardas de seguridad </a:t>
            </a:r>
            <a:r>
              <a:rPr lang="es-MX" dirty="0"/>
              <a:t>y contramedidas de mitigación de riesgos.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688829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err="1"/>
              <a:t>Fail</a:t>
            </a:r>
            <a:r>
              <a:rPr lang="es-MX" b="1" dirty="0"/>
              <a:t> </a:t>
            </a:r>
            <a:r>
              <a:rPr lang="es-MX" b="1" dirty="0" err="1"/>
              <a:t>Secure</a:t>
            </a:r>
            <a:r>
              <a:rPr lang="es-MX" b="1" dirty="0"/>
              <a:t>: </a:t>
            </a:r>
            <a:r>
              <a:rPr lang="es-MX" dirty="0"/>
              <a:t>un principio de seguridad que tiene como objetivo mantener </a:t>
            </a:r>
            <a:r>
              <a:rPr lang="es-MX" b="1" dirty="0"/>
              <a:t>la confidencialidad, la integridad y la disponibilidad </a:t>
            </a:r>
            <a:r>
              <a:rPr lang="es-MX" dirty="0"/>
              <a:t>mediante la </a:t>
            </a:r>
            <a:r>
              <a:rPr lang="es-MX" b="1" dirty="0"/>
              <a:t>configuración predeterminada de un estado seguro</a:t>
            </a:r>
            <a:r>
              <a:rPr lang="es-MX" dirty="0"/>
              <a:t>, recuperación rápida de la resistencia del software en caso de falla de diseño o implementación. En el contexto de la seguridad del software, la protección contra fallas se usa comúnmente de manera intercambiable con la protección contra fallas, que proviene de la terminología de seguridad física.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695528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Economía de los mecanismos: </a:t>
            </a:r>
            <a:r>
              <a:rPr lang="es-MX" dirty="0"/>
              <a:t>en términos simples, esto es el principio </a:t>
            </a:r>
            <a:r>
              <a:rPr lang="es-MX" dirty="0" err="1"/>
              <a:t>Keep</a:t>
            </a:r>
            <a:r>
              <a:rPr lang="es-MX" dirty="0"/>
              <a:t> </a:t>
            </a:r>
            <a:r>
              <a:rPr lang="es-MX" dirty="0" err="1"/>
              <a:t>It</a:t>
            </a:r>
            <a:r>
              <a:rPr lang="es-MX" dirty="0"/>
              <a:t> Simple porque la probabilidad de un mayor número de vulnerabilidades aumenta con la complejidad del diseño y el código de la arquitectura del software. </a:t>
            </a:r>
            <a:r>
              <a:rPr lang="es-MX" b="1" dirty="0"/>
              <a:t>Al mantener simple el diseño del software y los detalles de implementación, se reduce la capacidad de ataque o la superficie de ataque del software.</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1164854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Mediación completa: </a:t>
            </a:r>
            <a:r>
              <a:rPr lang="es-MX" dirty="0"/>
              <a:t>un principio de seguridad que garantiza que un </a:t>
            </a:r>
            <a:r>
              <a:rPr lang="es-MX" b="1" dirty="0"/>
              <a:t>sujeto no eluda la autoridad </a:t>
            </a:r>
            <a:r>
              <a:rPr lang="es-MX" dirty="0"/>
              <a:t>en solicitudes posteriores de un objeto, al verificar la autorización </a:t>
            </a:r>
            <a:r>
              <a:rPr lang="es-MX" b="1" dirty="0"/>
              <a:t>(derechos y privilegios</a:t>
            </a:r>
            <a:r>
              <a:rPr lang="es-MX" dirty="0"/>
              <a:t>) en cada solicitud del objeto. En otras palabras, </a:t>
            </a:r>
            <a:r>
              <a:rPr lang="es-MX" b="1" dirty="0"/>
              <a:t>las solicitudes de acceso de un sujeto a un objeto se completan mediadas cada vez que se solicite</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375912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Diseño abierto: </a:t>
            </a:r>
            <a:r>
              <a:rPr lang="es-MX" dirty="0"/>
              <a:t>el principio de seguridad de diseño abierto establece que </a:t>
            </a:r>
            <a:r>
              <a:rPr lang="es-MX" b="1" dirty="0"/>
              <a:t>los detalles de implementación del diseño </a:t>
            </a:r>
            <a:r>
              <a:rPr lang="es-MX" dirty="0"/>
              <a:t>deben ser </a:t>
            </a:r>
            <a:r>
              <a:rPr lang="es-MX" b="1" dirty="0"/>
              <a:t>independientes del diseño en sí</a:t>
            </a:r>
            <a:r>
              <a:rPr lang="es-MX" dirty="0"/>
              <a:t>, que puede permanecer abierto, a diferencia del caso de la seguridad por oscuridad</a:t>
            </a:r>
            <a:r>
              <a:rPr lang="es-MX" b="1" dirty="0"/>
              <a:t>, en el que la seguridad del software depende del oscurecimiento</a:t>
            </a:r>
            <a:r>
              <a:rPr lang="es-MX" dirty="0"/>
              <a:t> de la diseño en sí. Cuando el software </a:t>
            </a:r>
            <a:r>
              <a:rPr lang="es-MX" b="1" dirty="0"/>
              <a:t>se diseña utilizando el concepto de diseño abierto</a:t>
            </a:r>
            <a:r>
              <a:rPr lang="es-MX" dirty="0"/>
              <a:t>, la revisión del diseño en sí </a:t>
            </a:r>
            <a:r>
              <a:rPr lang="es-MX" b="1" dirty="0"/>
              <a:t>no resultará en el compromiso </a:t>
            </a:r>
            <a:r>
              <a:rPr lang="es-MX" dirty="0"/>
              <a:t>de las salvaguardas en el software.</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383375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433601" y="2044299"/>
            <a:ext cx="10082567" cy="2246769"/>
          </a:xfrm>
          <a:prstGeom prst="rect">
            <a:avLst/>
          </a:prstGeom>
          <a:noFill/>
        </p:spPr>
        <p:txBody>
          <a:bodyPr wrap="square" rtlCol="0">
            <a:spAutoFit/>
          </a:bodyPr>
          <a:lstStyle/>
          <a:p>
            <a:pPr algn="just"/>
            <a:r>
              <a:rPr lang="es-MX" sz="2800" dirty="0">
                <a:solidFill>
                  <a:srgbClr val="8F8E8E"/>
                </a:solidFill>
              </a:rPr>
              <a:t>Existe una prevalencia de software inseguro que puede atribuirse a lo siguiente:</a:t>
            </a:r>
          </a:p>
          <a:p>
            <a:pPr algn="just"/>
            <a:r>
              <a:rPr lang="es-MX" sz="2800" dirty="0">
                <a:solidFill>
                  <a:srgbClr val="8F8E8E"/>
                </a:solidFill>
              </a:rPr>
              <a:t>■ Restricciones del triángulo de hierro</a:t>
            </a:r>
          </a:p>
          <a:p>
            <a:pPr algn="just"/>
            <a:r>
              <a:rPr lang="es-MX" sz="2800" dirty="0">
                <a:solidFill>
                  <a:srgbClr val="8F8E8E"/>
                </a:solidFill>
              </a:rPr>
              <a:t>■ Seguridad como una ocurrencia tardía</a:t>
            </a:r>
          </a:p>
          <a:p>
            <a:pPr algn="just"/>
            <a:r>
              <a:rPr lang="es-MX" sz="2800" dirty="0">
                <a:solidFill>
                  <a:srgbClr val="8F8E8E"/>
                </a:solidFill>
              </a:rPr>
              <a:t>■ Seguridad versus usabilidad</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79046CD-E53B-4E11-8F2A-F5C011933891}"/>
              </a:ext>
            </a:extLst>
          </p:cNvPr>
          <p:cNvSpPr txBox="1"/>
          <p:nvPr/>
        </p:nvSpPr>
        <p:spPr>
          <a:xfrm>
            <a:off x="4444253" y="726564"/>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488327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Mecanismos menos comunes: </a:t>
            </a:r>
            <a:r>
              <a:rPr lang="es-MX" dirty="0"/>
              <a:t>el principio de seguridad de los mecanismos menos comunes </a:t>
            </a:r>
            <a:r>
              <a:rPr lang="es-MX" b="1" dirty="0"/>
              <a:t>no permite compartir mecanismos </a:t>
            </a:r>
            <a:r>
              <a:rPr lang="es-MX" dirty="0"/>
              <a:t>que </a:t>
            </a:r>
            <a:r>
              <a:rPr lang="es-MX" b="1" dirty="0"/>
              <a:t>son comunes a más de un usuario o proceso si los usuarios y procesos se encuentran en diferentes niveles de privilegio</a:t>
            </a:r>
            <a:r>
              <a:rPr lang="es-MX" dirty="0"/>
              <a:t>. Por ejemplo, no se permitirá el uso de la misma función para recuperar el monto de la bonificación de un empleado exento y un empleado no exento. En este caso, el cálculo de la bonificación es el mecanismo común</a:t>
            </a:r>
            <a:r>
              <a:rPr lang="es-MX" b="1" dirty="0"/>
              <a:t>.</a:t>
            </a:r>
            <a:endParaRPr lang="es-MX"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722727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Aceptabilidad psicológica: </a:t>
            </a:r>
            <a:r>
              <a:rPr lang="es-MX" dirty="0"/>
              <a:t>un principio de seguridad que tiene como objetivo </a:t>
            </a:r>
            <a:r>
              <a:rPr lang="es-MX" b="1" dirty="0"/>
              <a:t>maximizar el uso y la adopción de la funcionalidad </a:t>
            </a:r>
            <a:r>
              <a:rPr lang="es-MX" dirty="0"/>
              <a:t>de seguridad en el software al garantizar que la funcionalidad de seguridad </a:t>
            </a:r>
            <a:r>
              <a:rPr lang="es-MX" b="1" dirty="0"/>
              <a:t>sea fácil de usar y al mismo tiempo transparente para el usuario</a:t>
            </a:r>
            <a:r>
              <a:rPr lang="es-MX" dirty="0"/>
              <a:t>. La facilidad de uso y la transparencia son requisitos esenciales para que este principio de seguridad sea efectivo.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2393411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Enlace más débil: </a:t>
            </a:r>
            <a:r>
              <a:rPr lang="es-MX" dirty="0"/>
              <a:t>este principio de seguridad establece que la </a:t>
            </a:r>
            <a:r>
              <a:rPr lang="es-MX" b="1" dirty="0"/>
              <a:t>resistencia de su software </a:t>
            </a:r>
            <a:r>
              <a:rPr lang="es-MX" dirty="0"/>
              <a:t>contra los intentos de piratas informáticos dependerá </a:t>
            </a:r>
            <a:r>
              <a:rPr lang="es-MX" b="1" dirty="0"/>
              <a:t>en gran medida de la protección de sus componentes </a:t>
            </a:r>
            <a:r>
              <a:rPr lang="es-MX" dirty="0"/>
              <a:t>más </a:t>
            </a:r>
            <a:r>
              <a:rPr lang="es-MX" b="1" dirty="0"/>
              <a:t>débiles</a:t>
            </a:r>
            <a:r>
              <a:rPr lang="es-MX" dirty="0"/>
              <a:t>, ya sea el código, el servicio o una interfaz.</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143175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Aprovechamiento de los componentes existentes</a:t>
            </a:r>
            <a:r>
              <a:rPr lang="es-MX" dirty="0"/>
              <a:t>: este es un principio de seguridad que se enfoca en garantizar que la </a:t>
            </a:r>
            <a:r>
              <a:rPr lang="es-MX" b="1" dirty="0"/>
              <a:t>superficie de ataque no aument</a:t>
            </a:r>
            <a:r>
              <a:rPr lang="es-MX" dirty="0"/>
              <a:t>e y </a:t>
            </a:r>
            <a:r>
              <a:rPr lang="es-MX" b="1" dirty="0"/>
              <a:t>que no se introduzcan nuevas vulnerabilidades </a:t>
            </a:r>
            <a:r>
              <a:rPr lang="es-MX" dirty="0"/>
              <a:t>al promover la reutilización de componentes de software, código y funcionalidad existentes.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952846"/>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Conceptos de seguridad </a:t>
            </a:r>
            <a:r>
              <a:rPr lang="es-MX" sz="4853" b="1" spc="-100" dirty="0">
                <a:solidFill>
                  <a:schemeClr val="bg1">
                    <a:lumMod val="75000"/>
                  </a:schemeClr>
                </a:solidFill>
                <a:latin typeface="Arial" charset="0"/>
                <a:ea typeface="Arial" charset="0"/>
                <a:cs typeface="Arial" charset="0"/>
              </a:rPr>
              <a:t>de diseño</a:t>
            </a:r>
            <a:endParaRPr lang="es-ES_tradnl" sz="4853" b="1" spc="-100" dirty="0">
              <a:solidFill>
                <a:schemeClr val="bg1">
                  <a:lumMod val="75000"/>
                </a:schemeClr>
              </a:solidFill>
              <a:latin typeface="Arial" charset="0"/>
              <a:cs typeface="Arial" charset="0"/>
            </a:endParaRPr>
          </a:p>
        </p:txBody>
      </p:sp>
    </p:spTree>
    <p:extLst>
      <p:ext uri="{BB962C8B-B14F-4D97-AF65-F5344CB8AC3E}">
        <p14:creationId xmlns:p14="http://schemas.microsoft.com/office/powerpoint/2010/main" val="1689906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4401205"/>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Los modelos </a:t>
            </a:r>
            <a:r>
              <a:rPr lang="es-MX" b="1" dirty="0"/>
              <a:t>se utilizan para proporcionar información y explicación</a:t>
            </a:r>
            <a:r>
              <a:rPr lang="es-MX" dirty="0"/>
              <a:t>. Los modelos de seguridad </a:t>
            </a:r>
            <a:r>
              <a:rPr lang="es-MX" b="1" dirty="0"/>
              <a:t>se utilizan para comprender los sistemas y procesos desarrollados</a:t>
            </a:r>
            <a:r>
              <a:rPr lang="es-MX" dirty="0"/>
              <a:t> para hacer cumplir </a:t>
            </a:r>
            <a:r>
              <a:rPr lang="es-MX" b="1" dirty="0"/>
              <a:t>los principios de seguridad</a:t>
            </a:r>
            <a:r>
              <a:rPr lang="es-MX" dirty="0"/>
              <a:t>. Tres elementos clave juegan un papel en los sistemas con respecto a la implementación del modelo: </a:t>
            </a:r>
            <a:r>
              <a:rPr lang="es-MX" b="1" dirty="0"/>
              <a:t>personas, procesos y tecnología</a:t>
            </a:r>
            <a:r>
              <a:rPr lang="es-MX" dirty="0"/>
              <a:t>. Abordar un solo elemento de los tres puede proporcionar beneficios, pero se puede lograr una mayor eficacia abordando múltiples elementos. </a:t>
            </a:r>
            <a:r>
              <a:rPr lang="es-MX" b="1" dirty="0"/>
              <a:t>Los controles que se basan en un solo elemento, independientemente del elemento, </a:t>
            </a:r>
            <a:r>
              <a:rPr lang="es-MX" dirty="0"/>
              <a:t>no son tan efectivos como los controles que abordan dos o los tres elementos.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321333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control de acceso. </a:t>
            </a:r>
            <a:r>
              <a:rPr lang="es-MX" dirty="0"/>
              <a:t>El término control de acceso se ha utilizado </a:t>
            </a:r>
            <a:r>
              <a:rPr lang="es-MX" b="1" dirty="0"/>
              <a:t>para describir un mecanismo para garantizar la protección</a:t>
            </a:r>
            <a:r>
              <a:rPr lang="es-MX" dirty="0"/>
              <a:t>. Los controles de acceso </a:t>
            </a:r>
            <a:r>
              <a:rPr lang="es-MX" b="1" dirty="0"/>
              <a:t>definen qué acciones puede realizar un sujeto en objetos específicos. </a:t>
            </a:r>
            <a:r>
              <a:rPr lang="es-MX" dirty="0"/>
              <a:t>Los controles de acceso asumen que la identidad del usuario ha sido verificada a través de un proceso de autenticación.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88407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control de acceso. </a:t>
            </a:r>
            <a:r>
              <a:rPr lang="es-MX" dirty="0"/>
              <a:t>Existe una variedad de diferentes modelos de control de acceso que enfatizan diferentes aspectos de un esquema de protección. </a:t>
            </a:r>
            <a:r>
              <a:rPr lang="es-MX" b="1" dirty="0"/>
              <a:t>Uno de los mecanismos más comunes que se utilizan es una lista de control de acceso (ACL). </a:t>
            </a:r>
            <a:r>
              <a:rPr lang="es-MX" dirty="0"/>
              <a:t>Una ACL </a:t>
            </a:r>
            <a:r>
              <a:rPr lang="es-MX" b="1" dirty="0"/>
              <a:t>es una lista que contiene los sujetos que tienen derechos de acceso a un objeto </a:t>
            </a:r>
            <a:r>
              <a:rPr lang="es-MX" dirty="0"/>
              <a:t>en particular. Un ACL identificará no solo al sujeto, sino también el acceso específico que el sujeto tiene para el objeto.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011230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27158"/>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control de acceso. </a:t>
            </a:r>
            <a:r>
              <a:rPr lang="es-MX" dirty="0"/>
              <a:t>Los tipos típicos de accesos incluyen </a:t>
            </a:r>
            <a:r>
              <a:rPr lang="es-MX" b="1" dirty="0"/>
              <a:t>lectura, escritura y ejecución. </a:t>
            </a:r>
            <a:r>
              <a:rPr lang="es-MX" dirty="0"/>
              <a:t>En la literatura de seguridad se analizan varios modelos diferentes, incluido el control de acceso discrecional (DAC), el control de acceso obligatorio (MAC), el control de acceso basado en roles (RBAC) y el control de acceso basado en reglas (RBAC).</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10238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confidencialidad de Bell-</a:t>
            </a:r>
            <a:r>
              <a:rPr lang="es-MX" b="1" dirty="0" err="1"/>
              <a:t>LaPadula</a:t>
            </a:r>
            <a:r>
              <a:rPr lang="es-MX" b="1" dirty="0"/>
              <a:t>. E</a:t>
            </a:r>
            <a:r>
              <a:rPr lang="es-MX" dirty="0"/>
              <a:t>s un modelo que preserva la </a:t>
            </a:r>
            <a:r>
              <a:rPr lang="es-MX" b="1" dirty="0"/>
              <a:t>confidencialidad</a:t>
            </a:r>
            <a:r>
              <a:rPr lang="es-MX" dirty="0"/>
              <a:t>. El modelo de seguridad de Bell-</a:t>
            </a:r>
            <a:r>
              <a:rPr lang="es-MX" dirty="0" err="1"/>
              <a:t>LaPadula</a:t>
            </a:r>
            <a:r>
              <a:rPr lang="es-MX" dirty="0"/>
              <a:t> </a:t>
            </a:r>
            <a:r>
              <a:rPr lang="es-MX" b="1" dirty="0"/>
              <a:t>emplea mecanismos de control de acceso</a:t>
            </a:r>
            <a:r>
              <a:rPr lang="es-MX" dirty="0"/>
              <a:t> tanto </a:t>
            </a:r>
            <a:r>
              <a:rPr lang="es-MX" b="1" dirty="0"/>
              <a:t>obligatorios como discrecionales</a:t>
            </a:r>
            <a:r>
              <a:rPr lang="es-MX" dirty="0"/>
              <a:t> al implementar sus dos principios básicos de seguridad. El primero de estos principios se denomina </a:t>
            </a:r>
            <a:r>
              <a:rPr lang="es-MX" b="1" dirty="0"/>
              <a:t>Regla de seguridad simple</a:t>
            </a:r>
            <a:r>
              <a:rPr lang="es-MX" dirty="0"/>
              <a:t>, que establece </a:t>
            </a:r>
            <a:r>
              <a:rPr lang="es-MX" b="1" dirty="0"/>
              <a:t>que ningún sujeto puede leer información de un objeto con una clasificación de seguridad superior </a:t>
            </a:r>
            <a:r>
              <a:rPr lang="es-MX" dirty="0"/>
              <a:t>a la que </a:t>
            </a:r>
            <a:r>
              <a:rPr lang="es-MX" b="1" dirty="0"/>
              <a:t>posee el propio sujeto.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597171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confidencialidad de Bell-</a:t>
            </a:r>
            <a:r>
              <a:rPr lang="es-MX" b="1" dirty="0" err="1"/>
              <a:t>LaPadula</a:t>
            </a:r>
            <a:r>
              <a:rPr lang="es-MX" b="1" dirty="0"/>
              <a:t>. Esta regla también se conoce como la regla de "no lectura</a:t>
            </a:r>
            <a:r>
              <a:rPr lang="es-MX" dirty="0"/>
              <a:t>". Esto significa que el sistema debe </a:t>
            </a:r>
            <a:r>
              <a:rPr lang="es-MX" b="1" dirty="0"/>
              <a:t>tener sus niveles de acceso dispuestos en forma jerárquica</a:t>
            </a:r>
            <a:r>
              <a:rPr lang="es-MX" dirty="0"/>
              <a:t>, con niveles de acceso superiores e inferiores definidos. Debido a que el modelo Bell-</a:t>
            </a:r>
            <a:r>
              <a:rPr lang="es-MX" dirty="0" err="1"/>
              <a:t>LaPadula</a:t>
            </a:r>
            <a:r>
              <a:rPr lang="es-MX" dirty="0"/>
              <a:t> fue diseñado para preservar la confidencialidad, se centra en el acceso de lectura y escritura. </a:t>
            </a:r>
            <a:r>
              <a:rPr lang="es-MX" b="1" dirty="0"/>
              <a:t>Leer material superior al nivel de una asignatura es una forma de acceso no autorizado.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86813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5574890" y="2044299"/>
            <a:ext cx="5941278" cy="2677656"/>
          </a:xfrm>
          <a:prstGeom prst="rect">
            <a:avLst/>
          </a:prstGeom>
          <a:noFill/>
        </p:spPr>
        <p:txBody>
          <a:bodyPr wrap="square" rtlCol="0">
            <a:spAutoFit/>
          </a:bodyPr>
          <a:lstStyle/>
          <a:p>
            <a:pPr algn="just"/>
            <a:r>
              <a:rPr lang="es-MX" sz="2800" dirty="0">
                <a:solidFill>
                  <a:srgbClr val="8F8E8E"/>
                </a:solidFill>
              </a:rPr>
              <a:t>Schedule (Cronograma).- Necesidad de tiempo.</a:t>
            </a:r>
          </a:p>
          <a:p>
            <a:pPr algn="just"/>
            <a:r>
              <a:rPr lang="es-MX" sz="2800" dirty="0" err="1">
                <a:solidFill>
                  <a:srgbClr val="8F8E8E"/>
                </a:solidFill>
              </a:rPr>
              <a:t>Scope</a:t>
            </a:r>
            <a:r>
              <a:rPr lang="es-MX" sz="2800" dirty="0">
                <a:solidFill>
                  <a:srgbClr val="8F8E8E"/>
                </a:solidFill>
              </a:rPr>
              <a:t> (Alcance).- Recursos (personas) con las habilidades y los conocimientos técnicos adecuados.</a:t>
            </a:r>
          </a:p>
          <a:p>
            <a:pPr algn="just"/>
            <a:r>
              <a:rPr lang="es-MX" sz="2800" dirty="0">
                <a:solidFill>
                  <a:srgbClr val="8F8E8E"/>
                </a:solidFill>
              </a:rPr>
              <a:t>Budget (Costo).- Presupuesto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6416465" cy="1176541"/>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Restricciones del </a:t>
            </a:r>
            <a:r>
              <a:rPr lang="es-ES_tradnl" sz="4853" b="1" spc="-100" dirty="0">
                <a:solidFill>
                  <a:srgbClr val="8F8E8E"/>
                </a:solidFill>
                <a:latin typeface="Arial" charset="0"/>
                <a:cs typeface="Arial" charset="0"/>
              </a:rPr>
              <a:t>triángulo de hierro</a:t>
            </a:r>
          </a:p>
        </p:txBody>
      </p:sp>
      <p:pic>
        <p:nvPicPr>
          <p:cNvPr id="3" name="Imagen 2">
            <a:extLst>
              <a:ext uri="{FF2B5EF4-FFF2-40B4-BE49-F238E27FC236}">
                <a16:creationId xmlns:a16="http://schemas.microsoft.com/office/drawing/2014/main" id="{8F3C2B75-3D0C-4034-A30A-0F664D879920}"/>
              </a:ext>
            </a:extLst>
          </p:cNvPr>
          <p:cNvPicPr>
            <a:picLocks noChangeAspect="1"/>
          </p:cNvPicPr>
          <p:nvPr/>
        </p:nvPicPr>
        <p:blipFill rotWithShape="1">
          <a:blip r:embed="rId5"/>
          <a:srcRect l="4064" r="4352" b="9396"/>
          <a:stretch/>
        </p:blipFill>
        <p:spPr>
          <a:xfrm>
            <a:off x="157999" y="2554583"/>
            <a:ext cx="4866967" cy="3029146"/>
          </a:xfrm>
          <a:prstGeom prst="rect">
            <a:avLst/>
          </a:prstGeom>
        </p:spPr>
      </p:pic>
    </p:spTree>
    <p:extLst>
      <p:ext uri="{BB962C8B-B14F-4D97-AF65-F5344CB8AC3E}">
        <p14:creationId xmlns:p14="http://schemas.microsoft.com/office/powerpoint/2010/main" val="1666218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confidencialidad de Bell-</a:t>
            </a:r>
            <a:r>
              <a:rPr lang="es-MX" b="1" dirty="0" err="1"/>
              <a:t>LaPadula</a:t>
            </a:r>
            <a:r>
              <a:rPr lang="es-MX" b="1" dirty="0"/>
              <a:t>. </a:t>
            </a:r>
            <a:r>
              <a:rPr lang="es-MX" dirty="0"/>
              <a:t>La regla de seguridad simple es solo eso: la más básica de las reglas de seguridad. Básicamente, </a:t>
            </a:r>
            <a:r>
              <a:rPr lang="es-MX" b="1" dirty="0"/>
              <a:t>establece que para que pueda ver algo, debe tener autorización para verlo</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76391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confidencialidad de Bell-</a:t>
            </a:r>
            <a:r>
              <a:rPr lang="es-MX" b="1" dirty="0" err="1"/>
              <a:t>LaPadula</a:t>
            </a:r>
            <a:r>
              <a:rPr lang="es-MX" b="1" dirty="0"/>
              <a:t>. </a:t>
            </a:r>
            <a:r>
              <a:rPr lang="es-MX" dirty="0"/>
              <a:t>El segundo principio de seguridad aplicado por el modelo de seguridad de Bell-</a:t>
            </a:r>
            <a:r>
              <a:rPr lang="es-MX" dirty="0" err="1"/>
              <a:t>LaPadula</a:t>
            </a:r>
            <a:r>
              <a:rPr lang="es-MX" dirty="0"/>
              <a:t> se conoce como propiedad * </a:t>
            </a:r>
            <a:r>
              <a:rPr lang="es-MX" b="1" dirty="0"/>
              <a:t>(se pronuncia "propiedad estrella"). </a:t>
            </a:r>
            <a:r>
              <a:rPr lang="es-MX" dirty="0"/>
              <a:t>Este principio establece </a:t>
            </a:r>
            <a:r>
              <a:rPr lang="es-MX" b="1" dirty="0"/>
              <a:t>que un sujeto puede escribir en un objeto solo si su clasificación de seguridad es menor o igual que la clasificación </a:t>
            </a:r>
            <a:r>
              <a:rPr lang="es-MX" dirty="0"/>
              <a:t>de </a:t>
            </a:r>
            <a:r>
              <a:rPr lang="es-MX" b="1" dirty="0"/>
              <a:t>seguridad del objeto</a:t>
            </a:r>
            <a:r>
              <a:rPr lang="es-MX" dirty="0"/>
              <a:t>. Esto también se conoce como el principio de </a:t>
            </a:r>
            <a:r>
              <a:rPr lang="es-MX" b="1" dirty="0"/>
              <a:t>"no amortización"</a:t>
            </a:r>
            <a:r>
              <a:rPr lang="es-MX" dirty="0"/>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091469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confidencialidad de Bell-</a:t>
            </a:r>
            <a:r>
              <a:rPr lang="es-MX" b="1" dirty="0" err="1"/>
              <a:t>LaPadula</a:t>
            </a:r>
            <a:r>
              <a:rPr lang="es-MX" b="1" dirty="0"/>
              <a:t>. </a:t>
            </a:r>
            <a:r>
              <a:rPr lang="es-MX" dirty="0"/>
              <a:t>Esto evita la difusión de información a los usuarios que </a:t>
            </a:r>
            <a:r>
              <a:rPr lang="es-MX" b="1" dirty="0"/>
              <a:t>no tienen el nivel de acceso adecuado</a:t>
            </a:r>
            <a:r>
              <a:rPr lang="es-MX" dirty="0"/>
              <a:t>. Esto se puede utilizar para evitar </a:t>
            </a:r>
            <a:r>
              <a:rPr lang="es-MX" b="1" dirty="0"/>
              <a:t>la filtración de datos, como la publicación de saldos bancarios,</a:t>
            </a:r>
            <a:r>
              <a:rPr lang="es-MX" dirty="0"/>
              <a:t> presumiblemente información protegida, en una página web pública.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639860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a:t>
            </a:r>
            <a:r>
              <a:rPr lang="es-MX" b="1" dirty="0" err="1"/>
              <a:t>Take</a:t>
            </a:r>
            <a:r>
              <a:rPr lang="es-MX" b="1" dirty="0"/>
              <a:t>-Grant. </a:t>
            </a:r>
            <a:r>
              <a:rPr lang="es-MX" dirty="0"/>
              <a:t>El modelo de toma-concesión para el control de </a:t>
            </a:r>
            <a:r>
              <a:rPr lang="es-MX" b="1" dirty="0"/>
              <a:t>acceso se basa en la teoría de grafos</a:t>
            </a:r>
            <a:r>
              <a:rPr lang="es-MX" dirty="0"/>
              <a:t>. Este modelo es conceptualmente </a:t>
            </a:r>
            <a:r>
              <a:rPr lang="es-MX" b="1" dirty="0"/>
              <a:t>muy diferente de los otros modelos</a:t>
            </a:r>
            <a:r>
              <a:rPr lang="es-MX" dirty="0"/>
              <a:t>, pero tiene una ventaja distintiva: se puede utilizar para determinar </a:t>
            </a:r>
            <a:r>
              <a:rPr lang="es-MX" b="1" dirty="0"/>
              <a:t>definitivamente los derechos</a:t>
            </a:r>
            <a:r>
              <a:rPr lang="es-MX" dirty="0"/>
              <a:t>. Este modelo es un modelo teórico basado </a:t>
            </a:r>
            <a:r>
              <a:rPr lang="es-MX" b="1" dirty="0"/>
              <a:t>en la representación matemática de los controles en forma de grafo dirigido</a:t>
            </a:r>
            <a:r>
              <a:rPr lang="es-MX" dirty="0"/>
              <a:t>, siendo los vértices los sujetos y los objetos.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757007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a:t>
            </a:r>
            <a:r>
              <a:rPr lang="es-MX" b="1" dirty="0" err="1"/>
              <a:t>Take</a:t>
            </a:r>
            <a:r>
              <a:rPr lang="es-MX" b="1" dirty="0"/>
              <a:t>-Grant. </a:t>
            </a:r>
            <a:r>
              <a:rPr lang="es-MX" dirty="0"/>
              <a:t>Los bordes entre ellos representan los derechos </a:t>
            </a:r>
            <a:r>
              <a:rPr lang="es-MX" b="1" dirty="0"/>
              <a:t>entre el sujeto y los objetos</a:t>
            </a:r>
            <a:r>
              <a:rPr lang="es-MX" dirty="0"/>
              <a:t>. Hay dos derechos únicos para este modelo: </a:t>
            </a:r>
            <a:r>
              <a:rPr lang="es-MX" b="1" dirty="0"/>
              <a:t>tomar y otorgar</a:t>
            </a:r>
            <a:r>
              <a:rPr lang="es-MX" dirty="0"/>
              <a:t>. La representación de los derechos toma la forma de </a:t>
            </a:r>
            <a:r>
              <a:rPr lang="es-MX" b="1" dirty="0"/>
              <a:t>{t, g, r, w},</a:t>
            </a:r>
            <a:r>
              <a:rPr lang="es-MX" dirty="0"/>
              <a:t> donde </a:t>
            </a:r>
            <a:r>
              <a:rPr lang="es-MX" b="1" dirty="0"/>
              <a:t>t es el derecho de extracción, g es el derecho de concesión, r es el derecho de lectura y w es el derecho de escritura.</a:t>
            </a:r>
            <a:r>
              <a:rPr lang="es-MX" dirty="0"/>
              <a:t> Un conjunto de cuatro reglas, </a:t>
            </a:r>
            <a:r>
              <a:rPr lang="es-MX" b="1" dirty="0"/>
              <a:t>una para tomar, otorgar, crear y eliminar, </a:t>
            </a:r>
            <a:r>
              <a:rPr lang="es-MX" dirty="0"/>
              <a:t>forma parte del álgebra asociada con este modelo matemático.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275409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 y="0"/>
            <a:ext cx="12182080" cy="6858000"/>
          </a:xfrm>
          <a:prstGeom prst="rect">
            <a:avLst/>
          </a:prstGeom>
        </p:spPr>
      </p:pic>
      <p:sp>
        <p:nvSpPr>
          <p:cNvPr id="6" name="CuadroTexto 5"/>
          <p:cNvSpPr txBox="1"/>
          <p:nvPr/>
        </p:nvSpPr>
        <p:spPr>
          <a:xfrm>
            <a:off x="932191" y="2058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a:t>
            </a:r>
            <a:r>
              <a:rPr lang="es-MX" b="1" dirty="0" err="1"/>
              <a:t>Take</a:t>
            </a:r>
            <a:r>
              <a:rPr lang="es-MX" b="1" dirty="0"/>
              <a:t>-Grant. </a:t>
            </a:r>
            <a:r>
              <a:rPr lang="es-MX" dirty="0"/>
              <a:t>El modelo de toma-concesión no se usa </a:t>
            </a:r>
            <a:r>
              <a:rPr lang="es-MX" b="1" dirty="0"/>
              <a:t>típicamente en la implementación de un sistema de control de acceso en particular</a:t>
            </a:r>
            <a:r>
              <a:rPr lang="es-MX" dirty="0"/>
              <a:t>. Su valor radica en su capacidad para analizar una implementación y </a:t>
            </a:r>
            <a:r>
              <a:rPr lang="es-MX" b="1" dirty="0"/>
              <a:t>responder preguntas sobre si una implementación específica está completa o podría ser capaz de filtrar información</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736528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058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matriz de control de acceso. </a:t>
            </a:r>
            <a:r>
              <a:rPr lang="es-MX" dirty="0"/>
              <a:t>El modelo de matriz de control de acceso es una forma simplificada de notación de control de acceso en la que las </a:t>
            </a:r>
            <a:r>
              <a:rPr lang="es-MX" b="1" dirty="0"/>
              <a:t>acciones permitidas que se le permite a un sujeto con un objeto se enumeran en un formato de matriz</a:t>
            </a:r>
            <a:r>
              <a:rPr lang="es-MX" dirty="0"/>
              <a:t>. Este es un modelo de propósito muy general, sin restricciones en su formulación. La fortaleza de este modelo es </a:t>
            </a:r>
            <a:r>
              <a:rPr lang="es-MX" b="1" dirty="0"/>
              <a:t>su simplicidad en el diseño</a:t>
            </a:r>
            <a:r>
              <a:rPr lang="es-MX" dirty="0"/>
              <a:t>, pero esto también conduce a </a:t>
            </a:r>
            <a:r>
              <a:rPr lang="es-MX" b="1" dirty="0"/>
              <a:t>su mayor debilidad: la dificultad de implementación</a:t>
            </a:r>
            <a:r>
              <a:rPr lang="es-MX" dirty="0"/>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773965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058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matriz de control de acceso. </a:t>
            </a:r>
            <a:r>
              <a:rPr lang="es-MX" dirty="0"/>
              <a:t>Debido a que no tiene restricciones, </a:t>
            </a:r>
            <a:r>
              <a:rPr lang="es-MX" b="1" dirty="0"/>
              <a:t>puede ser muy difícil de implementar en la práctica y no se escala bien.</a:t>
            </a:r>
            <a:r>
              <a:rPr lang="es-MX" dirty="0"/>
              <a:t> A medida que aumenta el número de sujetos y objetos, las intersecciones aumentan como el producto de las dos enumeraciones, lo que lleva a un gran número de entradas de ACL.</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2265802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Control de acceso basado en roles . </a:t>
            </a:r>
            <a:r>
              <a:rPr lang="es-MX" dirty="0"/>
              <a:t>Las listas de control de acceso pueden volverse largas, engorrosas y tomar tiempo para administrarlas correctamente. Un mecanismo de control de acceso que aborda la duración y el costo de las ACL es el control de acceso basado en roles (RBAC). En este esquema, </a:t>
            </a:r>
            <a:r>
              <a:rPr lang="es-MX" b="1" dirty="0"/>
              <a:t>en lugar de que a cada usuario se le asignen permisos de acceso específicos para los objetos asociados con el sistema informático o la red, a los usuarios se les asigna un conjunto de roles que pueden realizar.</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982222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Control de acceso basado en roles. </a:t>
            </a:r>
            <a:r>
              <a:rPr lang="es-MX" dirty="0"/>
              <a:t>Un ejemplo común de roles sería </a:t>
            </a:r>
            <a:r>
              <a:rPr lang="es-MX" b="1" dirty="0"/>
              <a:t>desarrollador, evaluador, producción, gerente y ejecutivo</a:t>
            </a:r>
            <a:r>
              <a:rPr lang="es-MX" dirty="0"/>
              <a:t>. En este esquema, un </a:t>
            </a:r>
            <a:r>
              <a:rPr lang="es-MX" b="1" dirty="0"/>
              <a:t>usuario podría ser un desarrollador </a:t>
            </a:r>
            <a:r>
              <a:rPr lang="es-MX" dirty="0"/>
              <a:t>y tener un solo rol o podría ser un administrador sobre probadores y tener dos roles. La asignación de roles no tiene por qué ser excluyente.</a:t>
            </a:r>
            <a:endParaRPr lang="es-MX" b="1"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69250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5574890" y="2290716"/>
            <a:ext cx="5941278" cy="3108543"/>
          </a:xfrm>
          <a:prstGeom prst="rect">
            <a:avLst/>
          </a:prstGeom>
          <a:noFill/>
        </p:spPr>
        <p:txBody>
          <a:bodyPr wrap="square" rtlCol="0">
            <a:spAutoFit/>
          </a:bodyPr>
          <a:lstStyle/>
          <a:p>
            <a:pPr algn="just"/>
            <a:r>
              <a:rPr lang="es-MX" sz="2800" dirty="0">
                <a:solidFill>
                  <a:srgbClr val="8F8E8E"/>
                </a:solidFill>
              </a:rPr>
              <a:t>El costo de reparar un software inseguro en </a:t>
            </a:r>
            <a:r>
              <a:rPr lang="es-MX" sz="2800" b="1" dirty="0">
                <a:solidFill>
                  <a:srgbClr val="8F8E8E"/>
                </a:solidFill>
              </a:rPr>
              <a:t>una etapa anterior del ciclo </a:t>
            </a:r>
            <a:r>
              <a:rPr lang="es-MX" sz="2800" dirty="0">
                <a:solidFill>
                  <a:srgbClr val="8F8E8E"/>
                </a:solidFill>
              </a:rPr>
              <a:t>de vida de desarrollo de software (SDLC) es insignificante en comparación con tener el mismo problema se </a:t>
            </a:r>
            <a:r>
              <a:rPr lang="es-MX" sz="2800" b="1" dirty="0">
                <a:solidFill>
                  <a:srgbClr val="8F8E8E"/>
                </a:solidFill>
              </a:rPr>
              <a:t>abordó en una etapa posterior</a:t>
            </a:r>
            <a:r>
              <a:rPr lang="es-MX" sz="2800" dirty="0">
                <a:solidFill>
                  <a:srgbClr val="8F8E8E"/>
                </a:solidFill>
              </a:rPr>
              <a:t> del SDLC</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6416465" cy="1176541"/>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Seguridad como </a:t>
            </a:r>
            <a:r>
              <a:rPr lang="es-ES_tradnl" sz="4853" b="1" spc="-100" dirty="0">
                <a:solidFill>
                  <a:srgbClr val="8F8E8E"/>
                </a:solidFill>
                <a:latin typeface="Arial" charset="0"/>
                <a:cs typeface="Arial" charset="0"/>
              </a:rPr>
              <a:t>ocurrencia tardía</a:t>
            </a:r>
          </a:p>
        </p:txBody>
      </p:sp>
      <p:pic>
        <p:nvPicPr>
          <p:cNvPr id="8" name="image36.png">
            <a:extLst>
              <a:ext uri="{FF2B5EF4-FFF2-40B4-BE49-F238E27FC236}">
                <a16:creationId xmlns:a16="http://schemas.microsoft.com/office/drawing/2014/main" id="{C07483CF-B5BA-4187-873F-5FCDF97C13CA}"/>
              </a:ext>
            </a:extLst>
          </p:cNvPr>
          <p:cNvPicPr/>
          <p:nvPr/>
        </p:nvPicPr>
        <p:blipFill>
          <a:blip r:embed="rId5" cstate="print"/>
          <a:stretch>
            <a:fillRect/>
          </a:stretch>
        </p:blipFill>
        <p:spPr>
          <a:xfrm>
            <a:off x="675832" y="2027806"/>
            <a:ext cx="4766422" cy="3345558"/>
          </a:xfrm>
          <a:prstGeom prst="rect">
            <a:avLst/>
          </a:prstGeom>
        </p:spPr>
      </p:pic>
    </p:spTree>
    <p:extLst>
      <p:ext uri="{BB962C8B-B14F-4D97-AF65-F5344CB8AC3E}">
        <p14:creationId xmlns:p14="http://schemas.microsoft.com/office/powerpoint/2010/main" val="1210195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A los roles, a su vez, se les asignan los permisos de acceso necesarios para realizar las tareas asociadas a ellos. </a:t>
            </a:r>
            <a:r>
              <a:rPr lang="es-MX" b="1" dirty="0"/>
              <a:t>Por tanto, los usuarios obtendrán permisos sobre los objetos en términos de las funciones específicas que deben realizar</a:t>
            </a:r>
            <a:r>
              <a:rPr lang="es-MX" dirty="0"/>
              <a:t>. A un auditor, por ejemplo, se le puede asignar acceso de lectura solamente, lo que permite auditorías, pero evita cambios.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379169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Control de acceso basado en reglas. </a:t>
            </a:r>
            <a:r>
              <a:rPr lang="es-MX" dirty="0"/>
              <a:t>Un segundo uso del acrónimo RBAC es para el control de acceso basado en reglas. Los sistemas de control de acceso </a:t>
            </a:r>
            <a:r>
              <a:rPr lang="es-MX" b="1" dirty="0"/>
              <a:t>basados en reglas son mucho menos comunes que el control de acceso basado en roles, pero sirven a un nicho</a:t>
            </a:r>
            <a:r>
              <a:rPr lang="es-MX" dirty="0"/>
              <a:t>. En el control de acceso basado en reglas, nuevamente utilizamos elementos como listas de control de acceso para ayudar a determinar si se debe otorgar el acceso o no.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002648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Control de acceso basado en reglas. </a:t>
            </a:r>
            <a:r>
              <a:rPr lang="es-MX" dirty="0"/>
              <a:t>En este caso, una serie de reglas está contenida en la lista de control de acceso, y la determinación de otorgar acceso se hará en base a estas reglas. Un ejemplo de tal regla podría ser una </a:t>
            </a:r>
            <a:r>
              <a:rPr lang="es-MX" b="1" dirty="0"/>
              <a:t>regla que establezca que los empleados que no son de la gerencia pueden no tener acceso al archivo de nómina </a:t>
            </a:r>
            <a:r>
              <a:rPr lang="es-MX" dirty="0"/>
              <a:t>después del horario laboral o los fines de semana.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772686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160743"/>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Control de acceso basado en reglas. </a:t>
            </a:r>
            <a:r>
              <a:rPr lang="es-MX" dirty="0"/>
              <a:t>El control de acceso basado en reglas se puede utilizar además de, o como un método para implementar otros métodos de control de acceso. Por ejemplo, el </a:t>
            </a:r>
            <a:r>
              <a:rPr lang="es-MX" b="1" dirty="0"/>
              <a:t>control de acceso basado en roles se puede usar para limitar el acceso a archivos</a:t>
            </a:r>
            <a:r>
              <a:rPr lang="es-MX" dirty="0"/>
              <a:t> según la asignación de trabajo, y se pueden agregar controles basados en reglas para controlar la hora del día o las restricciones de la red.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555403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1850536"/>
            <a:ext cx="10583977" cy="3970318"/>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MAC. </a:t>
            </a:r>
            <a:r>
              <a:rPr lang="es-MX" dirty="0"/>
              <a:t>Un sistema empleado con menos frecuencia para restringir el acceso es el control de acceso obligatorio. </a:t>
            </a:r>
            <a:r>
              <a:rPr lang="es-MX" b="1" dirty="0"/>
              <a:t>MAC tiene sus raíces en los sistemas de control militar, y refiriéndonos al Libro Naranja</a:t>
            </a:r>
            <a:r>
              <a:rPr lang="es-MX" dirty="0"/>
              <a:t>, podemos encontrar una definición de controles de acceso obligatorios, </a:t>
            </a:r>
            <a:r>
              <a:rPr lang="es-MX" b="1" dirty="0"/>
              <a:t>que son “un medio de restringir el acceso a objetos en base a la sensibilidad (representada por una etiqueta) de la información contenidos en los objetos y la autorización formal (es decir, autorización) de los sujetos para acceder a información de tal sensibilidad "</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811455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1850536"/>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MAC. </a:t>
            </a:r>
            <a:r>
              <a:rPr lang="es-MX" dirty="0"/>
              <a:t>En los sistemas MAC, el propietario o el sujeto no puede </a:t>
            </a:r>
            <a:r>
              <a:rPr lang="es-MX" b="1" dirty="0"/>
              <a:t>determinar si se debe otorgar acceso a otro sujeto; es el trabajo del sistema operativo decidir</a:t>
            </a:r>
            <a:r>
              <a:rPr lang="es-MX" dirty="0"/>
              <a:t>. En MAC, el mecanismo de seguridad controla el acceso a todos los objetos y los sujetos individuales no pueden cambiar ese acceso.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934739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MAC. </a:t>
            </a:r>
            <a:r>
              <a:rPr lang="es-MX" dirty="0"/>
              <a:t>Esto coloca la responsabilidad de determinar el acceso de seguridad sobre los diseñadores de un sistema, requiriendo que todas las relaciones de objeto y sujeto se definan antes de su uso en un sistema. </a:t>
            </a:r>
            <a:r>
              <a:rPr lang="es-MX" b="1" dirty="0"/>
              <a:t>SELinux, una forma especialmente reforzada de Linux basada en MAC, fue desarrollada por la Agencia de Seguridad Nacional (NSA) para demostrar la utilidad de este modelo de acceso</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950512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DAC. </a:t>
            </a:r>
            <a:r>
              <a:rPr lang="es-MX" dirty="0"/>
              <a:t>Tanto el control de acceso </a:t>
            </a:r>
            <a:r>
              <a:rPr lang="es-MX" b="1" dirty="0"/>
              <a:t>discrecional como el control de acceso</a:t>
            </a:r>
            <a:r>
              <a:rPr lang="es-MX" dirty="0"/>
              <a:t> obligatorio </a:t>
            </a:r>
            <a:r>
              <a:rPr lang="es-MX" b="1" dirty="0"/>
              <a:t>son términos utilizados originalmente por los militares </a:t>
            </a:r>
            <a:r>
              <a:rPr lang="es-MX" dirty="0"/>
              <a:t>para describir dos enfoques diferentes para controlar qué acceso tenía una persona a un sistema.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832982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DAC. </a:t>
            </a:r>
            <a:r>
              <a:rPr lang="es-MX" dirty="0"/>
              <a:t>Según lo define el Libro Naranja, un documento del Departamento de Defensa que en un momento fue el estándar para describir lo que constituía un sistema informático confiable, los controles de acceso discrecional </a:t>
            </a:r>
            <a:r>
              <a:rPr lang="es-MX" b="1" dirty="0"/>
              <a:t>son “un medio para restringir el acceso a objetos en función de la identidad de sujetos y / o grupos al que pertenecen</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437797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DAC. </a:t>
            </a:r>
            <a:r>
              <a:rPr lang="es-MX" dirty="0"/>
              <a:t>Los controles son discrecionales en el sentido de que un sujeto con cierto permiso de acceso es capaz de pasar ese permiso (quizás indirectamente) a cualquier otro sujeto ".</a:t>
            </a:r>
          </a:p>
          <a:p>
            <a:r>
              <a:rPr lang="es-MX" dirty="0"/>
              <a:t>DAC es realmente bastante simple. </a:t>
            </a:r>
            <a:r>
              <a:rPr lang="es-MX" b="1" dirty="0"/>
              <a:t>En los sistemas que emplean controles de acceso discrecionales</a:t>
            </a:r>
            <a:r>
              <a:rPr lang="es-MX" dirty="0"/>
              <a:t>, el propietario de un objeto puede decidir qué otros sujetos pueden tener acceso al objeto y qué acceso específico pueden tener.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7390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2154254"/>
            <a:ext cx="10583977" cy="1384995"/>
          </a:xfrm>
          <a:prstGeom prst="rect">
            <a:avLst/>
          </a:prstGeom>
          <a:noFill/>
        </p:spPr>
        <p:txBody>
          <a:bodyPr wrap="square" rtlCol="0">
            <a:spAutoFit/>
          </a:bodyPr>
          <a:lstStyle/>
          <a:p>
            <a:pPr algn="just"/>
            <a:r>
              <a:rPr lang="es-MX" sz="2800" dirty="0">
                <a:solidFill>
                  <a:srgbClr val="8F8E8E"/>
                </a:solidFill>
              </a:rPr>
              <a:t>Se considera que la incorporación de funciones seguras hace que el software se vuelva muy complejo, restrictivo e inutilizable. La seguridad del software debe equilibrarse con la usabilidad y el rendimiento.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Seguridad vs </a:t>
            </a:r>
            <a:r>
              <a:rPr lang="es-ES_tradnl" sz="4853" b="1" spc="-100" dirty="0">
                <a:solidFill>
                  <a:srgbClr val="8F8E8E"/>
                </a:solidFill>
                <a:latin typeface="Arial" charset="0"/>
                <a:cs typeface="Arial" charset="0"/>
              </a:rPr>
              <a:t>usabilidad</a:t>
            </a:r>
          </a:p>
        </p:txBody>
      </p:sp>
    </p:spTree>
    <p:extLst>
      <p:ext uri="{BB962C8B-B14F-4D97-AF65-F5344CB8AC3E}">
        <p14:creationId xmlns:p14="http://schemas.microsoft.com/office/powerpoint/2010/main" val="35641232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DAC. </a:t>
            </a:r>
            <a:r>
              <a:rPr lang="es-MX" dirty="0"/>
              <a:t>El propietario de un archivo puede especificar qué permisos se otorgan a qué usuarios. </a:t>
            </a:r>
            <a:r>
              <a:rPr lang="es-MX" b="1" dirty="0"/>
              <a:t>Las listas de control de acceso son el mecanismo más común utilizado para implementar el control de acceso discreciona</a:t>
            </a:r>
            <a:r>
              <a:rPr lang="es-MX" dirty="0"/>
              <a:t>l. La fuerza de DAC es su simplicidad. La debilidad es que es discrecional, o en otras palabras, opcional.</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599375"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9390456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El modelo de seguridad multinivel es un modelo descriptivo de seguridad en el que se asignan etiquetas a grupos separados y estos grupos actúan como contenedores, manteniendo la información y los procesos separados según las etiquetas. </a:t>
            </a:r>
            <a:r>
              <a:rPr lang="es-MX" b="1" dirty="0"/>
              <a:t>Estos pueden ser de naturaleza jerárquica, en los que algunos contenedores pueden considerarse superiores o incluir contenedores inferiores</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8849885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Un ejemplo de seguridad multinivel es el esquema de clasificación militar: Alto secreto, Secreto y Confidencial. Un documento puede contener cualquier conjunto de estos tres, pero el "contenedor" asume la etiqueta del elemento más alto contenido.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190388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Si un documento contiene información de alto secreto, todo el documento asume el nivel de protección de alto secreto. Para fines de mantenimiento, </a:t>
            </a:r>
            <a:r>
              <a:rPr lang="es-MX" b="1" dirty="0"/>
              <a:t>los elementos individuales en el documento generalmente se marcan con su nivel aplicable</a:t>
            </a:r>
            <a:r>
              <a:rPr lang="es-MX" dirty="0"/>
              <a:t>, de modo que si se “toma” información del documento, se puede elegir el nivel correcto.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9363435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integridad</a:t>
            </a:r>
            <a:r>
              <a:rPr lang="es-MX" dirty="0"/>
              <a:t>. Los modelos basados en la integridad </a:t>
            </a:r>
            <a:r>
              <a:rPr lang="es-MX" b="1" dirty="0"/>
              <a:t>están diseñados para proteger la integridad de la información</a:t>
            </a:r>
            <a:r>
              <a:rPr lang="es-MX" dirty="0"/>
              <a:t>. Para algunos tipos de información, </a:t>
            </a:r>
            <a:r>
              <a:rPr lang="es-MX" b="1" dirty="0"/>
              <a:t>la integridad puede ser tan importante o incluso más importante que la confidencialidad</a:t>
            </a:r>
            <a:r>
              <a:rPr lang="es-MX" dirty="0"/>
              <a:t>. La información pública, como los precios de las acciones, está disponible para todos, pero la exactitud de su valor es crucial, lo que lleva a la necesidad de garantizar la integridad.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2737526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integridad</a:t>
            </a:r>
            <a:r>
              <a:rPr lang="es-MX" dirty="0"/>
              <a:t>. Los modelos basados en la integridad </a:t>
            </a:r>
            <a:r>
              <a:rPr lang="es-MX" b="1" dirty="0"/>
              <a:t>están diseñados para proteger la integridad de la información</a:t>
            </a:r>
            <a:r>
              <a:rPr lang="es-MX" dirty="0"/>
              <a:t>. Para algunos tipos de información, </a:t>
            </a:r>
            <a:r>
              <a:rPr lang="es-MX" b="1" dirty="0"/>
              <a:t>la integridad puede ser tan importante o incluso más importante que la confidencialidad</a:t>
            </a:r>
            <a:r>
              <a:rPr lang="es-MX" dirty="0"/>
              <a:t>. La información pública, como los precios de las acciones, está disponible para todos, pero la exactitud de su valor es crucial, lo que lleva a la necesidad de garantizar la integridad.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218162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3108543"/>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integridad de </a:t>
            </a:r>
            <a:r>
              <a:rPr lang="es-MX" b="1" dirty="0" err="1"/>
              <a:t>Biba</a:t>
            </a:r>
            <a:r>
              <a:rPr lang="es-MX" dirty="0"/>
              <a:t>. En el modelo </a:t>
            </a:r>
            <a:r>
              <a:rPr lang="es-MX" dirty="0" err="1"/>
              <a:t>Biba</a:t>
            </a:r>
            <a:r>
              <a:rPr lang="es-MX" dirty="0"/>
              <a:t>, los niveles de integridad se utilizan para separar los permisos. </a:t>
            </a:r>
            <a:r>
              <a:rPr lang="es-MX" b="1" dirty="0"/>
              <a:t>El principio detrás de los niveles de integridad es que se cree que los datos con un nivel de integridad más alto son más precisos o confiables que los datos con un nivel de integridad más bajo</a:t>
            </a:r>
            <a:r>
              <a:rPr lang="es-MX" dirty="0"/>
              <a:t>. Los niveles de integridad indican el nivel de "confianza" que se puede depositar en la precisión de la información en función del nivel especificado.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45558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El modelo </a:t>
            </a:r>
            <a:r>
              <a:rPr lang="es-MX" b="1" dirty="0" err="1"/>
              <a:t>Biba</a:t>
            </a:r>
            <a:r>
              <a:rPr lang="es-MX" b="1" dirty="0"/>
              <a:t> </a:t>
            </a:r>
            <a:r>
              <a:rPr lang="es-MX" dirty="0"/>
              <a:t>emplea dos reglas para gestionar los esfuerzos de integridad. La primera regla se conoce como </a:t>
            </a:r>
            <a:r>
              <a:rPr lang="es-MX" b="1" dirty="0"/>
              <a:t>la política de marca de agua baja o la regla de “no escribir”</a:t>
            </a:r>
            <a:r>
              <a:rPr lang="es-MX" dirty="0"/>
              <a:t>. Esta política en muchos sentidos es lo opuesto a la propiedad * del modelo Bell </a:t>
            </a:r>
            <a:r>
              <a:rPr lang="es-MX" dirty="0" err="1"/>
              <a:t>LaPadula</a:t>
            </a:r>
            <a:r>
              <a:rPr lang="es-MX" dirty="0"/>
              <a:t>, ya que evita que los sujetos escriban en objetos de un nivel de integridad más alto.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4164949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La segunda regla del modelo </a:t>
            </a:r>
            <a:r>
              <a:rPr lang="es-MX" dirty="0" err="1"/>
              <a:t>Biba</a:t>
            </a:r>
            <a:r>
              <a:rPr lang="es-MX" dirty="0"/>
              <a:t> establece que </a:t>
            </a:r>
            <a:r>
              <a:rPr lang="es-MX" b="1" dirty="0"/>
              <a:t>el nivel de integridad de un sujeto se reducirá si actúa sobre un objeto de menor nivel de integridad</a:t>
            </a:r>
            <a:r>
              <a:rPr lang="es-MX" dirty="0"/>
              <a:t>. La razón de esto es que si el sujeto luego usa datos de ese objeto, el nivel más alto de integridad que puede ser para un nuevo objeto creado a partir de él es el mismo nivel de integridad del objeto original.</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5643940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En otras palabras, el nivel de confianza que puede depositar en los datos formados a partir de datos en un nivel de integridad específico no puede ser más alto que el nivel de confianza que tiene en el sujeto que crea el nuevo objeto de datos y el nivel de confianza que tiene en el sujeto. </a:t>
            </a:r>
            <a:r>
              <a:rPr lang="es-MX" b="1" dirty="0"/>
              <a:t>solo puede ser tan alto como el nivel de confianza que tenía en los datos originales</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73576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58800" y="2154254"/>
            <a:ext cx="10583977" cy="2677656"/>
          </a:xfrm>
          <a:prstGeom prst="rect">
            <a:avLst/>
          </a:prstGeom>
          <a:noFill/>
        </p:spPr>
        <p:txBody>
          <a:bodyPr wrap="square" rtlCol="0">
            <a:spAutoFit/>
          </a:bodyPr>
          <a:lstStyle/>
          <a:p>
            <a:pPr algn="just"/>
            <a:r>
              <a:rPr lang="es-MX" sz="2800" dirty="0">
                <a:solidFill>
                  <a:srgbClr val="8F8E8E"/>
                </a:solidFill>
              </a:rPr>
              <a:t>Seguir procesos de Gestión de Calidad Total (TQM) como </a:t>
            </a:r>
            <a:r>
              <a:rPr lang="es-MX" sz="2800" dirty="0" err="1">
                <a:solidFill>
                  <a:srgbClr val="8F8E8E"/>
                </a:solidFill>
              </a:rPr>
              <a:t>Six</a:t>
            </a:r>
            <a:r>
              <a:rPr lang="es-MX" sz="2800" dirty="0">
                <a:solidFill>
                  <a:srgbClr val="8F8E8E"/>
                </a:solidFill>
              </a:rPr>
              <a:t> Sigma (6 σ) o certificar software con estándares de calidad ISO es importante para crear </a:t>
            </a:r>
            <a:r>
              <a:rPr lang="es-MX" sz="2800" b="1" dirty="0">
                <a:solidFill>
                  <a:srgbClr val="8F8E8E"/>
                </a:solidFill>
              </a:rPr>
              <a:t>software</a:t>
            </a:r>
            <a:r>
              <a:rPr lang="es-MX" sz="2800" dirty="0">
                <a:solidFill>
                  <a:srgbClr val="8F8E8E"/>
                </a:solidFill>
              </a:rPr>
              <a:t> </a:t>
            </a:r>
            <a:r>
              <a:rPr lang="es-MX" sz="2800" b="1" dirty="0">
                <a:solidFill>
                  <a:srgbClr val="8F8E8E"/>
                </a:solidFill>
              </a:rPr>
              <a:t>de buena calidad </a:t>
            </a:r>
            <a:r>
              <a:rPr lang="es-MX" sz="2800" dirty="0">
                <a:solidFill>
                  <a:srgbClr val="8F8E8E"/>
                </a:solidFill>
              </a:rPr>
              <a:t>y lograr una ventaja competitiva en el mercado, pero es importante darse cuenta de que dicha validación de calidad y </a:t>
            </a:r>
            <a:r>
              <a:rPr lang="es-MX" sz="2800" b="1" dirty="0">
                <a:solidFill>
                  <a:srgbClr val="8F8E8E"/>
                </a:solidFill>
              </a:rPr>
              <a:t>Las certificaciones no significan necesariamente que el producto de software sea seguro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3266651" y="726564"/>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Seguridad y </a:t>
            </a:r>
            <a:r>
              <a:rPr lang="es-ES_tradnl" sz="4853" b="1" spc="-100" dirty="0">
                <a:solidFill>
                  <a:srgbClr val="8F8E8E"/>
                </a:solidFill>
                <a:latin typeface="Arial" charset="0"/>
                <a:cs typeface="Arial" charset="0"/>
              </a:rPr>
              <a:t>calidad</a:t>
            </a:r>
          </a:p>
        </p:txBody>
      </p:sp>
    </p:spTree>
    <p:extLst>
      <p:ext uri="{BB962C8B-B14F-4D97-AF65-F5344CB8AC3E}">
        <p14:creationId xmlns:p14="http://schemas.microsoft.com/office/powerpoint/2010/main" val="2705088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Clark-Wilson. </a:t>
            </a:r>
            <a:r>
              <a:rPr lang="es-MX" dirty="0"/>
              <a:t>El modelo de seguridad de Clark-Wilson adopta un enfoque completamente diferente al modelo de </a:t>
            </a:r>
            <a:r>
              <a:rPr lang="es-MX" dirty="0" err="1"/>
              <a:t>Biba</a:t>
            </a:r>
            <a:r>
              <a:rPr lang="es-MX" dirty="0"/>
              <a:t>, utilizando transacciones como base para sus reglas. </a:t>
            </a:r>
            <a:r>
              <a:rPr lang="es-MX" b="1" dirty="0"/>
              <a:t>Define dos niveles de integridad: elementos de datos restringidos (CDI) y elementos de datos no restringidos (UDI)</a:t>
            </a:r>
            <a:r>
              <a:rPr lang="es-MX" dirty="0"/>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432438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Clark-Wilson. </a:t>
            </a:r>
            <a:r>
              <a:rPr lang="es-MX" dirty="0"/>
              <a:t>Los datos CDI están sujetos a controles de integridad, mientras que los datos UDI no. Luego, el modelo define dos tipos de procesos: </a:t>
            </a:r>
            <a:r>
              <a:rPr lang="es-MX" b="1" dirty="0"/>
              <a:t>procesos de verificación de integridad (IVP) y procesos de transformación (TP).</a:t>
            </a:r>
            <a:r>
              <a:rPr lang="es-MX" dirty="0"/>
              <a:t> Los IVP garantizan que </a:t>
            </a:r>
            <a:r>
              <a:rPr lang="es-MX" b="1" dirty="0"/>
              <a:t>los datos de CDI cumplan con las restricciones de integridad </a:t>
            </a:r>
            <a:r>
              <a:rPr lang="es-MX" dirty="0"/>
              <a:t>(para garantizar que el sistema esté en un estado válido).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569716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932191" y="2300702"/>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 de Clark-Wilson. </a:t>
            </a:r>
            <a:r>
              <a:rPr lang="es-MX" dirty="0"/>
              <a:t>Los TP son procesos que cambian el estado de los datos de un estado válido a otro. </a:t>
            </a:r>
            <a:r>
              <a:rPr lang="es-MX" b="1" dirty="0"/>
              <a:t>Los datos de este modelo no pueden ser modificados directamente por un usuario</a:t>
            </a:r>
            <a:r>
              <a:rPr lang="es-MX" dirty="0"/>
              <a:t>; solo puede ser cambiado por TP de confianza.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144553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2108573"/>
            <a:ext cx="10583977" cy="3970318"/>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Modelos de flujo de información. </a:t>
            </a:r>
            <a:r>
              <a:rPr lang="es-MX" dirty="0"/>
              <a:t>Otra metodología para modelar la seguridad se basa en </a:t>
            </a:r>
            <a:r>
              <a:rPr lang="es-MX" b="1" dirty="0"/>
              <a:t>la noción de flujos de información</a:t>
            </a:r>
            <a:r>
              <a:rPr lang="es-MX" dirty="0"/>
              <a:t>. La información de un sistema debe protegerse cuando está en reposo, en tránsito y en uso. </a:t>
            </a:r>
            <a:r>
              <a:rPr lang="es-MX" b="1" dirty="0"/>
              <a:t>Comprender cómo fluye la información a través de un sistema, los componentes que actúan sobre él </a:t>
            </a:r>
            <a:r>
              <a:rPr lang="es-MX" dirty="0"/>
              <a:t>y cómo entra y sale de un sistema proporciona datos críticos sobre los mecanismos de protección necesarios. Una serie de modelos que explora aspectos del flujo de datos o información en un sistema ayuda a comprender la aplicación de los mecanismos de protección apropiados.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5303050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2108573"/>
            <a:ext cx="10583977" cy="3539430"/>
          </a:xfrm>
          <a:prstGeom prst="rect">
            <a:avLst/>
          </a:prstGeom>
          <a:noFill/>
        </p:spPr>
        <p:txBody>
          <a:bodyPr wrap="square" rtlCol="0">
            <a:spAutoFit/>
          </a:bodyPr>
          <a:lstStyle>
            <a:defPPr>
              <a:defRPr lang="es-ES_tradnl"/>
            </a:defPPr>
            <a:lvl1pPr algn="just">
              <a:defRPr sz="2800">
                <a:solidFill>
                  <a:srgbClr val="8F8E8E"/>
                </a:solidFill>
              </a:defRPr>
            </a:lvl1pPr>
          </a:lstStyle>
          <a:p>
            <a:r>
              <a:rPr lang="en-US" b="1" dirty="0"/>
              <a:t>Brewer-Nash Model (Chinese Wall). </a:t>
            </a:r>
            <a:r>
              <a:rPr lang="es-MX" dirty="0"/>
              <a:t>El modelo </a:t>
            </a:r>
            <a:r>
              <a:rPr lang="es-MX" dirty="0" err="1"/>
              <a:t>Brewer</a:t>
            </a:r>
            <a:r>
              <a:rPr lang="es-MX" dirty="0"/>
              <a:t> Nash es un modelo diseñado para hacer cumplir </a:t>
            </a:r>
            <a:r>
              <a:rPr lang="es-MX" b="1" dirty="0"/>
              <a:t>la confidencialidad en las operaciones empresariales comerciales.</a:t>
            </a:r>
            <a:r>
              <a:rPr lang="es-MX" dirty="0"/>
              <a:t> En una empresa comercial, hay situaciones en las que diferentes aspectos de una empresa pueden tener acceso a elementos de información que no se pueden compartir con los otros aspectos. En una empresa de consultoría financiera, el personal de la rama de investigación puede tener acceso a información que se consideraría "información privilegiada".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5802370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2108573"/>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n-US" b="1" dirty="0"/>
              <a:t>Brewer-Nash Model (Chinese Wall). </a:t>
            </a:r>
            <a:r>
              <a:rPr lang="es-MX" dirty="0"/>
              <a:t>Esta información no puede, por ley o éticamente, ser compartida con otros clientes. </a:t>
            </a:r>
            <a:r>
              <a:rPr lang="es-MX" b="1" dirty="0"/>
              <a:t>El término común utilizado para este modelo es el modelo de pared china</a:t>
            </a:r>
            <a:r>
              <a:rPr lang="es-MX" dirty="0"/>
              <a:t>. La seguridad se caracteriza por elementos que involucran tecnología, personas y procesos.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6497448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99051" y="2108573"/>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El modelo </a:t>
            </a:r>
            <a:r>
              <a:rPr lang="es-MX" dirty="0" err="1"/>
              <a:t>Brewer</a:t>
            </a:r>
            <a:r>
              <a:rPr lang="es-MX" dirty="0"/>
              <a:t> Nash es un modelo en el que los elementos asociados con los tres se pueden entender fácilmente. </a:t>
            </a:r>
            <a:r>
              <a:rPr lang="es-MX" b="1" dirty="0"/>
              <a:t>Se puede emplear tecnología para evitar el acceso a los datos por parte de grupos en conflicto.</a:t>
            </a:r>
            <a:r>
              <a:rPr lang="es-MX" dirty="0"/>
              <a:t> Se puede capacitar a las personas para que no comprometan la separación de la información.</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101106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1815882"/>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Se pueden implementar políticas para garantizar que la tecnología y las acciones del personal se involucren adecuadamente para evitar compromisos. El empleo de acciones en los tres dominios proporciona una implementación integral de un modelo de seguridad.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2585545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677656"/>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Diagramas de flujo de datos. </a:t>
            </a:r>
            <a:r>
              <a:rPr lang="es-MX" dirty="0"/>
              <a:t>El problema principal en seguridad es la </a:t>
            </a:r>
            <a:r>
              <a:rPr lang="es-MX" b="1" dirty="0"/>
              <a:t>protección de la información cuando se almacena</a:t>
            </a:r>
            <a:r>
              <a:rPr lang="es-MX" dirty="0"/>
              <a:t>, mientras </a:t>
            </a:r>
            <a:r>
              <a:rPr lang="es-MX" b="1" dirty="0"/>
              <a:t>está en tránsito y mientras se procesa.</a:t>
            </a:r>
            <a:r>
              <a:rPr lang="es-MX" dirty="0"/>
              <a:t> Comprender cómo se mueven los datos a través de un sistema es esencial para diseñar e implementar las medidas de seguridad para garantizar la funcionalidad de seguridad adecuada.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399680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94"/>
            <a:ext cx="12182080" cy="6858000"/>
          </a:xfrm>
          <a:prstGeom prst="rect">
            <a:avLst/>
          </a:prstGeom>
        </p:spPr>
      </p:pic>
      <p:sp>
        <p:nvSpPr>
          <p:cNvPr id="6" name="CuadroTexto 5"/>
          <p:cNvSpPr txBox="1"/>
          <p:nvPr/>
        </p:nvSpPr>
        <p:spPr>
          <a:xfrm>
            <a:off x="773165" y="2408220"/>
            <a:ext cx="10583977" cy="2246769"/>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b="1" dirty="0"/>
              <a:t>Diagramas de flujo de datos. </a:t>
            </a:r>
            <a:r>
              <a:rPr lang="es-MX" dirty="0"/>
              <a:t>Los diagramas de flujo de datos (DFD) están diseñados específicamente </a:t>
            </a:r>
            <a:r>
              <a:rPr lang="es-MX" b="1" dirty="0"/>
              <a:t>para documentar el almacenamiento, movimiento y procesamiento de datos en un sistema</a:t>
            </a:r>
            <a:r>
              <a:rPr lang="es-MX" dirty="0"/>
              <a:t>. Los diagramas de flujo de datos son de naturaleza gráfica y se construyen en una serie de niveles.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8A771574-4FB2-4CCB-9313-949541BDE777}"/>
              </a:ext>
            </a:extLst>
          </p:cNvPr>
          <p:cNvSpPr txBox="1"/>
          <p:nvPr/>
        </p:nvSpPr>
        <p:spPr>
          <a:xfrm>
            <a:off x="2008531" y="1073667"/>
            <a:ext cx="10183469"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Modelos </a:t>
            </a:r>
            <a:r>
              <a:rPr lang="es-MX" sz="4853" b="1" spc="-100" dirty="0">
                <a:solidFill>
                  <a:schemeClr val="bg1">
                    <a:lumMod val="65000"/>
                  </a:schemeClr>
                </a:solidFill>
                <a:latin typeface="Arial" charset="0"/>
                <a:ea typeface="Arial" charset="0"/>
                <a:cs typeface="Arial" charset="0"/>
              </a:rPr>
              <a:t>de seguridad multinivel</a:t>
            </a:r>
            <a:endParaRPr lang="es-ES_tradnl" sz="4853" b="1" spc="-100" dirty="0">
              <a:solidFill>
                <a:schemeClr val="bg1">
                  <a:lumMod val="65000"/>
                </a:schemeClr>
              </a:solidFill>
              <a:latin typeface="Arial" charset="0"/>
              <a:cs typeface="Arial" charset="0"/>
            </a:endParaRPr>
          </a:p>
        </p:txBody>
      </p:sp>
    </p:spTree>
    <p:extLst>
      <p:ext uri="{BB962C8B-B14F-4D97-AF65-F5344CB8AC3E}">
        <p14:creationId xmlns:p14="http://schemas.microsoft.com/office/powerpoint/2010/main" val="40544236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1939</TotalTime>
  <Words>7240</Words>
  <Application>Microsoft Office PowerPoint</Application>
  <PresentationFormat>Panorámica</PresentationFormat>
  <Paragraphs>241</Paragraphs>
  <Slides>113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113</vt:i4>
      </vt:variant>
    </vt:vector>
  </HeadingPairs>
  <TitlesOfParts>
    <vt:vector size="117"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Amayte Fernanda Monroy León</cp:lastModifiedBy>
  <cp:revision>179</cp:revision>
  <dcterms:created xsi:type="dcterms:W3CDTF">2020-02-18T17:46:35Z</dcterms:created>
  <dcterms:modified xsi:type="dcterms:W3CDTF">2020-09-04T18:03:04Z</dcterms:modified>
</cp:coreProperties>
</file>