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80" r:id="rId8"/>
    <p:sldId id="262" r:id="rId9"/>
    <p:sldId id="263" r:id="rId10"/>
    <p:sldId id="264" r:id="rId11"/>
    <p:sldId id="265" r:id="rId12"/>
    <p:sldId id="266" r:id="rId13"/>
    <p:sldId id="267" r:id="rId14"/>
    <p:sldId id="268" r:id="rId15"/>
    <p:sldId id="269" r:id="rId16"/>
    <p:sldId id="270" r:id="rId17"/>
    <p:sldId id="271" r:id="rId18"/>
    <p:sldId id="286" r:id="rId19"/>
    <p:sldId id="272" r:id="rId20"/>
    <p:sldId id="273" r:id="rId21"/>
    <p:sldId id="274" r:id="rId22"/>
    <p:sldId id="275" r:id="rId23"/>
    <p:sldId id="276" r:id="rId24"/>
    <p:sldId id="277" r:id="rId25"/>
    <p:sldId id="278" r:id="rId26"/>
    <p:sldId id="279" r:id="rId27"/>
    <p:sldId id="282" r:id="rId28"/>
    <p:sldId id="283" r:id="rId29"/>
    <p:sldId id="281" r:id="rId30"/>
    <p:sldId id="284" r:id="rId31"/>
    <p:sldId id="285" r:id="rId32"/>
    <p:sldId id="287" r:id="rId33"/>
    <p:sldId id="325" r:id="rId34"/>
    <p:sldId id="326" r:id="rId35"/>
    <p:sldId id="327" r:id="rId36"/>
    <p:sldId id="328" r:id="rId37"/>
    <p:sldId id="329" r:id="rId38"/>
    <p:sldId id="330" r:id="rId39"/>
    <p:sldId id="331" r:id="rId40"/>
    <p:sldId id="332" r:id="rId41"/>
    <p:sldId id="333" r:id="rId42"/>
    <p:sldId id="334" r:id="rId43"/>
    <p:sldId id="288" r:id="rId44"/>
    <p:sldId id="289" r:id="rId45"/>
    <p:sldId id="290" r:id="rId46"/>
    <p:sldId id="291" r:id="rId47"/>
    <p:sldId id="292" r:id="rId48"/>
    <p:sldId id="335"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36" r:id="rId82"/>
    <p:sldId id="337" r:id="rId83"/>
    <p:sldId id="338" r:id="rId84"/>
    <p:sldId id="339" r:id="rId85"/>
    <p:sldId id="340" r:id="rId86"/>
    <p:sldId id="341" r:id="rId8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8E8E"/>
    <a:srgbClr val="048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p:restoredTop sz="96739"/>
  </p:normalViewPr>
  <p:slideViewPr>
    <p:cSldViewPr snapToGrid="0" snapToObjects="1">
      <p:cViewPr varScale="1">
        <p:scale>
          <a:sx n="68" d="100"/>
          <a:sy n="68" d="100"/>
        </p:scale>
        <p:origin x="3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49118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7433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68602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324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56452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625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Clic para editar título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27709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72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59178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92668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EDE9563-5252-154C-8E62-F252726308B1}" type="datetimeFigureOut">
              <a:rPr lang="es-ES_tradnl" smtClean="0"/>
              <a:t>03/09/2020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207861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E9563-5252-154C-8E62-F252726308B1}" type="datetimeFigureOut">
              <a:rPr lang="es-ES_tradnl" smtClean="0"/>
              <a:t>03/09/2020</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6896333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42877" y="3022049"/>
            <a:ext cx="8333645" cy="1715150"/>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Conceptos de Software Seguro</a:t>
            </a:r>
          </a:p>
          <a:p>
            <a:pPr>
              <a:lnSpc>
                <a:spcPts val="4192"/>
              </a:lnSpc>
            </a:pPr>
            <a:r>
              <a:rPr lang="es-ES_tradnl" sz="4853" b="1" spc="-100" dirty="0" err="1">
                <a:solidFill>
                  <a:srgbClr val="8F8E8E"/>
                </a:solidFill>
                <a:latin typeface="Arial" charset="0"/>
                <a:ea typeface="Arial" charset="0"/>
                <a:cs typeface="Arial" charset="0"/>
              </a:rPr>
              <a:t>Risk</a:t>
            </a:r>
            <a:r>
              <a:rPr lang="es-ES_tradnl" sz="4853" b="1" spc="-100" dirty="0">
                <a:solidFill>
                  <a:srgbClr val="8F8E8E"/>
                </a:solidFill>
                <a:latin typeface="Arial" charset="0"/>
                <a:ea typeface="Arial" charset="0"/>
                <a:cs typeface="Arial" charset="0"/>
              </a:rPr>
              <a:t> Management</a:t>
            </a: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58" y="1523396"/>
            <a:ext cx="1700784" cy="743712"/>
          </a:xfrm>
          <a:prstGeom prst="rect">
            <a:avLst/>
          </a:prstGeom>
        </p:spPr>
      </p:pic>
    </p:spTree>
    <p:extLst>
      <p:ext uri="{BB962C8B-B14F-4D97-AF65-F5344CB8AC3E}">
        <p14:creationId xmlns:p14="http://schemas.microsoft.com/office/powerpoint/2010/main" val="205417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2246769"/>
          </a:xfrm>
          <a:prstGeom prst="rect">
            <a:avLst/>
          </a:prstGeom>
          <a:noFill/>
        </p:spPr>
        <p:txBody>
          <a:bodyPr wrap="square" rtlCol="0">
            <a:spAutoFit/>
          </a:bodyPr>
          <a:lstStyle/>
          <a:p>
            <a:pPr algn="just"/>
            <a:r>
              <a:rPr lang="es-MX" sz="2800" dirty="0">
                <a:solidFill>
                  <a:srgbClr val="8F8E8E"/>
                </a:solidFill>
              </a:rPr>
              <a:t>Los ejemplos de </a:t>
            </a:r>
            <a:r>
              <a:rPr lang="es-MX" sz="2800" b="1" dirty="0">
                <a:solidFill>
                  <a:srgbClr val="8F8E8E"/>
                </a:solidFill>
              </a:rPr>
              <a:t>activos intangibles </a:t>
            </a:r>
            <a:r>
              <a:rPr lang="es-MX" sz="2800" dirty="0">
                <a:solidFill>
                  <a:srgbClr val="8F8E8E"/>
                </a:solidFill>
              </a:rPr>
              <a:t>incluyen la </a:t>
            </a:r>
            <a:r>
              <a:rPr lang="es-MX" sz="2800" b="1" dirty="0">
                <a:solidFill>
                  <a:srgbClr val="8F8E8E"/>
                </a:solidFill>
              </a:rPr>
              <a:t>lealtad del cliente</a:t>
            </a:r>
            <a:r>
              <a:rPr lang="es-MX" sz="2800" dirty="0">
                <a:solidFill>
                  <a:srgbClr val="8F8E8E"/>
                </a:solidFill>
              </a:rPr>
              <a:t>, los </a:t>
            </a:r>
            <a:r>
              <a:rPr lang="es-MX" sz="2800" b="1" dirty="0">
                <a:solidFill>
                  <a:srgbClr val="8F8E8E"/>
                </a:solidFill>
              </a:rPr>
              <a:t>derechos de propiedad intelectual </a:t>
            </a:r>
            <a:r>
              <a:rPr lang="es-MX" sz="2800" dirty="0">
                <a:solidFill>
                  <a:srgbClr val="8F8E8E"/>
                </a:solidFill>
              </a:rPr>
              <a:t>como </a:t>
            </a:r>
            <a:r>
              <a:rPr lang="es-MX" sz="2800" b="1" dirty="0">
                <a:solidFill>
                  <a:srgbClr val="8F8E8E"/>
                </a:solidFill>
              </a:rPr>
              <a:t>derechos de autor</a:t>
            </a:r>
            <a:r>
              <a:rPr lang="es-MX" sz="2800" dirty="0">
                <a:solidFill>
                  <a:srgbClr val="8F8E8E"/>
                </a:solidFill>
              </a:rPr>
              <a:t>, </a:t>
            </a:r>
            <a:r>
              <a:rPr lang="es-MX" sz="2800" b="1" dirty="0">
                <a:solidFill>
                  <a:srgbClr val="8F8E8E"/>
                </a:solidFill>
              </a:rPr>
              <a:t>patentes</a:t>
            </a:r>
            <a:r>
              <a:rPr lang="es-MX" sz="2800" dirty="0">
                <a:solidFill>
                  <a:srgbClr val="8F8E8E"/>
                </a:solidFill>
              </a:rPr>
              <a:t>, </a:t>
            </a:r>
            <a:r>
              <a:rPr lang="es-MX" sz="2800" b="1" dirty="0">
                <a:solidFill>
                  <a:srgbClr val="8F8E8E"/>
                </a:solidFill>
              </a:rPr>
              <a:t>marcas comerciales y reputación de marca</a:t>
            </a:r>
            <a:r>
              <a:rPr lang="es-MX" sz="2800" dirty="0">
                <a:solidFill>
                  <a:srgbClr val="8F8E8E"/>
                </a:solidFill>
              </a:rPr>
              <a:t>. La pérdida de reputación de marca para una organización puede ser desastrosa y la recuperación de tal pérdida puede ser casi imposible.</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5334602" y="1050051"/>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Activo</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83178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2246769"/>
          </a:xfrm>
          <a:prstGeom prst="rect">
            <a:avLst/>
          </a:prstGeom>
          <a:noFill/>
        </p:spPr>
        <p:txBody>
          <a:bodyPr wrap="square" rtlCol="0">
            <a:spAutoFit/>
          </a:bodyPr>
          <a:lstStyle/>
          <a:p>
            <a:pPr algn="just"/>
            <a:r>
              <a:rPr lang="es-MX" sz="2800" dirty="0">
                <a:solidFill>
                  <a:srgbClr val="8F8E8E"/>
                </a:solidFill>
              </a:rPr>
              <a:t>Una </a:t>
            </a:r>
            <a:r>
              <a:rPr lang="es-MX" sz="2800" b="1" dirty="0">
                <a:solidFill>
                  <a:srgbClr val="8F8E8E"/>
                </a:solidFill>
              </a:rPr>
              <a:t>debilidad o falla </a:t>
            </a:r>
            <a:r>
              <a:rPr lang="es-MX" sz="2800" dirty="0">
                <a:solidFill>
                  <a:srgbClr val="8F8E8E"/>
                </a:solidFill>
              </a:rPr>
              <a:t>que podría </a:t>
            </a:r>
            <a:r>
              <a:rPr lang="es-MX" sz="2800" b="1" dirty="0">
                <a:solidFill>
                  <a:srgbClr val="8F8E8E"/>
                </a:solidFill>
              </a:rPr>
              <a:t>ser provocada accidentalmente </a:t>
            </a:r>
            <a:r>
              <a:rPr lang="es-MX" sz="2800" dirty="0">
                <a:solidFill>
                  <a:srgbClr val="8F8E8E"/>
                </a:solidFill>
              </a:rPr>
              <a:t>o </a:t>
            </a:r>
            <a:r>
              <a:rPr lang="es-MX" sz="2800" b="1" dirty="0">
                <a:solidFill>
                  <a:srgbClr val="8F8E8E"/>
                </a:solidFill>
              </a:rPr>
              <a:t>explotada intencionalmente </a:t>
            </a:r>
            <a:r>
              <a:rPr lang="es-MX" sz="2800" dirty="0">
                <a:solidFill>
                  <a:srgbClr val="8F8E8E"/>
                </a:solidFill>
              </a:rPr>
              <a:t>por un atacante, </a:t>
            </a:r>
            <a:r>
              <a:rPr lang="es-MX" sz="2800" b="1" dirty="0">
                <a:solidFill>
                  <a:srgbClr val="8F8E8E"/>
                </a:solidFill>
              </a:rPr>
              <a:t>dando como resultado </a:t>
            </a:r>
            <a:r>
              <a:rPr lang="es-MX" sz="2800" dirty="0">
                <a:solidFill>
                  <a:srgbClr val="8F8E8E"/>
                </a:solidFill>
              </a:rPr>
              <a:t>la </a:t>
            </a:r>
            <a:r>
              <a:rPr lang="es-MX" sz="2800" b="1" dirty="0">
                <a:solidFill>
                  <a:srgbClr val="8F8E8E"/>
                </a:solidFill>
              </a:rPr>
              <a:t>violación o falla de la política de seguridad </a:t>
            </a:r>
            <a:r>
              <a:rPr lang="es-MX" sz="2800" dirty="0">
                <a:solidFill>
                  <a:srgbClr val="8F8E8E"/>
                </a:solidFill>
              </a:rPr>
              <a:t>se conoce como </a:t>
            </a:r>
            <a:r>
              <a:rPr lang="es-MX" sz="2800" b="1" dirty="0">
                <a:solidFill>
                  <a:srgbClr val="8F8E8E"/>
                </a:solidFill>
              </a:rPr>
              <a:t>vulnerabilidad</a:t>
            </a:r>
            <a:r>
              <a:rPr lang="es-MX" sz="2800" dirty="0">
                <a:solidFill>
                  <a:srgbClr val="8F8E8E"/>
                </a:solidFill>
              </a:rPr>
              <a:t>. Las </a:t>
            </a:r>
            <a:r>
              <a:rPr lang="es-MX" sz="2800" b="1" dirty="0">
                <a:solidFill>
                  <a:srgbClr val="8F8E8E"/>
                </a:solidFill>
              </a:rPr>
              <a:t>vulnerabilidades</a:t>
            </a:r>
            <a:r>
              <a:rPr lang="es-MX" sz="2800" dirty="0">
                <a:solidFill>
                  <a:srgbClr val="8F8E8E"/>
                </a:solidFill>
              </a:rPr>
              <a:t> pueden </a:t>
            </a:r>
            <a:r>
              <a:rPr lang="es-MX" sz="2800" b="1" dirty="0">
                <a:solidFill>
                  <a:srgbClr val="8F8E8E"/>
                </a:solidFill>
              </a:rPr>
              <a:t>ser evidentes en el proceso</a:t>
            </a:r>
            <a:r>
              <a:rPr lang="es-MX" sz="2800" dirty="0">
                <a:solidFill>
                  <a:srgbClr val="8F8E8E"/>
                </a:solidFill>
              </a:rPr>
              <a:t>, </a:t>
            </a:r>
            <a:r>
              <a:rPr lang="es-MX" sz="2800" b="1" dirty="0">
                <a:solidFill>
                  <a:srgbClr val="8F8E8E"/>
                </a:solidFill>
              </a:rPr>
              <a:t>el diseño </a:t>
            </a:r>
            <a:r>
              <a:rPr lang="es-MX" sz="2800" dirty="0">
                <a:solidFill>
                  <a:srgbClr val="8F8E8E"/>
                </a:solidFill>
              </a:rPr>
              <a:t>o la </a:t>
            </a:r>
            <a:r>
              <a:rPr lang="es-MX" sz="2800" b="1" dirty="0">
                <a:solidFill>
                  <a:srgbClr val="8F8E8E"/>
                </a:solidFill>
              </a:rPr>
              <a:t>implementación del sistema o software</a:t>
            </a:r>
            <a:r>
              <a:rPr lang="es-MX"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091588" y="992447"/>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Vulnerabilidad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341907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2246769"/>
          </a:xfrm>
          <a:prstGeom prst="rect">
            <a:avLst/>
          </a:prstGeom>
          <a:noFill/>
        </p:spPr>
        <p:txBody>
          <a:bodyPr wrap="square" rtlCol="0">
            <a:spAutoFit/>
          </a:bodyPr>
          <a:lstStyle/>
          <a:p>
            <a:pPr algn="just"/>
            <a:r>
              <a:rPr lang="es-MX" sz="2800" dirty="0">
                <a:solidFill>
                  <a:srgbClr val="8F8E8E"/>
                </a:solidFill>
              </a:rPr>
              <a:t>Una </a:t>
            </a:r>
            <a:r>
              <a:rPr lang="es-MX" sz="2800" b="1" dirty="0">
                <a:solidFill>
                  <a:srgbClr val="8F8E8E"/>
                </a:solidFill>
              </a:rPr>
              <a:t>debilidad o falla </a:t>
            </a:r>
            <a:r>
              <a:rPr lang="es-MX" sz="2800" dirty="0">
                <a:solidFill>
                  <a:srgbClr val="8F8E8E"/>
                </a:solidFill>
              </a:rPr>
              <a:t>que podría </a:t>
            </a:r>
            <a:r>
              <a:rPr lang="es-MX" sz="2800" b="1" dirty="0">
                <a:solidFill>
                  <a:srgbClr val="8F8E8E"/>
                </a:solidFill>
              </a:rPr>
              <a:t>ser provocada accidentalmente </a:t>
            </a:r>
            <a:r>
              <a:rPr lang="es-MX" sz="2800" dirty="0">
                <a:solidFill>
                  <a:srgbClr val="8F8E8E"/>
                </a:solidFill>
              </a:rPr>
              <a:t>o </a:t>
            </a:r>
            <a:r>
              <a:rPr lang="es-MX" sz="2800" b="1" dirty="0">
                <a:solidFill>
                  <a:srgbClr val="8F8E8E"/>
                </a:solidFill>
              </a:rPr>
              <a:t>explotada intencionalmente </a:t>
            </a:r>
            <a:r>
              <a:rPr lang="es-MX" sz="2800" dirty="0">
                <a:solidFill>
                  <a:srgbClr val="8F8E8E"/>
                </a:solidFill>
              </a:rPr>
              <a:t>por un atacante, </a:t>
            </a:r>
            <a:r>
              <a:rPr lang="es-MX" sz="2800" b="1" dirty="0">
                <a:solidFill>
                  <a:srgbClr val="8F8E8E"/>
                </a:solidFill>
              </a:rPr>
              <a:t>dando como resultado </a:t>
            </a:r>
            <a:r>
              <a:rPr lang="es-MX" sz="2800" dirty="0">
                <a:solidFill>
                  <a:srgbClr val="8F8E8E"/>
                </a:solidFill>
              </a:rPr>
              <a:t>la </a:t>
            </a:r>
            <a:r>
              <a:rPr lang="es-MX" sz="2800" b="1" dirty="0">
                <a:solidFill>
                  <a:srgbClr val="8F8E8E"/>
                </a:solidFill>
              </a:rPr>
              <a:t>violación o falla de la política de seguridad </a:t>
            </a:r>
            <a:r>
              <a:rPr lang="es-MX" sz="2800" dirty="0">
                <a:solidFill>
                  <a:srgbClr val="8F8E8E"/>
                </a:solidFill>
              </a:rPr>
              <a:t>se conoce como </a:t>
            </a:r>
            <a:r>
              <a:rPr lang="es-MX" sz="2800" b="1" dirty="0">
                <a:solidFill>
                  <a:srgbClr val="8F8E8E"/>
                </a:solidFill>
              </a:rPr>
              <a:t>vulnerabilidad</a:t>
            </a:r>
            <a:r>
              <a:rPr lang="es-MX" sz="2800" dirty="0">
                <a:solidFill>
                  <a:srgbClr val="8F8E8E"/>
                </a:solidFill>
              </a:rPr>
              <a:t>. Las </a:t>
            </a:r>
            <a:r>
              <a:rPr lang="es-MX" sz="2800" b="1" dirty="0">
                <a:solidFill>
                  <a:srgbClr val="8F8E8E"/>
                </a:solidFill>
              </a:rPr>
              <a:t>vulnerabilidades</a:t>
            </a:r>
            <a:r>
              <a:rPr lang="es-MX" sz="2800" dirty="0">
                <a:solidFill>
                  <a:srgbClr val="8F8E8E"/>
                </a:solidFill>
              </a:rPr>
              <a:t> pueden </a:t>
            </a:r>
            <a:r>
              <a:rPr lang="es-MX" sz="2800" b="1" dirty="0">
                <a:solidFill>
                  <a:srgbClr val="8F8E8E"/>
                </a:solidFill>
              </a:rPr>
              <a:t>ser evidentes en el proceso</a:t>
            </a:r>
            <a:r>
              <a:rPr lang="es-MX" sz="2800" dirty="0">
                <a:solidFill>
                  <a:srgbClr val="8F8E8E"/>
                </a:solidFill>
              </a:rPr>
              <a:t>, </a:t>
            </a:r>
            <a:r>
              <a:rPr lang="es-MX" sz="2800" b="1" dirty="0">
                <a:solidFill>
                  <a:srgbClr val="8F8E8E"/>
                </a:solidFill>
              </a:rPr>
              <a:t>el diseño </a:t>
            </a:r>
            <a:r>
              <a:rPr lang="es-MX" sz="2800" dirty="0">
                <a:solidFill>
                  <a:srgbClr val="8F8E8E"/>
                </a:solidFill>
              </a:rPr>
              <a:t>o la </a:t>
            </a:r>
            <a:r>
              <a:rPr lang="es-MX" sz="2800" b="1" dirty="0">
                <a:solidFill>
                  <a:srgbClr val="8F8E8E"/>
                </a:solidFill>
              </a:rPr>
              <a:t>implementación del sistema o software</a:t>
            </a:r>
            <a:r>
              <a:rPr lang="es-MX"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091588" y="992447"/>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Vulnerabilidad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81873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2246769"/>
          </a:xfrm>
          <a:prstGeom prst="rect">
            <a:avLst/>
          </a:prstGeom>
          <a:noFill/>
        </p:spPr>
        <p:txBody>
          <a:bodyPr wrap="square" rtlCol="0">
            <a:spAutoFit/>
          </a:bodyPr>
          <a:lstStyle/>
          <a:p>
            <a:pPr algn="just"/>
            <a:r>
              <a:rPr lang="es-MX" sz="2800" dirty="0">
                <a:solidFill>
                  <a:srgbClr val="8F8E8E"/>
                </a:solidFill>
              </a:rPr>
              <a:t>Una vulnerabilidad es </a:t>
            </a:r>
            <a:r>
              <a:rPr lang="es-MX" sz="2800" b="1" dirty="0">
                <a:solidFill>
                  <a:srgbClr val="8F8E8E"/>
                </a:solidFill>
              </a:rPr>
              <a:t>cualquier característica de un activo que puede ser explotada por una amenaza para causar daño</a:t>
            </a:r>
            <a:r>
              <a:rPr lang="es-MX" sz="2800" dirty="0">
                <a:solidFill>
                  <a:srgbClr val="8F8E8E"/>
                </a:solidFill>
              </a:rPr>
              <a:t>. Su sistema tiene una vulnerabilidad de seguridad, por ejemplo, si no ha instalado parches para corregir un error de secuencia de comandos entre sitios (XSS) en su sitio web.</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091588" y="992447"/>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Vulnerabilidad</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184849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29980"/>
            <a:ext cx="10082567" cy="4401205"/>
          </a:xfrm>
          <a:prstGeom prst="rect">
            <a:avLst/>
          </a:prstGeom>
          <a:noFill/>
        </p:spPr>
        <p:txBody>
          <a:bodyPr wrap="square" rtlCol="0">
            <a:spAutoFit/>
          </a:bodyPr>
          <a:lstStyle>
            <a:defPPr>
              <a:defRPr lang="es-ES_tradnl"/>
            </a:defPPr>
            <a:lvl1pPr algn="just">
              <a:defRPr sz="2800">
                <a:solidFill>
                  <a:srgbClr val="8F8E8E"/>
                </a:solidFill>
              </a:defRPr>
            </a:lvl1pPr>
          </a:lstStyle>
          <a:p>
            <a:r>
              <a:rPr lang="es-MX" dirty="0"/>
              <a:t>Las </a:t>
            </a:r>
            <a:r>
              <a:rPr lang="es-MX" b="1" dirty="0"/>
              <a:t>secuencias de comandos en sitios cruzados </a:t>
            </a:r>
            <a:r>
              <a:rPr lang="es-MX" dirty="0"/>
              <a:t>o </a:t>
            </a:r>
            <a:r>
              <a:rPr lang="es-MX" b="1" dirty="0"/>
              <a:t>XSS (del inglés, </a:t>
            </a:r>
            <a:r>
              <a:rPr lang="es-MX" b="1" dirty="0" err="1"/>
              <a:t>cross-site</a:t>
            </a:r>
            <a:r>
              <a:rPr lang="es-MX" b="1" dirty="0"/>
              <a:t> scripting)</a:t>
            </a:r>
            <a:r>
              <a:rPr lang="es-MX" dirty="0"/>
              <a:t> son un </a:t>
            </a:r>
            <a:r>
              <a:rPr lang="es-MX" b="1" dirty="0"/>
              <a:t>tipo de vulnerabilidad </a:t>
            </a:r>
            <a:r>
              <a:rPr lang="es-MX" dirty="0"/>
              <a:t>de </a:t>
            </a:r>
            <a:r>
              <a:rPr lang="es-MX" b="1" dirty="0"/>
              <a:t>los sitios web </a:t>
            </a:r>
            <a:r>
              <a:rPr lang="es-MX" dirty="0"/>
              <a:t>que permite que los </a:t>
            </a:r>
            <a:r>
              <a:rPr lang="es-MX" b="1" dirty="0"/>
              <a:t>atacantes coloquen secuencias de comandos maliciosas</a:t>
            </a:r>
            <a:r>
              <a:rPr lang="es-MX" dirty="0"/>
              <a:t> </a:t>
            </a:r>
            <a:r>
              <a:rPr lang="es-MX" b="1" dirty="0"/>
              <a:t>en páginas web y aplicaciones de confianza </a:t>
            </a:r>
            <a:r>
              <a:rPr lang="es-MX" dirty="0"/>
              <a:t>que, a su vez, </a:t>
            </a:r>
            <a:r>
              <a:rPr lang="es-MX" b="1" dirty="0"/>
              <a:t>instalan malware en los navegadores web de los usuarios</a:t>
            </a:r>
            <a:r>
              <a:rPr lang="es-MX" dirty="0"/>
              <a:t>. Mediante el uso de secuencias de comandos en sitios cruzados, los hackers no atacan directamente a los usuarios ni les dirigen engañosamente a otros sitios, </a:t>
            </a:r>
            <a:r>
              <a:rPr lang="es-MX" b="1" dirty="0"/>
              <a:t>sino que distribuyen libremente su malware a miles de personas.</a:t>
            </a:r>
            <a:endParaRPr lang="es-ES_tradnl"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5399884" y="1000156"/>
            <a:ext cx="7265554" cy="637932"/>
          </a:xfrm>
          <a:prstGeom prst="rect">
            <a:avLst/>
          </a:prstGeom>
          <a:noFill/>
        </p:spPr>
        <p:txBody>
          <a:bodyPr wrap="square" rtlCol="0">
            <a:spAutoFit/>
          </a:bodyPr>
          <a:lstStyle>
            <a:defPPr>
              <a:defRPr lang="es-ES_tradnl"/>
            </a:defPPr>
            <a:lvl1pPr>
              <a:lnSpc>
                <a:spcPts val="4192"/>
              </a:lnSpc>
              <a:defRPr sz="4853" b="1" spc="-100">
                <a:solidFill>
                  <a:srgbClr val="048172"/>
                </a:solidFill>
                <a:latin typeface="Arial" charset="0"/>
                <a:ea typeface="Arial" charset="0"/>
                <a:cs typeface="Arial" charset="0"/>
              </a:defRPr>
            </a:lvl1pPr>
          </a:lstStyle>
          <a:p>
            <a:r>
              <a:rPr lang="es-MX" dirty="0"/>
              <a:t>XSS</a:t>
            </a:r>
            <a:endParaRPr lang="es-ES_tradnl" dirty="0"/>
          </a:p>
        </p:txBody>
      </p:sp>
    </p:spTree>
    <p:extLst>
      <p:ext uri="{BB962C8B-B14F-4D97-AF65-F5344CB8AC3E}">
        <p14:creationId xmlns:p14="http://schemas.microsoft.com/office/powerpoint/2010/main" val="272084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3108543"/>
          </a:xfrm>
          <a:prstGeom prst="rect">
            <a:avLst/>
          </a:prstGeom>
          <a:noFill/>
        </p:spPr>
        <p:txBody>
          <a:bodyPr wrap="square" rtlCol="0">
            <a:spAutoFit/>
          </a:bodyPr>
          <a:lstStyle/>
          <a:p>
            <a:pPr algn="just"/>
            <a:r>
              <a:rPr lang="es-MX" sz="2800" dirty="0">
                <a:solidFill>
                  <a:srgbClr val="8F8E8E"/>
                </a:solidFill>
              </a:rPr>
              <a:t>Las </a:t>
            </a:r>
            <a:r>
              <a:rPr lang="es-MX" sz="2800" b="1" dirty="0">
                <a:solidFill>
                  <a:srgbClr val="8F8E8E"/>
                </a:solidFill>
              </a:rPr>
              <a:t>vulnerabilidades</a:t>
            </a:r>
            <a:r>
              <a:rPr lang="es-MX" sz="2800" dirty="0">
                <a:solidFill>
                  <a:srgbClr val="8F8E8E"/>
                </a:solidFill>
              </a:rPr>
              <a:t> </a:t>
            </a:r>
            <a:r>
              <a:rPr lang="es-MX" sz="2800" b="1" dirty="0">
                <a:solidFill>
                  <a:srgbClr val="8F8E8E"/>
                </a:solidFill>
              </a:rPr>
              <a:t>representan una amenaza para los activos</a:t>
            </a:r>
            <a:r>
              <a:rPr lang="es-MX" sz="2800" dirty="0">
                <a:solidFill>
                  <a:srgbClr val="8F8E8E"/>
                </a:solidFill>
              </a:rPr>
              <a:t>. Una </a:t>
            </a:r>
            <a:r>
              <a:rPr lang="es-MX" sz="2800" b="1" dirty="0">
                <a:solidFill>
                  <a:srgbClr val="8F8E8E"/>
                </a:solidFill>
              </a:rPr>
              <a:t>amenaza</a:t>
            </a:r>
            <a:r>
              <a:rPr lang="es-MX" sz="2800" dirty="0">
                <a:solidFill>
                  <a:srgbClr val="8F8E8E"/>
                </a:solidFill>
              </a:rPr>
              <a:t> es s</a:t>
            </a:r>
            <a:r>
              <a:rPr lang="es-MX" sz="2800" b="1" dirty="0">
                <a:solidFill>
                  <a:srgbClr val="8F8E8E"/>
                </a:solidFill>
              </a:rPr>
              <a:t>implemente la posibilidad de que ocurra un evento no deseado, no intencionado o dañino</a:t>
            </a:r>
            <a:r>
              <a:rPr lang="es-MX" sz="2800" dirty="0">
                <a:solidFill>
                  <a:srgbClr val="8F8E8E"/>
                </a:solidFill>
              </a:rPr>
              <a:t>. Cuando el evento ocurre tras la manifestación de la amenaza, </a:t>
            </a:r>
            <a:r>
              <a:rPr lang="es-MX" sz="2800" b="1" dirty="0">
                <a:solidFill>
                  <a:srgbClr val="8F8E8E"/>
                </a:solidFill>
              </a:rPr>
              <a:t>resulta en un incidente</a:t>
            </a:r>
            <a:r>
              <a:rPr lang="es-MX" sz="2800" dirty="0">
                <a:solidFill>
                  <a:srgbClr val="8F8E8E"/>
                </a:solidFill>
              </a:rPr>
              <a:t>. Estas </a:t>
            </a:r>
            <a:r>
              <a:rPr lang="es-MX" sz="2800" b="1" dirty="0">
                <a:solidFill>
                  <a:srgbClr val="8F8E8E"/>
                </a:solidFill>
              </a:rPr>
              <a:t>amenazas</a:t>
            </a:r>
            <a:r>
              <a:rPr lang="es-MX" sz="2800" dirty="0">
                <a:solidFill>
                  <a:srgbClr val="8F8E8E"/>
                </a:solidFill>
              </a:rPr>
              <a:t> se pueden </a:t>
            </a:r>
            <a:r>
              <a:rPr lang="es-MX" sz="2800" b="1" dirty="0">
                <a:solidFill>
                  <a:srgbClr val="8F8E8E"/>
                </a:solidFill>
              </a:rPr>
              <a:t>clasificar</a:t>
            </a:r>
            <a:r>
              <a:rPr lang="es-MX" sz="2800" dirty="0">
                <a:solidFill>
                  <a:srgbClr val="8F8E8E"/>
                </a:solidFill>
              </a:rPr>
              <a:t> en </a:t>
            </a:r>
            <a:r>
              <a:rPr lang="es-MX" sz="2800" b="1" dirty="0">
                <a:solidFill>
                  <a:srgbClr val="8F8E8E"/>
                </a:solidFill>
              </a:rPr>
              <a:t>amenazas de divulgación, alteración o destrucción</a:t>
            </a:r>
            <a:r>
              <a:rPr lang="es-MX" sz="2800" dirty="0">
                <a:solidFill>
                  <a:srgbClr val="8F8E8E"/>
                </a:solidFill>
              </a:rPr>
              <a:t>.</a:t>
            </a:r>
            <a:endParaRPr lang="es-ES_tradnl" sz="2800" dirty="0">
              <a:solidFill>
                <a:srgbClr val="8F8E8E"/>
              </a:solidFill>
            </a:endParaRP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119724" y="992447"/>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Amenaza</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40874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119724" y="992447"/>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Amenaza</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240023"/>
            <a:ext cx="10082567" cy="1815882"/>
          </a:xfrm>
          <a:prstGeom prst="rect">
            <a:avLst/>
          </a:prstGeom>
          <a:noFill/>
        </p:spPr>
        <p:txBody>
          <a:bodyPr wrap="square" rtlCol="0">
            <a:spAutoFit/>
          </a:bodyPr>
          <a:lstStyle/>
          <a:p>
            <a:pPr algn="just"/>
            <a:r>
              <a:rPr lang="es-MX" sz="2800" dirty="0">
                <a:solidFill>
                  <a:srgbClr val="8F8E8E"/>
                </a:solidFill>
              </a:rPr>
              <a:t>Una amenaza es </a:t>
            </a:r>
            <a:r>
              <a:rPr lang="es-MX" sz="2800" b="1" dirty="0">
                <a:solidFill>
                  <a:srgbClr val="8F8E8E"/>
                </a:solidFill>
              </a:rPr>
              <a:t>cualquier circunstancia o evento con el potencial de causar daño a un activo</a:t>
            </a:r>
            <a:r>
              <a:rPr lang="es-MX" sz="2800" dirty="0">
                <a:solidFill>
                  <a:srgbClr val="8F8E8E"/>
                </a:solidFill>
              </a:rPr>
              <a:t>. Por ejemplo, un pirata informático malintencionado podría optar por </a:t>
            </a:r>
            <a:r>
              <a:rPr lang="es-MX" sz="2800" b="1" dirty="0">
                <a:solidFill>
                  <a:srgbClr val="8F8E8E"/>
                </a:solidFill>
              </a:rPr>
              <a:t>piratear su sistema utilizando herramientas de piratería fácilmente disponibles</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81300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574388" y="992447"/>
            <a:ext cx="8810890"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Fuente de amenaza </a:t>
            </a:r>
            <a:r>
              <a:rPr lang="es-ES_tradnl" sz="4853" b="1" spc="-100" dirty="0">
                <a:solidFill>
                  <a:schemeClr val="bg1">
                    <a:lumMod val="65000"/>
                  </a:schemeClr>
                </a:solidFill>
                <a:latin typeface="Arial" charset="0"/>
                <a:ea typeface="Arial" charset="0"/>
                <a:cs typeface="Arial" charset="0"/>
              </a:rPr>
              <a:t>/ Agente</a:t>
            </a:r>
            <a:endParaRPr lang="es-ES_tradnl"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1941725"/>
            <a:ext cx="10082567" cy="3108543"/>
          </a:xfrm>
          <a:prstGeom prst="rect">
            <a:avLst/>
          </a:prstGeom>
          <a:noFill/>
        </p:spPr>
        <p:txBody>
          <a:bodyPr wrap="square" rtlCol="0">
            <a:spAutoFit/>
          </a:bodyPr>
          <a:lstStyle/>
          <a:p>
            <a:pPr algn="just"/>
            <a:r>
              <a:rPr lang="es-MX" sz="2800" b="1" dirty="0">
                <a:solidFill>
                  <a:srgbClr val="8F8E8E"/>
                </a:solidFill>
              </a:rPr>
              <a:t>Cualquier cosa que tenga el potencial de hacer que una amenaza se materialice </a:t>
            </a:r>
            <a:r>
              <a:rPr lang="es-MX" sz="2800" dirty="0">
                <a:solidFill>
                  <a:srgbClr val="8F8E8E"/>
                </a:solidFill>
              </a:rPr>
              <a:t>se conoce como </a:t>
            </a:r>
            <a:r>
              <a:rPr lang="es-MX" sz="2800" b="1" dirty="0">
                <a:solidFill>
                  <a:srgbClr val="8F8E8E"/>
                </a:solidFill>
              </a:rPr>
              <a:t>fuente de amenaza o agente de amenaza</a:t>
            </a:r>
            <a:r>
              <a:rPr lang="es-MX" sz="2800" dirty="0">
                <a:solidFill>
                  <a:srgbClr val="8F8E8E"/>
                </a:solidFill>
              </a:rPr>
              <a:t>. Los agentes de amenaza pueden </a:t>
            </a:r>
            <a:r>
              <a:rPr lang="es-MX" sz="2800" b="1" dirty="0">
                <a:solidFill>
                  <a:srgbClr val="8F8E8E"/>
                </a:solidFill>
              </a:rPr>
              <a:t>ser humanos o no humanos</a:t>
            </a:r>
            <a:r>
              <a:rPr lang="es-MX" sz="2800" dirty="0">
                <a:solidFill>
                  <a:srgbClr val="8F8E8E"/>
                </a:solidFill>
              </a:rPr>
              <a:t>. Ejemplos de agentes de amenaza no humanos, además de la naturaleza, que prevalecen en la actualidad son </a:t>
            </a:r>
            <a:r>
              <a:rPr lang="es-MX" sz="2800" b="1" dirty="0">
                <a:solidFill>
                  <a:srgbClr val="8F8E8E"/>
                </a:solidFill>
              </a:rPr>
              <a:t>el software malicioso (malware), como el adware, el software espía, los virus y los gusanos. </a:t>
            </a:r>
            <a:endParaRPr lang="es-ES_tradnl" sz="2800" dirty="0">
              <a:solidFill>
                <a:srgbClr val="8F8E8E"/>
              </a:solidFill>
            </a:endParaRPr>
          </a:p>
        </p:txBody>
      </p:sp>
    </p:spTree>
    <p:extLst>
      <p:ext uri="{BB962C8B-B14F-4D97-AF65-F5344CB8AC3E}">
        <p14:creationId xmlns:p14="http://schemas.microsoft.com/office/powerpoint/2010/main" val="2119041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926446" y="121287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Mitigar</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274575" y="2337124"/>
            <a:ext cx="10082567" cy="954107"/>
          </a:xfrm>
          <a:prstGeom prst="rect">
            <a:avLst/>
          </a:prstGeom>
          <a:noFill/>
        </p:spPr>
        <p:txBody>
          <a:bodyPr wrap="square" rtlCol="0">
            <a:spAutoFit/>
          </a:bodyPr>
          <a:lstStyle/>
          <a:p>
            <a:pPr algn="just"/>
            <a:r>
              <a:rPr lang="es-MX" sz="2800" dirty="0">
                <a:solidFill>
                  <a:srgbClr val="8F8E8E"/>
                </a:solidFill>
              </a:rPr>
              <a:t>El término mitigar se refiere a </a:t>
            </a:r>
            <a:r>
              <a:rPr lang="es-MX" sz="2800" b="1" dirty="0">
                <a:solidFill>
                  <a:srgbClr val="8F8E8E"/>
                </a:solidFill>
              </a:rPr>
              <a:t>cualquier acción tomada para reducir la probabilidad de que ocurra una amenaza</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264863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926446" y="1111675"/>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Ataque</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822904" y="2094702"/>
            <a:ext cx="10082567" cy="3108543"/>
          </a:xfrm>
          <a:prstGeom prst="rect">
            <a:avLst/>
          </a:prstGeom>
          <a:noFill/>
        </p:spPr>
        <p:txBody>
          <a:bodyPr wrap="square" rtlCol="0">
            <a:spAutoFit/>
          </a:bodyPr>
          <a:lstStyle/>
          <a:p>
            <a:pPr algn="just"/>
            <a:r>
              <a:rPr lang="es-MX" sz="2800" dirty="0">
                <a:solidFill>
                  <a:srgbClr val="8F8E8E"/>
                </a:solidFill>
              </a:rPr>
              <a:t>Los </a:t>
            </a:r>
            <a:r>
              <a:rPr lang="es-MX" sz="2800" b="1" dirty="0">
                <a:solidFill>
                  <a:srgbClr val="8F8E8E"/>
                </a:solidFill>
              </a:rPr>
              <a:t>agentes de amenazas </a:t>
            </a:r>
            <a:r>
              <a:rPr lang="es-MX" sz="2800" dirty="0">
                <a:solidFill>
                  <a:srgbClr val="8F8E8E"/>
                </a:solidFill>
              </a:rPr>
              <a:t>pueden </a:t>
            </a:r>
            <a:r>
              <a:rPr lang="es-MX" sz="2800" b="1" dirty="0">
                <a:solidFill>
                  <a:srgbClr val="8F8E8E"/>
                </a:solidFill>
              </a:rPr>
              <a:t>causar intencionalmente la materialización de una amenaza</a:t>
            </a:r>
            <a:r>
              <a:rPr lang="es-MX" sz="2800" dirty="0">
                <a:solidFill>
                  <a:srgbClr val="8F8E8E"/>
                </a:solidFill>
              </a:rPr>
              <a:t> o las </a:t>
            </a:r>
            <a:r>
              <a:rPr lang="es-MX" sz="2800" b="1" dirty="0">
                <a:solidFill>
                  <a:srgbClr val="8F8E8E"/>
                </a:solidFill>
              </a:rPr>
              <a:t>amenazas pueden ocurrir como resultado de un simple error del usuario </a:t>
            </a:r>
            <a:r>
              <a:rPr lang="es-MX" sz="2800" dirty="0">
                <a:solidFill>
                  <a:srgbClr val="8F8E8E"/>
                </a:solidFill>
              </a:rPr>
              <a:t>o también de un descubrimiento accidental. </a:t>
            </a:r>
            <a:r>
              <a:rPr lang="es-MX" sz="2800" b="1" dirty="0">
                <a:solidFill>
                  <a:srgbClr val="8F8E8E"/>
                </a:solidFill>
              </a:rPr>
              <a:t>Cuando el agente de amenaza activa e intencionalmente provoca que se produzca una amenaza, se denomina "ataque" </a:t>
            </a:r>
            <a:r>
              <a:rPr lang="es-MX" sz="2800" dirty="0">
                <a:solidFill>
                  <a:srgbClr val="8F8E8E"/>
                </a:solidFill>
              </a:rPr>
              <a:t>y </a:t>
            </a:r>
            <a:r>
              <a:rPr lang="es-MX" sz="2800" b="1" dirty="0">
                <a:solidFill>
                  <a:srgbClr val="8F8E8E"/>
                </a:solidFill>
              </a:rPr>
              <a:t>los agentes de amenaza se denominan comúnmente "atacantes". </a:t>
            </a:r>
            <a:endParaRPr lang="es-ES_tradnl" sz="2800" dirty="0">
              <a:solidFill>
                <a:srgbClr val="8F8E8E"/>
              </a:solidFill>
            </a:endParaRPr>
          </a:p>
        </p:txBody>
      </p:sp>
    </p:spTree>
    <p:extLst>
      <p:ext uri="{BB962C8B-B14F-4D97-AF65-F5344CB8AC3E}">
        <p14:creationId xmlns:p14="http://schemas.microsoft.com/office/powerpoint/2010/main" val="412150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1991206"/>
            <a:ext cx="10082567" cy="2246769"/>
          </a:xfrm>
          <a:prstGeom prst="rect">
            <a:avLst/>
          </a:prstGeom>
          <a:noFill/>
        </p:spPr>
        <p:txBody>
          <a:bodyPr wrap="square" rtlCol="0">
            <a:spAutoFit/>
          </a:bodyPr>
          <a:lstStyle/>
          <a:p>
            <a:pPr algn="just"/>
            <a:r>
              <a:rPr lang="es-MX" sz="2800" dirty="0">
                <a:solidFill>
                  <a:srgbClr val="8F8E8E"/>
                </a:solidFill>
              </a:rPr>
              <a:t>Los procesos de gestión de riesgos incluyen </a:t>
            </a:r>
            <a:r>
              <a:rPr lang="es-MX" sz="2800" b="1" dirty="0">
                <a:solidFill>
                  <a:srgbClr val="8F8E8E"/>
                </a:solidFill>
              </a:rPr>
              <a:t>la evaluación preliminar </a:t>
            </a:r>
            <a:r>
              <a:rPr lang="es-MX" sz="2800" dirty="0">
                <a:solidFill>
                  <a:srgbClr val="8F8E8E"/>
                </a:solidFill>
              </a:rPr>
              <a:t>de </a:t>
            </a:r>
            <a:r>
              <a:rPr lang="es-MX" sz="2800" b="1" dirty="0">
                <a:solidFill>
                  <a:srgbClr val="8F8E8E"/>
                </a:solidFill>
              </a:rPr>
              <a:t>la necesidad de controles de seguridad</a:t>
            </a:r>
            <a:r>
              <a:rPr lang="es-MX" sz="2800" dirty="0">
                <a:solidFill>
                  <a:srgbClr val="8F8E8E"/>
                </a:solidFill>
              </a:rPr>
              <a:t>, la identificación, desarrollo, prueba, implementación y verificación (evaluación) de los controles de seguridad</a:t>
            </a:r>
            <a:r>
              <a:rPr lang="es-MX" sz="2800" b="1" dirty="0">
                <a:solidFill>
                  <a:srgbClr val="8F8E8E"/>
                </a:solidFill>
              </a:rPr>
              <a:t> </a:t>
            </a:r>
            <a:r>
              <a:rPr lang="es-MX" sz="2800" dirty="0">
                <a:solidFill>
                  <a:srgbClr val="8F8E8E"/>
                </a:solidFill>
              </a:rPr>
              <a:t>para</a:t>
            </a:r>
            <a:r>
              <a:rPr lang="es-MX" sz="2800" b="1" dirty="0">
                <a:solidFill>
                  <a:srgbClr val="8F8E8E"/>
                </a:solidFill>
              </a:rPr>
              <a:t> </a:t>
            </a:r>
            <a:r>
              <a:rPr lang="es-MX" sz="2800" dirty="0">
                <a:solidFill>
                  <a:srgbClr val="8F8E8E"/>
                </a:solidFill>
              </a:rPr>
              <a:t>que</a:t>
            </a:r>
            <a:r>
              <a:rPr lang="es-MX" sz="2800" b="1" dirty="0">
                <a:solidFill>
                  <a:srgbClr val="8F8E8E"/>
                </a:solidFill>
              </a:rPr>
              <a:t> el impacto </a:t>
            </a:r>
            <a:r>
              <a:rPr lang="es-MX" sz="2800" dirty="0">
                <a:solidFill>
                  <a:srgbClr val="8F8E8E"/>
                </a:solidFill>
              </a:rPr>
              <a:t>de cualquier proceso disruptivo </a:t>
            </a:r>
            <a:r>
              <a:rPr lang="es-MX" sz="2800" b="1" dirty="0">
                <a:solidFill>
                  <a:srgbClr val="8F8E8E"/>
                </a:solidFill>
              </a:rPr>
              <a:t>esté en un nivel aceptable </a:t>
            </a:r>
            <a:r>
              <a:rPr lang="es-MX" sz="2800" dirty="0">
                <a:solidFill>
                  <a:srgbClr val="8F8E8E"/>
                </a:solidFill>
              </a:rPr>
              <a:t>o </a:t>
            </a:r>
            <a:r>
              <a:rPr lang="es-MX" sz="2800" b="1" dirty="0">
                <a:solidFill>
                  <a:srgbClr val="8F8E8E"/>
                </a:solidFill>
              </a:rPr>
              <a:t>apropiado al riesgo</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4B9DB798-59CA-4FE5-B95E-D7206A2E25A2}"/>
              </a:ext>
            </a:extLst>
          </p:cNvPr>
          <p:cNvSpPr txBox="1"/>
          <p:nvPr/>
        </p:nvSpPr>
        <p:spPr>
          <a:xfrm>
            <a:off x="3984102" y="1045530"/>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09947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926446" y="1111675"/>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Ataque</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822904" y="2094702"/>
            <a:ext cx="10082567" cy="2677656"/>
          </a:xfrm>
          <a:prstGeom prst="rect">
            <a:avLst/>
          </a:prstGeom>
          <a:noFill/>
        </p:spPr>
        <p:txBody>
          <a:bodyPr wrap="square" rtlCol="0">
            <a:spAutoFit/>
          </a:bodyPr>
          <a:lstStyle/>
          <a:p>
            <a:pPr algn="just"/>
            <a:r>
              <a:rPr lang="es-MX" sz="2800" dirty="0">
                <a:solidFill>
                  <a:srgbClr val="8F8E8E"/>
                </a:solidFill>
              </a:rPr>
              <a:t>En otras palabras, </a:t>
            </a:r>
            <a:r>
              <a:rPr lang="es-MX" sz="2800" b="1" dirty="0">
                <a:solidFill>
                  <a:srgbClr val="8F8E8E"/>
                </a:solidFill>
              </a:rPr>
              <a:t>una acción intencional que intenta causar daño es la definición más simple de un ataque</a:t>
            </a:r>
            <a:r>
              <a:rPr lang="es-MX" sz="2800" dirty="0">
                <a:solidFill>
                  <a:srgbClr val="8F8E8E"/>
                </a:solidFill>
              </a:rPr>
              <a:t>. Cuando un ataque ocurre como resultado de que un atacante </a:t>
            </a:r>
            <a:r>
              <a:rPr lang="es-MX" sz="2800" b="1" dirty="0">
                <a:solidFill>
                  <a:srgbClr val="8F8E8E"/>
                </a:solidFill>
              </a:rPr>
              <a:t>se aprovecha </a:t>
            </a:r>
            <a:r>
              <a:rPr lang="es-MX" sz="2800" dirty="0">
                <a:solidFill>
                  <a:srgbClr val="8F8E8E"/>
                </a:solidFill>
              </a:rPr>
              <a:t>de una </a:t>
            </a:r>
            <a:r>
              <a:rPr lang="es-MX" sz="2800" b="1" dirty="0">
                <a:solidFill>
                  <a:srgbClr val="8F8E8E"/>
                </a:solidFill>
              </a:rPr>
              <a:t>vulnerabilidad conocida</a:t>
            </a:r>
            <a:r>
              <a:rPr lang="es-MX" sz="2800" dirty="0">
                <a:solidFill>
                  <a:srgbClr val="8F8E8E"/>
                </a:solidFill>
              </a:rPr>
              <a:t>, </a:t>
            </a:r>
            <a:r>
              <a:rPr lang="es-MX" sz="2800" b="1" dirty="0">
                <a:solidFill>
                  <a:srgbClr val="8F8E8E"/>
                </a:solidFill>
              </a:rPr>
              <a:t>se lo conoce como "</a:t>
            </a:r>
            <a:r>
              <a:rPr lang="es-MX" sz="2800" b="1" dirty="0" err="1">
                <a:solidFill>
                  <a:srgbClr val="8F8E8E"/>
                </a:solidFill>
              </a:rPr>
              <a:t>exploit</a:t>
            </a:r>
            <a:r>
              <a:rPr lang="es-MX" sz="2800" b="1" dirty="0">
                <a:solidFill>
                  <a:srgbClr val="8F8E8E"/>
                </a:solidFill>
              </a:rPr>
              <a:t>". </a:t>
            </a:r>
            <a:r>
              <a:rPr lang="es-MX" sz="2800" dirty="0">
                <a:solidFill>
                  <a:srgbClr val="8F8E8E"/>
                </a:solidFill>
              </a:rPr>
              <a:t>El atacante explota una vulnerabilidad que hace que el atacante (agente de amenaza) cause daño (materialice una amenaza).</a:t>
            </a:r>
            <a:endParaRPr lang="es-ES_tradnl" sz="2800" dirty="0">
              <a:solidFill>
                <a:srgbClr val="8F8E8E"/>
              </a:solidFill>
            </a:endParaRPr>
          </a:p>
        </p:txBody>
      </p:sp>
    </p:spTree>
    <p:extLst>
      <p:ext uri="{BB962C8B-B14F-4D97-AF65-F5344CB8AC3E}">
        <p14:creationId xmlns:p14="http://schemas.microsoft.com/office/powerpoint/2010/main" val="182061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983910" y="113145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Probabilidad</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822904" y="2094702"/>
            <a:ext cx="10082567" cy="2246769"/>
          </a:xfrm>
          <a:prstGeom prst="rect">
            <a:avLst/>
          </a:prstGeom>
          <a:noFill/>
        </p:spPr>
        <p:txBody>
          <a:bodyPr wrap="square" rtlCol="0">
            <a:spAutoFit/>
          </a:bodyPr>
          <a:lstStyle/>
          <a:p>
            <a:pPr algn="just"/>
            <a:r>
              <a:rPr lang="es-MX" sz="2800" dirty="0">
                <a:solidFill>
                  <a:srgbClr val="8F8E8E"/>
                </a:solidFill>
              </a:rPr>
              <a:t>La probabilidad es </a:t>
            </a:r>
            <a:r>
              <a:rPr lang="es-MX" sz="2800" b="1" dirty="0">
                <a:solidFill>
                  <a:srgbClr val="8F8E8E"/>
                </a:solidFill>
              </a:rPr>
              <a:t>la posibilidad de que ocurra una amenaza en particular</a:t>
            </a:r>
            <a:r>
              <a:rPr lang="es-MX" sz="2800" dirty="0">
                <a:solidFill>
                  <a:srgbClr val="8F8E8E"/>
                </a:solidFill>
              </a:rPr>
              <a:t>. Dado que el objetivo de la gestión de riesgos es reducir el riesgo a un nivel aceptable, </a:t>
            </a:r>
            <a:r>
              <a:rPr lang="es-MX" sz="2800" b="1" dirty="0">
                <a:solidFill>
                  <a:srgbClr val="8F8E8E"/>
                </a:solidFill>
              </a:rPr>
              <a:t>es importante medir la probabilidad </a:t>
            </a:r>
            <a:r>
              <a:rPr lang="es-MX" sz="2800" dirty="0">
                <a:solidFill>
                  <a:srgbClr val="8F8E8E"/>
                </a:solidFill>
              </a:rPr>
              <a:t>de </a:t>
            </a:r>
            <a:r>
              <a:rPr lang="es-MX" sz="2800" b="1" dirty="0">
                <a:solidFill>
                  <a:srgbClr val="8F8E8E"/>
                </a:solidFill>
              </a:rPr>
              <a:t>que se desencadene un evento no intencionado</a:t>
            </a:r>
            <a:r>
              <a:rPr lang="es-MX" sz="2800" dirty="0">
                <a:solidFill>
                  <a:srgbClr val="8F8E8E"/>
                </a:solidFill>
              </a:rPr>
              <a:t>, no deseado o dañino.</a:t>
            </a:r>
            <a:endParaRPr lang="es-ES_tradnl" sz="2800" dirty="0">
              <a:solidFill>
                <a:srgbClr val="8F8E8E"/>
              </a:solidFill>
            </a:endParaRPr>
          </a:p>
        </p:txBody>
      </p:sp>
    </p:spTree>
    <p:extLst>
      <p:ext uri="{BB962C8B-B14F-4D97-AF65-F5344CB8AC3E}">
        <p14:creationId xmlns:p14="http://schemas.microsoft.com/office/powerpoint/2010/main" val="2018294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124590" y="113145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Impacto</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822904" y="2094702"/>
            <a:ext cx="10082567" cy="3108543"/>
          </a:xfrm>
          <a:prstGeom prst="rect">
            <a:avLst/>
          </a:prstGeom>
          <a:noFill/>
        </p:spPr>
        <p:txBody>
          <a:bodyPr wrap="square" rtlCol="0">
            <a:spAutoFit/>
          </a:bodyPr>
          <a:lstStyle/>
          <a:p>
            <a:pPr algn="just"/>
            <a:r>
              <a:rPr lang="es-MX" sz="2800" dirty="0">
                <a:solidFill>
                  <a:srgbClr val="8F8E8E"/>
                </a:solidFill>
              </a:rPr>
              <a:t>El </a:t>
            </a:r>
            <a:r>
              <a:rPr lang="es-MX" sz="2800" b="1" dirty="0">
                <a:solidFill>
                  <a:srgbClr val="8F8E8E"/>
                </a:solidFill>
              </a:rPr>
              <a:t>resultado de una amenaza materializada puede variar </a:t>
            </a:r>
            <a:r>
              <a:rPr lang="es-MX" sz="2800" dirty="0">
                <a:solidFill>
                  <a:srgbClr val="8F8E8E"/>
                </a:solidFill>
              </a:rPr>
              <a:t>desde </a:t>
            </a:r>
            <a:r>
              <a:rPr lang="es-MX" sz="2800" b="1" dirty="0">
                <a:solidFill>
                  <a:srgbClr val="8F8E8E"/>
                </a:solidFill>
              </a:rPr>
              <a:t>interrupciones muy leves </a:t>
            </a:r>
            <a:r>
              <a:rPr lang="es-MX" sz="2800" dirty="0">
                <a:solidFill>
                  <a:srgbClr val="8F8E8E"/>
                </a:solidFill>
              </a:rPr>
              <a:t>hasta </a:t>
            </a:r>
            <a:r>
              <a:rPr lang="es-MX" sz="2800" b="1" dirty="0">
                <a:solidFill>
                  <a:srgbClr val="8F8E8E"/>
                </a:solidFill>
              </a:rPr>
              <a:t>inconvenientes impuestos </a:t>
            </a:r>
            <a:r>
              <a:rPr lang="es-MX" sz="2800" dirty="0">
                <a:solidFill>
                  <a:srgbClr val="8F8E8E"/>
                </a:solidFill>
              </a:rPr>
              <a:t>por multas impuestas por falta de diligencia debida, ruptura en el liderazgo de la organización como resultado del encarcelamiento, quiebra y cese total de la organización. </a:t>
            </a:r>
            <a:r>
              <a:rPr lang="es-MX" sz="2800" b="1" dirty="0">
                <a:solidFill>
                  <a:srgbClr val="8F8E8E"/>
                </a:solidFill>
              </a:rPr>
              <a:t>El alcance de la gravedad de las interrupciones</a:t>
            </a:r>
            <a:r>
              <a:rPr lang="es-MX" sz="2800" dirty="0">
                <a:solidFill>
                  <a:srgbClr val="8F8E8E"/>
                </a:solidFill>
              </a:rPr>
              <a:t> a la capacidad de la organización para lograr su objetivo se denomina impacto.</a:t>
            </a:r>
            <a:endParaRPr lang="es-ES_tradnl" sz="2800" dirty="0">
              <a:solidFill>
                <a:srgbClr val="8F8E8E"/>
              </a:solidFill>
            </a:endParaRPr>
          </a:p>
        </p:txBody>
      </p:sp>
    </p:spTree>
    <p:extLst>
      <p:ext uri="{BB962C8B-B14F-4D97-AF65-F5344CB8AC3E}">
        <p14:creationId xmlns:p14="http://schemas.microsoft.com/office/powerpoint/2010/main" val="4190775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097649" y="113145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Factor de exposición</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822904" y="2094702"/>
            <a:ext cx="10082567" cy="3108543"/>
          </a:xfrm>
          <a:prstGeom prst="rect">
            <a:avLst/>
          </a:prstGeom>
          <a:noFill/>
        </p:spPr>
        <p:txBody>
          <a:bodyPr wrap="square" rtlCol="0">
            <a:spAutoFit/>
          </a:bodyPr>
          <a:lstStyle/>
          <a:p>
            <a:pPr algn="just"/>
            <a:r>
              <a:rPr lang="es-MX" sz="2800" dirty="0">
                <a:solidFill>
                  <a:srgbClr val="8F8E8E"/>
                </a:solidFill>
              </a:rPr>
              <a:t>El factor de exposición se define </a:t>
            </a:r>
            <a:r>
              <a:rPr lang="es-MX" sz="2800" b="1" dirty="0">
                <a:solidFill>
                  <a:srgbClr val="8F8E8E"/>
                </a:solidFill>
              </a:rPr>
              <a:t>como la oportunidad de que una amenaza cause una pérdida</a:t>
            </a:r>
            <a:r>
              <a:rPr lang="es-MX" sz="2800" dirty="0">
                <a:solidFill>
                  <a:srgbClr val="8F8E8E"/>
                </a:solidFill>
              </a:rPr>
              <a:t>. </a:t>
            </a:r>
            <a:r>
              <a:rPr lang="es-MX" sz="2800" b="1" dirty="0">
                <a:solidFill>
                  <a:srgbClr val="8F8E8E"/>
                </a:solidFill>
              </a:rPr>
              <a:t>El factor de exposición juega un papel importante en el cálculo del riesgo</a:t>
            </a:r>
            <a:r>
              <a:rPr lang="es-MX" sz="2800" dirty="0">
                <a:solidFill>
                  <a:srgbClr val="8F8E8E"/>
                </a:solidFill>
              </a:rPr>
              <a:t>. Si bien la probabilidad de un ataque puede ser alta y el impacto correspondiente grave, si el software se diseña, desarrolla e implementa teniendo en cuenta la seguridad, </a:t>
            </a:r>
            <a:r>
              <a:rPr lang="es-MX" sz="2800" b="1" dirty="0">
                <a:solidFill>
                  <a:srgbClr val="8F8E8E"/>
                </a:solidFill>
              </a:rPr>
              <a:t>el factor de exposición al ataque puede ser bajo</a:t>
            </a:r>
            <a:r>
              <a:rPr lang="es-MX" sz="2800" dirty="0">
                <a:solidFill>
                  <a:srgbClr val="8F8E8E"/>
                </a:solidFill>
              </a:rPr>
              <a:t>, lo que reduce el riesgo general de explotación.</a:t>
            </a:r>
            <a:endParaRPr lang="es-ES_tradnl" sz="2800" dirty="0">
              <a:solidFill>
                <a:srgbClr val="8F8E8E"/>
              </a:solidFill>
            </a:endParaRPr>
          </a:p>
        </p:txBody>
      </p:sp>
    </p:spTree>
    <p:extLst>
      <p:ext uri="{BB962C8B-B14F-4D97-AF65-F5344CB8AC3E}">
        <p14:creationId xmlns:p14="http://schemas.microsoft.com/office/powerpoint/2010/main" val="423793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788160" y="108812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Controles de seguridad</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822904" y="2094702"/>
            <a:ext cx="10082567" cy="2246769"/>
          </a:xfrm>
          <a:prstGeom prst="rect">
            <a:avLst/>
          </a:prstGeom>
          <a:noFill/>
        </p:spPr>
        <p:txBody>
          <a:bodyPr wrap="square" rtlCol="0">
            <a:spAutoFit/>
          </a:bodyPr>
          <a:lstStyle/>
          <a:p>
            <a:pPr algn="just"/>
            <a:r>
              <a:rPr lang="es-MX" sz="2800" dirty="0">
                <a:solidFill>
                  <a:srgbClr val="8F8E8E"/>
                </a:solidFill>
              </a:rPr>
              <a:t>Son mecanismos mediante los cuales se pueden </a:t>
            </a:r>
            <a:r>
              <a:rPr lang="es-MX" sz="2800" b="1" dirty="0">
                <a:solidFill>
                  <a:srgbClr val="8F8E8E"/>
                </a:solidFill>
              </a:rPr>
              <a:t>mitigar las amenazas al software y los sistemas</a:t>
            </a:r>
            <a:r>
              <a:rPr lang="es-MX" sz="2800" dirty="0">
                <a:solidFill>
                  <a:srgbClr val="8F8E8E"/>
                </a:solidFill>
              </a:rPr>
              <a:t>. Estos mecanismos pueden ser de </a:t>
            </a:r>
            <a:r>
              <a:rPr lang="es-MX" sz="2800" b="1" dirty="0">
                <a:solidFill>
                  <a:srgbClr val="8F8E8E"/>
                </a:solidFill>
              </a:rPr>
              <a:t>naturaleza técnica, administrativa o física</a:t>
            </a:r>
            <a:r>
              <a:rPr lang="es-MX" sz="2800" dirty="0">
                <a:solidFill>
                  <a:srgbClr val="8F8E8E"/>
                </a:solidFill>
              </a:rPr>
              <a:t>. Los controles de seguridad </a:t>
            </a:r>
            <a:r>
              <a:rPr lang="es-MX" sz="2800" b="1" dirty="0">
                <a:solidFill>
                  <a:srgbClr val="8F8E8E"/>
                </a:solidFill>
              </a:rPr>
              <a:t>se pueden clasificar ampliamente en contramedidas y salvaguardias</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359837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788160" y="108812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Controles de seguridad</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822904" y="2094702"/>
            <a:ext cx="10082567" cy="2246769"/>
          </a:xfrm>
          <a:prstGeom prst="rect">
            <a:avLst/>
          </a:prstGeom>
          <a:noFill/>
        </p:spPr>
        <p:txBody>
          <a:bodyPr wrap="square" rtlCol="0">
            <a:spAutoFit/>
          </a:bodyPr>
          <a:lstStyle/>
          <a:p>
            <a:pPr algn="just"/>
            <a:r>
              <a:rPr lang="es-MX" sz="2800" dirty="0">
                <a:solidFill>
                  <a:srgbClr val="8F8E8E"/>
                </a:solidFill>
              </a:rPr>
              <a:t>Las contramedidas son controles de seguridad que se aplican </a:t>
            </a:r>
            <a:r>
              <a:rPr lang="es-MX" sz="2800" b="1" dirty="0">
                <a:solidFill>
                  <a:srgbClr val="8F8E8E"/>
                </a:solidFill>
              </a:rPr>
              <a:t>después de que se ha materializado una amenaza</a:t>
            </a:r>
            <a:r>
              <a:rPr lang="es-MX" sz="2800" dirty="0">
                <a:solidFill>
                  <a:srgbClr val="8F8E8E"/>
                </a:solidFill>
              </a:rPr>
              <a:t>, lo que implica la </a:t>
            </a:r>
            <a:r>
              <a:rPr lang="es-MX" sz="2800" b="1" dirty="0">
                <a:solidFill>
                  <a:srgbClr val="8F8E8E"/>
                </a:solidFill>
              </a:rPr>
              <a:t>naturaleza reactiva </a:t>
            </a:r>
            <a:r>
              <a:rPr lang="es-MX" sz="2800" dirty="0">
                <a:solidFill>
                  <a:srgbClr val="8F8E8E"/>
                </a:solidFill>
              </a:rPr>
              <a:t>de este tipo de controles de seguridad. Por otro lado, las salvaguardas </a:t>
            </a:r>
            <a:r>
              <a:rPr lang="es-MX" sz="2800" b="1" dirty="0">
                <a:solidFill>
                  <a:srgbClr val="8F8E8E"/>
                </a:solidFill>
              </a:rPr>
              <a:t>son controles de seguridad que son de naturaleza más proactiva</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53587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788160" y="108812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Controles de seguridad</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822904" y="2476145"/>
            <a:ext cx="10082567" cy="2677656"/>
          </a:xfrm>
          <a:prstGeom prst="rect">
            <a:avLst/>
          </a:prstGeom>
          <a:noFill/>
        </p:spPr>
        <p:txBody>
          <a:bodyPr wrap="square" rtlCol="0">
            <a:spAutoFit/>
          </a:bodyPr>
          <a:lstStyle/>
          <a:p>
            <a:pPr algn="just"/>
            <a:r>
              <a:rPr lang="es-MX" sz="2800" dirty="0">
                <a:solidFill>
                  <a:srgbClr val="8F8E8E"/>
                </a:solidFill>
              </a:rPr>
              <a:t>Los controles de seguridad </a:t>
            </a:r>
            <a:r>
              <a:rPr lang="es-MX" sz="2800" b="1" dirty="0">
                <a:solidFill>
                  <a:srgbClr val="8F8E8E"/>
                </a:solidFill>
              </a:rPr>
              <a:t>no eliminan la amenaza en sí</a:t>
            </a:r>
            <a:r>
              <a:rPr lang="es-MX" sz="2800" dirty="0">
                <a:solidFill>
                  <a:srgbClr val="8F8E8E"/>
                </a:solidFill>
              </a:rPr>
              <a:t>, </a:t>
            </a:r>
            <a:r>
              <a:rPr lang="es-MX" sz="2800" b="1" dirty="0">
                <a:solidFill>
                  <a:srgbClr val="8F8E8E"/>
                </a:solidFill>
              </a:rPr>
              <a:t>sino que están integrados en el software o sistema para reducir la probabilidad de que se materialice</a:t>
            </a:r>
            <a:r>
              <a:rPr lang="es-MX" sz="2800" dirty="0">
                <a:solidFill>
                  <a:srgbClr val="8F8E8E"/>
                </a:solidFill>
              </a:rPr>
              <a:t>. Las vulnerabilidades se reducen mediante controles de seguridad. Sin embargo, debe reconocerse que </a:t>
            </a:r>
            <a:r>
              <a:rPr lang="es-MX" sz="2800" b="1" dirty="0">
                <a:solidFill>
                  <a:srgbClr val="8F8E8E"/>
                </a:solidFill>
              </a:rPr>
              <a:t>la implementación inadecuada de los controles de seguridad </a:t>
            </a:r>
            <a:r>
              <a:rPr lang="es-MX" sz="2800" dirty="0">
                <a:solidFill>
                  <a:srgbClr val="8F8E8E"/>
                </a:solidFill>
              </a:rPr>
              <a:t>en sí mismos puede </a:t>
            </a:r>
            <a:r>
              <a:rPr lang="es-MX" sz="2800" b="1" dirty="0">
                <a:solidFill>
                  <a:srgbClr val="8F8E8E"/>
                </a:solidFill>
              </a:rPr>
              <a:t>representar una amenaza</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886161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208997" y="108812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Riesgo total</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932191" y="2059710"/>
            <a:ext cx="10082567" cy="3108543"/>
          </a:xfrm>
          <a:prstGeom prst="rect">
            <a:avLst/>
          </a:prstGeom>
          <a:noFill/>
        </p:spPr>
        <p:txBody>
          <a:bodyPr wrap="square" rtlCol="0">
            <a:spAutoFit/>
          </a:bodyPr>
          <a:lstStyle/>
          <a:p>
            <a:pPr algn="just"/>
            <a:r>
              <a:rPr lang="es-MX" sz="2800" dirty="0">
                <a:solidFill>
                  <a:srgbClr val="8F8E8E"/>
                </a:solidFill>
              </a:rPr>
              <a:t>El riesgo total </a:t>
            </a:r>
            <a:r>
              <a:rPr lang="es-MX" sz="2800" b="1" dirty="0">
                <a:solidFill>
                  <a:srgbClr val="8F8E8E"/>
                </a:solidFill>
              </a:rPr>
              <a:t>es la probabilidad de que ocurra un evento no deseado</a:t>
            </a:r>
            <a:r>
              <a:rPr lang="es-MX" sz="2800" dirty="0">
                <a:solidFill>
                  <a:srgbClr val="8F8E8E"/>
                </a:solidFill>
              </a:rPr>
              <a:t>, no intencionado o dañino. Esto se calcula tradicionalmente </a:t>
            </a:r>
            <a:r>
              <a:rPr lang="es-MX" sz="2800" b="1" dirty="0">
                <a:solidFill>
                  <a:srgbClr val="8F8E8E"/>
                </a:solidFill>
              </a:rPr>
              <a:t>utilizando factores como el valor del activo</a:t>
            </a:r>
            <a:r>
              <a:rPr lang="es-MX" sz="2800" dirty="0">
                <a:solidFill>
                  <a:srgbClr val="8F8E8E"/>
                </a:solidFill>
              </a:rPr>
              <a:t>, </a:t>
            </a:r>
            <a:r>
              <a:rPr lang="es-MX" sz="2800" b="1" dirty="0">
                <a:solidFill>
                  <a:srgbClr val="8F8E8E"/>
                </a:solidFill>
              </a:rPr>
              <a:t>la amenaza y la vulnerabilidad</a:t>
            </a:r>
            <a:r>
              <a:rPr lang="es-MX" sz="2800" dirty="0">
                <a:solidFill>
                  <a:srgbClr val="8F8E8E"/>
                </a:solidFill>
              </a:rPr>
              <a:t>. Este es </a:t>
            </a:r>
            <a:r>
              <a:rPr lang="es-MX" sz="2800" b="1" dirty="0">
                <a:solidFill>
                  <a:srgbClr val="8F8E8E"/>
                </a:solidFill>
              </a:rPr>
              <a:t>el riesgo general del sistema</a:t>
            </a:r>
            <a:r>
              <a:rPr lang="es-MX" sz="2800" dirty="0">
                <a:solidFill>
                  <a:srgbClr val="8F8E8E"/>
                </a:solidFill>
              </a:rPr>
              <a:t>, </a:t>
            </a:r>
            <a:r>
              <a:rPr lang="es-MX" sz="2800" b="1" dirty="0">
                <a:solidFill>
                  <a:srgbClr val="8F8E8E"/>
                </a:solidFill>
              </a:rPr>
              <a:t>antes de que se apliquen los controles de seguridad</a:t>
            </a:r>
            <a:r>
              <a:rPr lang="es-MX" sz="2800" dirty="0">
                <a:solidFill>
                  <a:srgbClr val="8F8E8E"/>
                </a:solidFill>
              </a:rPr>
              <a:t>. Esto puede </a:t>
            </a:r>
            <a:r>
              <a:rPr lang="es-MX" sz="2800" b="1" dirty="0">
                <a:solidFill>
                  <a:srgbClr val="8F8E8E"/>
                </a:solidFill>
              </a:rPr>
              <a:t>expresarse cualitativamente </a:t>
            </a:r>
            <a:r>
              <a:rPr lang="es-MX" sz="2800" dirty="0">
                <a:solidFill>
                  <a:srgbClr val="8F8E8E"/>
                </a:solidFill>
              </a:rPr>
              <a:t>(por ejemplo, alto, medio o bajo) o cuantitativamente (usando números o percentiles).</a:t>
            </a:r>
            <a:endParaRPr lang="es-ES_tradnl" sz="2800" dirty="0">
              <a:solidFill>
                <a:srgbClr val="8F8E8E"/>
              </a:solidFill>
            </a:endParaRPr>
          </a:p>
        </p:txBody>
      </p:sp>
    </p:spTree>
    <p:extLst>
      <p:ext uri="{BB962C8B-B14F-4D97-AF65-F5344CB8AC3E}">
        <p14:creationId xmlns:p14="http://schemas.microsoft.com/office/powerpoint/2010/main" val="3785109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208997" y="108812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Riesgo total</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274575" y="2337124"/>
            <a:ext cx="10082567" cy="954107"/>
          </a:xfrm>
          <a:prstGeom prst="rect">
            <a:avLst/>
          </a:prstGeom>
          <a:noFill/>
        </p:spPr>
        <p:txBody>
          <a:bodyPr wrap="square" rtlCol="0">
            <a:spAutoFit/>
          </a:bodyPr>
          <a:lstStyle/>
          <a:p>
            <a:pPr algn="just"/>
            <a:r>
              <a:rPr lang="es-MX" sz="2800" dirty="0">
                <a:solidFill>
                  <a:srgbClr val="8F8E8E"/>
                </a:solidFill>
              </a:rPr>
              <a:t>La suma de todos los riesgos asociados con un activo, un proceso o incluso un negocio se denomina riesgo total.</a:t>
            </a:r>
            <a:endParaRPr lang="es-ES_tradnl" sz="2800" dirty="0">
              <a:solidFill>
                <a:srgbClr val="8F8E8E"/>
              </a:solidFill>
            </a:endParaRPr>
          </a:p>
        </p:txBody>
      </p:sp>
    </p:spTree>
    <p:extLst>
      <p:ext uri="{BB962C8B-B14F-4D97-AF65-F5344CB8AC3E}">
        <p14:creationId xmlns:p14="http://schemas.microsoft.com/office/powerpoint/2010/main" val="1650279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208997" y="108812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Riesgo residual</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822904" y="2476145"/>
            <a:ext cx="10082567" cy="2677656"/>
          </a:xfrm>
          <a:prstGeom prst="rect">
            <a:avLst/>
          </a:prstGeom>
          <a:noFill/>
        </p:spPr>
        <p:txBody>
          <a:bodyPr wrap="square" rtlCol="0">
            <a:spAutoFit/>
          </a:bodyPr>
          <a:lstStyle/>
          <a:p>
            <a:pPr algn="just"/>
            <a:r>
              <a:rPr lang="es-MX" sz="2800" dirty="0">
                <a:solidFill>
                  <a:srgbClr val="8F8E8E"/>
                </a:solidFill>
              </a:rPr>
              <a:t>El riesgo residual </a:t>
            </a:r>
            <a:r>
              <a:rPr lang="es-MX" sz="2800" b="1" dirty="0">
                <a:solidFill>
                  <a:srgbClr val="8F8E8E"/>
                </a:solidFill>
              </a:rPr>
              <a:t>es el riesgo que permanece después </a:t>
            </a:r>
            <a:r>
              <a:rPr lang="es-MX" sz="2800" dirty="0">
                <a:solidFill>
                  <a:srgbClr val="8F8E8E"/>
                </a:solidFill>
              </a:rPr>
              <a:t>de </a:t>
            </a:r>
            <a:r>
              <a:rPr lang="es-MX" sz="2800" b="1" dirty="0">
                <a:solidFill>
                  <a:srgbClr val="8F8E8E"/>
                </a:solidFill>
              </a:rPr>
              <a:t>que se utiliza un control</a:t>
            </a:r>
            <a:r>
              <a:rPr lang="es-MX" sz="2800" dirty="0">
                <a:solidFill>
                  <a:srgbClr val="8F8E8E"/>
                </a:solidFill>
              </a:rPr>
              <a:t> y </a:t>
            </a:r>
            <a:r>
              <a:rPr lang="es-MX" sz="2800" b="1" dirty="0">
                <a:solidFill>
                  <a:srgbClr val="8F8E8E"/>
                </a:solidFill>
              </a:rPr>
              <a:t>reduce el riesgo específico </a:t>
            </a:r>
            <a:r>
              <a:rPr lang="es-MX" sz="2800" dirty="0">
                <a:solidFill>
                  <a:srgbClr val="8F8E8E"/>
                </a:solidFill>
              </a:rPr>
              <a:t>asociado con una vulnerabilidad. Este </a:t>
            </a:r>
            <a:r>
              <a:rPr lang="es-MX" sz="2800" b="1" dirty="0">
                <a:solidFill>
                  <a:srgbClr val="8F8E8E"/>
                </a:solidFill>
              </a:rPr>
              <a:t>es el nivel de riesgo que debe asumir la entidad</a:t>
            </a:r>
            <a:r>
              <a:rPr lang="es-MX" sz="2800" dirty="0">
                <a:solidFill>
                  <a:srgbClr val="8F8E8E"/>
                </a:solidFill>
              </a:rPr>
              <a:t>. El riesgo residual </a:t>
            </a:r>
            <a:r>
              <a:rPr lang="es-MX" sz="2800" b="1" dirty="0">
                <a:solidFill>
                  <a:srgbClr val="8F8E8E"/>
                </a:solidFill>
              </a:rPr>
              <a:t>es el riesgo que permanece después de la implementación de controles </a:t>
            </a:r>
            <a:r>
              <a:rPr lang="es-MX" sz="2800" dirty="0">
                <a:solidFill>
                  <a:srgbClr val="8F8E8E"/>
                </a:solidFill>
              </a:rPr>
              <a:t>de seguridad mitigantes (contramedidas o salvaguardas).</a:t>
            </a:r>
            <a:endParaRPr lang="es-ES_tradnl" sz="2800" dirty="0">
              <a:solidFill>
                <a:srgbClr val="8F8E8E"/>
              </a:solidFill>
            </a:endParaRPr>
          </a:p>
        </p:txBody>
      </p:sp>
    </p:spTree>
    <p:extLst>
      <p:ext uri="{BB962C8B-B14F-4D97-AF65-F5344CB8AC3E}">
        <p14:creationId xmlns:p14="http://schemas.microsoft.com/office/powerpoint/2010/main" val="79462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76101" y="2240023"/>
            <a:ext cx="10082567" cy="1815882"/>
          </a:xfrm>
          <a:prstGeom prst="rect">
            <a:avLst/>
          </a:prstGeom>
          <a:noFill/>
        </p:spPr>
        <p:txBody>
          <a:bodyPr wrap="square" rtlCol="0">
            <a:spAutoFit/>
          </a:bodyPr>
          <a:lstStyle/>
          <a:p>
            <a:pPr algn="just"/>
            <a:r>
              <a:rPr lang="es-MX" sz="2800" dirty="0">
                <a:solidFill>
                  <a:srgbClr val="8F8E8E"/>
                </a:solidFill>
              </a:rPr>
              <a:t>La gestión de riesgos, en el contexto de la </a:t>
            </a:r>
            <a:r>
              <a:rPr lang="es-MX" sz="2800" b="1" dirty="0">
                <a:solidFill>
                  <a:srgbClr val="8F8E8E"/>
                </a:solidFill>
              </a:rPr>
              <a:t>seguridad del software</a:t>
            </a:r>
            <a:r>
              <a:rPr lang="es-MX" sz="2800" dirty="0">
                <a:solidFill>
                  <a:srgbClr val="8F8E8E"/>
                </a:solidFill>
              </a:rPr>
              <a:t>, es el acto de </a:t>
            </a:r>
            <a:r>
              <a:rPr lang="es-MX" sz="2800" b="1" dirty="0">
                <a:solidFill>
                  <a:srgbClr val="8F8E8E"/>
                </a:solidFill>
              </a:rPr>
              <a:t>equilibrio entre la protección </a:t>
            </a:r>
            <a:r>
              <a:rPr lang="es-MX" sz="2800" dirty="0">
                <a:solidFill>
                  <a:srgbClr val="8F8E8E"/>
                </a:solidFill>
              </a:rPr>
              <a:t>de los </a:t>
            </a:r>
            <a:r>
              <a:rPr lang="es-MX" sz="2800" b="1" dirty="0">
                <a:solidFill>
                  <a:srgbClr val="8F8E8E"/>
                </a:solidFill>
              </a:rPr>
              <a:t>activos de TI y el costo </a:t>
            </a:r>
            <a:r>
              <a:rPr lang="es-MX" sz="2800" dirty="0">
                <a:solidFill>
                  <a:srgbClr val="8F8E8E"/>
                </a:solidFill>
              </a:rPr>
              <a:t>de </a:t>
            </a:r>
            <a:r>
              <a:rPr lang="es-MX" sz="2800" b="1" dirty="0">
                <a:solidFill>
                  <a:srgbClr val="8F8E8E"/>
                </a:solidFill>
              </a:rPr>
              <a:t>implementar los controles de seguridad </a:t>
            </a:r>
            <a:r>
              <a:rPr lang="es-MX" sz="2800" dirty="0">
                <a:solidFill>
                  <a:srgbClr val="8F8E8E"/>
                </a:solidFill>
              </a:rPr>
              <a:t>del software, para que el riesgo se maneje de manera adecuada.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Tree>
    <p:extLst>
      <p:ext uri="{BB962C8B-B14F-4D97-AF65-F5344CB8AC3E}">
        <p14:creationId xmlns:p14="http://schemas.microsoft.com/office/powerpoint/2010/main" val="2950709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208997" y="1088123"/>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Gestión de Riesgo </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274575" y="2337124"/>
            <a:ext cx="10082567" cy="1815882"/>
          </a:xfrm>
          <a:prstGeom prst="rect">
            <a:avLst/>
          </a:prstGeom>
          <a:noFill/>
        </p:spPr>
        <p:txBody>
          <a:bodyPr wrap="square" rtlCol="0">
            <a:spAutoFit/>
          </a:bodyPr>
          <a:lstStyle/>
          <a:p>
            <a:pPr algn="just"/>
            <a:r>
              <a:rPr lang="es-MX" sz="2800" dirty="0">
                <a:solidFill>
                  <a:srgbClr val="8F8E8E"/>
                </a:solidFill>
              </a:rPr>
              <a:t>La gestión de riesgos </a:t>
            </a:r>
            <a:r>
              <a:rPr lang="es-MX" sz="2800" b="1" dirty="0">
                <a:solidFill>
                  <a:srgbClr val="8F8E8E"/>
                </a:solidFill>
              </a:rPr>
              <a:t>es el proceso general de toma de decisiones para identificar amenazas y vulnerabilidades y sus impactos potenciales</a:t>
            </a:r>
            <a:r>
              <a:rPr lang="es-MX" sz="2800" dirty="0">
                <a:solidFill>
                  <a:srgbClr val="8F8E8E"/>
                </a:solidFill>
              </a:rPr>
              <a:t>, </a:t>
            </a:r>
            <a:r>
              <a:rPr lang="es-MX" sz="2800" b="1" dirty="0">
                <a:solidFill>
                  <a:srgbClr val="8F8E8E"/>
                </a:solidFill>
              </a:rPr>
              <a:t>determinar los costos para mitigar tales eventos </a:t>
            </a:r>
            <a:r>
              <a:rPr lang="es-MX" sz="2800" dirty="0">
                <a:solidFill>
                  <a:srgbClr val="8F8E8E"/>
                </a:solidFill>
              </a:rPr>
              <a:t>y decidir qué acciones son rentables </a:t>
            </a:r>
            <a:r>
              <a:rPr lang="es-MX" sz="2800" b="1" dirty="0">
                <a:solidFill>
                  <a:srgbClr val="8F8E8E"/>
                </a:solidFill>
              </a:rPr>
              <a:t>para controlar estos riesgos</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2767530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379003" y="121287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Evaluación de Riesgo </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274575" y="2337124"/>
            <a:ext cx="10082567" cy="2246769"/>
          </a:xfrm>
          <a:prstGeom prst="rect">
            <a:avLst/>
          </a:prstGeom>
          <a:noFill/>
        </p:spPr>
        <p:txBody>
          <a:bodyPr wrap="square" rtlCol="0">
            <a:spAutoFit/>
          </a:bodyPr>
          <a:lstStyle/>
          <a:p>
            <a:pPr algn="just"/>
            <a:r>
              <a:rPr lang="es-MX" sz="2800" dirty="0">
                <a:solidFill>
                  <a:srgbClr val="8F8E8E"/>
                </a:solidFill>
              </a:rPr>
              <a:t>La evaluación de riesgos es el </a:t>
            </a:r>
            <a:r>
              <a:rPr lang="es-MX" sz="2800" b="1" dirty="0">
                <a:solidFill>
                  <a:srgbClr val="8F8E8E"/>
                </a:solidFill>
              </a:rPr>
              <a:t>proceso de analizar un entorno para identificar los riesgos (amenazas y vulnerabilidades) </a:t>
            </a:r>
            <a:r>
              <a:rPr lang="es-MX" sz="2800" dirty="0">
                <a:solidFill>
                  <a:srgbClr val="8F8E8E"/>
                </a:solidFill>
              </a:rPr>
              <a:t>y </a:t>
            </a:r>
            <a:r>
              <a:rPr lang="es-MX" sz="2800" b="1" dirty="0">
                <a:solidFill>
                  <a:srgbClr val="8F8E8E"/>
                </a:solidFill>
              </a:rPr>
              <a:t>mitigar las acciones para determinar (cuantitativa o cualitativamente) el impacto</a:t>
            </a:r>
            <a:r>
              <a:rPr lang="es-MX" sz="2800" dirty="0">
                <a:solidFill>
                  <a:srgbClr val="8F8E8E"/>
                </a:solidFill>
              </a:rPr>
              <a:t> de un evento que afectaría un proyecto, programa o negocio. A veces también se lo denomina análisis de riesgo.</a:t>
            </a:r>
            <a:endParaRPr lang="es-ES_tradnl" sz="2800" dirty="0">
              <a:solidFill>
                <a:srgbClr val="8F8E8E"/>
              </a:solidFill>
            </a:endParaRPr>
          </a:p>
        </p:txBody>
      </p:sp>
    </p:spTree>
    <p:extLst>
      <p:ext uri="{BB962C8B-B14F-4D97-AF65-F5344CB8AC3E}">
        <p14:creationId xmlns:p14="http://schemas.microsoft.com/office/powerpoint/2010/main" val="1818956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379003" y="121287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Evaluación de Riesgo </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274575" y="2337124"/>
            <a:ext cx="10082567" cy="2246769"/>
          </a:xfrm>
          <a:prstGeom prst="rect">
            <a:avLst/>
          </a:prstGeom>
          <a:noFill/>
        </p:spPr>
        <p:txBody>
          <a:bodyPr wrap="square" rtlCol="0">
            <a:spAutoFit/>
          </a:bodyPr>
          <a:lstStyle/>
          <a:p>
            <a:pPr algn="just"/>
            <a:r>
              <a:rPr lang="es-MX" sz="2800" dirty="0">
                <a:solidFill>
                  <a:srgbClr val="8F8E8E"/>
                </a:solidFill>
              </a:rPr>
              <a:t>La evaluación de riesgo cualitativa es </a:t>
            </a:r>
            <a:r>
              <a:rPr lang="es-MX" sz="2800" b="1" dirty="0">
                <a:solidFill>
                  <a:srgbClr val="8F8E8E"/>
                </a:solidFill>
              </a:rPr>
              <a:t>el proceso de determinar subjetivamente el impacto de un evento que afecta un proyecto</a:t>
            </a:r>
            <a:r>
              <a:rPr lang="es-MX" sz="2800" dirty="0">
                <a:solidFill>
                  <a:srgbClr val="8F8E8E"/>
                </a:solidFill>
              </a:rPr>
              <a:t>, programa o negocio. Completar la evaluación de riesgos cualitativa generalmente </a:t>
            </a:r>
            <a:r>
              <a:rPr lang="es-MX" sz="2800" b="1" dirty="0">
                <a:solidFill>
                  <a:srgbClr val="8F8E8E"/>
                </a:solidFill>
              </a:rPr>
              <a:t>implica el uso del juicio de expertos, la experiencia o el consenso del grupo para completar la evaluación</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783495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379003" y="121287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Evaluación de Riesgo </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126108"/>
            <a:ext cx="10082567" cy="3108543"/>
          </a:xfrm>
          <a:prstGeom prst="rect">
            <a:avLst/>
          </a:prstGeom>
          <a:noFill/>
        </p:spPr>
        <p:txBody>
          <a:bodyPr wrap="square" rtlCol="0">
            <a:spAutoFit/>
          </a:bodyPr>
          <a:lstStyle/>
          <a:p>
            <a:pPr algn="just"/>
            <a:r>
              <a:rPr lang="es-MX" sz="2800" dirty="0">
                <a:solidFill>
                  <a:srgbClr val="8F8E8E"/>
                </a:solidFill>
              </a:rPr>
              <a:t>El análisis de riesgo cualitativo </a:t>
            </a:r>
            <a:r>
              <a:rPr lang="es-MX" sz="2800" b="1" dirty="0">
                <a:solidFill>
                  <a:srgbClr val="8F8E8E"/>
                </a:solidFill>
              </a:rPr>
              <a:t>utiliza el juicio y la experiencia de expertos </a:t>
            </a:r>
            <a:r>
              <a:rPr lang="es-MX" sz="2800" dirty="0">
                <a:solidFill>
                  <a:srgbClr val="8F8E8E"/>
                </a:solidFill>
              </a:rPr>
              <a:t>para determinar </a:t>
            </a:r>
            <a:r>
              <a:rPr lang="es-MX" sz="2800" b="1" dirty="0">
                <a:solidFill>
                  <a:srgbClr val="8F8E8E"/>
                </a:solidFill>
              </a:rPr>
              <a:t>un nivel de exposición al riesgo</a:t>
            </a:r>
            <a:r>
              <a:rPr lang="es-MX" sz="2800" dirty="0">
                <a:solidFill>
                  <a:srgbClr val="8F8E8E"/>
                </a:solidFill>
              </a:rPr>
              <a:t>. En la gestión de riesgos cualitativos, </a:t>
            </a:r>
            <a:r>
              <a:rPr lang="es-MX" sz="2800" b="1" dirty="0">
                <a:solidFill>
                  <a:srgbClr val="8F8E8E"/>
                </a:solidFill>
              </a:rPr>
              <a:t>se utilizan dos elementos en el proceso de juicio: el impacto de la amenaza y la probabilidad de que ocurra</a:t>
            </a:r>
            <a:r>
              <a:rPr lang="es-MX" sz="2800" dirty="0">
                <a:solidFill>
                  <a:srgbClr val="8F8E8E"/>
                </a:solidFill>
              </a:rPr>
              <a:t>. Se utiliza un esquema simple, como clasificaciones altas, medias o bajas, para asignar un nivel de impacto y un nivel de probabilidad al riesgo.</a:t>
            </a:r>
            <a:endParaRPr lang="es-ES_tradnl" sz="2800" dirty="0">
              <a:solidFill>
                <a:srgbClr val="8F8E8E"/>
              </a:solidFill>
            </a:endParaRPr>
          </a:p>
        </p:txBody>
      </p:sp>
    </p:spTree>
    <p:extLst>
      <p:ext uri="{BB962C8B-B14F-4D97-AF65-F5344CB8AC3E}">
        <p14:creationId xmlns:p14="http://schemas.microsoft.com/office/powerpoint/2010/main" val="1775165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379003" y="121287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Evaluación de Riesgo </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022567"/>
            <a:ext cx="10082567" cy="3539430"/>
          </a:xfrm>
          <a:prstGeom prst="rect">
            <a:avLst/>
          </a:prstGeom>
          <a:noFill/>
        </p:spPr>
        <p:txBody>
          <a:bodyPr wrap="square" rtlCol="0">
            <a:spAutoFit/>
          </a:bodyPr>
          <a:lstStyle/>
          <a:p>
            <a:pPr algn="just"/>
            <a:r>
              <a:rPr lang="es-MX" sz="2800" dirty="0">
                <a:solidFill>
                  <a:srgbClr val="8F8E8E"/>
                </a:solidFill>
              </a:rPr>
              <a:t>Por ejemplo, </a:t>
            </a:r>
            <a:r>
              <a:rPr lang="es-MX" sz="2800" b="1" dirty="0">
                <a:solidFill>
                  <a:srgbClr val="8F8E8E"/>
                </a:solidFill>
              </a:rPr>
              <a:t>si una amenaza tiene un alto impacto y una alta probabilidad de que ocurra, la exposición al riesgo es alta </a:t>
            </a:r>
            <a:r>
              <a:rPr lang="es-MX" sz="2800" dirty="0">
                <a:solidFill>
                  <a:srgbClr val="8F8E8E"/>
                </a:solidFill>
              </a:rPr>
              <a:t>y probablemente </a:t>
            </a:r>
            <a:r>
              <a:rPr lang="es-MX" sz="2800" b="1" dirty="0">
                <a:solidFill>
                  <a:srgbClr val="8F8E8E"/>
                </a:solidFill>
              </a:rPr>
              <a:t>requiera alguna acción para reducir esta amenaza</a:t>
            </a:r>
            <a:r>
              <a:rPr lang="es-MX" sz="2800" dirty="0">
                <a:solidFill>
                  <a:srgbClr val="8F8E8E"/>
                </a:solidFill>
              </a:rPr>
              <a:t>. Por el contrario, si el impacto es bajo con una probabilidad baja</a:t>
            </a:r>
            <a:r>
              <a:rPr lang="es-MX" sz="2800" b="1" dirty="0">
                <a:solidFill>
                  <a:srgbClr val="8F8E8E"/>
                </a:solidFill>
              </a:rPr>
              <a:t>, la exposición al riesgo es baja y es posible que no se requiera ninguna acción para reducir esta amenaza</a:t>
            </a:r>
            <a:r>
              <a:rPr lang="es-MX" sz="2800" dirty="0">
                <a:solidFill>
                  <a:srgbClr val="8F8E8E"/>
                </a:solidFill>
              </a:rPr>
              <a:t>. La evaluación de riesgos cualitativa se utiliza </a:t>
            </a:r>
            <a:r>
              <a:rPr lang="es-MX" sz="2800" b="1" dirty="0">
                <a:solidFill>
                  <a:srgbClr val="8F8E8E"/>
                </a:solidFill>
              </a:rPr>
              <a:t>para priorizar las actividades de gestión de riesgos</a:t>
            </a:r>
            <a:r>
              <a:rPr lang="es-MX" sz="2800" dirty="0">
                <a:solidFill>
                  <a:srgbClr val="8F8E8E"/>
                </a:solidFill>
              </a:rPr>
              <a:t>, por lo que no se necesita una cuantificación exacta.</a:t>
            </a:r>
            <a:endParaRPr lang="es-ES_tradnl" sz="2800" dirty="0">
              <a:solidFill>
                <a:srgbClr val="8F8E8E"/>
              </a:solidFill>
            </a:endParaRPr>
          </a:p>
        </p:txBody>
      </p:sp>
    </p:spTree>
    <p:extLst>
      <p:ext uri="{BB962C8B-B14F-4D97-AF65-F5344CB8AC3E}">
        <p14:creationId xmlns:p14="http://schemas.microsoft.com/office/powerpoint/2010/main" val="202848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379003" y="121287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Matriz cualitativa </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022567"/>
            <a:ext cx="10082567" cy="3108543"/>
          </a:xfrm>
          <a:prstGeom prst="rect">
            <a:avLst/>
          </a:prstGeom>
          <a:noFill/>
        </p:spPr>
        <p:txBody>
          <a:bodyPr wrap="square" rtlCol="0">
            <a:spAutoFit/>
          </a:bodyPr>
          <a:lstStyle/>
          <a:p>
            <a:pPr algn="just"/>
            <a:r>
              <a:rPr lang="es-MX" sz="2800" dirty="0">
                <a:solidFill>
                  <a:srgbClr val="8F8E8E"/>
                </a:solidFill>
              </a:rPr>
              <a:t>Un método de expresar una colección de información cualitativa </a:t>
            </a:r>
            <a:r>
              <a:rPr lang="es-MX" sz="2800" b="1" dirty="0">
                <a:solidFill>
                  <a:srgbClr val="8F8E8E"/>
                </a:solidFill>
              </a:rPr>
              <a:t>es en forma de matriz</a:t>
            </a:r>
            <a:r>
              <a:rPr lang="es-MX" sz="2800" dirty="0">
                <a:solidFill>
                  <a:srgbClr val="8F8E8E"/>
                </a:solidFill>
              </a:rPr>
              <a:t>. El primer paso en el proceso de formación de la matriz es definir los </a:t>
            </a:r>
            <a:r>
              <a:rPr lang="es-MX" sz="2800" b="1" dirty="0">
                <a:solidFill>
                  <a:srgbClr val="8F8E8E"/>
                </a:solidFill>
              </a:rPr>
              <a:t>valores de alto, medio y bajo</a:t>
            </a:r>
            <a:r>
              <a:rPr lang="es-MX" sz="2800" dirty="0">
                <a:solidFill>
                  <a:srgbClr val="8F8E8E"/>
                </a:solidFill>
              </a:rPr>
              <a:t>. Para los sistemas asociados con el gobierno federal, </a:t>
            </a:r>
            <a:r>
              <a:rPr lang="es-MX" sz="2800" b="1" dirty="0">
                <a:solidFill>
                  <a:srgbClr val="8F8E8E"/>
                </a:solidFill>
              </a:rPr>
              <a:t>las definiciones de propósito general que requieren un refinamiento específico para su uso se proporcionan en el Estándar federal de procesamiento de información (Federal </a:t>
            </a:r>
            <a:r>
              <a:rPr lang="es-MX" sz="2800" b="1" dirty="0" err="1">
                <a:solidFill>
                  <a:srgbClr val="8F8E8E"/>
                </a:solidFill>
              </a:rPr>
              <a:t>Information</a:t>
            </a:r>
            <a:r>
              <a:rPr lang="es-MX" sz="2800" b="1" dirty="0">
                <a:solidFill>
                  <a:srgbClr val="8F8E8E"/>
                </a:solidFill>
              </a:rPr>
              <a:t> Processing Standard  FIPS) 199.</a:t>
            </a:r>
            <a:endParaRPr lang="es-ES_tradnl" sz="2800" b="1" dirty="0">
              <a:solidFill>
                <a:srgbClr val="8F8E8E"/>
              </a:solidFill>
            </a:endParaRPr>
          </a:p>
        </p:txBody>
      </p:sp>
    </p:spTree>
    <p:extLst>
      <p:ext uri="{BB962C8B-B14F-4D97-AF65-F5344CB8AC3E}">
        <p14:creationId xmlns:p14="http://schemas.microsoft.com/office/powerpoint/2010/main" val="3199774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379003" y="121287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Matriz cualitativa </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022567"/>
            <a:ext cx="10082567" cy="3108543"/>
          </a:xfrm>
          <a:prstGeom prst="rect">
            <a:avLst/>
          </a:prstGeom>
          <a:noFill/>
        </p:spPr>
        <p:txBody>
          <a:bodyPr wrap="square" rtlCol="0">
            <a:spAutoFit/>
          </a:bodyPr>
          <a:lstStyle/>
          <a:p>
            <a:pPr algn="just"/>
            <a:r>
              <a:rPr lang="es-MX" sz="2800" dirty="0">
                <a:solidFill>
                  <a:srgbClr val="8F8E8E"/>
                </a:solidFill>
              </a:rPr>
              <a:t>Después de definir los valores, </a:t>
            </a:r>
            <a:r>
              <a:rPr lang="es-MX" sz="2800" b="1" dirty="0">
                <a:solidFill>
                  <a:srgbClr val="8F8E8E"/>
                </a:solidFill>
              </a:rPr>
              <a:t>se organizan en una matriz</a:t>
            </a:r>
            <a:r>
              <a:rPr lang="es-MX" sz="2800" dirty="0">
                <a:solidFill>
                  <a:srgbClr val="8F8E8E"/>
                </a:solidFill>
              </a:rPr>
              <a:t>, con las </a:t>
            </a:r>
            <a:r>
              <a:rPr lang="es-MX" sz="2800" b="1" dirty="0">
                <a:solidFill>
                  <a:srgbClr val="8F8E8E"/>
                </a:solidFill>
              </a:rPr>
              <a:t>filas como problemas específicos o elementos que se examinan</a:t>
            </a:r>
            <a:r>
              <a:rPr lang="es-MX" sz="2800" dirty="0">
                <a:solidFill>
                  <a:srgbClr val="8F8E8E"/>
                </a:solidFill>
              </a:rPr>
              <a:t>. Las </a:t>
            </a:r>
            <a:r>
              <a:rPr lang="es-MX" sz="2800" b="1" dirty="0">
                <a:solidFill>
                  <a:srgbClr val="8F8E8E"/>
                </a:solidFill>
              </a:rPr>
              <a:t>columnas representan el elemento de seguridad que se ve afectado</a:t>
            </a:r>
            <a:r>
              <a:rPr lang="es-MX" sz="2800" dirty="0">
                <a:solidFill>
                  <a:srgbClr val="8F8E8E"/>
                </a:solidFill>
              </a:rPr>
              <a:t>, por lo general, </a:t>
            </a:r>
            <a:r>
              <a:rPr lang="es-MX" sz="2800" b="1" dirty="0">
                <a:solidFill>
                  <a:srgbClr val="8F8E8E"/>
                </a:solidFill>
              </a:rPr>
              <a:t>confidencialidad, integridad y disponibilidad</a:t>
            </a:r>
            <a:r>
              <a:rPr lang="es-MX" sz="2800" dirty="0">
                <a:solidFill>
                  <a:srgbClr val="8F8E8E"/>
                </a:solidFill>
              </a:rPr>
              <a:t>. Cuando la fila se cruza con una columna, </a:t>
            </a:r>
            <a:r>
              <a:rPr lang="es-MX" sz="2800" b="1" dirty="0">
                <a:solidFill>
                  <a:srgbClr val="8F8E8E"/>
                </a:solidFill>
              </a:rPr>
              <a:t>se elige el valor correcto, entre alto, medio y bajo, para indicar el nivel de riesgo asociado con el atributo de seguridad</a:t>
            </a:r>
            <a:r>
              <a:rPr lang="es-MX" sz="2800" dirty="0">
                <a:solidFill>
                  <a:srgbClr val="8F8E8E"/>
                </a:solidFill>
              </a:rPr>
              <a:t>.</a:t>
            </a:r>
            <a:endParaRPr lang="es-ES_tradnl" sz="2800" b="1" dirty="0">
              <a:solidFill>
                <a:srgbClr val="8F8E8E"/>
              </a:solidFill>
            </a:endParaRPr>
          </a:p>
        </p:txBody>
      </p:sp>
    </p:spTree>
    <p:extLst>
      <p:ext uri="{BB962C8B-B14F-4D97-AF65-F5344CB8AC3E}">
        <p14:creationId xmlns:p14="http://schemas.microsoft.com/office/powerpoint/2010/main" val="3479429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379003" y="1212878"/>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Matriz cualitativa </a:t>
            </a:r>
            <a:endParaRPr lang="es-ES_tradnl" sz="4853" b="1" spc="-100" dirty="0">
              <a:solidFill>
                <a:srgbClr val="8F8E8E"/>
              </a:solidFill>
              <a:latin typeface="Arial" charset="0"/>
              <a:cs typeface="Arial" charset="0"/>
            </a:endParaRPr>
          </a:p>
        </p:txBody>
      </p:sp>
      <p:pic>
        <p:nvPicPr>
          <p:cNvPr id="4" name="Imagen 3">
            <a:extLst>
              <a:ext uri="{FF2B5EF4-FFF2-40B4-BE49-F238E27FC236}">
                <a16:creationId xmlns:a16="http://schemas.microsoft.com/office/drawing/2014/main" id="{3056AC64-B739-47E9-BF39-074AE72354FD}"/>
              </a:ext>
            </a:extLst>
          </p:cNvPr>
          <p:cNvPicPr>
            <a:picLocks noChangeAspect="1"/>
          </p:cNvPicPr>
          <p:nvPr/>
        </p:nvPicPr>
        <p:blipFill>
          <a:blip r:embed="rId5"/>
          <a:stretch>
            <a:fillRect/>
          </a:stretch>
        </p:blipFill>
        <p:spPr>
          <a:xfrm>
            <a:off x="617918" y="2686049"/>
            <a:ext cx="11079222" cy="1856454"/>
          </a:xfrm>
          <a:prstGeom prst="rect">
            <a:avLst/>
          </a:prstGeom>
        </p:spPr>
      </p:pic>
    </p:spTree>
    <p:extLst>
      <p:ext uri="{BB962C8B-B14F-4D97-AF65-F5344CB8AC3E}">
        <p14:creationId xmlns:p14="http://schemas.microsoft.com/office/powerpoint/2010/main" val="1107619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166425" y="891286"/>
            <a:ext cx="8843892" cy="1176541"/>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Análisis de efectos del modo de falla</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81683" y="2232549"/>
            <a:ext cx="10082567" cy="3108543"/>
          </a:xfrm>
          <a:prstGeom prst="rect">
            <a:avLst/>
          </a:prstGeom>
          <a:noFill/>
        </p:spPr>
        <p:txBody>
          <a:bodyPr wrap="square" rtlCol="0">
            <a:spAutoFit/>
          </a:bodyPr>
          <a:lstStyle/>
          <a:p>
            <a:pPr algn="just"/>
            <a:r>
              <a:rPr lang="es-MX" sz="2800" dirty="0">
                <a:solidFill>
                  <a:srgbClr val="8F8E8E"/>
                </a:solidFill>
              </a:rPr>
              <a:t>El </a:t>
            </a:r>
            <a:r>
              <a:rPr lang="es-MX" sz="2800" b="1" dirty="0">
                <a:solidFill>
                  <a:srgbClr val="8F8E8E"/>
                </a:solidFill>
              </a:rPr>
              <a:t>análisis de efectos del modo de falla (FMEA) </a:t>
            </a:r>
            <a:r>
              <a:rPr lang="es-MX" sz="2800" dirty="0">
                <a:solidFill>
                  <a:srgbClr val="8F8E8E"/>
                </a:solidFill>
              </a:rPr>
              <a:t>es una metodología estructurada para la evaluación de los modos de falla y sus efectos en el sistema. </a:t>
            </a:r>
            <a:r>
              <a:rPr lang="es-MX" sz="2800" b="1" dirty="0">
                <a:solidFill>
                  <a:srgbClr val="8F8E8E"/>
                </a:solidFill>
              </a:rPr>
              <a:t>Desarrollados originalmente para el ejército de los EE. UU. Y avanzados por la Administración Nacional de Aeronáutica y del Espacio (NASA) </a:t>
            </a:r>
            <a:r>
              <a:rPr lang="es-MX" sz="2800" dirty="0">
                <a:solidFill>
                  <a:srgbClr val="8F8E8E"/>
                </a:solidFill>
              </a:rPr>
              <a:t>durante la carrera espacial, los AMFE permiten a los ingenieros clasificar los riesgos en un sistema. Para cada tema dado, se define una serie de elementos.</a:t>
            </a:r>
            <a:endParaRPr lang="es-ES_tradnl" sz="2800" b="1" dirty="0">
              <a:solidFill>
                <a:srgbClr val="8F8E8E"/>
              </a:solidFill>
            </a:endParaRPr>
          </a:p>
        </p:txBody>
      </p:sp>
    </p:spTree>
    <p:extLst>
      <p:ext uri="{BB962C8B-B14F-4D97-AF65-F5344CB8AC3E}">
        <p14:creationId xmlns:p14="http://schemas.microsoft.com/office/powerpoint/2010/main" val="4069062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166425" y="891286"/>
            <a:ext cx="8843892" cy="1176541"/>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Análisis de efectos del modo de falla</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81683" y="2232549"/>
            <a:ext cx="10082567" cy="3108543"/>
          </a:xfrm>
          <a:prstGeom prst="rect">
            <a:avLst/>
          </a:prstGeom>
          <a:noFill/>
        </p:spPr>
        <p:txBody>
          <a:bodyPr wrap="square" rtlCol="0">
            <a:spAutoFit/>
          </a:bodyPr>
          <a:lstStyle/>
          <a:p>
            <a:pPr algn="just"/>
            <a:r>
              <a:rPr lang="es-MX" sz="2800" b="1" dirty="0">
                <a:solidFill>
                  <a:srgbClr val="8F8E8E"/>
                </a:solidFill>
              </a:rPr>
              <a:t>La gravedad o el riesgo se describe, generalmente en una escala del 1 al 10, </a:t>
            </a:r>
            <a:r>
              <a:rPr lang="es-MX" sz="2800" dirty="0">
                <a:solidFill>
                  <a:srgbClr val="8F8E8E"/>
                </a:solidFill>
              </a:rPr>
              <a:t>donde </a:t>
            </a:r>
            <a:r>
              <a:rPr lang="es-MX" sz="2800" b="1" dirty="0">
                <a:solidFill>
                  <a:srgbClr val="8F8E8E"/>
                </a:solidFill>
              </a:rPr>
              <a:t>1 representa prácticamente ninguna gravedad y 10 es catastrófico</a:t>
            </a:r>
            <a:r>
              <a:rPr lang="es-MX" sz="2800" dirty="0">
                <a:solidFill>
                  <a:srgbClr val="8F8E8E"/>
                </a:solidFill>
              </a:rPr>
              <a:t>. A continuación, </a:t>
            </a:r>
            <a:r>
              <a:rPr lang="es-MX" sz="2800" b="1" dirty="0">
                <a:solidFill>
                  <a:srgbClr val="8F8E8E"/>
                </a:solidFill>
              </a:rPr>
              <a:t>se estima la probabilidad asociada con la ocurrencia del evento</a:t>
            </a:r>
            <a:r>
              <a:rPr lang="es-MX" sz="2800" dirty="0">
                <a:solidFill>
                  <a:srgbClr val="8F8E8E"/>
                </a:solidFill>
              </a:rPr>
              <a:t>, nuevamente usando una </a:t>
            </a:r>
            <a:r>
              <a:rPr lang="es-MX" sz="2800" b="1" dirty="0">
                <a:solidFill>
                  <a:srgbClr val="8F8E8E"/>
                </a:solidFill>
              </a:rPr>
              <a:t>escala del 1 al 10, siendo 1 virtualmente nunca y 10 altamente probable</a:t>
            </a:r>
            <a:r>
              <a:rPr lang="es-MX" sz="2800" dirty="0">
                <a:solidFill>
                  <a:srgbClr val="8F8E8E"/>
                </a:solidFill>
              </a:rPr>
              <a:t>. La detectabilidad también se estima con la misma escala de 1 a 10.</a:t>
            </a:r>
            <a:endParaRPr lang="es-ES_tradnl" sz="2800" b="1" dirty="0">
              <a:solidFill>
                <a:srgbClr val="8F8E8E"/>
              </a:solidFill>
            </a:endParaRPr>
          </a:p>
        </p:txBody>
      </p:sp>
    </p:spTree>
    <p:extLst>
      <p:ext uri="{BB962C8B-B14F-4D97-AF65-F5344CB8AC3E}">
        <p14:creationId xmlns:p14="http://schemas.microsoft.com/office/powerpoint/2010/main" val="331193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3108543"/>
          </a:xfrm>
          <a:prstGeom prst="rect">
            <a:avLst/>
          </a:prstGeom>
          <a:noFill/>
        </p:spPr>
        <p:txBody>
          <a:bodyPr wrap="square" rtlCol="0">
            <a:spAutoFit/>
          </a:bodyPr>
          <a:lstStyle/>
          <a:p>
            <a:pPr algn="just"/>
            <a:r>
              <a:rPr lang="es-MX" sz="2800" dirty="0">
                <a:solidFill>
                  <a:srgbClr val="8F8E8E"/>
                </a:solidFill>
              </a:rPr>
              <a:t>La segunda revisión de la publicación especial 800-64 (SP 800-64) del </a:t>
            </a:r>
            <a:r>
              <a:rPr lang="es-MX" sz="2800" b="1" dirty="0">
                <a:solidFill>
                  <a:srgbClr val="8F8E8E"/>
                </a:solidFill>
              </a:rPr>
              <a:t>Instituto Nacional de Estándares y Tecnología (</a:t>
            </a:r>
            <a:r>
              <a:rPr lang="en-US" sz="2800" dirty="0">
                <a:solidFill>
                  <a:srgbClr val="8F8E8E"/>
                </a:solidFill>
              </a:rPr>
              <a:t>National Institute of Standards and Technology</a:t>
            </a:r>
            <a:r>
              <a:rPr lang="en-US" sz="1800" spc="-90" dirty="0">
                <a:effectLst/>
                <a:latin typeface="Palatino"/>
                <a:ea typeface="Palatino"/>
                <a:cs typeface="Palatino"/>
              </a:rPr>
              <a:t> </a:t>
            </a:r>
            <a:r>
              <a:rPr lang="es-MX" sz="2800" b="1" dirty="0">
                <a:solidFill>
                  <a:srgbClr val="8F8E8E"/>
                </a:solidFill>
              </a:rPr>
              <a:t>NIST), </a:t>
            </a:r>
            <a:r>
              <a:rPr lang="es-MX" sz="2800" dirty="0">
                <a:solidFill>
                  <a:srgbClr val="8F8E8E"/>
                </a:solidFill>
              </a:rPr>
              <a:t>titulada 'Consideraciones de seguridad en el ciclo de vida del desarrollo de sistemas (SDLC)' destaca que un requisito previo para una estrategia integral es </a:t>
            </a:r>
            <a:r>
              <a:rPr lang="es-MX" sz="2800" b="1" dirty="0">
                <a:solidFill>
                  <a:srgbClr val="8F8E8E"/>
                </a:solidFill>
              </a:rPr>
              <a:t>gestionar el riesgo de los activos de tecnología de la información es considerar la seguridad durante el SDLC</a:t>
            </a:r>
            <a:r>
              <a:rPr lang="es-MX"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B181AFFD-38CB-4AD2-92A1-B8CE10BC119E}"/>
              </a:ext>
            </a:extLst>
          </p:cNvPr>
          <p:cNvSpPr txBox="1"/>
          <p:nvPr/>
        </p:nvSpPr>
        <p:spPr>
          <a:xfrm>
            <a:off x="3984102" y="1045530"/>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291773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166425" y="891286"/>
            <a:ext cx="8843892" cy="1176541"/>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Análisis de efectos del modo de falla</a:t>
            </a:r>
            <a:endParaRPr lang="es-ES_tradnl" sz="4853"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81683" y="2232549"/>
            <a:ext cx="10082567" cy="3539430"/>
          </a:xfrm>
          <a:prstGeom prst="rect">
            <a:avLst/>
          </a:prstGeom>
          <a:noFill/>
        </p:spPr>
        <p:txBody>
          <a:bodyPr wrap="square" rtlCol="0">
            <a:spAutoFit/>
          </a:bodyPr>
          <a:lstStyle/>
          <a:p>
            <a:pPr algn="just"/>
            <a:r>
              <a:rPr lang="es-MX" sz="2800" dirty="0">
                <a:solidFill>
                  <a:srgbClr val="8F8E8E"/>
                </a:solidFill>
              </a:rPr>
              <a:t>El siguiente paso </a:t>
            </a:r>
            <a:r>
              <a:rPr lang="es-MX" sz="2800" b="1" dirty="0">
                <a:solidFill>
                  <a:srgbClr val="8F8E8E"/>
                </a:solidFill>
              </a:rPr>
              <a:t>es multiplicar los tres valores juntos y usar el producto como un número de prioridad de riesgo o un mecanismo de clasificación</a:t>
            </a:r>
            <a:r>
              <a:rPr lang="es-MX" sz="2800" dirty="0">
                <a:solidFill>
                  <a:srgbClr val="8F8E8E"/>
                </a:solidFill>
              </a:rPr>
              <a:t>. La escala </a:t>
            </a:r>
            <a:r>
              <a:rPr lang="es-MX" sz="2800" b="1" dirty="0">
                <a:solidFill>
                  <a:srgbClr val="8F8E8E"/>
                </a:solidFill>
              </a:rPr>
              <a:t>es de 1 a 1000, pero es muy no lineal y, en la mayoría de los usos, los valores superiores a 200 se consideran dignos de atención</a:t>
            </a:r>
            <a:r>
              <a:rPr lang="es-MX" sz="2800" dirty="0">
                <a:solidFill>
                  <a:srgbClr val="8F8E8E"/>
                </a:solidFill>
              </a:rPr>
              <a:t>. La documentación del sistema también puede incluir elementos descriptivos, proporcionando un mecanismo conveniente para comunicar información de gestión de riesgos a través de un equipo de desarrollo.</a:t>
            </a:r>
            <a:endParaRPr lang="es-ES_tradnl" sz="2800" b="1" dirty="0">
              <a:solidFill>
                <a:srgbClr val="8F8E8E"/>
              </a:solidFill>
            </a:endParaRPr>
          </a:p>
        </p:txBody>
      </p:sp>
    </p:spTree>
    <p:extLst>
      <p:ext uri="{BB962C8B-B14F-4D97-AF65-F5344CB8AC3E}">
        <p14:creationId xmlns:p14="http://schemas.microsoft.com/office/powerpoint/2010/main" val="3762935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513250" y="891286"/>
            <a:ext cx="8843892" cy="630942"/>
          </a:xfrm>
          <a:prstGeom prst="rect">
            <a:avLst/>
          </a:prstGeom>
          <a:noFill/>
        </p:spPr>
        <p:txBody>
          <a:bodyPr wrap="square" rtlCol="0">
            <a:spAutoFit/>
          </a:bodyPr>
          <a:lstStyle/>
          <a:p>
            <a:pPr>
              <a:lnSpc>
                <a:spcPts val="4192"/>
              </a:lnSpc>
            </a:pPr>
            <a:r>
              <a:rPr lang="es-MX" sz="4400" b="1" spc="-100" dirty="0">
                <a:solidFill>
                  <a:srgbClr val="048172"/>
                </a:solidFill>
                <a:latin typeface="Arial" charset="0"/>
                <a:ea typeface="Arial" charset="0"/>
                <a:cs typeface="Arial" charset="0"/>
              </a:rPr>
              <a:t>Gestión cuantitativa de riesgos</a:t>
            </a:r>
            <a:endParaRPr lang="es-ES_tradnl" sz="4400"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81683" y="2232549"/>
            <a:ext cx="10082567" cy="2677656"/>
          </a:xfrm>
          <a:prstGeom prst="rect">
            <a:avLst/>
          </a:prstGeom>
          <a:noFill/>
        </p:spPr>
        <p:txBody>
          <a:bodyPr wrap="square" rtlCol="0">
            <a:spAutoFit/>
          </a:bodyPr>
          <a:lstStyle/>
          <a:p>
            <a:pPr algn="just"/>
            <a:r>
              <a:rPr lang="es-MX" sz="2800" dirty="0">
                <a:solidFill>
                  <a:srgbClr val="8F8E8E"/>
                </a:solidFill>
              </a:rPr>
              <a:t>Mientras que la evaluación de riesgos cualitativa se basa en el juicio y la experiencia, l</a:t>
            </a:r>
            <a:r>
              <a:rPr lang="es-MX" sz="2800" b="1" dirty="0">
                <a:solidFill>
                  <a:srgbClr val="8F8E8E"/>
                </a:solidFill>
              </a:rPr>
              <a:t>a evaluación de riesgos cuantitativos aplica información y tendencias de pérdidas históricas</a:t>
            </a:r>
            <a:r>
              <a:rPr lang="es-MX" sz="2800" dirty="0">
                <a:solidFill>
                  <a:srgbClr val="8F8E8E"/>
                </a:solidFill>
              </a:rPr>
              <a:t> en un intento de predecir pérdidas futuras. La </a:t>
            </a:r>
            <a:r>
              <a:rPr lang="es-MX" sz="2800" b="1" dirty="0">
                <a:solidFill>
                  <a:srgbClr val="8F8E8E"/>
                </a:solidFill>
              </a:rPr>
              <a:t>evaluación cuantitativa del riesgo depende en gran medida de los datos históricos de pérdidas</a:t>
            </a:r>
            <a:r>
              <a:rPr lang="es-MX" sz="2800" dirty="0">
                <a:solidFill>
                  <a:srgbClr val="8F8E8E"/>
                </a:solidFill>
              </a:rPr>
              <a:t>, y la obtención de datos precisos puede resultar difícil.</a:t>
            </a:r>
            <a:endParaRPr lang="es-ES_tradnl" sz="2800" b="1" dirty="0">
              <a:solidFill>
                <a:srgbClr val="8F8E8E"/>
              </a:solidFill>
            </a:endParaRPr>
          </a:p>
        </p:txBody>
      </p:sp>
    </p:spTree>
    <p:extLst>
      <p:ext uri="{BB962C8B-B14F-4D97-AF65-F5344CB8AC3E}">
        <p14:creationId xmlns:p14="http://schemas.microsoft.com/office/powerpoint/2010/main" val="365521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513250" y="891286"/>
            <a:ext cx="8843892" cy="630942"/>
          </a:xfrm>
          <a:prstGeom prst="rect">
            <a:avLst/>
          </a:prstGeom>
          <a:noFill/>
        </p:spPr>
        <p:txBody>
          <a:bodyPr wrap="square" rtlCol="0">
            <a:spAutoFit/>
          </a:bodyPr>
          <a:lstStyle/>
          <a:p>
            <a:pPr>
              <a:lnSpc>
                <a:spcPts val="4192"/>
              </a:lnSpc>
            </a:pPr>
            <a:r>
              <a:rPr lang="es-MX" sz="4400" b="1" spc="-100" dirty="0">
                <a:solidFill>
                  <a:srgbClr val="048172"/>
                </a:solidFill>
                <a:latin typeface="Arial" charset="0"/>
                <a:ea typeface="Arial" charset="0"/>
                <a:cs typeface="Arial" charset="0"/>
              </a:rPr>
              <a:t>Gestión cuantitativa de riesgos</a:t>
            </a:r>
            <a:endParaRPr lang="es-ES_tradnl" sz="4400" b="1" spc="-100" dirty="0">
              <a:solidFill>
                <a:srgbClr val="8F8E8E"/>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81683" y="2232549"/>
            <a:ext cx="10082567" cy="3539430"/>
          </a:xfrm>
          <a:prstGeom prst="rect">
            <a:avLst/>
          </a:prstGeom>
          <a:noFill/>
        </p:spPr>
        <p:txBody>
          <a:bodyPr wrap="square" rtlCol="0">
            <a:spAutoFit/>
          </a:bodyPr>
          <a:lstStyle/>
          <a:p>
            <a:pPr algn="just"/>
            <a:r>
              <a:rPr lang="es-MX" sz="2800" dirty="0">
                <a:solidFill>
                  <a:srgbClr val="8F8E8E"/>
                </a:solidFill>
              </a:rPr>
              <a:t>Esto también supone que las fuentes de riesgo y sus tasas de ocurrencia </a:t>
            </a:r>
            <a:r>
              <a:rPr lang="es-MX" sz="2800" b="1" dirty="0">
                <a:solidFill>
                  <a:srgbClr val="8F8E8E"/>
                </a:solidFill>
              </a:rPr>
              <a:t>no se modifican con respecto a los valores históricos</a:t>
            </a:r>
            <a:r>
              <a:rPr lang="es-MX" sz="2800" dirty="0">
                <a:solidFill>
                  <a:srgbClr val="8F8E8E"/>
                </a:solidFill>
              </a:rPr>
              <a:t>. En el ámbito de las vulnerabilidades y el riesgo del software, el concepto </a:t>
            </a:r>
            <a:r>
              <a:rPr lang="es-MX" sz="2800" b="1" dirty="0">
                <a:solidFill>
                  <a:srgbClr val="8F8E8E"/>
                </a:solidFill>
              </a:rPr>
              <a:t>de tasas de riesgo constante está lejos de ser un concepto acordado</a:t>
            </a:r>
            <a:r>
              <a:rPr lang="es-MX" sz="2800" dirty="0">
                <a:solidFill>
                  <a:srgbClr val="8F8E8E"/>
                </a:solidFill>
              </a:rPr>
              <a:t>. Incluso con los desafíos que enfrenta la determinación de los riesgos individuales, el objetivo de determinar las pérdidas futuras aún puede estimarse frente a muchos tipos de riesgo en forma agregada.</a:t>
            </a:r>
            <a:endParaRPr lang="es-ES_tradnl" sz="2800" b="1" dirty="0">
              <a:solidFill>
                <a:srgbClr val="8F8E8E"/>
              </a:solidFill>
            </a:endParaRPr>
          </a:p>
        </p:txBody>
      </p:sp>
    </p:spTree>
    <p:extLst>
      <p:ext uri="{BB962C8B-B14F-4D97-AF65-F5344CB8AC3E}">
        <p14:creationId xmlns:p14="http://schemas.microsoft.com/office/powerpoint/2010/main" val="3186361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67754" y="757756"/>
            <a:ext cx="10194920" cy="1176541"/>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Expectativa de pérdida </a:t>
            </a:r>
          </a:p>
          <a:p>
            <a:pPr>
              <a:lnSpc>
                <a:spcPts val="4192"/>
              </a:lnSpc>
            </a:pPr>
            <a:r>
              <a:rPr lang="es-ES_tradnl" sz="4853" b="1" spc="-100" dirty="0">
                <a:solidFill>
                  <a:schemeClr val="bg1">
                    <a:lumMod val="65000"/>
                  </a:schemeClr>
                </a:solidFill>
                <a:latin typeface="Arial" charset="0"/>
                <a:ea typeface="Arial" charset="0"/>
                <a:cs typeface="Arial" charset="0"/>
              </a:rPr>
              <a:t>única (SLE)</a:t>
            </a:r>
            <a:endParaRPr lang="es-ES_tradnl"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274575" y="1965489"/>
            <a:ext cx="10082567" cy="3539430"/>
          </a:xfrm>
          <a:prstGeom prst="rect">
            <a:avLst/>
          </a:prstGeom>
          <a:noFill/>
        </p:spPr>
        <p:txBody>
          <a:bodyPr wrap="square" rtlCol="0">
            <a:spAutoFit/>
          </a:bodyPr>
          <a:lstStyle/>
          <a:p>
            <a:pPr algn="just"/>
            <a:r>
              <a:rPr lang="es-MX" sz="2800" dirty="0">
                <a:solidFill>
                  <a:srgbClr val="8F8E8E"/>
                </a:solidFill>
              </a:rPr>
              <a:t>La expectativa de pérdida única (SLE) se utiliza para </a:t>
            </a:r>
            <a:r>
              <a:rPr lang="es-MX" sz="2800" b="1" dirty="0">
                <a:solidFill>
                  <a:srgbClr val="8F8E8E"/>
                </a:solidFill>
              </a:rPr>
              <a:t>estimar la pérdida potencial</a:t>
            </a:r>
            <a:r>
              <a:rPr lang="es-MX" sz="2800" dirty="0">
                <a:solidFill>
                  <a:srgbClr val="8F8E8E"/>
                </a:solidFill>
              </a:rPr>
              <a:t>. Se calcula como </a:t>
            </a:r>
            <a:r>
              <a:rPr lang="es-MX" sz="2800" b="1" dirty="0">
                <a:solidFill>
                  <a:srgbClr val="8F8E8E"/>
                </a:solidFill>
              </a:rPr>
              <a:t>el producto del valor del activo (generalmente expresado monetariamente) y el factor de exposición,</a:t>
            </a:r>
            <a:r>
              <a:rPr lang="es-MX" sz="2800" dirty="0">
                <a:solidFill>
                  <a:srgbClr val="8F8E8E"/>
                </a:solidFill>
              </a:rPr>
              <a:t> que se expresa como un porcentaje de la pérdida del activo cuando se materializa una amenaza. </a:t>
            </a:r>
          </a:p>
          <a:p>
            <a:pPr algn="just"/>
            <a:r>
              <a:rPr lang="en-US" sz="2800" b="1" i="1" dirty="0">
                <a:effectLst/>
                <a:latin typeface="Times New Roman" panose="02020603050405020304" pitchFamily="18" charset="0"/>
                <a:ea typeface="Calibri" panose="020F0502020204030204" pitchFamily="34" charset="0"/>
                <a:cs typeface="Calibri" panose="020F0502020204030204" pitchFamily="34" charset="0"/>
              </a:rPr>
              <a:t>	</a:t>
            </a:r>
          </a:p>
          <a:p>
            <a:pPr algn="ctr"/>
            <a:r>
              <a:rPr lang="en-US" sz="2800" b="1" i="1" dirty="0">
                <a:effectLst/>
                <a:latin typeface="Times New Roman" panose="02020603050405020304" pitchFamily="18" charset="0"/>
                <a:ea typeface="Calibri" panose="020F0502020204030204" pitchFamily="34" charset="0"/>
                <a:cs typeface="Calibri" panose="020F0502020204030204" pitchFamily="34" charset="0"/>
              </a:rPr>
              <a:t>SLE = Asset Value ($) x Exposure Factor (%)</a:t>
            </a:r>
            <a:endParaRPr lang="es-MX" sz="2800" b="1" i="1" dirty="0">
              <a:effectLst/>
              <a:latin typeface="Calibri" panose="020F0502020204030204" pitchFamily="34" charset="0"/>
              <a:ea typeface="Calibri" panose="020F0502020204030204" pitchFamily="34" charset="0"/>
            </a:endParaRPr>
          </a:p>
          <a:p>
            <a:pPr algn="just"/>
            <a:endParaRPr lang="es-ES_tradnl" sz="2800" dirty="0">
              <a:solidFill>
                <a:srgbClr val="8F8E8E"/>
              </a:solidFill>
            </a:endParaRPr>
          </a:p>
        </p:txBody>
      </p:sp>
    </p:spTree>
    <p:extLst>
      <p:ext uri="{BB962C8B-B14F-4D97-AF65-F5344CB8AC3E}">
        <p14:creationId xmlns:p14="http://schemas.microsoft.com/office/powerpoint/2010/main" val="722265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67754" y="757756"/>
            <a:ext cx="10194920" cy="1176541"/>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Expectativa de pérdida </a:t>
            </a:r>
          </a:p>
          <a:p>
            <a:pPr>
              <a:lnSpc>
                <a:spcPts val="4192"/>
              </a:lnSpc>
            </a:pPr>
            <a:r>
              <a:rPr lang="es-ES_tradnl" sz="4853" b="1" spc="-100" dirty="0">
                <a:solidFill>
                  <a:schemeClr val="bg1">
                    <a:lumMod val="65000"/>
                  </a:schemeClr>
                </a:solidFill>
                <a:latin typeface="Arial" charset="0"/>
                <a:ea typeface="Arial" charset="0"/>
                <a:cs typeface="Arial" charset="0"/>
              </a:rPr>
              <a:t>única (SLE)</a:t>
            </a:r>
            <a:endParaRPr lang="es-ES_tradnl"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274575" y="2337124"/>
            <a:ext cx="10082567" cy="1815882"/>
          </a:xfrm>
          <a:prstGeom prst="rect">
            <a:avLst/>
          </a:prstGeom>
          <a:noFill/>
        </p:spPr>
        <p:txBody>
          <a:bodyPr wrap="square" rtlCol="0">
            <a:spAutoFit/>
          </a:bodyPr>
          <a:lstStyle/>
          <a:p>
            <a:pPr algn="just"/>
            <a:r>
              <a:rPr lang="es-MX" sz="2800" dirty="0">
                <a:solidFill>
                  <a:srgbClr val="8F8E8E"/>
                </a:solidFill>
              </a:rPr>
              <a:t>La expectativa de pérdida única (SLE) </a:t>
            </a:r>
            <a:r>
              <a:rPr lang="es-MX" sz="2800" b="1" dirty="0">
                <a:solidFill>
                  <a:srgbClr val="8F8E8E"/>
                </a:solidFill>
              </a:rPr>
              <a:t>es la pérdida monetaria o el impacto de cada aparición de una amenaza</a:t>
            </a:r>
            <a:r>
              <a:rPr lang="es-MX" sz="2800" dirty="0">
                <a:solidFill>
                  <a:srgbClr val="8F8E8E"/>
                </a:solidFill>
              </a:rPr>
              <a:t>.</a:t>
            </a:r>
          </a:p>
          <a:p>
            <a:pPr algn="just"/>
            <a:endParaRPr lang="es-MX" sz="2800" dirty="0">
              <a:solidFill>
                <a:srgbClr val="8F8E8E"/>
              </a:solidFill>
            </a:endParaRPr>
          </a:p>
          <a:p>
            <a:pPr algn="just"/>
            <a:endParaRPr lang="es-ES_tradnl" sz="2800" dirty="0">
              <a:solidFill>
                <a:srgbClr val="8F8E8E"/>
              </a:solidFill>
            </a:endParaRPr>
          </a:p>
        </p:txBody>
      </p:sp>
    </p:spTree>
    <p:extLst>
      <p:ext uri="{BB962C8B-B14F-4D97-AF65-F5344CB8AC3E}">
        <p14:creationId xmlns:p14="http://schemas.microsoft.com/office/powerpoint/2010/main" val="4139192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348775" y="86176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Tasa anual de </a:t>
            </a:r>
            <a:r>
              <a:rPr lang="es-MX" sz="4853" b="1" spc="-100" dirty="0">
                <a:solidFill>
                  <a:schemeClr val="bg1">
                    <a:lumMod val="65000"/>
                  </a:schemeClr>
                </a:solidFill>
                <a:latin typeface="Arial" charset="0"/>
                <a:ea typeface="Arial" charset="0"/>
                <a:cs typeface="Arial" charset="0"/>
              </a:rPr>
              <a:t>ocurrencia (ARO)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182380"/>
            <a:ext cx="10082567" cy="3539430"/>
          </a:xfrm>
          <a:prstGeom prst="rect">
            <a:avLst/>
          </a:prstGeom>
          <a:noFill/>
        </p:spPr>
        <p:txBody>
          <a:bodyPr wrap="square" rtlCol="0">
            <a:spAutoFit/>
          </a:bodyPr>
          <a:lstStyle/>
          <a:p>
            <a:pPr algn="just"/>
            <a:r>
              <a:rPr lang="es-MX" sz="2800" dirty="0">
                <a:solidFill>
                  <a:srgbClr val="8F8E8E"/>
                </a:solidFill>
              </a:rPr>
              <a:t>La tasa anual de ocurrencia (ARO) es una </a:t>
            </a:r>
            <a:r>
              <a:rPr lang="es-MX" sz="2800" b="1" dirty="0">
                <a:solidFill>
                  <a:srgbClr val="8F8E8E"/>
                </a:solidFill>
              </a:rPr>
              <a:t>expresión de la cantidad de incidentes de una amenaza </a:t>
            </a:r>
            <a:r>
              <a:rPr lang="es-MX" sz="2800" dirty="0">
                <a:solidFill>
                  <a:srgbClr val="8F8E8E"/>
                </a:solidFill>
              </a:rPr>
              <a:t>particular </a:t>
            </a:r>
            <a:r>
              <a:rPr lang="es-MX" sz="2800" b="1" dirty="0">
                <a:solidFill>
                  <a:srgbClr val="8F8E8E"/>
                </a:solidFill>
              </a:rPr>
              <a:t>que se pueden esperar en un año</a:t>
            </a:r>
            <a:r>
              <a:rPr lang="es-MX" sz="2800" dirty="0">
                <a:solidFill>
                  <a:srgbClr val="8F8E8E"/>
                </a:solidFill>
              </a:rPr>
              <a:t>. A menudo, esto es solo una estimación en el campo de la seguridad del software y, por lo tanto, debe considerarse cuidadosamente. Mirar los </a:t>
            </a:r>
            <a:r>
              <a:rPr lang="es-MX" sz="2800" b="1" dirty="0">
                <a:solidFill>
                  <a:srgbClr val="8F8E8E"/>
                </a:solidFill>
              </a:rPr>
              <a:t>datos históricos de incidentes</a:t>
            </a:r>
            <a:r>
              <a:rPr lang="es-MX" sz="2800" dirty="0">
                <a:solidFill>
                  <a:srgbClr val="8F8E8E"/>
                </a:solidFill>
              </a:rPr>
              <a:t> dentro de su industria es un </a:t>
            </a:r>
            <a:r>
              <a:rPr lang="es-MX" sz="2800" b="1" dirty="0">
                <a:solidFill>
                  <a:srgbClr val="8F8E8E"/>
                </a:solidFill>
              </a:rPr>
              <a:t>buen comienzo para determinar </a:t>
            </a:r>
            <a:r>
              <a:rPr lang="es-MX" sz="2800" dirty="0">
                <a:solidFill>
                  <a:srgbClr val="8F8E8E"/>
                </a:solidFill>
              </a:rPr>
              <a:t>cuál </a:t>
            </a:r>
            <a:r>
              <a:rPr lang="es-MX" sz="2800" b="1" dirty="0">
                <a:solidFill>
                  <a:srgbClr val="8F8E8E"/>
                </a:solidFill>
              </a:rPr>
              <a:t>debería ser el ARO</a:t>
            </a:r>
            <a:r>
              <a:rPr lang="es-MX" sz="2800" dirty="0">
                <a:solidFill>
                  <a:srgbClr val="8F8E8E"/>
                </a:solidFill>
              </a:rPr>
              <a:t>.</a:t>
            </a:r>
          </a:p>
          <a:p>
            <a:pPr algn="just"/>
            <a:endParaRPr lang="es-ES_tradnl" sz="2800" dirty="0">
              <a:solidFill>
                <a:srgbClr val="8F8E8E"/>
              </a:solidFill>
            </a:endParaRPr>
          </a:p>
        </p:txBody>
      </p:sp>
    </p:spTree>
    <p:extLst>
      <p:ext uri="{BB962C8B-B14F-4D97-AF65-F5344CB8AC3E}">
        <p14:creationId xmlns:p14="http://schemas.microsoft.com/office/powerpoint/2010/main" val="4063753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1997080" y="861764"/>
            <a:ext cx="10194920" cy="637932"/>
          </a:xfrm>
          <a:prstGeom prst="rect">
            <a:avLst/>
          </a:prstGeom>
          <a:noFill/>
        </p:spPr>
        <p:txBody>
          <a:bodyPr wrap="square" rtlCol="0">
            <a:spAutoFit/>
          </a:bodyPr>
          <a:lstStyle/>
          <a:p>
            <a:pPr>
              <a:lnSpc>
                <a:spcPts val="4192"/>
              </a:lnSpc>
            </a:pPr>
            <a:r>
              <a:rPr lang="es-MX" sz="4853" b="1" spc="-100">
                <a:solidFill>
                  <a:srgbClr val="048172"/>
                </a:solidFill>
                <a:latin typeface="Arial" charset="0"/>
                <a:ea typeface="Arial" charset="0"/>
                <a:cs typeface="Arial" charset="0"/>
              </a:rPr>
              <a:t>Expectativa de </a:t>
            </a:r>
            <a:r>
              <a:rPr lang="es-MX" sz="4853" b="1" spc="-100">
                <a:solidFill>
                  <a:schemeClr val="bg1">
                    <a:lumMod val="65000"/>
                  </a:schemeClr>
                </a:solidFill>
                <a:latin typeface="Arial" charset="0"/>
                <a:ea typeface="Arial" charset="0"/>
                <a:cs typeface="Arial" charset="0"/>
              </a:rPr>
              <a:t>pérdida anual (ALE)</a:t>
            </a:r>
            <a:endParaRPr lang="es-MX" sz="4853" b="1" spc="-10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182380"/>
            <a:ext cx="10082567" cy="2185214"/>
          </a:xfrm>
          <a:prstGeom prst="rect">
            <a:avLst/>
          </a:prstGeom>
          <a:noFill/>
        </p:spPr>
        <p:txBody>
          <a:bodyPr wrap="square" rtlCol="0">
            <a:spAutoFit/>
          </a:bodyPr>
          <a:lstStyle/>
          <a:p>
            <a:pPr algn="just"/>
            <a:r>
              <a:rPr lang="es-MX" sz="2800" dirty="0">
                <a:solidFill>
                  <a:srgbClr val="8F8E8E"/>
                </a:solidFill>
              </a:rPr>
              <a:t>La expectativa de pérdida anual (ALE) </a:t>
            </a:r>
            <a:r>
              <a:rPr lang="es-MX" sz="2800" b="1" dirty="0">
                <a:solidFill>
                  <a:srgbClr val="8F8E8E"/>
                </a:solidFill>
              </a:rPr>
              <a:t>es un indicador de la magnitud del riesgo en un año. ALE es un producto de SLE x ARO</a:t>
            </a:r>
            <a:r>
              <a:rPr lang="es-MX" sz="2800" dirty="0">
                <a:solidFill>
                  <a:srgbClr val="8F8E8E"/>
                </a:solidFill>
              </a:rPr>
              <a:t>.</a:t>
            </a:r>
          </a:p>
          <a:p>
            <a:pPr algn="just"/>
            <a:endParaRPr lang="es-MX" sz="2800" dirty="0">
              <a:solidFill>
                <a:srgbClr val="8F8E8E"/>
              </a:solidFill>
            </a:endParaRPr>
          </a:p>
          <a:p>
            <a:pPr algn="ctr"/>
            <a:r>
              <a:rPr lang="en-US" sz="2400" b="1" i="1" dirty="0">
                <a:effectLst/>
                <a:latin typeface="Times New Roman" panose="02020603050405020304" pitchFamily="18" charset="0"/>
                <a:ea typeface="Calibri" panose="020F0502020204030204" pitchFamily="34" charset="0"/>
                <a:cs typeface="Calibri" panose="020F0502020204030204" pitchFamily="34" charset="0"/>
              </a:rPr>
              <a:t>ALE</a:t>
            </a:r>
            <a:r>
              <a:rPr lang="en-US" sz="2400" b="1" i="1" spc="-245"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dirty="0">
                <a:effectLst/>
                <a:latin typeface="Times New Roman" panose="02020603050405020304" pitchFamily="18" charset="0"/>
                <a:ea typeface="Calibri" panose="020F0502020204030204" pitchFamily="34" charset="0"/>
                <a:cs typeface="Calibri" panose="020F0502020204030204" pitchFamily="34" charset="0"/>
              </a:rPr>
              <a:t>=</a:t>
            </a:r>
            <a:r>
              <a:rPr lang="en-US" sz="2400" b="1" i="1" spc="-245"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dirty="0">
                <a:effectLst/>
                <a:latin typeface="Times New Roman" panose="02020603050405020304" pitchFamily="18" charset="0"/>
                <a:ea typeface="Calibri" panose="020F0502020204030204" pitchFamily="34" charset="0"/>
                <a:cs typeface="Calibri" panose="020F0502020204030204" pitchFamily="34" charset="0"/>
              </a:rPr>
              <a:t>Single</a:t>
            </a:r>
            <a:r>
              <a:rPr lang="en-US" sz="2400" b="1" i="1" spc="-245"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dirty="0">
                <a:effectLst/>
                <a:latin typeface="Times New Roman" panose="02020603050405020304" pitchFamily="18" charset="0"/>
                <a:ea typeface="Calibri" panose="020F0502020204030204" pitchFamily="34" charset="0"/>
                <a:cs typeface="Calibri" panose="020F0502020204030204" pitchFamily="34" charset="0"/>
              </a:rPr>
              <a:t>Loss</a:t>
            </a:r>
            <a:r>
              <a:rPr lang="en-US" sz="2400" b="1" i="1" spc="-245"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dirty="0">
                <a:effectLst/>
                <a:latin typeface="Times New Roman" panose="02020603050405020304" pitchFamily="18" charset="0"/>
                <a:ea typeface="Calibri" panose="020F0502020204030204" pitchFamily="34" charset="0"/>
                <a:cs typeface="Calibri" panose="020F0502020204030204" pitchFamily="34" charset="0"/>
              </a:rPr>
              <a:t>Expectancy</a:t>
            </a:r>
            <a:r>
              <a:rPr lang="en-US" sz="2400" b="1" i="1" spc="-245"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dirty="0">
                <a:effectLst/>
                <a:latin typeface="Times New Roman" panose="02020603050405020304" pitchFamily="18" charset="0"/>
                <a:ea typeface="Calibri" panose="020F0502020204030204" pitchFamily="34" charset="0"/>
                <a:cs typeface="Calibri" panose="020F0502020204030204" pitchFamily="34" charset="0"/>
              </a:rPr>
              <a:t>(SLE)</a:t>
            </a:r>
            <a:r>
              <a:rPr lang="en-US" sz="2400" b="1" i="1" spc="-245"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dirty="0">
                <a:effectLst/>
                <a:latin typeface="Times New Roman" panose="02020603050405020304" pitchFamily="18" charset="0"/>
                <a:ea typeface="Calibri" panose="020F0502020204030204" pitchFamily="34" charset="0"/>
                <a:cs typeface="Calibri" panose="020F0502020204030204" pitchFamily="34" charset="0"/>
              </a:rPr>
              <a:t>x Annualized</a:t>
            </a:r>
            <a:r>
              <a:rPr lang="en-US" sz="2400" b="1" i="1" spc="-195"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dirty="0">
                <a:effectLst/>
                <a:latin typeface="Times New Roman" panose="02020603050405020304" pitchFamily="18" charset="0"/>
                <a:ea typeface="Calibri" panose="020F0502020204030204" pitchFamily="34" charset="0"/>
                <a:cs typeface="Calibri" panose="020F0502020204030204" pitchFamily="34" charset="0"/>
              </a:rPr>
              <a:t>Rate</a:t>
            </a:r>
            <a:r>
              <a:rPr lang="en-US" sz="2400" b="1" i="1" spc="-190"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dirty="0">
                <a:effectLst/>
                <a:latin typeface="Times New Roman" panose="02020603050405020304" pitchFamily="18" charset="0"/>
                <a:ea typeface="Calibri" panose="020F0502020204030204" pitchFamily="34" charset="0"/>
                <a:cs typeface="Calibri" panose="020F0502020204030204" pitchFamily="34" charset="0"/>
              </a:rPr>
              <a:t>of</a:t>
            </a:r>
            <a:r>
              <a:rPr lang="en-US" sz="2400" b="1" i="1" spc="-190"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dirty="0">
                <a:effectLst/>
                <a:latin typeface="Times New Roman" panose="02020603050405020304" pitchFamily="18" charset="0"/>
                <a:ea typeface="Calibri" panose="020F0502020204030204" pitchFamily="34" charset="0"/>
                <a:cs typeface="Calibri" panose="020F0502020204030204" pitchFamily="34" charset="0"/>
              </a:rPr>
              <a:t>Occurrence</a:t>
            </a:r>
            <a:r>
              <a:rPr lang="en-US" sz="2400" b="1" i="1" spc="-195" dirty="0">
                <a:effectLst/>
                <a:latin typeface="Times New Roman" panose="02020603050405020304" pitchFamily="18" charset="0"/>
                <a:ea typeface="Calibri" panose="020F0502020204030204" pitchFamily="34" charset="0"/>
                <a:cs typeface="Calibri" panose="020F0502020204030204" pitchFamily="34" charset="0"/>
              </a:rPr>
              <a:t> </a:t>
            </a:r>
            <a:r>
              <a:rPr lang="en-US" sz="2400" b="1" i="1" spc="-20" dirty="0">
                <a:effectLst/>
                <a:latin typeface="Times New Roman" panose="02020603050405020304" pitchFamily="18" charset="0"/>
                <a:ea typeface="Calibri" panose="020F0502020204030204" pitchFamily="34" charset="0"/>
                <a:cs typeface="Calibri" panose="020F0502020204030204" pitchFamily="34" charset="0"/>
              </a:rPr>
              <a:t>(ARO)</a:t>
            </a:r>
            <a:endParaRPr lang="es-MX" sz="2400" b="1" i="1" dirty="0">
              <a:effectLst/>
              <a:latin typeface="Calibri" panose="020F0502020204030204" pitchFamily="34" charset="0"/>
              <a:ea typeface="Calibri" panose="020F0502020204030204" pitchFamily="34" charset="0"/>
            </a:endParaRPr>
          </a:p>
          <a:p>
            <a:pPr algn="just"/>
            <a:r>
              <a:rPr lang="es-MX" sz="2800" dirty="0">
                <a:solidFill>
                  <a:srgbClr val="8F8E8E"/>
                </a:solidFill>
              </a:rPr>
              <a:t> </a:t>
            </a:r>
            <a:endParaRPr lang="es-ES_tradnl" sz="2800" dirty="0">
              <a:solidFill>
                <a:srgbClr val="8F8E8E"/>
              </a:solidFill>
            </a:endParaRPr>
          </a:p>
        </p:txBody>
      </p:sp>
    </p:spTree>
    <p:extLst>
      <p:ext uri="{BB962C8B-B14F-4D97-AF65-F5344CB8AC3E}">
        <p14:creationId xmlns:p14="http://schemas.microsoft.com/office/powerpoint/2010/main" val="1241186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1997080" y="861764"/>
            <a:ext cx="10194920" cy="1176541"/>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Gestión de riesgo en </a:t>
            </a:r>
            <a:r>
              <a:rPr lang="es-MX" sz="4853" b="1" spc="-100" dirty="0">
                <a:solidFill>
                  <a:schemeClr val="bg1">
                    <a:lumMod val="65000"/>
                  </a:schemeClr>
                </a:solidFill>
                <a:latin typeface="Arial" charset="0"/>
                <a:ea typeface="Arial" charset="0"/>
                <a:cs typeface="Arial" charset="0"/>
              </a:rPr>
              <a:t>el desarrollo de Software.</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182380"/>
            <a:ext cx="10082567" cy="2677656"/>
          </a:xfrm>
          <a:prstGeom prst="rect">
            <a:avLst/>
          </a:prstGeom>
          <a:noFill/>
        </p:spPr>
        <p:txBody>
          <a:bodyPr wrap="square" rtlCol="0">
            <a:spAutoFit/>
          </a:bodyPr>
          <a:lstStyle/>
          <a:p>
            <a:pPr algn="just"/>
            <a:r>
              <a:rPr lang="es-MX" sz="2800" dirty="0">
                <a:solidFill>
                  <a:srgbClr val="8F8E8E"/>
                </a:solidFill>
              </a:rPr>
              <a:t>La gestión de riesgos </a:t>
            </a:r>
            <a:r>
              <a:rPr lang="es-MX" sz="2800" b="1" dirty="0">
                <a:solidFill>
                  <a:srgbClr val="8F8E8E"/>
                </a:solidFill>
              </a:rPr>
              <a:t>aún está madurando</a:t>
            </a:r>
            <a:r>
              <a:rPr lang="es-MX" sz="2800" dirty="0">
                <a:solidFill>
                  <a:srgbClr val="8F8E8E"/>
                </a:solidFill>
              </a:rPr>
              <a:t> en el contexto del desarrollo de software y existen desafíos a los que uno se enfrenta, porque la gestión de riesgos aún no es una ciencia exacta cuando se trata del desarrollo de software. </a:t>
            </a:r>
            <a:r>
              <a:rPr lang="es-MX" sz="2800" b="1" dirty="0">
                <a:solidFill>
                  <a:srgbClr val="8F8E8E"/>
                </a:solidFill>
              </a:rPr>
              <a:t>No solo es un campo emergente, también es difícil cuantificar los activos de software con precisión</a:t>
            </a:r>
            <a:r>
              <a:rPr lang="es-MX" sz="2800" dirty="0">
                <a:solidFill>
                  <a:srgbClr val="8F8E8E"/>
                </a:solidFill>
              </a:rPr>
              <a:t>.</a:t>
            </a:r>
            <a:endParaRPr lang="es-MX" sz="2400" b="1" i="1" dirty="0">
              <a:effectLst/>
              <a:latin typeface="Calibri" panose="020F0502020204030204" pitchFamily="34" charset="0"/>
              <a:ea typeface="Calibri" panose="020F0502020204030204" pitchFamily="34" charset="0"/>
            </a:endParaRPr>
          </a:p>
          <a:p>
            <a:pPr algn="just"/>
            <a:r>
              <a:rPr lang="es-MX" sz="2800" dirty="0">
                <a:solidFill>
                  <a:srgbClr val="8F8E8E"/>
                </a:solidFill>
              </a:rPr>
              <a:t> </a:t>
            </a:r>
            <a:endParaRPr lang="es-ES_tradnl" sz="2800" dirty="0">
              <a:solidFill>
                <a:srgbClr val="8F8E8E"/>
              </a:solidFill>
            </a:endParaRPr>
          </a:p>
        </p:txBody>
      </p:sp>
    </p:spTree>
    <p:extLst>
      <p:ext uri="{BB962C8B-B14F-4D97-AF65-F5344CB8AC3E}">
        <p14:creationId xmlns:p14="http://schemas.microsoft.com/office/powerpoint/2010/main" val="199523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1997080" y="861764"/>
            <a:ext cx="10194920" cy="630942"/>
          </a:xfrm>
          <a:prstGeom prst="rect">
            <a:avLst/>
          </a:prstGeom>
          <a:noFill/>
        </p:spPr>
        <p:txBody>
          <a:bodyPr wrap="square" rtlCol="0">
            <a:spAutoFit/>
          </a:bodyPr>
          <a:lstStyle/>
          <a:p>
            <a:pPr>
              <a:lnSpc>
                <a:spcPts val="4192"/>
              </a:lnSpc>
            </a:pPr>
            <a:r>
              <a:rPr lang="es-MX" sz="3600" b="1" spc="-100" dirty="0">
                <a:solidFill>
                  <a:srgbClr val="048172"/>
                </a:solidFill>
                <a:latin typeface="Arial" charset="0"/>
                <a:ea typeface="Arial" charset="0"/>
                <a:cs typeface="Arial" charset="0"/>
              </a:rPr>
              <a:t>Métodos cualitativos vs </a:t>
            </a:r>
            <a:r>
              <a:rPr lang="es-MX" sz="3600" b="1" spc="-100" dirty="0">
                <a:solidFill>
                  <a:schemeClr val="bg1">
                    <a:lumMod val="65000"/>
                  </a:schemeClr>
                </a:solidFill>
                <a:latin typeface="Arial" charset="0"/>
                <a:ea typeface="Arial" charset="0"/>
                <a:cs typeface="Arial" charset="0"/>
              </a:rPr>
              <a:t>métodos cuantitativos.</a:t>
            </a:r>
            <a:endParaRPr lang="es-MX" sz="3600"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932191" y="1858747"/>
            <a:ext cx="10082567" cy="4401205"/>
          </a:xfrm>
          <a:prstGeom prst="rect">
            <a:avLst/>
          </a:prstGeom>
          <a:noFill/>
        </p:spPr>
        <p:txBody>
          <a:bodyPr wrap="square" rtlCol="0">
            <a:spAutoFit/>
          </a:bodyPr>
          <a:lstStyle/>
          <a:p>
            <a:pPr algn="just"/>
            <a:r>
              <a:rPr lang="es-MX" sz="2800" dirty="0">
                <a:solidFill>
                  <a:srgbClr val="8F8E8E"/>
                </a:solidFill>
              </a:rPr>
              <a:t>En el uso práctico, </a:t>
            </a:r>
            <a:r>
              <a:rPr lang="es-MX" sz="2800" b="1" dirty="0">
                <a:solidFill>
                  <a:srgbClr val="8F8E8E"/>
                </a:solidFill>
              </a:rPr>
              <a:t>ni los métodos cuantitativos ni cualitativos existen de forma aislada</a:t>
            </a:r>
            <a:r>
              <a:rPr lang="es-MX" sz="2800" dirty="0">
                <a:solidFill>
                  <a:srgbClr val="8F8E8E"/>
                </a:solidFill>
              </a:rPr>
              <a:t>. El propósito principal de cualquiera de los métodos es </a:t>
            </a:r>
            <a:r>
              <a:rPr lang="es-MX" sz="2800" b="1" dirty="0">
                <a:solidFill>
                  <a:srgbClr val="8F8E8E"/>
                </a:solidFill>
              </a:rPr>
              <a:t>permitir la priorización del empleo de recursos</a:t>
            </a:r>
            <a:r>
              <a:rPr lang="es-MX" sz="2800" dirty="0">
                <a:solidFill>
                  <a:srgbClr val="8F8E8E"/>
                </a:solidFill>
              </a:rPr>
              <a:t>. Es una práctica común emplear ambos métodos en la gestión. </a:t>
            </a:r>
            <a:r>
              <a:rPr lang="es-MX" sz="2800" b="1" dirty="0">
                <a:solidFill>
                  <a:srgbClr val="8F8E8E"/>
                </a:solidFill>
              </a:rPr>
              <a:t>Se pueden analizar problemas específicos con los datos y comparar opciones con métodos cuantitativos</a:t>
            </a:r>
            <a:r>
              <a:rPr lang="es-MX" sz="2800" dirty="0">
                <a:solidFill>
                  <a:srgbClr val="8F8E8E"/>
                </a:solidFill>
              </a:rPr>
              <a:t>. Las actividades de análisis más amplias, como las evaluaciones del sistema, se realizan normalmente mediante métodos cualitativos. El objetivo final es el mismo: identificar el uso apropiado de recursos limitados para reducir el riesgo. </a:t>
            </a:r>
            <a:endParaRPr lang="es-ES_tradnl" sz="2800" dirty="0">
              <a:solidFill>
                <a:srgbClr val="8F8E8E"/>
              </a:solidFill>
            </a:endParaRPr>
          </a:p>
        </p:txBody>
      </p:sp>
    </p:spTree>
    <p:extLst>
      <p:ext uri="{BB962C8B-B14F-4D97-AF65-F5344CB8AC3E}">
        <p14:creationId xmlns:p14="http://schemas.microsoft.com/office/powerpoint/2010/main" val="3672371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Ignorar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182380"/>
            <a:ext cx="10082567" cy="2677656"/>
          </a:xfrm>
          <a:prstGeom prst="rect">
            <a:avLst/>
          </a:prstGeom>
          <a:noFill/>
        </p:spPr>
        <p:txBody>
          <a:bodyPr wrap="square" rtlCol="0">
            <a:spAutoFit/>
          </a:bodyPr>
          <a:lstStyle/>
          <a:p>
            <a:pPr algn="just"/>
            <a:r>
              <a:rPr lang="es-MX" sz="2800" dirty="0">
                <a:solidFill>
                  <a:srgbClr val="8F8E8E"/>
                </a:solidFill>
              </a:rPr>
              <a:t>Pueden optar </a:t>
            </a:r>
            <a:r>
              <a:rPr lang="es-MX" sz="2800" b="1" dirty="0">
                <a:solidFill>
                  <a:srgbClr val="8F8E8E"/>
                </a:solidFill>
              </a:rPr>
              <a:t>por no manejar el riesgo y no hacer nada</a:t>
            </a:r>
            <a:r>
              <a:rPr lang="es-MX" sz="2800" dirty="0">
                <a:solidFill>
                  <a:srgbClr val="8F8E8E"/>
                </a:solidFill>
              </a:rPr>
              <a:t>, dejando el software como está. El riesgo no se maneja. </a:t>
            </a:r>
            <a:r>
              <a:rPr lang="es-MX" sz="2800" b="1" dirty="0">
                <a:solidFill>
                  <a:srgbClr val="8F8E8E"/>
                </a:solidFill>
              </a:rPr>
              <a:t>Esto es muy poco aconsejable </a:t>
            </a:r>
            <a:r>
              <a:rPr lang="es-MX" sz="2800" dirty="0">
                <a:solidFill>
                  <a:srgbClr val="8F8E8E"/>
                </a:solidFill>
              </a:rPr>
              <a:t>porque la organización puede encontrarse al final de una </a:t>
            </a:r>
            <a:r>
              <a:rPr lang="es-MX" sz="2800" b="1" dirty="0">
                <a:solidFill>
                  <a:srgbClr val="8F8E8E"/>
                </a:solidFill>
              </a:rPr>
              <a:t>demanda colectiva y supervisión regulatoria </a:t>
            </a:r>
            <a:r>
              <a:rPr lang="es-MX" sz="2800" dirty="0">
                <a:solidFill>
                  <a:srgbClr val="8F8E8E"/>
                </a:solidFill>
              </a:rPr>
              <a:t>por no proteger los datos que sus clientes le han confiado.</a:t>
            </a:r>
            <a:endParaRPr lang="es-MX" sz="2400" b="1" i="1" dirty="0">
              <a:effectLst/>
              <a:latin typeface="Calibri" panose="020F0502020204030204" pitchFamily="34" charset="0"/>
              <a:ea typeface="Calibri" panose="020F0502020204030204" pitchFamily="34" charset="0"/>
            </a:endParaRPr>
          </a:p>
          <a:p>
            <a:pPr algn="just"/>
            <a:r>
              <a:rPr lang="es-MX" sz="2800" dirty="0">
                <a:solidFill>
                  <a:srgbClr val="8F8E8E"/>
                </a:solidFill>
              </a:rPr>
              <a:t> </a:t>
            </a:r>
            <a:endParaRPr lang="es-ES_tradnl" sz="2800" dirty="0">
              <a:solidFill>
                <a:srgbClr val="8F8E8E"/>
              </a:solidFill>
            </a:endParaRPr>
          </a:p>
        </p:txBody>
      </p:sp>
    </p:spTree>
    <p:extLst>
      <p:ext uri="{BB962C8B-B14F-4D97-AF65-F5344CB8AC3E}">
        <p14:creationId xmlns:p14="http://schemas.microsoft.com/office/powerpoint/2010/main" val="39990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2246769"/>
          </a:xfrm>
          <a:prstGeom prst="rect">
            <a:avLst/>
          </a:prstGeom>
          <a:noFill/>
        </p:spPr>
        <p:txBody>
          <a:bodyPr wrap="square" rtlCol="0">
            <a:spAutoFit/>
          </a:bodyPr>
          <a:lstStyle/>
          <a:p>
            <a:pPr algn="just"/>
            <a:r>
              <a:rPr lang="es-MX" sz="2800" b="1" dirty="0">
                <a:solidFill>
                  <a:srgbClr val="8F8E8E"/>
                </a:solidFill>
              </a:rPr>
              <a:t>Antes de profundizar </a:t>
            </a:r>
            <a:r>
              <a:rPr lang="es-MX" sz="2800" dirty="0">
                <a:solidFill>
                  <a:srgbClr val="8F8E8E"/>
                </a:solidFill>
              </a:rPr>
              <a:t>en los desafíos de la gestión de riesgos en lo que respecta al software y el desarrollo de software, es imperativo que exista </a:t>
            </a:r>
            <a:r>
              <a:rPr lang="es-MX" sz="2800" b="1" dirty="0">
                <a:solidFill>
                  <a:srgbClr val="8F8E8E"/>
                </a:solidFill>
              </a:rPr>
              <a:t>una sólida comprensión fundamental de los términos </a:t>
            </a:r>
            <a:r>
              <a:rPr lang="es-MX" sz="2800" dirty="0">
                <a:solidFill>
                  <a:srgbClr val="8F8E8E"/>
                </a:solidFill>
              </a:rPr>
              <a:t>y </a:t>
            </a:r>
            <a:r>
              <a:rPr lang="es-MX" sz="2800" b="1" dirty="0">
                <a:solidFill>
                  <a:srgbClr val="8F8E8E"/>
                </a:solidFill>
              </a:rPr>
              <a:t>fórmulas</a:t>
            </a:r>
            <a:r>
              <a:rPr lang="es-MX" sz="2800" dirty="0">
                <a:solidFill>
                  <a:srgbClr val="8F8E8E"/>
                </a:solidFill>
              </a:rPr>
              <a:t> de cálculo de riesgos que </a:t>
            </a:r>
            <a:r>
              <a:rPr lang="es-MX" sz="2800" b="1" dirty="0">
                <a:solidFill>
                  <a:srgbClr val="8F8E8E"/>
                </a:solidFill>
              </a:rPr>
              <a:t>se utilizan en el contexto </a:t>
            </a:r>
            <a:r>
              <a:rPr lang="es-MX" sz="2800" dirty="0">
                <a:solidFill>
                  <a:srgbClr val="8F8E8E"/>
                </a:solidFill>
              </a:rPr>
              <a:t>de la </a:t>
            </a:r>
            <a:r>
              <a:rPr lang="es-MX" sz="2800" b="1" dirty="0">
                <a:solidFill>
                  <a:srgbClr val="8F8E8E"/>
                </a:solidFill>
              </a:rPr>
              <a:t>gestión de riesgos </a:t>
            </a:r>
            <a:r>
              <a:rPr lang="es-MX" sz="2800" dirty="0">
                <a:solidFill>
                  <a:srgbClr val="8F8E8E"/>
                </a:solidFill>
              </a:rPr>
              <a:t>tradicional.</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E8EF4C8A-60E2-4E61-9800-4B2AE76BF396}"/>
              </a:ext>
            </a:extLst>
          </p:cNvPr>
          <p:cNvSpPr txBox="1"/>
          <p:nvPr/>
        </p:nvSpPr>
        <p:spPr>
          <a:xfrm>
            <a:off x="3984102" y="1045530"/>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751434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Evitar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182380"/>
            <a:ext cx="10082567" cy="3108543"/>
          </a:xfrm>
          <a:prstGeom prst="rect">
            <a:avLst/>
          </a:prstGeom>
          <a:noFill/>
        </p:spPr>
        <p:txBody>
          <a:bodyPr wrap="square" rtlCol="0">
            <a:spAutoFit/>
          </a:bodyPr>
          <a:lstStyle/>
          <a:p>
            <a:pPr algn="just"/>
            <a:r>
              <a:rPr lang="es-MX" sz="2800" dirty="0">
                <a:solidFill>
                  <a:srgbClr val="8F8E8E"/>
                </a:solidFill>
              </a:rPr>
              <a:t>Puede optar por descontinuar la tienda de comercio electrónico, lo cual no es práctico desde una perspectiva comercial porque la tienda de comercio electrónico es la principal fuente de ventas para su organización. En ciertas situaciones, descontinuar el uso del software existente puede ser una opción viable, especialmente cuando el software está siendo reemplazado por un producto más nuevo. </a:t>
            </a:r>
            <a:r>
              <a:rPr lang="es-MX" sz="2800" b="1" dirty="0">
                <a:solidFill>
                  <a:srgbClr val="8F8E8E"/>
                </a:solidFill>
              </a:rPr>
              <a:t>El riesgo puede evitarse pero nunca debe ignorarse. </a:t>
            </a:r>
            <a:endParaRPr lang="es-ES_tradnl" sz="2800" b="1" dirty="0">
              <a:solidFill>
                <a:srgbClr val="8F8E8E"/>
              </a:solidFill>
            </a:endParaRPr>
          </a:p>
        </p:txBody>
      </p:sp>
    </p:spTree>
    <p:extLst>
      <p:ext uri="{BB962C8B-B14F-4D97-AF65-F5344CB8AC3E}">
        <p14:creationId xmlns:p14="http://schemas.microsoft.com/office/powerpoint/2010/main" val="4113958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Mitigar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182380"/>
            <a:ext cx="10082567" cy="2246769"/>
          </a:xfrm>
          <a:prstGeom prst="rect">
            <a:avLst/>
          </a:prstGeom>
          <a:noFill/>
        </p:spPr>
        <p:txBody>
          <a:bodyPr wrap="square" rtlCol="0">
            <a:spAutoFit/>
          </a:bodyPr>
          <a:lstStyle/>
          <a:p>
            <a:pPr algn="just"/>
            <a:r>
              <a:rPr lang="es-MX" sz="2800" dirty="0">
                <a:solidFill>
                  <a:srgbClr val="8F8E8E"/>
                </a:solidFill>
              </a:rPr>
              <a:t>El equipo de desarrollo elige implementar </a:t>
            </a:r>
            <a:r>
              <a:rPr lang="es-MX" sz="2800" b="1" dirty="0">
                <a:solidFill>
                  <a:srgbClr val="8F8E8E"/>
                </a:solidFill>
              </a:rPr>
              <a:t>controles de seguridad </a:t>
            </a:r>
            <a:r>
              <a:rPr lang="es-MX" sz="2800" dirty="0">
                <a:solidFill>
                  <a:srgbClr val="8F8E8E"/>
                </a:solidFill>
              </a:rPr>
              <a:t>(</a:t>
            </a:r>
            <a:r>
              <a:rPr lang="es-MX" sz="2800" b="1" dirty="0">
                <a:solidFill>
                  <a:srgbClr val="8F8E8E"/>
                </a:solidFill>
              </a:rPr>
              <a:t>salvaguardas y contramedidas</a:t>
            </a:r>
            <a:r>
              <a:rPr lang="es-MX" sz="2800" dirty="0">
                <a:solidFill>
                  <a:srgbClr val="8F8E8E"/>
                </a:solidFill>
              </a:rPr>
              <a:t>) para </a:t>
            </a:r>
            <a:r>
              <a:rPr lang="es-MX" sz="2800" b="1" dirty="0">
                <a:solidFill>
                  <a:srgbClr val="8F8E8E"/>
                </a:solidFill>
              </a:rPr>
              <a:t>reducir el riesgo</a:t>
            </a:r>
            <a:r>
              <a:rPr lang="es-MX" sz="2800" dirty="0">
                <a:solidFill>
                  <a:srgbClr val="8F8E8E"/>
                </a:solidFill>
              </a:rPr>
              <a:t>. Planean utilizar protocolos de seguridad como </a:t>
            </a:r>
            <a:r>
              <a:rPr lang="es-MX" sz="2800" dirty="0" err="1">
                <a:solidFill>
                  <a:srgbClr val="8F8E8E"/>
                </a:solidFill>
              </a:rPr>
              <a:t>Secure</a:t>
            </a:r>
            <a:r>
              <a:rPr lang="es-MX" sz="2800" dirty="0">
                <a:solidFill>
                  <a:srgbClr val="8F8E8E"/>
                </a:solidFill>
              </a:rPr>
              <a:t> Sockets </a:t>
            </a:r>
            <a:r>
              <a:rPr lang="es-MX" sz="2800" dirty="0" err="1">
                <a:solidFill>
                  <a:srgbClr val="8F8E8E"/>
                </a:solidFill>
              </a:rPr>
              <a:t>Layer</a:t>
            </a:r>
            <a:r>
              <a:rPr lang="es-MX" sz="2800" dirty="0">
                <a:solidFill>
                  <a:srgbClr val="8F8E8E"/>
                </a:solidFill>
              </a:rPr>
              <a:t> (SSL) / </a:t>
            </a:r>
            <a:r>
              <a:rPr lang="es-MX" sz="2800" dirty="0" err="1">
                <a:solidFill>
                  <a:srgbClr val="8F8E8E"/>
                </a:solidFill>
              </a:rPr>
              <a:t>Transport</a:t>
            </a:r>
            <a:r>
              <a:rPr lang="es-MX" sz="2800" dirty="0">
                <a:solidFill>
                  <a:srgbClr val="8F8E8E"/>
                </a:solidFill>
              </a:rPr>
              <a:t> </a:t>
            </a:r>
            <a:r>
              <a:rPr lang="es-MX" sz="2800" dirty="0" err="1">
                <a:solidFill>
                  <a:srgbClr val="8F8E8E"/>
                </a:solidFill>
              </a:rPr>
              <a:t>Layer</a:t>
            </a:r>
            <a:r>
              <a:rPr lang="es-MX" sz="2800" dirty="0">
                <a:solidFill>
                  <a:srgbClr val="8F8E8E"/>
                </a:solidFill>
              </a:rPr>
              <a:t> Security (TLS) o </a:t>
            </a:r>
            <a:r>
              <a:rPr lang="es-MX" sz="2800" dirty="0" err="1">
                <a:solidFill>
                  <a:srgbClr val="8F8E8E"/>
                </a:solidFill>
              </a:rPr>
              <a:t>IPSec</a:t>
            </a:r>
            <a:r>
              <a:rPr lang="es-MX" sz="2800" dirty="0">
                <a:solidFill>
                  <a:srgbClr val="8F8E8E"/>
                </a:solidFill>
              </a:rPr>
              <a:t> para proteger los datos confidenciales del titular de la tarjeta en redes públicas abiertas.</a:t>
            </a:r>
            <a:endParaRPr lang="es-ES_tradnl" sz="2800" b="1" dirty="0">
              <a:solidFill>
                <a:srgbClr val="8F8E8E"/>
              </a:solidFill>
            </a:endParaRPr>
          </a:p>
        </p:txBody>
      </p:sp>
    </p:spTree>
    <p:extLst>
      <p:ext uri="{BB962C8B-B14F-4D97-AF65-F5344CB8AC3E}">
        <p14:creationId xmlns:p14="http://schemas.microsoft.com/office/powerpoint/2010/main" val="2102266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Mitigar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049756" y="2182380"/>
            <a:ext cx="10082567" cy="2246769"/>
          </a:xfrm>
          <a:prstGeom prst="rect">
            <a:avLst/>
          </a:prstGeom>
          <a:noFill/>
        </p:spPr>
        <p:txBody>
          <a:bodyPr wrap="square" rtlCol="0">
            <a:spAutoFit/>
          </a:bodyPr>
          <a:lstStyle/>
          <a:p>
            <a:pPr algn="just"/>
            <a:r>
              <a:rPr lang="es-MX" sz="2800" dirty="0">
                <a:solidFill>
                  <a:srgbClr val="8F8E8E"/>
                </a:solidFill>
              </a:rPr>
              <a:t>Es importante que los </a:t>
            </a:r>
            <a:r>
              <a:rPr lang="es-MX" sz="2800" b="1" dirty="0">
                <a:solidFill>
                  <a:srgbClr val="8F8E8E"/>
                </a:solidFill>
              </a:rPr>
              <a:t>tomadores de decisiones </a:t>
            </a:r>
            <a:r>
              <a:rPr lang="es-MX" sz="2800" dirty="0">
                <a:solidFill>
                  <a:srgbClr val="8F8E8E"/>
                </a:solidFill>
              </a:rPr>
              <a:t>que son responsables de </a:t>
            </a:r>
            <a:r>
              <a:rPr lang="es-MX" sz="2800" b="1" dirty="0">
                <a:solidFill>
                  <a:srgbClr val="8F8E8E"/>
                </a:solidFill>
              </a:rPr>
              <a:t>abordar el riesgo </a:t>
            </a:r>
            <a:r>
              <a:rPr lang="es-MX" sz="2800" dirty="0">
                <a:solidFill>
                  <a:srgbClr val="8F8E8E"/>
                </a:solidFill>
              </a:rPr>
              <a:t>sean </a:t>
            </a:r>
            <a:r>
              <a:rPr lang="es-MX" sz="2800" b="1" dirty="0">
                <a:solidFill>
                  <a:srgbClr val="8F8E8E"/>
                </a:solidFill>
              </a:rPr>
              <a:t>conscientes del cumplimiento, los aspectos regulatorios y otros aspectos del riesgo</a:t>
            </a:r>
            <a:r>
              <a:rPr lang="es-MX" sz="2800" dirty="0">
                <a:solidFill>
                  <a:srgbClr val="8F8E8E"/>
                </a:solidFill>
              </a:rPr>
              <a:t>, y no simplemente </a:t>
            </a:r>
            <a:r>
              <a:rPr lang="es-MX" sz="2800" b="1" dirty="0">
                <a:solidFill>
                  <a:srgbClr val="8F8E8E"/>
                </a:solidFill>
              </a:rPr>
              <a:t>cedan a la elección de una solución técnica para mitigarlo</a:t>
            </a:r>
            <a:r>
              <a:rPr lang="es-MX" sz="2800" dirty="0">
                <a:solidFill>
                  <a:srgbClr val="8F8E8E"/>
                </a:solidFill>
              </a:rPr>
              <a:t>.</a:t>
            </a:r>
            <a:endParaRPr lang="es-ES_tradnl" sz="2800" b="1" dirty="0">
              <a:solidFill>
                <a:srgbClr val="8F8E8E"/>
              </a:solidFill>
            </a:endParaRPr>
          </a:p>
        </p:txBody>
      </p:sp>
    </p:spTree>
    <p:extLst>
      <p:ext uri="{BB962C8B-B14F-4D97-AF65-F5344CB8AC3E}">
        <p14:creationId xmlns:p14="http://schemas.microsoft.com/office/powerpoint/2010/main" val="3173021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Aceptar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677656"/>
          </a:xfrm>
          <a:prstGeom prst="rect">
            <a:avLst/>
          </a:prstGeom>
          <a:noFill/>
        </p:spPr>
        <p:txBody>
          <a:bodyPr wrap="square" rtlCol="0">
            <a:spAutoFit/>
          </a:bodyPr>
          <a:lstStyle/>
          <a:p>
            <a:pPr algn="just"/>
            <a:r>
              <a:rPr lang="es-MX" sz="2800" dirty="0">
                <a:solidFill>
                  <a:srgbClr val="8F8E8E"/>
                </a:solidFill>
              </a:rPr>
              <a:t>Cuando </a:t>
            </a:r>
            <a:r>
              <a:rPr lang="es-MX" sz="2800" b="1" dirty="0">
                <a:solidFill>
                  <a:srgbClr val="8F8E8E"/>
                </a:solidFill>
              </a:rPr>
              <a:t>el costo de implementar controles de seguridad supera el impacto potencial del riesgo en sí</a:t>
            </a:r>
            <a:r>
              <a:rPr lang="es-MX" sz="2800" dirty="0">
                <a:solidFill>
                  <a:srgbClr val="8F8E8E"/>
                </a:solidFill>
              </a:rPr>
              <a:t>, </a:t>
            </a:r>
            <a:r>
              <a:rPr lang="es-MX" sz="2800" b="1" dirty="0">
                <a:solidFill>
                  <a:srgbClr val="8F8E8E"/>
                </a:solidFill>
              </a:rPr>
              <a:t>se puede aceptar el riesgo</a:t>
            </a:r>
            <a:r>
              <a:rPr lang="es-MX" sz="2800" dirty="0">
                <a:solidFill>
                  <a:srgbClr val="8F8E8E"/>
                </a:solidFill>
              </a:rPr>
              <a:t>. Sin embargo, es imperativo darse cuenta de que el proceso de aceptación de riesgos debe ser un proceso formal y debe estar bien documentado, preferiblemente con un plan de contingencia para abordar el riesgo residual en versiones posteriores del software.</a:t>
            </a:r>
            <a:endParaRPr lang="es-ES_tradnl" sz="2800" b="1" dirty="0">
              <a:solidFill>
                <a:srgbClr val="8F8E8E"/>
              </a:solidFill>
            </a:endParaRPr>
          </a:p>
        </p:txBody>
      </p:sp>
    </p:spTree>
    <p:extLst>
      <p:ext uri="{BB962C8B-B14F-4D97-AF65-F5344CB8AC3E}">
        <p14:creationId xmlns:p14="http://schemas.microsoft.com/office/powerpoint/2010/main" val="2897482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Transferir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677656"/>
          </a:xfrm>
          <a:prstGeom prst="rect">
            <a:avLst/>
          </a:prstGeom>
          <a:noFill/>
        </p:spPr>
        <p:txBody>
          <a:bodyPr wrap="square" rtlCol="0">
            <a:spAutoFit/>
          </a:bodyPr>
          <a:lstStyle/>
          <a:p>
            <a:pPr algn="just"/>
            <a:r>
              <a:rPr lang="es-MX" sz="2800" dirty="0">
                <a:solidFill>
                  <a:srgbClr val="8F8E8E"/>
                </a:solidFill>
              </a:rPr>
              <a:t>Un método adicional mediante el cual la administración puede optar por abordar el riesgo es </a:t>
            </a:r>
            <a:r>
              <a:rPr lang="es-MX" sz="2800" b="1" dirty="0">
                <a:solidFill>
                  <a:srgbClr val="8F8E8E"/>
                </a:solidFill>
              </a:rPr>
              <a:t>simplemente transferirlo</a:t>
            </a:r>
            <a:r>
              <a:rPr lang="es-MX" sz="2800" dirty="0">
                <a:solidFill>
                  <a:srgbClr val="8F8E8E"/>
                </a:solidFill>
              </a:rPr>
              <a:t>. Sin embargo, debe </a:t>
            </a:r>
            <a:r>
              <a:rPr lang="es-MX" sz="2800" b="1" dirty="0">
                <a:solidFill>
                  <a:srgbClr val="8F8E8E"/>
                </a:solidFill>
              </a:rPr>
              <a:t>entenderse que es la responsabilidad la que se transfiere </a:t>
            </a:r>
            <a:r>
              <a:rPr lang="es-MX" sz="2800" dirty="0">
                <a:solidFill>
                  <a:srgbClr val="8F8E8E"/>
                </a:solidFill>
              </a:rPr>
              <a:t>y </a:t>
            </a:r>
            <a:r>
              <a:rPr lang="es-MX" sz="2800" b="1" dirty="0">
                <a:solidFill>
                  <a:srgbClr val="8F8E8E"/>
                </a:solidFill>
              </a:rPr>
              <a:t>no necesariamente el riesgo en sí</a:t>
            </a:r>
            <a:r>
              <a:rPr lang="es-MX" sz="2800" dirty="0">
                <a:solidFill>
                  <a:srgbClr val="8F8E8E"/>
                </a:solidFill>
              </a:rPr>
              <a:t>. Las formas comunes de transferir el riesgo </a:t>
            </a:r>
            <a:r>
              <a:rPr lang="es-MX" sz="2800" b="1" dirty="0">
                <a:solidFill>
                  <a:srgbClr val="8F8E8E"/>
                </a:solidFill>
              </a:rPr>
              <a:t>son comprando un seguro y utilizando exenciones </a:t>
            </a:r>
            <a:r>
              <a:rPr lang="es-MX" sz="2800" dirty="0">
                <a:solidFill>
                  <a:srgbClr val="8F8E8E"/>
                </a:solidFill>
              </a:rPr>
              <a:t>de </a:t>
            </a:r>
            <a:r>
              <a:rPr lang="es-MX" sz="2800" b="1" dirty="0">
                <a:solidFill>
                  <a:srgbClr val="8F8E8E"/>
                </a:solidFill>
              </a:rPr>
              <a:t>responsabilidad</a:t>
            </a:r>
            <a:r>
              <a:rPr lang="es-MX" sz="2800" dirty="0">
                <a:solidFill>
                  <a:srgbClr val="8F8E8E"/>
                </a:solidFill>
              </a:rPr>
              <a:t>. </a:t>
            </a:r>
            <a:endParaRPr lang="es-ES_tradnl" sz="2800" b="1" dirty="0">
              <a:solidFill>
                <a:srgbClr val="8F8E8E"/>
              </a:solidFill>
            </a:endParaRPr>
          </a:p>
        </p:txBody>
      </p:sp>
    </p:spTree>
    <p:extLst>
      <p:ext uri="{BB962C8B-B14F-4D97-AF65-F5344CB8AC3E}">
        <p14:creationId xmlns:p14="http://schemas.microsoft.com/office/powerpoint/2010/main" val="15638271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503517" y="1004838"/>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Flujo de gestión de riesgos</a:t>
            </a:r>
            <a:endParaRPr lang="es-MX" sz="4853" b="1" spc="-100" dirty="0">
              <a:solidFill>
                <a:schemeClr val="bg1">
                  <a:lumMod val="65000"/>
                </a:schemeClr>
              </a:solidFill>
              <a:latin typeface="Arial" charset="0"/>
              <a:cs typeface="Arial" charset="0"/>
            </a:endParaRPr>
          </a:p>
        </p:txBody>
      </p:sp>
      <p:pic>
        <p:nvPicPr>
          <p:cNvPr id="4" name="Imagen 3">
            <a:extLst>
              <a:ext uri="{FF2B5EF4-FFF2-40B4-BE49-F238E27FC236}">
                <a16:creationId xmlns:a16="http://schemas.microsoft.com/office/drawing/2014/main" id="{3F691278-35F9-4670-9EB6-36191309B1FB}"/>
              </a:ext>
            </a:extLst>
          </p:cNvPr>
          <p:cNvPicPr>
            <a:picLocks noChangeAspect="1"/>
          </p:cNvPicPr>
          <p:nvPr/>
        </p:nvPicPr>
        <p:blipFill>
          <a:blip r:embed="rId5"/>
          <a:stretch>
            <a:fillRect/>
          </a:stretch>
        </p:blipFill>
        <p:spPr>
          <a:xfrm>
            <a:off x="2751803" y="1871319"/>
            <a:ext cx="6678473" cy="4346935"/>
          </a:xfrm>
          <a:prstGeom prst="rect">
            <a:avLst/>
          </a:prstGeom>
        </p:spPr>
      </p:pic>
      <p:sp>
        <p:nvSpPr>
          <p:cNvPr id="5" name="CuadroTexto 4">
            <a:extLst>
              <a:ext uri="{FF2B5EF4-FFF2-40B4-BE49-F238E27FC236}">
                <a16:creationId xmlns:a16="http://schemas.microsoft.com/office/drawing/2014/main" id="{234C30AC-0D74-44F9-8C42-D9722FFC7D8C}"/>
              </a:ext>
            </a:extLst>
          </p:cNvPr>
          <p:cNvSpPr txBox="1"/>
          <p:nvPr/>
        </p:nvSpPr>
        <p:spPr>
          <a:xfrm>
            <a:off x="6254325" y="1900816"/>
            <a:ext cx="650947" cy="369332"/>
          </a:xfrm>
          <a:prstGeom prst="rect">
            <a:avLst/>
          </a:prstGeom>
          <a:noFill/>
        </p:spPr>
        <p:txBody>
          <a:bodyPr wrap="none" rtlCol="0">
            <a:spAutoFit/>
          </a:bodyPr>
          <a:lstStyle/>
          <a:p>
            <a:r>
              <a:rPr lang="es-MX" dirty="0"/>
              <a:t>valor</a:t>
            </a:r>
          </a:p>
        </p:txBody>
      </p:sp>
      <p:sp>
        <p:nvSpPr>
          <p:cNvPr id="6" name="CuadroTexto 5">
            <a:extLst>
              <a:ext uri="{FF2B5EF4-FFF2-40B4-BE49-F238E27FC236}">
                <a16:creationId xmlns:a16="http://schemas.microsoft.com/office/drawing/2014/main" id="{5378F402-DA92-45D6-9D46-F0E80F0C8D92}"/>
              </a:ext>
            </a:extLst>
          </p:cNvPr>
          <p:cNvSpPr txBox="1"/>
          <p:nvPr/>
        </p:nvSpPr>
        <p:spPr>
          <a:xfrm>
            <a:off x="6579798" y="2270148"/>
            <a:ext cx="2019464" cy="369332"/>
          </a:xfrm>
          <a:prstGeom prst="rect">
            <a:avLst/>
          </a:prstGeom>
          <a:noFill/>
        </p:spPr>
        <p:txBody>
          <a:bodyPr wrap="none" rtlCol="0">
            <a:spAutoFit/>
          </a:bodyPr>
          <a:lstStyle/>
          <a:p>
            <a:r>
              <a:rPr lang="es-MX" dirty="0"/>
              <a:t>deseo de minimizar</a:t>
            </a:r>
          </a:p>
        </p:txBody>
      </p:sp>
      <p:sp>
        <p:nvSpPr>
          <p:cNvPr id="7" name="CuadroTexto 6">
            <a:extLst>
              <a:ext uri="{FF2B5EF4-FFF2-40B4-BE49-F238E27FC236}">
                <a16:creationId xmlns:a16="http://schemas.microsoft.com/office/drawing/2014/main" id="{8E55E597-4E57-45EE-BF85-E8B328D1F3D9}"/>
              </a:ext>
            </a:extLst>
          </p:cNvPr>
          <p:cNvSpPr txBox="1"/>
          <p:nvPr/>
        </p:nvSpPr>
        <p:spPr>
          <a:xfrm>
            <a:off x="6404760" y="2639480"/>
            <a:ext cx="851708" cy="369332"/>
          </a:xfrm>
          <a:prstGeom prst="rect">
            <a:avLst/>
          </a:prstGeom>
          <a:noFill/>
        </p:spPr>
        <p:txBody>
          <a:bodyPr wrap="none" rtlCol="0">
            <a:spAutoFit/>
          </a:bodyPr>
          <a:lstStyle/>
          <a:p>
            <a:r>
              <a:rPr lang="es-MX" dirty="0"/>
              <a:t>reducir</a:t>
            </a:r>
          </a:p>
        </p:txBody>
      </p:sp>
      <p:sp>
        <p:nvSpPr>
          <p:cNvPr id="8" name="CuadroTexto 7">
            <a:extLst>
              <a:ext uri="{FF2B5EF4-FFF2-40B4-BE49-F238E27FC236}">
                <a16:creationId xmlns:a16="http://schemas.microsoft.com/office/drawing/2014/main" id="{4C10DFCA-E2A2-401D-8200-197BA92A9582}"/>
              </a:ext>
            </a:extLst>
          </p:cNvPr>
          <p:cNvSpPr txBox="1"/>
          <p:nvPr/>
        </p:nvSpPr>
        <p:spPr>
          <a:xfrm>
            <a:off x="6079238" y="2976546"/>
            <a:ext cx="1478290" cy="369332"/>
          </a:xfrm>
          <a:prstGeom prst="rect">
            <a:avLst/>
          </a:prstGeom>
          <a:noFill/>
        </p:spPr>
        <p:txBody>
          <a:bodyPr wrap="none" rtlCol="0">
            <a:spAutoFit/>
          </a:bodyPr>
          <a:lstStyle/>
          <a:p>
            <a:r>
              <a:rPr lang="es-MX" dirty="0"/>
              <a:t>puede poseer</a:t>
            </a:r>
          </a:p>
        </p:txBody>
      </p:sp>
      <p:sp>
        <p:nvSpPr>
          <p:cNvPr id="12" name="CuadroTexto 11">
            <a:extLst>
              <a:ext uri="{FF2B5EF4-FFF2-40B4-BE49-F238E27FC236}">
                <a16:creationId xmlns:a16="http://schemas.microsoft.com/office/drawing/2014/main" id="{F4E11881-5D78-4424-AF65-5633853E3769}"/>
              </a:ext>
            </a:extLst>
          </p:cNvPr>
          <p:cNvSpPr txBox="1"/>
          <p:nvPr/>
        </p:nvSpPr>
        <p:spPr>
          <a:xfrm>
            <a:off x="4370283" y="3447258"/>
            <a:ext cx="1884042" cy="369332"/>
          </a:xfrm>
          <a:prstGeom prst="rect">
            <a:avLst/>
          </a:prstGeom>
          <a:noFill/>
        </p:spPr>
        <p:txBody>
          <a:bodyPr wrap="none" rtlCol="0">
            <a:spAutoFit/>
          </a:bodyPr>
          <a:lstStyle/>
          <a:p>
            <a:r>
              <a:rPr lang="es-MX" dirty="0"/>
              <a:t>Son reducidos por</a:t>
            </a:r>
          </a:p>
        </p:txBody>
      </p:sp>
      <p:sp>
        <p:nvSpPr>
          <p:cNvPr id="18" name="CuadroTexto 17">
            <a:extLst>
              <a:ext uri="{FF2B5EF4-FFF2-40B4-BE49-F238E27FC236}">
                <a16:creationId xmlns:a16="http://schemas.microsoft.com/office/drawing/2014/main" id="{589D30B4-9E3B-4CB3-9B0A-A717579244F1}"/>
              </a:ext>
            </a:extLst>
          </p:cNvPr>
          <p:cNvSpPr txBox="1"/>
          <p:nvPr/>
        </p:nvSpPr>
        <p:spPr>
          <a:xfrm>
            <a:off x="6563628" y="3630694"/>
            <a:ext cx="1189749" cy="369332"/>
          </a:xfrm>
          <a:prstGeom prst="rect">
            <a:avLst/>
          </a:prstGeom>
          <a:noFill/>
        </p:spPr>
        <p:txBody>
          <a:bodyPr wrap="none" rtlCol="0">
            <a:spAutoFit/>
          </a:bodyPr>
          <a:lstStyle/>
          <a:p>
            <a:r>
              <a:rPr lang="es-MX" dirty="0"/>
              <a:t>Conducir a</a:t>
            </a:r>
          </a:p>
        </p:txBody>
      </p:sp>
      <p:sp>
        <p:nvSpPr>
          <p:cNvPr id="20" name="CuadroTexto 19">
            <a:extLst>
              <a:ext uri="{FF2B5EF4-FFF2-40B4-BE49-F238E27FC236}">
                <a16:creationId xmlns:a16="http://schemas.microsoft.com/office/drawing/2014/main" id="{1B067578-B54D-4923-B626-EA6BBAC7FAE9}"/>
              </a:ext>
            </a:extLst>
          </p:cNvPr>
          <p:cNvSpPr txBox="1"/>
          <p:nvPr/>
        </p:nvSpPr>
        <p:spPr>
          <a:xfrm>
            <a:off x="3413949" y="2639480"/>
            <a:ext cx="982961" cy="369332"/>
          </a:xfrm>
          <a:prstGeom prst="rect">
            <a:avLst/>
          </a:prstGeom>
          <a:noFill/>
        </p:spPr>
        <p:txBody>
          <a:bodyPr wrap="none" rtlCol="0">
            <a:spAutoFit/>
          </a:bodyPr>
          <a:lstStyle/>
          <a:p>
            <a:r>
              <a:rPr lang="es-MX" dirty="0"/>
              <a:t>imponer</a:t>
            </a:r>
          </a:p>
        </p:txBody>
      </p:sp>
      <p:sp>
        <p:nvSpPr>
          <p:cNvPr id="22" name="CuadroTexto 21">
            <a:extLst>
              <a:ext uri="{FF2B5EF4-FFF2-40B4-BE49-F238E27FC236}">
                <a16:creationId xmlns:a16="http://schemas.microsoft.com/office/drawing/2014/main" id="{AFE043C2-47D2-438D-AC39-0F4926F84CD3}"/>
              </a:ext>
            </a:extLst>
          </p:cNvPr>
          <p:cNvSpPr txBox="1"/>
          <p:nvPr/>
        </p:nvSpPr>
        <p:spPr>
          <a:xfrm>
            <a:off x="1963352" y="3540151"/>
            <a:ext cx="2348592" cy="369332"/>
          </a:xfrm>
          <a:prstGeom prst="rect">
            <a:avLst/>
          </a:prstGeom>
          <a:noFill/>
        </p:spPr>
        <p:txBody>
          <a:bodyPr wrap="none" rtlCol="0">
            <a:spAutoFit/>
          </a:bodyPr>
          <a:lstStyle/>
          <a:p>
            <a:r>
              <a:rPr lang="es-MX" dirty="0"/>
              <a:t>Pude ser consciente de</a:t>
            </a:r>
          </a:p>
        </p:txBody>
      </p:sp>
      <p:sp>
        <p:nvSpPr>
          <p:cNvPr id="24" name="CuadroTexto 23">
            <a:extLst>
              <a:ext uri="{FF2B5EF4-FFF2-40B4-BE49-F238E27FC236}">
                <a16:creationId xmlns:a16="http://schemas.microsoft.com/office/drawing/2014/main" id="{E19F1EAA-69DA-4CE7-9B20-7D67FB04BD3E}"/>
              </a:ext>
            </a:extLst>
          </p:cNvPr>
          <p:cNvSpPr txBox="1"/>
          <p:nvPr/>
        </p:nvSpPr>
        <p:spPr>
          <a:xfrm>
            <a:off x="3946325" y="4187152"/>
            <a:ext cx="957442" cy="369332"/>
          </a:xfrm>
          <a:prstGeom prst="rect">
            <a:avLst/>
          </a:prstGeom>
          <a:noFill/>
        </p:spPr>
        <p:txBody>
          <a:bodyPr wrap="none" rtlCol="0">
            <a:spAutoFit/>
          </a:bodyPr>
          <a:lstStyle/>
          <a:p>
            <a:r>
              <a:rPr lang="es-MX" dirty="0"/>
              <a:t>explotar</a:t>
            </a:r>
          </a:p>
        </p:txBody>
      </p:sp>
      <p:sp>
        <p:nvSpPr>
          <p:cNvPr id="26" name="CuadroTexto 25">
            <a:extLst>
              <a:ext uri="{FF2B5EF4-FFF2-40B4-BE49-F238E27FC236}">
                <a16:creationId xmlns:a16="http://schemas.microsoft.com/office/drawing/2014/main" id="{A9DAAC7B-8FE1-4B29-9261-1339FCC9021F}"/>
              </a:ext>
            </a:extLst>
          </p:cNvPr>
          <p:cNvSpPr txBox="1"/>
          <p:nvPr/>
        </p:nvSpPr>
        <p:spPr>
          <a:xfrm>
            <a:off x="2658927" y="4657266"/>
            <a:ext cx="1295098" cy="369332"/>
          </a:xfrm>
          <a:prstGeom prst="rect">
            <a:avLst/>
          </a:prstGeom>
          <a:noFill/>
        </p:spPr>
        <p:txBody>
          <a:bodyPr wrap="none" rtlCol="0">
            <a:spAutoFit/>
          </a:bodyPr>
          <a:lstStyle/>
          <a:p>
            <a:r>
              <a:rPr lang="es-MX" dirty="0"/>
              <a:t>materializar</a:t>
            </a:r>
          </a:p>
        </p:txBody>
      </p:sp>
      <p:sp>
        <p:nvSpPr>
          <p:cNvPr id="28" name="CuadroTexto 27">
            <a:extLst>
              <a:ext uri="{FF2B5EF4-FFF2-40B4-BE49-F238E27FC236}">
                <a16:creationId xmlns:a16="http://schemas.microsoft.com/office/drawing/2014/main" id="{665FAC4A-2BB0-47B8-9B7A-4C540C08BE6F}"/>
              </a:ext>
            </a:extLst>
          </p:cNvPr>
          <p:cNvSpPr txBox="1"/>
          <p:nvPr/>
        </p:nvSpPr>
        <p:spPr>
          <a:xfrm>
            <a:off x="5655510" y="4524218"/>
            <a:ext cx="1021305" cy="369332"/>
          </a:xfrm>
          <a:prstGeom prst="rect">
            <a:avLst/>
          </a:prstGeom>
          <a:noFill/>
        </p:spPr>
        <p:txBody>
          <a:bodyPr wrap="none" rtlCol="0">
            <a:spAutoFit/>
          </a:bodyPr>
          <a:lstStyle/>
          <a:p>
            <a:r>
              <a:rPr lang="es-MX" dirty="0"/>
              <a:t>aumenta</a:t>
            </a:r>
          </a:p>
        </p:txBody>
      </p:sp>
      <p:sp>
        <p:nvSpPr>
          <p:cNvPr id="30" name="CuadroTexto 29">
            <a:extLst>
              <a:ext uri="{FF2B5EF4-FFF2-40B4-BE49-F238E27FC236}">
                <a16:creationId xmlns:a16="http://schemas.microsoft.com/office/drawing/2014/main" id="{301944B9-8D40-43CD-BCFA-6F289ADEAC43}"/>
              </a:ext>
            </a:extLst>
          </p:cNvPr>
          <p:cNvSpPr txBox="1"/>
          <p:nvPr/>
        </p:nvSpPr>
        <p:spPr>
          <a:xfrm>
            <a:off x="5178517" y="5207863"/>
            <a:ext cx="1726755" cy="369332"/>
          </a:xfrm>
          <a:prstGeom prst="rect">
            <a:avLst/>
          </a:prstGeom>
          <a:noFill/>
        </p:spPr>
        <p:txBody>
          <a:bodyPr wrap="none" rtlCol="0">
            <a:spAutoFit/>
          </a:bodyPr>
          <a:lstStyle/>
          <a:p>
            <a:r>
              <a:rPr lang="es-MX" dirty="0"/>
              <a:t>deseo de abusar</a:t>
            </a:r>
          </a:p>
        </p:txBody>
      </p:sp>
    </p:spTree>
    <p:extLst>
      <p:ext uri="{BB962C8B-B14F-4D97-AF65-F5344CB8AC3E}">
        <p14:creationId xmlns:p14="http://schemas.microsoft.com/office/powerpoint/2010/main" val="4796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Tipo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3108543"/>
          </a:xfrm>
          <a:prstGeom prst="rect">
            <a:avLst/>
          </a:prstGeom>
          <a:noFill/>
        </p:spPr>
        <p:txBody>
          <a:bodyPr wrap="square" rtlCol="0">
            <a:spAutoFit/>
          </a:bodyPr>
          <a:lstStyle/>
          <a:p>
            <a:pPr algn="just"/>
            <a:r>
              <a:rPr lang="es-MX" sz="2800" dirty="0">
                <a:solidFill>
                  <a:srgbClr val="8F8E8E"/>
                </a:solidFill>
              </a:rPr>
              <a:t>El riesgo </a:t>
            </a:r>
            <a:r>
              <a:rPr lang="es-MX" sz="2800" b="1" dirty="0">
                <a:solidFill>
                  <a:srgbClr val="8F8E8E"/>
                </a:solidFill>
              </a:rPr>
              <a:t>está en todas partes </a:t>
            </a:r>
            <a:r>
              <a:rPr lang="es-MX" sz="2800" dirty="0">
                <a:solidFill>
                  <a:srgbClr val="8F8E8E"/>
                </a:solidFill>
              </a:rPr>
              <a:t>y </a:t>
            </a:r>
            <a:r>
              <a:rPr lang="es-MX" sz="2800" b="1" dirty="0">
                <a:solidFill>
                  <a:srgbClr val="8F8E8E"/>
                </a:solidFill>
              </a:rPr>
              <a:t>está asociado con todo lo que haces</a:t>
            </a:r>
            <a:r>
              <a:rPr lang="es-MX" sz="2800" dirty="0">
                <a:solidFill>
                  <a:srgbClr val="8F8E8E"/>
                </a:solidFill>
              </a:rPr>
              <a:t>. Viene en muchas formas y de muchas fuentes. El riesgo puede describirse por el área que impacta o la fuente de la vulnerabilidad. Es común </a:t>
            </a:r>
            <a:r>
              <a:rPr lang="es-MX" sz="2800" b="1" dirty="0">
                <a:solidFill>
                  <a:srgbClr val="8F8E8E"/>
                </a:solidFill>
              </a:rPr>
              <a:t>separar el riesgo comercial del riesgo tecnológico</a:t>
            </a:r>
            <a:r>
              <a:rPr lang="es-MX" sz="2800" dirty="0">
                <a:solidFill>
                  <a:srgbClr val="8F8E8E"/>
                </a:solidFill>
              </a:rPr>
              <a:t>, definiendo uno como asociado con la operación del negocio y el otro con las actividades técnicas dentro de las operaciones.</a:t>
            </a:r>
            <a:endParaRPr lang="es-ES_tradnl" sz="2800" b="1" dirty="0">
              <a:solidFill>
                <a:srgbClr val="8F8E8E"/>
              </a:solidFill>
            </a:endParaRPr>
          </a:p>
        </p:txBody>
      </p:sp>
    </p:spTree>
    <p:extLst>
      <p:ext uri="{BB962C8B-B14F-4D97-AF65-F5344CB8AC3E}">
        <p14:creationId xmlns:p14="http://schemas.microsoft.com/office/powerpoint/2010/main" val="2699051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Tipo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677656"/>
          </a:xfrm>
          <a:prstGeom prst="rect">
            <a:avLst/>
          </a:prstGeom>
          <a:noFill/>
        </p:spPr>
        <p:txBody>
          <a:bodyPr wrap="square" rtlCol="0">
            <a:spAutoFit/>
          </a:bodyPr>
          <a:lstStyle/>
          <a:p>
            <a:pPr algn="just"/>
            <a:r>
              <a:rPr lang="es-MX" sz="2800" dirty="0">
                <a:solidFill>
                  <a:srgbClr val="8F8E8E"/>
                </a:solidFill>
              </a:rPr>
              <a:t>Los riesgos se pueden </a:t>
            </a:r>
            <a:r>
              <a:rPr lang="es-MX" sz="2800" b="1" dirty="0">
                <a:solidFill>
                  <a:srgbClr val="8F8E8E"/>
                </a:solidFill>
              </a:rPr>
              <a:t>clasificar</a:t>
            </a:r>
            <a:r>
              <a:rPr lang="es-MX" sz="2800" dirty="0">
                <a:solidFill>
                  <a:srgbClr val="8F8E8E"/>
                </a:solidFill>
              </a:rPr>
              <a:t> en uno de </a:t>
            </a:r>
            <a:r>
              <a:rPr lang="es-MX" sz="2800" b="1" dirty="0">
                <a:solidFill>
                  <a:srgbClr val="8F8E8E"/>
                </a:solidFill>
              </a:rPr>
              <a:t>dos tipos</a:t>
            </a:r>
            <a:r>
              <a:rPr lang="es-MX" sz="2800" dirty="0">
                <a:solidFill>
                  <a:srgbClr val="8F8E8E"/>
                </a:solidFill>
              </a:rPr>
              <a:t>: </a:t>
            </a:r>
            <a:r>
              <a:rPr lang="es-MX" sz="2800" b="1" dirty="0">
                <a:solidFill>
                  <a:srgbClr val="8F8E8E"/>
                </a:solidFill>
              </a:rPr>
              <a:t>sistemáticos y no sistemáticos</a:t>
            </a:r>
            <a:r>
              <a:rPr lang="es-MX" sz="2800" dirty="0">
                <a:solidFill>
                  <a:srgbClr val="8F8E8E"/>
                </a:solidFill>
              </a:rPr>
              <a:t>. Los </a:t>
            </a:r>
            <a:r>
              <a:rPr lang="es-MX" sz="2800" b="1" dirty="0">
                <a:solidFill>
                  <a:srgbClr val="8F8E8E"/>
                </a:solidFill>
              </a:rPr>
              <a:t>riesgos sistemáticos</a:t>
            </a:r>
            <a:r>
              <a:rPr lang="es-MX" sz="2800" dirty="0">
                <a:solidFill>
                  <a:srgbClr val="8F8E8E"/>
                </a:solidFill>
              </a:rPr>
              <a:t> son aquellas</a:t>
            </a:r>
            <a:r>
              <a:rPr lang="es-MX" sz="2800" b="1" dirty="0">
                <a:solidFill>
                  <a:srgbClr val="8F8E8E"/>
                </a:solidFill>
              </a:rPr>
              <a:t> posibilidades de pérdida que son predecibles </a:t>
            </a:r>
            <a:r>
              <a:rPr lang="es-MX" sz="2800" dirty="0">
                <a:solidFill>
                  <a:srgbClr val="8F8E8E"/>
                </a:solidFill>
              </a:rPr>
              <a:t>en circunstancias estables típicas. Los riesgos como </a:t>
            </a:r>
            <a:r>
              <a:rPr lang="es-MX" sz="2800" b="1" dirty="0">
                <a:solidFill>
                  <a:srgbClr val="8F8E8E"/>
                </a:solidFill>
              </a:rPr>
              <a:t>incendios</a:t>
            </a:r>
            <a:r>
              <a:rPr lang="es-MX" sz="2800" dirty="0">
                <a:solidFill>
                  <a:srgbClr val="8F8E8E"/>
                </a:solidFill>
              </a:rPr>
              <a:t>, </a:t>
            </a:r>
            <a:r>
              <a:rPr lang="es-MX" sz="2800" b="1" dirty="0">
                <a:solidFill>
                  <a:srgbClr val="8F8E8E"/>
                </a:solidFill>
              </a:rPr>
              <a:t>robos</a:t>
            </a:r>
            <a:r>
              <a:rPr lang="es-MX" sz="2800" dirty="0">
                <a:solidFill>
                  <a:srgbClr val="8F8E8E"/>
                </a:solidFill>
              </a:rPr>
              <a:t> y </a:t>
            </a:r>
            <a:r>
              <a:rPr lang="es-MX" sz="2800" b="1" dirty="0">
                <a:solidFill>
                  <a:srgbClr val="8F8E8E"/>
                </a:solidFill>
              </a:rPr>
              <a:t>errores</a:t>
            </a:r>
            <a:r>
              <a:rPr lang="es-MX" sz="2800" dirty="0">
                <a:solidFill>
                  <a:srgbClr val="8F8E8E"/>
                </a:solidFill>
              </a:rPr>
              <a:t> de software son ejemplos de elementos que son estables durante largos períodos de tiempo.</a:t>
            </a:r>
            <a:endParaRPr lang="es-ES_tradnl" sz="2800" b="1" dirty="0">
              <a:solidFill>
                <a:srgbClr val="8F8E8E"/>
              </a:solidFill>
            </a:endParaRPr>
          </a:p>
        </p:txBody>
      </p:sp>
    </p:spTree>
    <p:extLst>
      <p:ext uri="{BB962C8B-B14F-4D97-AF65-F5344CB8AC3E}">
        <p14:creationId xmlns:p14="http://schemas.microsoft.com/office/powerpoint/2010/main" val="2475901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Tipo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3108543"/>
          </a:xfrm>
          <a:prstGeom prst="rect">
            <a:avLst/>
          </a:prstGeom>
          <a:noFill/>
        </p:spPr>
        <p:txBody>
          <a:bodyPr wrap="square" rtlCol="0">
            <a:spAutoFit/>
          </a:bodyPr>
          <a:lstStyle/>
          <a:p>
            <a:pPr algn="just"/>
            <a:r>
              <a:rPr lang="es-MX" sz="2800" dirty="0">
                <a:solidFill>
                  <a:srgbClr val="8F8E8E"/>
                </a:solidFill>
              </a:rPr>
              <a:t>Los </a:t>
            </a:r>
            <a:r>
              <a:rPr lang="es-MX" sz="2800" b="1" dirty="0">
                <a:solidFill>
                  <a:srgbClr val="8F8E8E"/>
                </a:solidFill>
              </a:rPr>
              <a:t>riesgos no sistemáticos </a:t>
            </a:r>
            <a:r>
              <a:rPr lang="es-MX" sz="2800" dirty="0">
                <a:solidFill>
                  <a:srgbClr val="8F8E8E"/>
                </a:solidFill>
              </a:rPr>
              <a:t>son </a:t>
            </a:r>
            <a:r>
              <a:rPr lang="es-MX" sz="2800" b="1" dirty="0">
                <a:solidFill>
                  <a:srgbClr val="8F8E8E"/>
                </a:solidFill>
              </a:rPr>
              <a:t>aquellos que son impredecibles </a:t>
            </a:r>
            <a:r>
              <a:rPr lang="es-MX" sz="2800" dirty="0">
                <a:solidFill>
                  <a:srgbClr val="8F8E8E"/>
                </a:solidFill>
              </a:rPr>
              <a:t>en conjunto porque provienen de fuentes que son </a:t>
            </a:r>
            <a:r>
              <a:rPr lang="es-MX" sz="2800" b="1" dirty="0">
                <a:solidFill>
                  <a:srgbClr val="8F8E8E"/>
                </a:solidFill>
              </a:rPr>
              <a:t>difíciles de predecir</a:t>
            </a:r>
            <a:r>
              <a:rPr lang="es-MX" sz="2800" dirty="0">
                <a:solidFill>
                  <a:srgbClr val="8F8E8E"/>
                </a:solidFill>
              </a:rPr>
              <a:t>. La </a:t>
            </a:r>
            <a:r>
              <a:rPr lang="es-MX" sz="2800" b="1" dirty="0">
                <a:solidFill>
                  <a:srgbClr val="8F8E8E"/>
                </a:solidFill>
              </a:rPr>
              <a:t>recesión</a:t>
            </a:r>
            <a:r>
              <a:rPr lang="es-MX" sz="2800" dirty="0">
                <a:solidFill>
                  <a:srgbClr val="8F8E8E"/>
                </a:solidFill>
              </a:rPr>
              <a:t>, las </a:t>
            </a:r>
            <a:r>
              <a:rPr lang="es-MX" sz="2800" b="1" dirty="0">
                <a:solidFill>
                  <a:srgbClr val="8F8E8E"/>
                </a:solidFill>
              </a:rPr>
              <a:t>epidemias</a:t>
            </a:r>
            <a:r>
              <a:rPr lang="es-MX" sz="2800" dirty="0">
                <a:solidFill>
                  <a:srgbClr val="8F8E8E"/>
                </a:solidFill>
              </a:rPr>
              <a:t> y los </a:t>
            </a:r>
            <a:r>
              <a:rPr lang="es-MX" sz="2800" b="1" dirty="0">
                <a:solidFill>
                  <a:srgbClr val="8F8E8E"/>
                </a:solidFill>
              </a:rPr>
              <a:t>errores de diseño del protocolo </a:t>
            </a:r>
            <a:r>
              <a:rPr lang="es-MX" sz="2800" dirty="0">
                <a:solidFill>
                  <a:srgbClr val="8F8E8E"/>
                </a:solidFill>
              </a:rPr>
              <a:t>son ejemplos de este tipo de riesgo. Debido a la naturaleza de los </a:t>
            </a:r>
            <a:r>
              <a:rPr lang="es-MX" sz="2800" b="1" dirty="0">
                <a:solidFill>
                  <a:srgbClr val="8F8E8E"/>
                </a:solidFill>
              </a:rPr>
              <a:t>riesgos sistemáticos, pueden mitigarse mediante la diversificación</a:t>
            </a:r>
            <a:r>
              <a:rPr lang="es-MX" sz="2800" dirty="0">
                <a:solidFill>
                  <a:srgbClr val="8F8E8E"/>
                </a:solidFill>
              </a:rPr>
              <a:t>, mientras que los riesgos </a:t>
            </a:r>
            <a:r>
              <a:rPr lang="es-MX" sz="2800" b="1" dirty="0">
                <a:solidFill>
                  <a:srgbClr val="8F8E8E"/>
                </a:solidFill>
              </a:rPr>
              <a:t>no sistemáticos no responden a las medidas normales</a:t>
            </a:r>
            <a:r>
              <a:rPr lang="es-MX" sz="2800" dirty="0">
                <a:solidFill>
                  <a:srgbClr val="8F8E8E"/>
                </a:solidFill>
              </a:rPr>
              <a:t>.</a:t>
            </a:r>
            <a:endParaRPr lang="es-ES_tradnl" sz="2800" b="1" dirty="0">
              <a:solidFill>
                <a:srgbClr val="8F8E8E"/>
              </a:solidFill>
            </a:endParaRPr>
          </a:p>
        </p:txBody>
      </p:sp>
    </p:spTree>
    <p:extLst>
      <p:ext uri="{BB962C8B-B14F-4D97-AF65-F5344CB8AC3E}">
        <p14:creationId xmlns:p14="http://schemas.microsoft.com/office/powerpoint/2010/main" val="1070273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Tipo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3108543"/>
          </a:xfrm>
          <a:prstGeom prst="rect">
            <a:avLst/>
          </a:prstGeom>
          <a:noFill/>
        </p:spPr>
        <p:txBody>
          <a:bodyPr wrap="square" rtlCol="0">
            <a:spAutoFit/>
          </a:bodyPr>
          <a:lstStyle/>
          <a:p>
            <a:pPr algn="just"/>
            <a:r>
              <a:rPr lang="es-MX" sz="2800" dirty="0">
                <a:solidFill>
                  <a:srgbClr val="8F8E8E"/>
                </a:solidFill>
              </a:rPr>
              <a:t>Los </a:t>
            </a:r>
            <a:r>
              <a:rPr lang="es-MX" sz="2800" b="1" dirty="0">
                <a:solidFill>
                  <a:srgbClr val="8F8E8E"/>
                </a:solidFill>
              </a:rPr>
              <a:t>riesgos no sistemáticos </a:t>
            </a:r>
            <a:r>
              <a:rPr lang="es-MX" sz="2800" dirty="0">
                <a:solidFill>
                  <a:srgbClr val="8F8E8E"/>
                </a:solidFill>
              </a:rPr>
              <a:t>son </a:t>
            </a:r>
            <a:r>
              <a:rPr lang="es-MX" sz="2800" b="1" dirty="0">
                <a:solidFill>
                  <a:srgbClr val="8F8E8E"/>
                </a:solidFill>
              </a:rPr>
              <a:t>aquellos que son impredecibles </a:t>
            </a:r>
            <a:r>
              <a:rPr lang="es-MX" sz="2800" dirty="0">
                <a:solidFill>
                  <a:srgbClr val="8F8E8E"/>
                </a:solidFill>
              </a:rPr>
              <a:t>en conjunto porque provienen de fuentes que son </a:t>
            </a:r>
            <a:r>
              <a:rPr lang="es-MX" sz="2800" b="1" dirty="0">
                <a:solidFill>
                  <a:srgbClr val="8F8E8E"/>
                </a:solidFill>
              </a:rPr>
              <a:t>difíciles de predecir</a:t>
            </a:r>
            <a:r>
              <a:rPr lang="es-MX" sz="2800" dirty="0">
                <a:solidFill>
                  <a:srgbClr val="8F8E8E"/>
                </a:solidFill>
              </a:rPr>
              <a:t>. La </a:t>
            </a:r>
            <a:r>
              <a:rPr lang="es-MX" sz="2800" b="1" dirty="0">
                <a:solidFill>
                  <a:srgbClr val="8F8E8E"/>
                </a:solidFill>
              </a:rPr>
              <a:t>recesión</a:t>
            </a:r>
            <a:r>
              <a:rPr lang="es-MX" sz="2800" dirty="0">
                <a:solidFill>
                  <a:srgbClr val="8F8E8E"/>
                </a:solidFill>
              </a:rPr>
              <a:t>, las </a:t>
            </a:r>
            <a:r>
              <a:rPr lang="es-MX" sz="2800" b="1" dirty="0">
                <a:solidFill>
                  <a:srgbClr val="8F8E8E"/>
                </a:solidFill>
              </a:rPr>
              <a:t>epidemias</a:t>
            </a:r>
            <a:r>
              <a:rPr lang="es-MX" sz="2800" dirty="0">
                <a:solidFill>
                  <a:srgbClr val="8F8E8E"/>
                </a:solidFill>
              </a:rPr>
              <a:t> y los </a:t>
            </a:r>
            <a:r>
              <a:rPr lang="es-MX" sz="2800" b="1" dirty="0">
                <a:solidFill>
                  <a:srgbClr val="8F8E8E"/>
                </a:solidFill>
              </a:rPr>
              <a:t>errores de diseño del protocolo </a:t>
            </a:r>
            <a:r>
              <a:rPr lang="es-MX" sz="2800" dirty="0">
                <a:solidFill>
                  <a:srgbClr val="8F8E8E"/>
                </a:solidFill>
              </a:rPr>
              <a:t>son ejemplos de este tipo de riesgo. Debido a la naturaleza de los </a:t>
            </a:r>
            <a:r>
              <a:rPr lang="es-MX" sz="2800" b="1" dirty="0">
                <a:solidFill>
                  <a:srgbClr val="8F8E8E"/>
                </a:solidFill>
              </a:rPr>
              <a:t>riesgos sistemáticos, pueden mitigarse mediante la diversificación</a:t>
            </a:r>
            <a:r>
              <a:rPr lang="es-MX" sz="2800" dirty="0">
                <a:solidFill>
                  <a:srgbClr val="8F8E8E"/>
                </a:solidFill>
              </a:rPr>
              <a:t>, mientras que los riesgos </a:t>
            </a:r>
            <a:r>
              <a:rPr lang="es-MX" sz="2800" b="1" dirty="0">
                <a:solidFill>
                  <a:srgbClr val="8F8E8E"/>
                </a:solidFill>
              </a:rPr>
              <a:t>no sistemáticos no responden a las medidas normales</a:t>
            </a:r>
            <a:r>
              <a:rPr lang="es-MX" sz="2800" dirty="0">
                <a:solidFill>
                  <a:srgbClr val="8F8E8E"/>
                </a:solidFill>
              </a:rPr>
              <a:t>.</a:t>
            </a:r>
            <a:endParaRPr lang="es-ES_tradnl" sz="2800" b="1" dirty="0">
              <a:solidFill>
                <a:srgbClr val="8F8E8E"/>
              </a:solidFill>
            </a:endParaRPr>
          </a:p>
        </p:txBody>
      </p:sp>
    </p:spTree>
    <p:extLst>
      <p:ext uri="{BB962C8B-B14F-4D97-AF65-F5344CB8AC3E}">
        <p14:creationId xmlns:p14="http://schemas.microsoft.com/office/powerpoint/2010/main" val="339805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2246769"/>
          </a:xfrm>
          <a:prstGeom prst="rect">
            <a:avLst/>
          </a:prstGeom>
          <a:noFill/>
        </p:spPr>
        <p:txBody>
          <a:bodyPr wrap="square" rtlCol="0">
            <a:spAutoFit/>
          </a:bodyPr>
          <a:lstStyle/>
          <a:p>
            <a:pPr algn="just"/>
            <a:r>
              <a:rPr lang="es-MX" sz="2800" dirty="0">
                <a:solidFill>
                  <a:srgbClr val="8F8E8E"/>
                </a:solidFill>
              </a:rPr>
              <a:t>En este tema se tratan algunos de </a:t>
            </a:r>
            <a:r>
              <a:rPr lang="es-MX" sz="2800" b="1" dirty="0">
                <a:solidFill>
                  <a:srgbClr val="8F8E8E"/>
                </a:solidFill>
              </a:rPr>
              <a:t>los términos y fórmulas </a:t>
            </a:r>
            <a:r>
              <a:rPr lang="es-MX" sz="2800" dirty="0">
                <a:solidFill>
                  <a:srgbClr val="8F8E8E"/>
                </a:solidFill>
              </a:rPr>
              <a:t>más </a:t>
            </a:r>
            <a:r>
              <a:rPr lang="es-MX" sz="2800" b="1" dirty="0">
                <a:solidFill>
                  <a:srgbClr val="8F8E8E"/>
                </a:solidFill>
              </a:rPr>
              <a:t>comunes con los que un CSSLP debe estar familiarizado</a:t>
            </a:r>
            <a:r>
              <a:rPr lang="es-MX" sz="2800" dirty="0">
                <a:solidFill>
                  <a:srgbClr val="8F8E8E"/>
                </a:solidFill>
              </a:rPr>
              <a:t>. Algunas de las definiciones utilizadas en esta sección son de la publicación especial 800-30 (SP 800-30) </a:t>
            </a:r>
            <a:r>
              <a:rPr lang="es-MX" sz="2800" b="1" dirty="0">
                <a:solidFill>
                  <a:srgbClr val="8F8E8E"/>
                </a:solidFill>
              </a:rPr>
              <a:t>de NIST </a:t>
            </a:r>
            <a:r>
              <a:rPr lang="es-MX" sz="2800" b="1" dirty="0" err="1">
                <a:solidFill>
                  <a:srgbClr val="8F8E8E"/>
                </a:solidFill>
              </a:rPr>
              <a:t>Risk</a:t>
            </a:r>
            <a:r>
              <a:rPr lang="es-MX" sz="2800" b="1" dirty="0">
                <a:solidFill>
                  <a:srgbClr val="8F8E8E"/>
                </a:solidFill>
              </a:rPr>
              <a:t> Management </a:t>
            </a:r>
            <a:r>
              <a:rPr lang="es-MX" sz="2800" b="1" dirty="0" err="1">
                <a:solidFill>
                  <a:srgbClr val="8F8E8E"/>
                </a:solidFill>
              </a:rPr>
              <a:t>Guide</a:t>
            </a:r>
            <a:r>
              <a:rPr lang="es-MX" sz="2800" b="1" dirty="0">
                <a:solidFill>
                  <a:srgbClr val="8F8E8E"/>
                </a:solidFill>
              </a:rPr>
              <a:t> </a:t>
            </a:r>
            <a:r>
              <a:rPr lang="es-MX" sz="2800" b="1" dirty="0" err="1">
                <a:solidFill>
                  <a:srgbClr val="8F8E8E"/>
                </a:solidFill>
              </a:rPr>
              <a:t>to</a:t>
            </a:r>
            <a:r>
              <a:rPr lang="es-MX" sz="2800" b="1" dirty="0">
                <a:solidFill>
                  <a:srgbClr val="8F8E8E"/>
                </a:solidFill>
              </a:rPr>
              <a:t> </a:t>
            </a:r>
            <a:r>
              <a:rPr lang="es-MX" sz="2800" b="1" dirty="0" err="1">
                <a:solidFill>
                  <a:srgbClr val="8F8E8E"/>
                </a:solidFill>
              </a:rPr>
              <a:t>Information</a:t>
            </a:r>
            <a:r>
              <a:rPr lang="es-MX" sz="2800" b="1" dirty="0">
                <a:solidFill>
                  <a:srgbClr val="8F8E8E"/>
                </a:solidFill>
              </a:rPr>
              <a:t> </a:t>
            </a:r>
            <a:r>
              <a:rPr lang="es-MX" sz="2800" b="1" dirty="0" err="1">
                <a:solidFill>
                  <a:srgbClr val="8F8E8E"/>
                </a:solidFill>
              </a:rPr>
              <a:t>Technology</a:t>
            </a:r>
            <a:r>
              <a:rPr lang="es-MX" sz="2800" b="1" dirty="0">
                <a:solidFill>
                  <a:srgbClr val="8F8E8E"/>
                </a:solidFill>
              </a:rPr>
              <a:t> </a:t>
            </a:r>
            <a:r>
              <a:rPr lang="es-MX" sz="2800" b="1" dirty="0" err="1">
                <a:solidFill>
                  <a:srgbClr val="8F8E8E"/>
                </a:solidFill>
              </a:rPr>
              <a:t>Systems</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984102" y="1045530"/>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568445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del negocio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677656"/>
          </a:xfrm>
          <a:prstGeom prst="rect">
            <a:avLst/>
          </a:prstGeom>
          <a:noFill/>
        </p:spPr>
        <p:txBody>
          <a:bodyPr wrap="square" rtlCol="0">
            <a:spAutoFit/>
          </a:bodyPr>
          <a:lstStyle/>
          <a:p>
            <a:pPr algn="just"/>
            <a:r>
              <a:rPr lang="es-MX" sz="2800" dirty="0">
                <a:solidFill>
                  <a:srgbClr val="8F8E8E"/>
                </a:solidFill>
              </a:rPr>
              <a:t>No es posible identificar todas las fuentes de riesgo en una empresa. En la ingeniería de software, </a:t>
            </a:r>
            <a:r>
              <a:rPr lang="es-MX" sz="2800" b="1" dirty="0">
                <a:solidFill>
                  <a:srgbClr val="8F8E8E"/>
                </a:solidFill>
              </a:rPr>
              <a:t>el riesgo a menudo se divide de forma simplista en dos áreas: riesgo empresarial y, un subconjunto importante, riesgo tecnológico.</a:t>
            </a:r>
            <a:r>
              <a:rPr lang="es-MX" sz="2800" dirty="0">
                <a:solidFill>
                  <a:srgbClr val="8F8E8E"/>
                </a:solidFill>
              </a:rPr>
              <a:t> El </a:t>
            </a:r>
            <a:r>
              <a:rPr lang="es-MX" sz="2800" b="1" dirty="0">
                <a:solidFill>
                  <a:srgbClr val="8F8E8E"/>
                </a:solidFill>
              </a:rPr>
              <a:t>riesgo empresarial </a:t>
            </a:r>
            <a:r>
              <a:rPr lang="es-MX" sz="2800" dirty="0">
                <a:solidFill>
                  <a:srgbClr val="8F8E8E"/>
                </a:solidFill>
              </a:rPr>
              <a:t>está asociado con el </a:t>
            </a:r>
            <a:r>
              <a:rPr lang="es-MX" sz="2800" b="1" dirty="0">
                <a:solidFill>
                  <a:srgbClr val="8F8E8E"/>
                </a:solidFill>
              </a:rPr>
              <a:t>funcionamiento del negocio como negocio</a:t>
            </a:r>
            <a:r>
              <a:rPr lang="es-MX" sz="2800" dirty="0">
                <a:solidFill>
                  <a:srgbClr val="8F8E8E"/>
                </a:solidFill>
              </a:rPr>
              <a:t>. Las siguientes son fuentes comunes de riesgo empresarial.</a:t>
            </a:r>
            <a:endParaRPr lang="es-ES_tradnl" sz="2800" b="1" dirty="0">
              <a:solidFill>
                <a:srgbClr val="8F8E8E"/>
              </a:solidFill>
            </a:endParaRPr>
          </a:p>
        </p:txBody>
      </p:sp>
    </p:spTree>
    <p:extLst>
      <p:ext uri="{BB962C8B-B14F-4D97-AF65-F5344CB8AC3E}">
        <p14:creationId xmlns:p14="http://schemas.microsoft.com/office/powerpoint/2010/main" val="34254539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del negocio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1815882"/>
          </a:xfrm>
          <a:prstGeom prst="rect">
            <a:avLst/>
          </a:prstGeom>
          <a:noFill/>
        </p:spPr>
        <p:txBody>
          <a:bodyPr wrap="square" rtlCol="0">
            <a:spAutoFit/>
          </a:bodyPr>
          <a:lstStyle/>
          <a:p>
            <a:pPr algn="just"/>
            <a:r>
              <a:rPr lang="es-MX" sz="2800" b="1" dirty="0">
                <a:solidFill>
                  <a:srgbClr val="8F8E8E"/>
                </a:solidFill>
              </a:rPr>
              <a:t>Gestión de tesorería. </a:t>
            </a:r>
            <a:r>
              <a:rPr lang="es-MX" sz="2800" dirty="0">
                <a:solidFill>
                  <a:srgbClr val="8F8E8E"/>
                </a:solidFill>
              </a:rPr>
              <a:t>Las empresas operan como empresas financieras</a:t>
            </a:r>
            <a:r>
              <a:rPr lang="es-MX" sz="2800" b="1" dirty="0">
                <a:solidFill>
                  <a:srgbClr val="8F8E8E"/>
                </a:solidFill>
              </a:rPr>
              <a:t>. </a:t>
            </a:r>
            <a:r>
              <a:rPr lang="es-MX" sz="2800" dirty="0">
                <a:solidFill>
                  <a:srgbClr val="8F8E8E"/>
                </a:solidFill>
              </a:rPr>
              <a:t>La gestión de las participaciones de la empresa en </a:t>
            </a:r>
            <a:r>
              <a:rPr lang="es-MX" sz="2800" b="1" dirty="0">
                <a:solidFill>
                  <a:srgbClr val="8F8E8E"/>
                </a:solidFill>
              </a:rPr>
              <a:t>bonos, futuros, divisas y otros instrumentos </a:t>
            </a:r>
            <a:r>
              <a:rPr lang="es-MX" sz="2800" dirty="0">
                <a:solidFill>
                  <a:srgbClr val="8F8E8E"/>
                </a:solidFill>
              </a:rPr>
              <a:t>financieros es una </a:t>
            </a:r>
            <a:r>
              <a:rPr lang="es-MX" sz="2800" b="1" dirty="0">
                <a:solidFill>
                  <a:srgbClr val="8F8E8E"/>
                </a:solidFill>
              </a:rPr>
              <a:t>fuente de riesgo </a:t>
            </a:r>
            <a:r>
              <a:rPr lang="es-MX" sz="2800" dirty="0">
                <a:solidFill>
                  <a:srgbClr val="8F8E8E"/>
                </a:solidFill>
              </a:rPr>
              <a:t>financiero para la empresa.</a:t>
            </a:r>
            <a:endParaRPr lang="es-ES_tradnl" sz="2800" b="1" dirty="0">
              <a:solidFill>
                <a:srgbClr val="8F8E8E"/>
              </a:solidFill>
            </a:endParaRPr>
          </a:p>
        </p:txBody>
      </p:sp>
    </p:spTree>
    <p:extLst>
      <p:ext uri="{BB962C8B-B14F-4D97-AF65-F5344CB8AC3E}">
        <p14:creationId xmlns:p14="http://schemas.microsoft.com/office/powerpoint/2010/main" val="4019997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del negocio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246769"/>
          </a:xfrm>
          <a:prstGeom prst="rect">
            <a:avLst/>
          </a:prstGeom>
          <a:noFill/>
        </p:spPr>
        <p:txBody>
          <a:bodyPr wrap="square" rtlCol="0">
            <a:spAutoFit/>
          </a:bodyPr>
          <a:lstStyle/>
          <a:p>
            <a:pPr algn="just"/>
            <a:r>
              <a:rPr lang="es-MX" sz="2800" b="1" dirty="0">
                <a:solidFill>
                  <a:srgbClr val="8F8E8E"/>
                </a:solidFill>
              </a:rPr>
              <a:t>La gestión de ingresos </a:t>
            </a:r>
            <a:r>
              <a:rPr lang="es-MX" sz="2800" dirty="0">
                <a:solidFill>
                  <a:srgbClr val="8F8E8E"/>
                </a:solidFill>
              </a:rPr>
              <a:t>se refiere a las </a:t>
            </a:r>
            <a:r>
              <a:rPr lang="es-MX" sz="2800" b="1" dirty="0">
                <a:solidFill>
                  <a:srgbClr val="8F8E8E"/>
                </a:solidFill>
              </a:rPr>
              <a:t>acciones asociadas con el comportamiento del cliente y la generación de ingresos</a:t>
            </a:r>
            <a:r>
              <a:rPr lang="es-MX" sz="2800" dirty="0">
                <a:solidFill>
                  <a:srgbClr val="8F8E8E"/>
                </a:solidFill>
              </a:rPr>
              <a:t>. Dado que los ingresos son el elemento vital del negocio, la gestión de ingresos es un área importante donde los riesgos comerciales pueden afectar a la empresa</a:t>
            </a:r>
            <a:r>
              <a:rPr lang="es-MX" sz="2800" b="1" dirty="0">
                <a:solidFill>
                  <a:srgbClr val="8F8E8E"/>
                </a:solidFill>
              </a:rPr>
              <a:t>.</a:t>
            </a:r>
            <a:endParaRPr lang="es-ES_tradnl" sz="2800" b="1" dirty="0">
              <a:solidFill>
                <a:srgbClr val="8F8E8E"/>
              </a:solidFill>
            </a:endParaRPr>
          </a:p>
        </p:txBody>
      </p:sp>
    </p:spTree>
    <p:extLst>
      <p:ext uri="{BB962C8B-B14F-4D97-AF65-F5344CB8AC3E}">
        <p14:creationId xmlns:p14="http://schemas.microsoft.com/office/powerpoint/2010/main" val="9636046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del negocio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1815882"/>
          </a:xfrm>
          <a:prstGeom prst="rect">
            <a:avLst/>
          </a:prstGeom>
          <a:noFill/>
        </p:spPr>
        <p:txBody>
          <a:bodyPr wrap="square" rtlCol="0">
            <a:spAutoFit/>
          </a:bodyPr>
          <a:lstStyle/>
          <a:p>
            <a:pPr algn="just"/>
            <a:r>
              <a:rPr lang="es-MX" sz="2800" b="1" dirty="0">
                <a:solidFill>
                  <a:srgbClr val="8F8E8E"/>
                </a:solidFill>
              </a:rPr>
              <a:t>La gestión de contratos </a:t>
            </a:r>
            <a:r>
              <a:rPr lang="es-MX" sz="2800" dirty="0">
                <a:solidFill>
                  <a:srgbClr val="8F8E8E"/>
                </a:solidFill>
              </a:rPr>
              <a:t>se refiere a la gestión de </a:t>
            </a:r>
            <a:r>
              <a:rPr lang="es-MX" sz="2800" b="1" dirty="0">
                <a:solidFill>
                  <a:srgbClr val="8F8E8E"/>
                </a:solidFill>
              </a:rPr>
              <a:t>contratos con clientes, proveedores y socios</a:t>
            </a:r>
            <a:r>
              <a:rPr lang="es-MX" sz="2800" dirty="0">
                <a:solidFill>
                  <a:srgbClr val="8F8E8E"/>
                </a:solidFill>
              </a:rPr>
              <a:t>. La gestión de contratos puede afectar tanto los costos como los ingresos, y es un aspecto importante de la operación financiera de una empresa.</a:t>
            </a:r>
            <a:endParaRPr lang="es-ES_tradnl" sz="2800" dirty="0">
              <a:solidFill>
                <a:srgbClr val="8F8E8E"/>
              </a:solidFill>
            </a:endParaRPr>
          </a:p>
        </p:txBody>
      </p:sp>
    </p:spTree>
    <p:extLst>
      <p:ext uri="{BB962C8B-B14F-4D97-AF65-F5344CB8AC3E}">
        <p14:creationId xmlns:p14="http://schemas.microsoft.com/office/powerpoint/2010/main" val="3422892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del negocio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1384995"/>
          </a:xfrm>
          <a:prstGeom prst="rect">
            <a:avLst/>
          </a:prstGeom>
          <a:noFill/>
        </p:spPr>
        <p:txBody>
          <a:bodyPr wrap="square" rtlCol="0">
            <a:spAutoFit/>
          </a:bodyPr>
          <a:lstStyle/>
          <a:p>
            <a:pPr algn="just"/>
            <a:r>
              <a:rPr lang="es-MX" sz="2800" b="1" dirty="0">
                <a:solidFill>
                  <a:srgbClr val="8F8E8E"/>
                </a:solidFill>
              </a:rPr>
              <a:t>El fraude </a:t>
            </a:r>
            <a:r>
              <a:rPr lang="es-MX" sz="2800" dirty="0">
                <a:solidFill>
                  <a:srgbClr val="8F8E8E"/>
                </a:solidFill>
              </a:rPr>
              <a:t>es el engaño deliberado realizado para obtener beneficios personales para obtener bienes o servicios, y es una forma de riesgo comercial</a:t>
            </a:r>
            <a:r>
              <a:rPr lang="es-MX" sz="2800" b="1"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4234424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del negocio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677656"/>
          </a:xfrm>
          <a:prstGeom prst="rect">
            <a:avLst/>
          </a:prstGeom>
          <a:noFill/>
        </p:spPr>
        <p:txBody>
          <a:bodyPr wrap="square" rtlCol="0">
            <a:spAutoFit/>
          </a:bodyPr>
          <a:lstStyle/>
          <a:p>
            <a:pPr algn="just"/>
            <a:r>
              <a:rPr lang="es-MX" sz="2800" b="1" dirty="0">
                <a:solidFill>
                  <a:srgbClr val="8F8E8E"/>
                </a:solidFill>
              </a:rPr>
              <a:t>Regulatorio. </a:t>
            </a:r>
            <a:r>
              <a:rPr lang="es-MX" sz="2800" dirty="0">
                <a:solidFill>
                  <a:srgbClr val="8F8E8E"/>
                </a:solidFill>
              </a:rPr>
              <a:t>La industria del software opera en un ámbito de regulación. </a:t>
            </a:r>
            <a:r>
              <a:rPr lang="es-MX" sz="2800" b="1" dirty="0">
                <a:solidFill>
                  <a:srgbClr val="8F8E8E"/>
                </a:solidFill>
              </a:rPr>
              <a:t>Las regulaciones de seguridad, privacidad y otras operaciones comerciales pueden tener un impacto en un negocio y son una fuente de riesgo comercial</a:t>
            </a:r>
            <a:r>
              <a:rPr lang="es-MX" sz="2800" dirty="0">
                <a:solidFill>
                  <a:srgbClr val="8F8E8E"/>
                </a:solidFill>
              </a:rPr>
              <a:t>. Cuando el efecto de regulación está relacionado con la tecnología que se está empleando, también puede verse como un riesgo tecnológico.</a:t>
            </a:r>
            <a:endParaRPr lang="es-ES_tradnl" sz="2800" dirty="0">
              <a:solidFill>
                <a:srgbClr val="8F8E8E"/>
              </a:solidFill>
            </a:endParaRPr>
          </a:p>
        </p:txBody>
      </p:sp>
    </p:spTree>
    <p:extLst>
      <p:ext uri="{BB962C8B-B14F-4D97-AF65-F5344CB8AC3E}">
        <p14:creationId xmlns:p14="http://schemas.microsoft.com/office/powerpoint/2010/main" val="30342659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del negocio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3539430"/>
          </a:xfrm>
          <a:prstGeom prst="rect">
            <a:avLst/>
          </a:prstGeom>
          <a:noFill/>
        </p:spPr>
        <p:txBody>
          <a:bodyPr wrap="square" rtlCol="0">
            <a:spAutoFit/>
          </a:bodyPr>
          <a:lstStyle/>
          <a:p>
            <a:pPr algn="just"/>
            <a:r>
              <a:rPr lang="es-MX" sz="2800" b="1" dirty="0">
                <a:solidFill>
                  <a:srgbClr val="8F8E8E"/>
                </a:solidFill>
              </a:rPr>
              <a:t>Continuidad del negocio. </a:t>
            </a:r>
            <a:r>
              <a:rPr lang="es-MX" sz="2800" dirty="0">
                <a:solidFill>
                  <a:srgbClr val="8F8E8E"/>
                </a:solidFill>
              </a:rPr>
              <a:t>La gestión de los riesgos asociados con la recuperación y restauración de las funciones del negocio después de que ocurre un desastre o una interrupción importante se conoce como continuidad del negocio o riesgo de recuperación de desastres. Las </a:t>
            </a:r>
            <a:r>
              <a:rPr lang="es-MX" sz="2800" b="1" dirty="0">
                <a:solidFill>
                  <a:srgbClr val="8F8E8E"/>
                </a:solidFill>
              </a:rPr>
              <a:t>empresas de software </a:t>
            </a:r>
            <a:r>
              <a:rPr lang="es-MX" sz="2800" dirty="0">
                <a:solidFill>
                  <a:srgbClr val="8F8E8E"/>
                </a:solidFill>
              </a:rPr>
              <a:t>tienden a </a:t>
            </a:r>
            <a:r>
              <a:rPr lang="es-MX" sz="2800" b="1" dirty="0">
                <a:solidFill>
                  <a:srgbClr val="8F8E8E"/>
                </a:solidFill>
              </a:rPr>
              <a:t>depender en gran medida del personal</a:t>
            </a:r>
            <a:r>
              <a:rPr lang="es-MX" sz="2800" dirty="0">
                <a:solidFill>
                  <a:srgbClr val="8F8E8E"/>
                </a:solidFill>
              </a:rPr>
              <a:t>, por lo que los problemas que afectan al </a:t>
            </a:r>
            <a:r>
              <a:rPr lang="es-MX" sz="2800" b="1" dirty="0">
                <a:solidFill>
                  <a:srgbClr val="8F8E8E"/>
                </a:solidFill>
              </a:rPr>
              <a:t>personal involucrado en el desarrollo de software </a:t>
            </a:r>
            <a:r>
              <a:rPr lang="es-MX" sz="2800" dirty="0">
                <a:solidFill>
                  <a:srgbClr val="8F8E8E"/>
                </a:solidFill>
              </a:rPr>
              <a:t>pueden verse como un riesgo para la continuidad del negocio.</a:t>
            </a:r>
            <a:endParaRPr lang="es-ES_tradnl" sz="2800" dirty="0">
              <a:solidFill>
                <a:srgbClr val="8F8E8E"/>
              </a:solidFill>
            </a:endParaRPr>
          </a:p>
        </p:txBody>
      </p:sp>
    </p:spTree>
    <p:extLst>
      <p:ext uri="{BB962C8B-B14F-4D97-AF65-F5344CB8AC3E}">
        <p14:creationId xmlns:p14="http://schemas.microsoft.com/office/powerpoint/2010/main" val="3488495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del negocio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677656"/>
          </a:xfrm>
          <a:prstGeom prst="rect">
            <a:avLst/>
          </a:prstGeom>
          <a:noFill/>
        </p:spPr>
        <p:txBody>
          <a:bodyPr wrap="square" rtlCol="0">
            <a:spAutoFit/>
          </a:bodyPr>
          <a:lstStyle/>
          <a:p>
            <a:pPr algn="just"/>
            <a:r>
              <a:rPr lang="es-MX" sz="2800" b="1" dirty="0">
                <a:solidFill>
                  <a:srgbClr val="8F8E8E"/>
                </a:solidFill>
              </a:rPr>
              <a:t>La tecnología </a:t>
            </a:r>
            <a:r>
              <a:rPr lang="es-MX" sz="2800" dirty="0">
                <a:solidFill>
                  <a:srgbClr val="8F8E8E"/>
                </a:solidFill>
              </a:rPr>
              <a:t>se emplea con frecuencia en las operaciones de una empresa. La </a:t>
            </a:r>
            <a:r>
              <a:rPr lang="es-MX" sz="2800" b="1" dirty="0">
                <a:solidFill>
                  <a:srgbClr val="8F8E8E"/>
                </a:solidFill>
              </a:rPr>
              <a:t>implementación de la tecnología en sí misma crea oportunidades de riesgo</a:t>
            </a:r>
            <a:r>
              <a:rPr lang="es-MX" sz="2800" dirty="0">
                <a:solidFill>
                  <a:srgbClr val="8F8E8E"/>
                </a:solidFill>
              </a:rPr>
              <a:t> y, como tal, el empleo de tecnología puede ser un riesgo comercial. Un buen ejemplo sería el efecto de cambiar de un entorno de desarrollo Java a uno .NET. Este es un cambio en la tecnología y conlleva tanto riesgos como recompensas</a:t>
            </a:r>
            <a:r>
              <a:rPr lang="es-MX" sz="2800" b="1"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13123810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tecnológicos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3108543"/>
          </a:xfrm>
          <a:prstGeom prst="rect">
            <a:avLst/>
          </a:prstGeom>
          <a:noFill/>
        </p:spPr>
        <p:txBody>
          <a:bodyPr wrap="square" rtlCol="0">
            <a:spAutoFit/>
          </a:bodyPr>
          <a:lstStyle/>
          <a:p>
            <a:pPr algn="just"/>
            <a:r>
              <a:rPr lang="es-MX" sz="2800" dirty="0">
                <a:solidFill>
                  <a:srgbClr val="8F8E8E"/>
                </a:solidFill>
              </a:rPr>
              <a:t>El desarrollo de software es, por naturaleza, un esfuerzo tecnológico. </a:t>
            </a:r>
            <a:r>
              <a:rPr lang="es-MX" sz="2800" b="1" dirty="0">
                <a:solidFill>
                  <a:srgbClr val="8F8E8E"/>
                </a:solidFill>
              </a:rPr>
              <a:t>Una gran cantidad de tecnologías están involucradas en el desarrollo de software, y esta variedad de tecnologías conlleva riesgos.</a:t>
            </a:r>
            <a:r>
              <a:rPr lang="es-MX" sz="2800" dirty="0">
                <a:solidFill>
                  <a:srgbClr val="8F8E8E"/>
                </a:solidFill>
              </a:rPr>
              <a:t> Algunos de los riesgos estarán asociados con la </a:t>
            </a:r>
            <a:r>
              <a:rPr lang="es-MX" sz="2800" b="1" dirty="0">
                <a:solidFill>
                  <a:srgbClr val="8F8E8E"/>
                </a:solidFill>
              </a:rPr>
              <a:t>tecnología</a:t>
            </a:r>
            <a:r>
              <a:rPr lang="es-MX" sz="2800" dirty="0">
                <a:solidFill>
                  <a:srgbClr val="8F8E8E"/>
                </a:solidFill>
              </a:rPr>
              <a:t> empleada </a:t>
            </a:r>
            <a:r>
              <a:rPr lang="es-MX" sz="2800" b="1" dirty="0">
                <a:solidFill>
                  <a:srgbClr val="8F8E8E"/>
                </a:solidFill>
              </a:rPr>
              <a:t>como parte del proceso de desarrollo</a:t>
            </a:r>
            <a:r>
              <a:rPr lang="es-MX" sz="2800" dirty="0">
                <a:solidFill>
                  <a:srgbClr val="8F8E8E"/>
                </a:solidFill>
              </a:rPr>
              <a:t>. Otro conjunto de riesgos está asociado con los </a:t>
            </a:r>
            <a:r>
              <a:rPr lang="es-MX" sz="2800" b="1" dirty="0">
                <a:solidFill>
                  <a:srgbClr val="8F8E8E"/>
                </a:solidFill>
              </a:rPr>
              <a:t>aspectos de la funcionalidad del software</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24125584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tecnológicos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1384995"/>
          </a:xfrm>
          <a:prstGeom prst="rect">
            <a:avLst/>
          </a:prstGeom>
          <a:noFill/>
        </p:spPr>
        <p:txBody>
          <a:bodyPr wrap="square" rtlCol="0">
            <a:spAutoFit/>
          </a:bodyPr>
          <a:lstStyle/>
          <a:p>
            <a:pPr algn="just"/>
            <a:r>
              <a:rPr lang="es-MX" sz="2800" b="1" dirty="0">
                <a:solidFill>
                  <a:srgbClr val="8F8E8E"/>
                </a:solidFill>
              </a:rPr>
              <a:t>La seguridad </a:t>
            </a:r>
            <a:r>
              <a:rPr lang="es-MX" sz="2800" dirty="0">
                <a:solidFill>
                  <a:srgbClr val="8F8E8E"/>
                </a:solidFill>
              </a:rPr>
              <a:t>se implementa mediante una variedad de tecnologías. Los riesgos específicos están asociados </a:t>
            </a:r>
            <a:r>
              <a:rPr lang="es-MX" sz="2800" b="1" dirty="0">
                <a:solidFill>
                  <a:srgbClr val="8F8E8E"/>
                </a:solidFill>
              </a:rPr>
              <a:t>con la funcionalidad de seguridad específica</a:t>
            </a:r>
            <a:r>
              <a:rPr lang="es-MX" sz="2800" dirty="0">
                <a:solidFill>
                  <a:srgbClr val="8F8E8E"/>
                </a:solidFill>
              </a:rPr>
              <a:t> que se </a:t>
            </a:r>
            <a:r>
              <a:rPr lang="es-MX" sz="2800" b="1" dirty="0">
                <a:solidFill>
                  <a:srgbClr val="8F8E8E"/>
                </a:solidFill>
              </a:rPr>
              <a:t>está implementando</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56861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857038" y="2731214"/>
            <a:ext cx="10082567" cy="523220"/>
          </a:xfrm>
          <a:prstGeom prst="rect">
            <a:avLst/>
          </a:prstGeom>
          <a:noFill/>
        </p:spPr>
        <p:txBody>
          <a:bodyPr wrap="square" rtlCol="0">
            <a:spAutoFit/>
          </a:bodyPr>
          <a:lstStyle/>
          <a:p>
            <a:pPr algn="just"/>
            <a:r>
              <a:rPr lang="es-MX" sz="2800" dirty="0">
                <a:solidFill>
                  <a:srgbClr val="8F8E8E"/>
                </a:solidFill>
              </a:rPr>
              <a:t>El riesgo es la posibilidad de sufrir daños o pérdidas.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420200" y="1164327"/>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Riesgo</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985584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tecnológicos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1815882"/>
          </a:xfrm>
          <a:prstGeom prst="rect">
            <a:avLst/>
          </a:prstGeom>
          <a:noFill/>
        </p:spPr>
        <p:txBody>
          <a:bodyPr wrap="square" rtlCol="0">
            <a:spAutoFit/>
          </a:bodyPr>
          <a:lstStyle/>
          <a:p>
            <a:pPr algn="just"/>
            <a:r>
              <a:rPr lang="es-MX" sz="2800" b="1" dirty="0">
                <a:solidFill>
                  <a:srgbClr val="8F8E8E"/>
                </a:solidFill>
              </a:rPr>
              <a:t>La privacidad </a:t>
            </a:r>
            <a:r>
              <a:rPr lang="es-MX" sz="2800" dirty="0">
                <a:solidFill>
                  <a:srgbClr val="8F8E8E"/>
                </a:solidFill>
              </a:rPr>
              <a:t>es </a:t>
            </a:r>
            <a:r>
              <a:rPr lang="es-MX" sz="2800" b="1" dirty="0">
                <a:solidFill>
                  <a:srgbClr val="8F8E8E"/>
                </a:solidFill>
              </a:rPr>
              <a:t>un atributo</a:t>
            </a:r>
            <a:r>
              <a:rPr lang="es-MX" sz="2800" dirty="0">
                <a:solidFill>
                  <a:srgbClr val="8F8E8E"/>
                </a:solidFill>
              </a:rPr>
              <a:t> que juega un papel en muchos proyectos de software y </a:t>
            </a:r>
            <a:r>
              <a:rPr lang="es-MX" sz="2800" b="1" dirty="0">
                <a:solidFill>
                  <a:srgbClr val="8F8E8E"/>
                </a:solidFill>
              </a:rPr>
              <a:t>se implementa utilizando una variedad de tecnologías.</a:t>
            </a:r>
            <a:r>
              <a:rPr lang="es-MX" sz="2800" dirty="0">
                <a:solidFill>
                  <a:srgbClr val="8F8E8E"/>
                </a:solidFill>
              </a:rPr>
              <a:t> Los riesgos específicos están asociados con la </a:t>
            </a:r>
            <a:r>
              <a:rPr lang="es-MX" sz="2800" b="1" dirty="0">
                <a:solidFill>
                  <a:srgbClr val="8F8E8E"/>
                </a:solidFill>
              </a:rPr>
              <a:t>funcionalidad de privacidad específica que se está implementando</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35475998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tecnológicos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1815882"/>
          </a:xfrm>
          <a:prstGeom prst="rect">
            <a:avLst/>
          </a:prstGeom>
          <a:noFill/>
        </p:spPr>
        <p:txBody>
          <a:bodyPr wrap="square" rtlCol="0">
            <a:spAutoFit/>
          </a:bodyPr>
          <a:lstStyle/>
          <a:p>
            <a:pPr algn="just"/>
            <a:r>
              <a:rPr lang="es-MX" sz="2800" b="1" dirty="0">
                <a:solidFill>
                  <a:srgbClr val="8F8E8E"/>
                </a:solidFill>
              </a:rPr>
              <a:t>La seguridad y la privacidad a menudo se confunden</a:t>
            </a:r>
            <a:r>
              <a:rPr lang="es-MX" sz="2800" dirty="0">
                <a:solidFill>
                  <a:srgbClr val="8F8E8E"/>
                </a:solidFill>
              </a:rPr>
              <a:t>; mientras que la </a:t>
            </a:r>
            <a:r>
              <a:rPr lang="es-MX" sz="2800" b="1" dirty="0">
                <a:solidFill>
                  <a:srgbClr val="8F8E8E"/>
                </a:solidFill>
              </a:rPr>
              <a:t>seguridad describe los atributos de protección </a:t>
            </a:r>
            <a:r>
              <a:rPr lang="es-MX" sz="2800" dirty="0">
                <a:solidFill>
                  <a:srgbClr val="8F8E8E"/>
                </a:solidFill>
              </a:rPr>
              <a:t>de los datos en un sistema, la privacidad </a:t>
            </a:r>
            <a:r>
              <a:rPr lang="es-MX" sz="2800" b="1" dirty="0">
                <a:solidFill>
                  <a:srgbClr val="8F8E8E"/>
                </a:solidFill>
              </a:rPr>
              <a:t>describe los atributos que definen con quién se comparten </a:t>
            </a:r>
            <a:r>
              <a:rPr lang="es-MX" sz="2800" dirty="0">
                <a:solidFill>
                  <a:srgbClr val="8F8E8E"/>
                </a:solidFill>
              </a:rPr>
              <a:t>(o no se comparten) los datos dentro de un sistema.</a:t>
            </a:r>
            <a:endParaRPr lang="es-ES_tradnl" sz="2800" dirty="0">
              <a:solidFill>
                <a:srgbClr val="8F8E8E"/>
              </a:solidFill>
            </a:endParaRPr>
          </a:p>
        </p:txBody>
      </p:sp>
    </p:spTree>
    <p:extLst>
      <p:ext uri="{BB962C8B-B14F-4D97-AF65-F5344CB8AC3E}">
        <p14:creationId xmlns:p14="http://schemas.microsoft.com/office/powerpoint/2010/main" val="31148772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tecnológicos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246769"/>
          </a:xfrm>
          <a:prstGeom prst="rect">
            <a:avLst/>
          </a:prstGeom>
          <a:noFill/>
        </p:spPr>
        <p:txBody>
          <a:bodyPr wrap="square" rtlCol="0">
            <a:spAutoFit/>
          </a:bodyPr>
          <a:lstStyle/>
          <a:p>
            <a:pPr algn="just"/>
            <a:r>
              <a:rPr lang="es-MX" sz="2800" b="1" dirty="0">
                <a:solidFill>
                  <a:srgbClr val="8F8E8E"/>
                </a:solidFill>
              </a:rPr>
              <a:t>Gestión de riesgos de proyectos </a:t>
            </a:r>
            <a:r>
              <a:rPr lang="es-MX" sz="2800" dirty="0">
                <a:solidFill>
                  <a:srgbClr val="8F8E8E"/>
                </a:solidFill>
              </a:rPr>
              <a:t>El desarrollo de software se implementa utilizando </a:t>
            </a:r>
            <a:r>
              <a:rPr lang="es-MX" sz="2800" b="1" dirty="0">
                <a:solidFill>
                  <a:srgbClr val="8F8E8E"/>
                </a:solidFill>
              </a:rPr>
              <a:t>una metodología de gestión de proyectos</a:t>
            </a:r>
            <a:r>
              <a:rPr lang="es-MX" sz="2800" dirty="0">
                <a:solidFill>
                  <a:srgbClr val="8F8E8E"/>
                </a:solidFill>
              </a:rPr>
              <a:t>. La </a:t>
            </a:r>
            <a:r>
              <a:rPr lang="es-MX" sz="2800" b="1" dirty="0">
                <a:solidFill>
                  <a:srgbClr val="8F8E8E"/>
                </a:solidFill>
              </a:rPr>
              <a:t>gestión de proyectos conlleva su propio conjunto de riesgos</a:t>
            </a:r>
            <a:r>
              <a:rPr lang="es-MX" sz="2800" dirty="0">
                <a:solidFill>
                  <a:srgbClr val="8F8E8E"/>
                </a:solidFill>
              </a:rPr>
              <a:t>, y el impacto de estos en el esfuerzo de desarrollo de software es una forma de riesgo tecnológico</a:t>
            </a:r>
            <a:r>
              <a:rPr lang="es-MX" sz="2800" b="1"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1379773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351639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Riesgos tecnológicos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246769"/>
          </a:xfrm>
          <a:prstGeom prst="rect">
            <a:avLst/>
          </a:prstGeom>
          <a:noFill/>
        </p:spPr>
        <p:txBody>
          <a:bodyPr wrap="square" rtlCol="0">
            <a:spAutoFit/>
          </a:bodyPr>
          <a:lstStyle/>
          <a:p>
            <a:pPr algn="just"/>
            <a:r>
              <a:rPr lang="es-MX" sz="2800" b="1" dirty="0">
                <a:solidFill>
                  <a:srgbClr val="8F8E8E"/>
                </a:solidFill>
              </a:rPr>
              <a:t>Gestión del cambio </a:t>
            </a:r>
            <a:r>
              <a:rPr lang="es-MX" sz="2800" dirty="0">
                <a:solidFill>
                  <a:srgbClr val="8F8E8E"/>
                </a:solidFill>
              </a:rPr>
              <a:t>El software es un campo dominado </a:t>
            </a:r>
            <a:r>
              <a:rPr lang="es-MX" sz="2800" b="1" dirty="0">
                <a:solidFill>
                  <a:srgbClr val="8F8E8E"/>
                </a:solidFill>
              </a:rPr>
              <a:t>por el cambio (cambio en el desarrollo, cambio en la implementación, cambio en las operaciones) </a:t>
            </a:r>
            <a:r>
              <a:rPr lang="es-MX" sz="2800" dirty="0">
                <a:solidFill>
                  <a:srgbClr val="8F8E8E"/>
                </a:solidFill>
              </a:rPr>
              <a:t>y con cada uno de ellos surgen </a:t>
            </a:r>
            <a:r>
              <a:rPr lang="es-MX" sz="2800" b="1" dirty="0">
                <a:solidFill>
                  <a:srgbClr val="8F8E8E"/>
                </a:solidFill>
              </a:rPr>
              <a:t>fuentes de riesgo</a:t>
            </a:r>
            <a:r>
              <a:rPr lang="es-MX" sz="2800" dirty="0">
                <a:solidFill>
                  <a:srgbClr val="8F8E8E"/>
                </a:solidFill>
              </a:rPr>
              <a:t>. La forma en que se gestionarán estos riesgos depende del proceso de gestión del cambio empleado</a:t>
            </a:r>
            <a:r>
              <a:rPr lang="es-MX" sz="2800" b="1"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3785652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6775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Controles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3108543"/>
          </a:xfrm>
          <a:prstGeom prst="rect">
            <a:avLst/>
          </a:prstGeom>
          <a:noFill/>
        </p:spPr>
        <p:txBody>
          <a:bodyPr wrap="square" rtlCol="0">
            <a:spAutoFit/>
          </a:bodyPr>
          <a:lstStyle/>
          <a:p>
            <a:pPr algn="just"/>
            <a:r>
              <a:rPr lang="es-MX" sz="2800" dirty="0">
                <a:solidFill>
                  <a:srgbClr val="8F8E8E"/>
                </a:solidFill>
              </a:rPr>
              <a:t>Los controles se definen como </a:t>
            </a:r>
            <a:r>
              <a:rPr lang="es-MX" sz="2800" b="1" dirty="0">
                <a:solidFill>
                  <a:srgbClr val="8F8E8E"/>
                </a:solidFill>
              </a:rPr>
              <a:t>las medidas tomadas para detectar, prevenir o mitigar los riesgos asociados </a:t>
            </a:r>
            <a:r>
              <a:rPr lang="es-MX" sz="2800" dirty="0">
                <a:solidFill>
                  <a:srgbClr val="8F8E8E"/>
                </a:solidFill>
              </a:rPr>
              <a:t>con </a:t>
            </a:r>
            <a:r>
              <a:rPr lang="es-MX" sz="2800" b="1" dirty="0">
                <a:solidFill>
                  <a:srgbClr val="8F8E8E"/>
                </a:solidFill>
              </a:rPr>
              <a:t>las amenazas que enfrenta un sistema</a:t>
            </a:r>
            <a:r>
              <a:rPr lang="es-MX" sz="2800" dirty="0">
                <a:solidFill>
                  <a:srgbClr val="8F8E8E"/>
                </a:solidFill>
              </a:rPr>
              <a:t>. En ocasiones, los controles también se denominan </a:t>
            </a:r>
            <a:r>
              <a:rPr lang="es-MX" sz="2800" b="1" dirty="0">
                <a:solidFill>
                  <a:srgbClr val="8F8E8E"/>
                </a:solidFill>
              </a:rPr>
              <a:t>contramedidas o salvaguardias</a:t>
            </a:r>
            <a:r>
              <a:rPr lang="es-MX" sz="2800" dirty="0">
                <a:solidFill>
                  <a:srgbClr val="8F8E8E"/>
                </a:solidFill>
              </a:rPr>
              <a:t>. Pueden estar asociadas a varios tipos de acciones: </a:t>
            </a:r>
            <a:r>
              <a:rPr lang="es-MX" sz="2800" b="1" dirty="0">
                <a:solidFill>
                  <a:srgbClr val="8F8E8E"/>
                </a:solidFill>
              </a:rPr>
              <a:t>administrativas, técnicas o físicas</a:t>
            </a:r>
            <a:r>
              <a:rPr lang="es-MX" sz="2800" dirty="0">
                <a:solidFill>
                  <a:srgbClr val="8F8E8E"/>
                </a:solidFill>
              </a:rPr>
              <a:t>. Para cada una de estas clases de controles </a:t>
            </a:r>
            <a:r>
              <a:rPr lang="es-MX" sz="2800" b="1" dirty="0">
                <a:solidFill>
                  <a:srgbClr val="8F8E8E"/>
                </a:solidFill>
              </a:rPr>
              <a:t>hay cuatro tipos de controles: preventivos, de detección, correctivos y compensatorios.</a:t>
            </a:r>
            <a:endParaRPr lang="es-ES_tradnl" sz="2800" b="1" dirty="0">
              <a:solidFill>
                <a:srgbClr val="8F8E8E"/>
              </a:solidFill>
            </a:endParaRPr>
          </a:p>
        </p:txBody>
      </p:sp>
    </p:spTree>
    <p:extLst>
      <p:ext uri="{BB962C8B-B14F-4D97-AF65-F5344CB8AC3E}">
        <p14:creationId xmlns:p14="http://schemas.microsoft.com/office/powerpoint/2010/main" val="12286570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6775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Controles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3108543"/>
          </a:xfrm>
          <a:prstGeom prst="rect">
            <a:avLst/>
          </a:prstGeom>
          <a:noFill/>
        </p:spPr>
        <p:txBody>
          <a:bodyPr wrap="square" rtlCol="0">
            <a:spAutoFit/>
          </a:bodyPr>
          <a:lstStyle/>
          <a:p>
            <a:pPr algn="just"/>
            <a:r>
              <a:rPr lang="es-MX" sz="2800" dirty="0">
                <a:solidFill>
                  <a:srgbClr val="8F8E8E"/>
                </a:solidFill>
              </a:rPr>
              <a:t>Los controles se definen como </a:t>
            </a:r>
            <a:r>
              <a:rPr lang="es-MX" sz="2800" b="1" dirty="0">
                <a:solidFill>
                  <a:srgbClr val="8F8E8E"/>
                </a:solidFill>
              </a:rPr>
              <a:t>las medidas tomadas para detectar, prevenir o mitigar los riesgos asociados </a:t>
            </a:r>
            <a:r>
              <a:rPr lang="es-MX" sz="2800" dirty="0">
                <a:solidFill>
                  <a:srgbClr val="8F8E8E"/>
                </a:solidFill>
              </a:rPr>
              <a:t>con </a:t>
            </a:r>
            <a:r>
              <a:rPr lang="es-MX" sz="2800" b="1" dirty="0">
                <a:solidFill>
                  <a:srgbClr val="8F8E8E"/>
                </a:solidFill>
              </a:rPr>
              <a:t>las amenazas que enfrenta un sistema</a:t>
            </a:r>
            <a:r>
              <a:rPr lang="es-MX" sz="2800" dirty="0">
                <a:solidFill>
                  <a:srgbClr val="8F8E8E"/>
                </a:solidFill>
              </a:rPr>
              <a:t>. En ocasiones, los controles también se denominan </a:t>
            </a:r>
            <a:r>
              <a:rPr lang="es-MX" sz="2800" b="1" dirty="0">
                <a:solidFill>
                  <a:srgbClr val="8F8E8E"/>
                </a:solidFill>
              </a:rPr>
              <a:t>contramedidas o salvaguardias</a:t>
            </a:r>
            <a:r>
              <a:rPr lang="es-MX" sz="2800" dirty="0">
                <a:solidFill>
                  <a:srgbClr val="8F8E8E"/>
                </a:solidFill>
              </a:rPr>
              <a:t>. Pueden estar asociadas a varios tipos de acciones: </a:t>
            </a:r>
            <a:r>
              <a:rPr lang="es-MX" sz="2800" b="1" dirty="0">
                <a:solidFill>
                  <a:srgbClr val="8F8E8E"/>
                </a:solidFill>
              </a:rPr>
              <a:t>administrativas, técnicas o físicas</a:t>
            </a:r>
            <a:r>
              <a:rPr lang="es-MX" sz="2800" dirty="0">
                <a:solidFill>
                  <a:srgbClr val="8F8E8E"/>
                </a:solidFill>
              </a:rPr>
              <a:t>. Para cada una de estas clases de controles </a:t>
            </a:r>
            <a:r>
              <a:rPr lang="es-MX" sz="2800" b="1" dirty="0">
                <a:solidFill>
                  <a:srgbClr val="8F8E8E"/>
                </a:solidFill>
              </a:rPr>
              <a:t>hay cuatro tipos de controles: preventivos, de detección, correctivos y compensatorios.</a:t>
            </a:r>
            <a:endParaRPr lang="es-ES_tradnl" sz="2800" b="1" dirty="0">
              <a:solidFill>
                <a:srgbClr val="8F8E8E"/>
              </a:solidFill>
            </a:endParaRPr>
          </a:p>
        </p:txBody>
      </p:sp>
    </p:spTree>
    <p:extLst>
      <p:ext uri="{BB962C8B-B14F-4D97-AF65-F5344CB8AC3E}">
        <p14:creationId xmlns:p14="http://schemas.microsoft.com/office/powerpoint/2010/main" val="178560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6775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Controles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3539430"/>
          </a:xfrm>
          <a:prstGeom prst="rect">
            <a:avLst/>
          </a:prstGeom>
          <a:noFill/>
        </p:spPr>
        <p:txBody>
          <a:bodyPr wrap="square" rtlCol="0">
            <a:spAutoFit/>
          </a:bodyPr>
          <a:lstStyle/>
          <a:p>
            <a:pPr algn="just"/>
            <a:r>
              <a:rPr lang="es-MX" sz="2800" b="1" dirty="0">
                <a:solidFill>
                  <a:srgbClr val="8F8E8E"/>
                </a:solidFill>
              </a:rPr>
              <a:t>Preventivo.</a:t>
            </a:r>
            <a:r>
              <a:rPr lang="es-MX" sz="2800" dirty="0">
                <a:solidFill>
                  <a:srgbClr val="8F8E8E"/>
                </a:solidFill>
              </a:rPr>
              <a:t> Se utilizan controles preventivos para </a:t>
            </a:r>
            <a:r>
              <a:rPr lang="es-MX" sz="2800" b="1" dirty="0">
                <a:solidFill>
                  <a:srgbClr val="8F8E8E"/>
                </a:solidFill>
              </a:rPr>
              <a:t>evitar que se explote la vulnerabilidad</a:t>
            </a:r>
            <a:r>
              <a:rPr lang="es-MX" sz="2800" dirty="0">
                <a:solidFill>
                  <a:srgbClr val="8F8E8E"/>
                </a:solidFill>
              </a:rPr>
              <a:t>. Los controles preventivos </a:t>
            </a:r>
            <a:r>
              <a:rPr lang="es-MX" sz="2800" b="1" dirty="0">
                <a:solidFill>
                  <a:srgbClr val="8F8E8E"/>
                </a:solidFill>
              </a:rPr>
              <a:t>son uno de los principales mecanismos de control </a:t>
            </a:r>
            <a:r>
              <a:rPr lang="es-MX" sz="2800" dirty="0">
                <a:solidFill>
                  <a:srgbClr val="8F8E8E"/>
                </a:solidFill>
              </a:rPr>
              <a:t>utilizados en el despliegue de la funcionalidad de seguridad. Son de </a:t>
            </a:r>
            <a:r>
              <a:rPr lang="es-MX" sz="2800" b="1" dirty="0">
                <a:solidFill>
                  <a:srgbClr val="8F8E8E"/>
                </a:solidFill>
              </a:rPr>
              <a:t>naturaleza proactiva </a:t>
            </a:r>
            <a:r>
              <a:rPr lang="es-MX" sz="2800" dirty="0">
                <a:solidFill>
                  <a:srgbClr val="8F8E8E"/>
                </a:solidFill>
              </a:rPr>
              <a:t>y proporcionan el nivel más amplio de mitigación de riesgos por control. Los ejemplos de controles preventivos incluyen separación de funciones, documentación adecuada, controles físicos sobre los activos y mecanismos de autorización.</a:t>
            </a:r>
            <a:endParaRPr lang="es-ES_tradnl" sz="2800" b="1" dirty="0">
              <a:solidFill>
                <a:srgbClr val="8F8E8E"/>
              </a:solidFill>
            </a:endParaRPr>
          </a:p>
        </p:txBody>
      </p:sp>
    </p:spTree>
    <p:extLst>
      <p:ext uri="{BB962C8B-B14F-4D97-AF65-F5344CB8AC3E}">
        <p14:creationId xmlns:p14="http://schemas.microsoft.com/office/powerpoint/2010/main" val="39014346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6775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Controles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002510"/>
            <a:ext cx="10082567" cy="2677656"/>
          </a:xfrm>
          <a:prstGeom prst="rect">
            <a:avLst/>
          </a:prstGeom>
          <a:noFill/>
        </p:spPr>
        <p:txBody>
          <a:bodyPr wrap="square" rtlCol="0">
            <a:spAutoFit/>
          </a:bodyPr>
          <a:lstStyle/>
          <a:p>
            <a:pPr algn="just"/>
            <a:r>
              <a:rPr lang="es-MX" sz="2800" b="1" dirty="0">
                <a:solidFill>
                  <a:srgbClr val="8F8E8E"/>
                </a:solidFill>
              </a:rPr>
              <a:t>Detección. </a:t>
            </a:r>
            <a:r>
              <a:rPr lang="es-MX" sz="2800" dirty="0">
                <a:solidFill>
                  <a:srgbClr val="8F8E8E"/>
                </a:solidFill>
              </a:rPr>
              <a:t>Cuando fallan los controles preventivos, se puede aprovechar una vulnerabilidad. En este punto, se </a:t>
            </a:r>
            <a:r>
              <a:rPr lang="es-MX" sz="2800" b="1" dirty="0">
                <a:solidFill>
                  <a:srgbClr val="8F8E8E"/>
                </a:solidFill>
              </a:rPr>
              <a:t>emplean controles de detección o controles que pueden detectar la presencia de un ataque</a:t>
            </a:r>
            <a:r>
              <a:rPr lang="es-MX" sz="2800" dirty="0">
                <a:solidFill>
                  <a:srgbClr val="8F8E8E"/>
                </a:solidFill>
              </a:rPr>
              <a:t>. Los controles detectivescos actúan después del hecho. Los controles de detective típicos incluyen elementos como registros, auditorías e inventarios.</a:t>
            </a:r>
            <a:endParaRPr lang="es-ES_tradnl" sz="2800" dirty="0">
              <a:solidFill>
                <a:srgbClr val="8F8E8E"/>
              </a:solidFill>
            </a:endParaRPr>
          </a:p>
        </p:txBody>
      </p:sp>
    </p:spTree>
    <p:extLst>
      <p:ext uri="{BB962C8B-B14F-4D97-AF65-F5344CB8AC3E}">
        <p14:creationId xmlns:p14="http://schemas.microsoft.com/office/powerpoint/2010/main" val="35257395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6775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Controles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1833622"/>
            <a:ext cx="10082567" cy="4401205"/>
          </a:xfrm>
          <a:prstGeom prst="rect">
            <a:avLst/>
          </a:prstGeom>
          <a:noFill/>
        </p:spPr>
        <p:txBody>
          <a:bodyPr wrap="square" rtlCol="0">
            <a:spAutoFit/>
          </a:bodyPr>
          <a:lstStyle/>
          <a:p>
            <a:pPr algn="just"/>
            <a:r>
              <a:rPr lang="es-MX" sz="2800" b="1" dirty="0">
                <a:solidFill>
                  <a:srgbClr val="8F8E8E"/>
                </a:solidFill>
              </a:rPr>
              <a:t>Correctivo. </a:t>
            </a:r>
            <a:r>
              <a:rPr lang="es-MX" sz="2800" dirty="0">
                <a:solidFill>
                  <a:srgbClr val="8F8E8E"/>
                </a:solidFill>
              </a:rPr>
              <a:t>Los controles correctivos </a:t>
            </a:r>
            <a:r>
              <a:rPr lang="es-MX" sz="2800" b="1" dirty="0">
                <a:solidFill>
                  <a:srgbClr val="8F8E8E"/>
                </a:solidFill>
              </a:rPr>
              <a:t>corrigen un sistema después de que se explota una vulnerabilidad y se produce un impacto</a:t>
            </a:r>
            <a:r>
              <a:rPr lang="es-MX" sz="2800" dirty="0">
                <a:solidFill>
                  <a:srgbClr val="8F8E8E"/>
                </a:solidFill>
              </a:rPr>
              <a:t>. Debido a que los impactos pueden tener múltiples aspectos, un control correctivo actúa sobre algunos aspectos para reducir el impacto total</a:t>
            </a:r>
            <a:r>
              <a:rPr lang="es-MX" sz="2800" b="1" dirty="0">
                <a:solidFill>
                  <a:srgbClr val="8F8E8E"/>
                </a:solidFill>
              </a:rPr>
              <a:t>. Los controles correctivos también son posteriores al hecho y, por lo general, están dirigidos hacia el sistema bajo ataque </a:t>
            </a:r>
            <a:r>
              <a:rPr lang="es-MX" sz="2800" dirty="0">
                <a:solidFill>
                  <a:srgbClr val="8F8E8E"/>
                </a:solidFill>
              </a:rPr>
              <a:t>en lugar del vector de ataque. Las copias de seguridad son una forma común de control correctivo, ya que solo son útiles después de que ha ocurrido un ataque y sirven para hacer que la recuperación sea más eficiente.</a:t>
            </a:r>
            <a:endParaRPr lang="es-ES_tradnl" sz="2800" dirty="0">
              <a:solidFill>
                <a:srgbClr val="8F8E8E"/>
              </a:solidFill>
            </a:endParaRPr>
          </a:p>
        </p:txBody>
      </p:sp>
    </p:spTree>
    <p:extLst>
      <p:ext uri="{BB962C8B-B14F-4D97-AF65-F5344CB8AC3E}">
        <p14:creationId xmlns:p14="http://schemas.microsoft.com/office/powerpoint/2010/main" val="23700812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6775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Controles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1833622"/>
            <a:ext cx="10082567" cy="3539430"/>
          </a:xfrm>
          <a:prstGeom prst="rect">
            <a:avLst/>
          </a:prstGeom>
          <a:noFill/>
        </p:spPr>
        <p:txBody>
          <a:bodyPr wrap="square" rtlCol="0">
            <a:spAutoFit/>
          </a:bodyPr>
          <a:lstStyle/>
          <a:p>
            <a:pPr algn="just"/>
            <a:r>
              <a:rPr lang="es-MX" sz="2800" b="1" dirty="0">
                <a:solidFill>
                  <a:srgbClr val="8F8E8E"/>
                </a:solidFill>
              </a:rPr>
              <a:t>Compensación. </a:t>
            </a:r>
            <a:r>
              <a:rPr lang="es-MX" sz="2800" dirty="0">
                <a:solidFill>
                  <a:srgbClr val="8F8E8E"/>
                </a:solidFill>
              </a:rPr>
              <a:t>Los controles de compensación </a:t>
            </a:r>
            <a:r>
              <a:rPr lang="es-MX" sz="2800" b="1" dirty="0">
                <a:solidFill>
                  <a:srgbClr val="8F8E8E"/>
                </a:solidFill>
              </a:rPr>
              <a:t>están diseñados para actuar cuando falla un conjunto primario de controles</a:t>
            </a:r>
            <a:r>
              <a:rPr lang="es-MX" sz="2800" dirty="0">
                <a:solidFill>
                  <a:srgbClr val="8F8E8E"/>
                </a:solidFill>
              </a:rPr>
              <a:t>. Los controles compensatorios suelen ocurrir después del hecho, </a:t>
            </a:r>
            <a:r>
              <a:rPr lang="es-MX" sz="2800" b="1" dirty="0">
                <a:solidFill>
                  <a:srgbClr val="8F8E8E"/>
                </a:solidFill>
              </a:rPr>
              <a:t>ya que se emplean como una forma de defensa en profundidad</a:t>
            </a:r>
            <a:r>
              <a:rPr lang="es-MX" sz="2800" dirty="0">
                <a:solidFill>
                  <a:srgbClr val="8F8E8E"/>
                </a:solidFill>
              </a:rPr>
              <a:t>. La separación de funciones puede ser un control principal para prevenir el fraude, y una revisión financiera de los informes contables puede servir como un control compensatorio posterior a los hechos.</a:t>
            </a:r>
            <a:endParaRPr lang="es-ES_tradnl" sz="2800" dirty="0">
              <a:solidFill>
                <a:srgbClr val="8F8E8E"/>
              </a:solidFill>
            </a:endParaRPr>
          </a:p>
        </p:txBody>
      </p:sp>
    </p:spTree>
    <p:extLst>
      <p:ext uri="{BB962C8B-B14F-4D97-AF65-F5344CB8AC3E}">
        <p14:creationId xmlns:p14="http://schemas.microsoft.com/office/powerpoint/2010/main" val="407442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3108543"/>
          </a:xfrm>
          <a:prstGeom prst="rect">
            <a:avLst/>
          </a:prstGeom>
          <a:noFill/>
        </p:spPr>
        <p:txBody>
          <a:bodyPr wrap="square" rtlCol="0">
            <a:spAutoFit/>
          </a:bodyPr>
          <a:lstStyle/>
          <a:p>
            <a:pPr algn="just"/>
            <a:r>
              <a:rPr lang="es-MX" sz="2800" dirty="0">
                <a:solidFill>
                  <a:srgbClr val="8F8E8E"/>
                </a:solidFill>
              </a:rPr>
              <a:t>Los activos son aquellos </a:t>
            </a:r>
            <a:r>
              <a:rPr lang="es-MX" sz="2800" b="1" dirty="0">
                <a:solidFill>
                  <a:srgbClr val="8F8E8E"/>
                </a:solidFill>
              </a:rPr>
              <a:t>elementos</a:t>
            </a:r>
            <a:r>
              <a:rPr lang="es-MX" sz="2800" dirty="0">
                <a:solidFill>
                  <a:srgbClr val="8F8E8E"/>
                </a:solidFill>
              </a:rPr>
              <a:t> que son </a:t>
            </a:r>
            <a:r>
              <a:rPr lang="es-MX" sz="2800" b="1" dirty="0">
                <a:solidFill>
                  <a:srgbClr val="8F8E8E"/>
                </a:solidFill>
              </a:rPr>
              <a:t>valiosos</a:t>
            </a:r>
            <a:r>
              <a:rPr lang="es-MX" sz="2800" dirty="0">
                <a:solidFill>
                  <a:srgbClr val="8F8E8E"/>
                </a:solidFill>
              </a:rPr>
              <a:t> </a:t>
            </a:r>
            <a:r>
              <a:rPr lang="es-MX" sz="2800" b="1" dirty="0">
                <a:solidFill>
                  <a:srgbClr val="8F8E8E"/>
                </a:solidFill>
              </a:rPr>
              <a:t>para la organización</a:t>
            </a:r>
            <a:r>
              <a:rPr lang="es-MX" sz="2800" dirty="0">
                <a:solidFill>
                  <a:srgbClr val="8F8E8E"/>
                </a:solidFill>
              </a:rPr>
              <a:t>, </a:t>
            </a:r>
            <a:r>
              <a:rPr lang="es-MX" sz="2800" b="1" dirty="0">
                <a:solidFill>
                  <a:srgbClr val="8F8E8E"/>
                </a:solidFill>
              </a:rPr>
              <a:t>cuya pérdida </a:t>
            </a:r>
            <a:r>
              <a:rPr lang="es-MX" sz="2800" dirty="0">
                <a:solidFill>
                  <a:srgbClr val="8F8E8E"/>
                </a:solidFill>
              </a:rPr>
              <a:t>puede potencialmente </a:t>
            </a:r>
            <a:r>
              <a:rPr lang="es-MX" sz="2800" b="1" dirty="0">
                <a:solidFill>
                  <a:srgbClr val="8F8E8E"/>
                </a:solidFill>
              </a:rPr>
              <a:t>causar interrupciones en la capacidad de la organización</a:t>
            </a:r>
            <a:r>
              <a:rPr lang="es-MX" sz="2800" dirty="0">
                <a:solidFill>
                  <a:srgbClr val="8F8E8E"/>
                </a:solidFill>
              </a:rPr>
              <a:t> para cumplir sus misiones. Algunas de las </a:t>
            </a:r>
            <a:r>
              <a:rPr lang="es-MX" sz="2800" b="1" dirty="0">
                <a:solidFill>
                  <a:srgbClr val="8F8E8E"/>
                </a:solidFill>
              </a:rPr>
              <a:t>otras razones </a:t>
            </a:r>
            <a:r>
              <a:rPr lang="es-MX" sz="2800" dirty="0">
                <a:solidFill>
                  <a:srgbClr val="8F8E8E"/>
                </a:solidFill>
              </a:rPr>
              <a:t>que imponen </a:t>
            </a:r>
            <a:r>
              <a:rPr lang="es-MX" sz="2800" b="1" dirty="0">
                <a:solidFill>
                  <a:srgbClr val="8F8E8E"/>
                </a:solidFill>
              </a:rPr>
              <a:t>la necesidad de proteger los activos </a:t>
            </a:r>
            <a:r>
              <a:rPr lang="es-MX" sz="2800" dirty="0">
                <a:solidFill>
                  <a:srgbClr val="8F8E8E"/>
                </a:solidFill>
              </a:rPr>
              <a:t>en la actualidad </a:t>
            </a:r>
            <a:r>
              <a:rPr lang="es-MX" sz="2800" b="1" dirty="0">
                <a:solidFill>
                  <a:srgbClr val="8F8E8E"/>
                </a:solidFill>
              </a:rPr>
              <a:t>son las regulaciones</a:t>
            </a:r>
            <a:r>
              <a:rPr lang="es-MX" sz="2800" dirty="0">
                <a:solidFill>
                  <a:srgbClr val="8F8E8E"/>
                </a:solidFill>
              </a:rPr>
              <a:t>, el </a:t>
            </a:r>
            <a:r>
              <a:rPr lang="es-MX" sz="2800" b="1" dirty="0">
                <a:solidFill>
                  <a:srgbClr val="8F8E8E"/>
                </a:solidFill>
              </a:rPr>
              <a:t>cumplimiento, la privacidad o la necesidad </a:t>
            </a:r>
            <a:r>
              <a:rPr lang="es-MX" sz="2800" dirty="0">
                <a:solidFill>
                  <a:srgbClr val="8F8E8E"/>
                </a:solidFill>
              </a:rPr>
              <a:t>de tener </a:t>
            </a:r>
            <a:r>
              <a:rPr lang="es-MX" sz="2800" b="1" dirty="0">
                <a:solidFill>
                  <a:srgbClr val="8F8E8E"/>
                </a:solidFill>
              </a:rPr>
              <a:t>una ventaja competitiva</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5334602" y="1050051"/>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Activo</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28186859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67751"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Controles de riesgos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1833622"/>
            <a:ext cx="10082567" cy="2677656"/>
          </a:xfrm>
          <a:prstGeom prst="rect">
            <a:avLst/>
          </a:prstGeom>
          <a:noFill/>
        </p:spPr>
        <p:txBody>
          <a:bodyPr wrap="square" rtlCol="0">
            <a:spAutoFit/>
          </a:bodyPr>
          <a:lstStyle/>
          <a:p>
            <a:pPr algn="just"/>
            <a:r>
              <a:rPr lang="es-MX" sz="2800" b="1" dirty="0">
                <a:solidFill>
                  <a:srgbClr val="8F8E8E"/>
                </a:solidFill>
              </a:rPr>
              <a:t>Marco de controles. </a:t>
            </a:r>
            <a:r>
              <a:rPr lang="es-MX" sz="2800" dirty="0">
                <a:solidFill>
                  <a:srgbClr val="8F8E8E"/>
                </a:solidFill>
              </a:rPr>
              <a:t>Los controles </a:t>
            </a:r>
            <a:r>
              <a:rPr lang="es-MX" sz="2800" b="1" dirty="0">
                <a:solidFill>
                  <a:srgbClr val="8F8E8E"/>
                </a:solidFill>
              </a:rPr>
              <a:t>no se implementan en el vacío o como elementos aislados individuales</a:t>
            </a:r>
            <a:r>
              <a:rPr lang="es-MX" sz="2800" dirty="0">
                <a:solidFill>
                  <a:srgbClr val="8F8E8E"/>
                </a:solidFill>
              </a:rPr>
              <a:t>. Los controles funcionan para reducir el riesgo como parte de un sistema completo. La gestión del riesgo en una empresa es un esfuerzo complejo, y </a:t>
            </a:r>
            <a:r>
              <a:rPr lang="es-MX" sz="2800" b="1" dirty="0">
                <a:solidFill>
                  <a:srgbClr val="8F8E8E"/>
                </a:solidFill>
              </a:rPr>
              <a:t>el uso de un marco para organizar los controles de riesgo individuales ayuda a organizar el diseño de un conjunto completo</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19113560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304182"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Gobernanza</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1833622"/>
            <a:ext cx="10082567" cy="3108543"/>
          </a:xfrm>
          <a:prstGeom prst="rect">
            <a:avLst/>
          </a:prstGeom>
          <a:noFill/>
        </p:spPr>
        <p:txBody>
          <a:bodyPr wrap="square" rtlCol="0">
            <a:spAutoFit/>
          </a:bodyPr>
          <a:lstStyle/>
          <a:p>
            <a:pPr algn="just"/>
            <a:r>
              <a:rPr lang="es-MX" sz="2800" b="1" dirty="0">
                <a:solidFill>
                  <a:srgbClr val="8F8E8E"/>
                </a:solidFill>
              </a:rPr>
              <a:t>El término gobernanza </a:t>
            </a:r>
            <a:r>
              <a:rPr lang="es-MX" sz="2800" dirty="0">
                <a:solidFill>
                  <a:srgbClr val="8F8E8E"/>
                </a:solidFill>
              </a:rPr>
              <a:t>ha pasado a significar </a:t>
            </a:r>
            <a:r>
              <a:rPr lang="es-MX" sz="2800" b="1" dirty="0">
                <a:solidFill>
                  <a:srgbClr val="8F8E8E"/>
                </a:solidFill>
              </a:rPr>
              <a:t>la suma de acciones ejecutivas con respecto a la gestión del riesgo</a:t>
            </a:r>
            <a:r>
              <a:rPr lang="es-MX" sz="2800" dirty="0">
                <a:solidFill>
                  <a:srgbClr val="8F8E8E"/>
                </a:solidFill>
              </a:rPr>
              <a:t>. Un elemento importante de esta gestión de riesgos es el </a:t>
            </a:r>
            <a:r>
              <a:rPr lang="es-MX" sz="2800" b="1" dirty="0">
                <a:solidFill>
                  <a:srgbClr val="8F8E8E"/>
                </a:solidFill>
              </a:rPr>
              <a:t>cumplimiento de las leyes y normativas vigentes</a:t>
            </a:r>
            <a:r>
              <a:rPr lang="es-MX" sz="2800" dirty="0">
                <a:solidFill>
                  <a:srgbClr val="8F8E8E"/>
                </a:solidFill>
              </a:rPr>
              <a:t>. Por lo tanto, los términos gobernanza, gestión de riesgos y cumplimiento se utilizan como sinónimos, y el término combinado, </a:t>
            </a:r>
            <a:r>
              <a:rPr lang="es-MX" sz="2800" b="1" dirty="0">
                <a:solidFill>
                  <a:srgbClr val="8F8E8E"/>
                </a:solidFill>
              </a:rPr>
              <a:t>abreviado GRC, se utiliza como un término general para describir la suma de acciones en este campo</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36733518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25549"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Regulación </a:t>
            </a:r>
            <a:r>
              <a:rPr lang="es-MX" sz="4853" b="1" spc="-100" dirty="0">
                <a:solidFill>
                  <a:schemeClr val="bg1">
                    <a:lumMod val="65000"/>
                  </a:schemeClr>
                </a:solidFill>
                <a:latin typeface="Arial" charset="0"/>
                <a:ea typeface="Arial" charset="0"/>
                <a:cs typeface="Arial" charset="0"/>
              </a:rPr>
              <a:t>y cumplimiento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1833622"/>
            <a:ext cx="10082567" cy="2677656"/>
          </a:xfrm>
          <a:prstGeom prst="rect">
            <a:avLst/>
          </a:prstGeom>
          <a:noFill/>
        </p:spPr>
        <p:txBody>
          <a:bodyPr wrap="square" rtlCol="0">
            <a:spAutoFit/>
          </a:bodyPr>
          <a:lstStyle/>
          <a:p>
            <a:pPr algn="just"/>
            <a:r>
              <a:rPr lang="es-MX" sz="2800" dirty="0">
                <a:solidFill>
                  <a:srgbClr val="8F8E8E"/>
                </a:solidFill>
              </a:rPr>
              <a:t>Existen fuentes externas de requisitos en forma de reglamentos o leyes. Cumplimiento </a:t>
            </a:r>
            <a:r>
              <a:rPr lang="es-MX" sz="2800" b="1" dirty="0">
                <a:solidFill>
                  <a:srgbClr val="8F8E8E"/>
                </a:solidFill>
              </a:rPr>
              <a:t>es el término que se usa normalmente para referirse a las actividades asociadas con estos requisitos externos</a:t>
            </a:r>
            <a:r>
              <a:rPr lang="es-MX" sz="2800" dirty="0">
                <a:solidFill>
                  <a:srgbClr val="8F8E8E"/>
                </a:solidFill>
              </a:rPr>
              <a:t>. Conformidad es el término que se utiliza normalmente </a:t>
            </a:r>
            <a:r>
              <a:rPr lang="es-MX" sz="2800" b="1" dirty="0">
                <a:solidFill>
                  <a:srgbClr val="8F8E8E"/>
                </a:solidFill>
              </a:rPr>
              <a:t>cuando se hace referencia a las actividades</a:t>
            </a:r>
            <a:r>
              <a:rPr lang="es-MX" sz="2800" dirty="0">
                <a:solidFill>
                  <a:srgbClr val="8F8E8E"/>
                </a:solidFill>
              </a:rPr>
              <a:t> asociadas con </a:t>
            </a:r>
            <a:r>
              <a:rPr lang="es-MX" sz="2800" b="1" dirty="0">
                <a:solidFill>
                  <a:srgbClr val="8F8E8E"/>
                </a:solidFill>
              </a:rPr>
              <a:t>los requisitos internos</a:t>
            </a:r>
            <a:r>
              <a:rPr lang="es-MX" sz="2800" dirty="0">
                <a:solidFill>
                  <a:srgbClr val="8F8E8E"/>
                </a:solidFill>
              </a:rPr>
              <a:t> (políticas y estándares de la organización).</a:t>
            </a:r>
            <a:endParaRPr lang="es-ES_tradnl" sz="2800" dirty="0">
              <a:solidFill>
                <a:srgbClr val="8F8E8E"/>
              </a:solidFill>
            </a:endParaRPr>
          </a:p>
        </p:txBody>
      </p:sp>
    </p:spTree>
    <p:extLst>
      <p:ext uri="{BB962C8B-B14F-4D97-AF65-F5344CB8AC3E}">
        <p14:creationId xmlns:p14="http://schemas.microsoft.com/office/powerpoint/2010/main" val="9160416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2925549" y="975504"/>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Regulación </a:t>
            </a:r>
            <a:r>
              <a:rPr lang="es-MX" sz="4853" b="1" spc="-100" dirty="0">
                <a:solidFill>
                  <a:schemeClr val="bg1">
                    <a:lumMod val="65000"/>
                  </a:schemeClr>
                </a:solidFill>
                <a:latin typeface="Arial" charset="0"/>
                <a:ea typeface="Arial" charset="0"/>
                <a:cs typeface="Arial" charset="0"/>
              </a:rPr>
              <a:t>y cumplimiento</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185314"/>
            <a:ext cx="10082567" cy="1815882"/>
          </a:xfrm>
          <a:prstGeom prst="rect">
            <a:avLst/>
          </a:prstGeom>
          <a:noFill/>
        </p:spPr>
        <p:txBody>
          <a:bodyPr wrap="square" rtlCol="0">
            <a:spAutoFit/>
          </a:bodyPr>
          <a:lstStyle/>
          <a:p>
            <a:pPr algn="just"/>
            <a:r>
              <a:rPr lang="es-MX" sz="2800" dirty="0">
                <a:solidFill>
                  <a:srgbClr val="8F8E8E"/>
                </a:solidFill>
              </a:rPr>
              <a:t>Los esfuerzos de cumplimiento y conformidad son con frecuencia un tema clave con respecto a los esfuerzos de GRC. Las actividades relacionadas con el cumplimiento suelen tener prioridad sobre la conformidad.</a:t>
            </a:r>
            <a:endParaRPr lang="es-ES_tradnl" sz="2800" dirty="0">
              <a:solidFill>
                <a:srgbClr val="8F8E8E"/>
              </a:solidFill>
            </a:endParaRPr>
          </a:p>
        </p:txBody>
      </p:sp>
    </p:spTree>
    <p:extLst>
      <p:ext uri="{BB962C8B-B14F-4D97-AF65-F5344CB8AC3E}">
        <p14:creationId xmlns:p14="http://schemas.microsoft.com/office/powerpoint/2010/main" val="18704005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5049771" y="1008473"/>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Legal</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185314"/>
            <a:ext cx="10082567" cy="1815882"/>
          </a:xfrm>
          <a:prstGeom prst="rect">
            <a:avLst/>
          </a:prstGeom>
          <a:noFill/>
        </p:spPr>
        <p:txBody>
          <a:bodyPr wrap="square" rtlCol="0">
            <a:spAutoFit/>
          </a:bodyPr>
          <a:lstStyle/>
          <a:p>
            <a:pPr algn="just"/>
            <a:r>
              <a:rPr lang="es-MX" sz="2800" dirty="0">
                <a:solidFill>
                  <a:srgbClr val="8F8E8E"/>
                </a:solidFill>
              </a:rPr>
              <a:t>La gobernanza incluye el acto de </a:t>
            </a:r>
            <a:r>
              <a:rPr lang="es-MX" sz="2800" b="1" dirty="0">
                <a:solidFill>
                  <a:srgbClr val="8F8E8E"/>
                </a:solidFill>
              </a:rPr>
              <a:t>gestionar los elementos de riesgo impulsados ​​por la ley</a:t>
            </a:r>
            <a:r>
              <a:rPr lang="es-MX" sz="2800" dirty="0">
                <a:solidFill>
                  <a:srgbClr val="8F8E8E"/>
                </a:solidFill>
              </a:rPr>
              <a:t>. Dos cuestiones legales específicas que tienen un riesgo significativo para una empresa </a:t>
            </a:r>
            <a:r>
              <a:rPr lang="es-MX" sz="2800" b="1" dirty="0">
                <a:solidFill>
                  <a:srgbClr val="8F8E8E"/>
                </a:solidFill>
              </a:rPr>
              <a:t>son la propiedad intelectual y los eventos de violación de datos</a:t>
            </a:r>
            <a:r>
              <a:rPr lang="es-MX" sz="2800" dirty="0">
                <a:solidFill>
                  <a:srgbClr val="8F8E8E"/>
                </a:solidFill>
              </a:rPr>
              <a:t>.</a:t>
            </a:r>
            <a:endParaRPr lang="es-ES_tradnl" sz="2800" dirty="0">
              <a:solidFill>
                <a:srgbClr val="8F8E8E"/>
              </a:solidFill>
            </a:endParaRPr>
          </a:p>
        </p:txBody>
      </p:sp>
    </p:spTree>
    <p:extLst>
      <p:ext uri="{BB962C8B-B14F-4D97-AF65-F5344CB8AC3E}">
        <p14:creationId xmlns:p14="http://schemas.microsoft.com/office/powerpoint/2010/main" val="34795396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280513" y="1008473"/>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Estándares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185314"/>
            <a:ext cx="10082567" cy="2246769"/>
          </a:xfrm>
          <a:prstGeom prst="rect">
            <a:avLst/>
          </a:prstGeom>
          <a:noFill/>
        </p:spPr>
        <p:txBody>
          <a:bodyPr wrap="square" rtlCol="0">
            <a:spAutoFit/>
          </a:bodyPr>
          <a:lstStyle/>
          <a:p>
            <a:pPr algn="just"/>
            <a:r>
              <a:rPr lang="es-MX" sz="2800" dirty="0">
                <a:solidFill>
                  <a:srgbClr val="8F8E8E"/>
                </a:solidFill>
              </a:rPr>
              <a:t>Los estándares </a:t>
            </a:r>
            <a:r>
              <a:rPr lang="es-MX" sz="2800" b="1" dirty="0">
                <a:solidFill>
                  <a:srgbClr val="8F8E8E"/>
                </a:solidFill>
              </a:rPr>
              <a:t>son una norma establecida </a:t>
            </a:r>
            <a:r>
              <a:rPr lang="es-MX" sz="2800" dirty="0">
                <a:solidFill>
                  <a:srgbClr val="8F8E8E"/>
                </a:solidFill>
              </a:rPr>
              <a:t>que se utiliza para </a:t>
            </a:r>
            <a:r>
              <a:rPr lang="es-MX" sz="2800" b="1" dirty="0">
                <a:solidFill>
                  <a:srgbClr val="8F8E8E"/>
                </a:solidFill>
              </a:rPr>
              <a:t>definir un conjunto específico de reglas</a:t>
            </a:r>
            <a:r>
              <a:rPr lang="es-MX" sz="2800" dirty="0">
                <a:solidFill>
                  <a:srgbClr val="8F8E8E"/>
                </a:solidFill>
              </a:rPr>
              <a:t> que gobiernan alguna forma de comportamiento. </a:t>
            </a:r>
            <a:r>
              <a:rPr lang="es-MX" sz="2800" b="1" dirty="0">
                <a:solidFill>
                  <a:srgbClr val="8F8E8E"/>
                </a:solidFill>
              </a:rPr>
              <a:t>Existen estándares para una amplia gama de elementos</a:t>
            </a:r>
            <a:r>
              <a:rPr lang="es-MX" sz="2800" dirty="0">
                <a:solidFill>
                  <a:srgbClr val="8F8E8E"/>
                </a:solidFill>
              </a:rPr>
              <a:t>, desde los procesos comerciales hasta los resultados.</a:t>
            </a:r>
            <a:endParaRPr lang="es-ES_tradnl" sz="2800" dirty="0">
              <a:solidFill>
                <a:srgbClr val="8F8E8E"/>
              </a:solidFill>
            </a:endParaRPr>
          </a:p>
        </p:txBody>
      </p:sp>
    </p:spTree>
    <p:extLst>
      <p:ext uri="{BB962C8B-B14F-4D97-AF65-F5344CB8AC3E}">
        <p14:creationId xmlns:p14="http://schemas.microsoft.com/office/powerpoint/2010/main" val="29658741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4280513" y="1008473"/>
            <a:ext cx="10194920" cy="637932"/>
          </a:xfrm>
          <a:prstGeom prst="rect">
            <a:avLst/>
          </a:prstGeom>
          <a:noFill/>
        </p:spPr>
        <p:txBody>
          <a:bodyPr wrap="square" rtlCol="0">
            <a:spAutoFit/>
          </a:bodyPr>
          <a:lstStyle/>
          <a:p>
            <a:pPr>
              <a:lnSpc>
                <a:spcPts val="4192"/>
              </a:lnSpc>
            </a:pPr>
            <a:r>
              <a:rPr lang="es-MX" sz="4853" b="1" spc="-100" dirty="0">
                <a:solidFill>
                  <a:srgbClr val="048172"/>
                </a:solidFill>
                <a:latin typeface="Arial" charset="0"/>
                <a:ea typeface="Arial" charset="0"/>
                <a:cs typeface="Arial" charset="0"/>
              </a:rPr>
              <a:t>Estándares</a:t>
            </a:r>
            <a:endParaRPr lang="es-MX" sz="4853" b="1" spc="-100" dirty="0">
              <a:solidFill>
                <a:schemeClr val="bg1">
                  <a:lumMod val="65000"/>
                </a:schemeClr>
              </a:solidFill>
              <a:latin typeface="Arial" charset="0"/>
              <a:cs typeface="Arial" charset="0"/>
            </a:endParaRPr>
          </a:p>
        </p:txBody>
      </p:sp>
      <p:sp>
        <p:nvSpPr>
          <p:cNvPr id="3" name="CuadroTexto 2">
            <a:extLst>
              <a:ext uri="{FF2B5EF4-FFF2-40B4-BE49-F238E27FC236}">
                <a16:creationId xmlns:a16="http://schemas.microsoft.com/office/drawing/2014/main" id="{4DF06D68-B665-4B3B-8244-73FBDE23299E}"/>
              </a:ext>
            </a:extLst>
          </p:cNvPr>
          <p:cNvSpPr txBox="1"/>
          <p:nvPr/>
        </p:nvSpPr>
        <p:spPr>
          <a:xfrm>
            <a:off x="1148230" y="2185314"/>
            <a:ext cx="10082567" cy="3108543"/>
          </a:xfrm>
          <a:prstGeom prst="rect">
            <a:avLst/>
          </a:prstGeom>
          <a:noFill/>
        </p:spPr>
        <p:txBody>
          <a:bodyPr wrap="square" rtlCol="0">
            <a:spAutoFit/>
          </a:bodyPr>
          <a:lstStyle/>
          <a:p>
            <a:pPr algn="just"/>
            <a:r>
              <a:rPr lang="es-MX" sz="2800" dirty="0">
                <a:solidFill>
                  <a:srgbClr val="8F8E8E"/>
                </a:solidFill>
              </a:rPr>
              <a:t>Las fuentes de las normas son muchas, incluidos los organismos gubernamentales y las organizaciones industriales y comerciales. El objetivo final de las normas es definir un conjunto de reglas asociadas </a:t>
            </a:r>
            <a:r>
              <a:rPr lang="es-MX" sz="2800" b="1" dirty="0">
                <a:solidFill>
                  <a:srgbClr val="8F8E8E"/>
                </a:solidFill>
              </a:rPr>
              <a:t>con garantizar un nivel específico de calidad</a:t>
            </a:r>
            <a:r>
              <a:rPr lang="es-MX" sz="2800" dirty="0">
                <a:solidFill>
                  <a:srgbClr val="8F8E8E"/>
                </a:solidFill>
              </a:rPr>
              <a:t>. </a:t>
            </a:r>
            <a:r>
              <a:rPr lang="es-MX" sz="2800" b="1" dirty="0">
                <a:solidFill>
                  <a:srgbClr val="8F8E8E"/>
                </a:solidFill>
              </a:rPr>
              <a:t>Es importante que un CSSLP tenga un conocimiento práctico sólido de los estándares de seguridad relevantes</a:t>
            </a:r>
            <a:r>
              <a:rPr lang="es-MX" sz="2800" dirty="0">
                <a:solidFill>
                  <a:srgbClr val="8F8E8E"/>
                </a:solidFill>
              </a:rPr>
              <a:t>, ya que este es el plan para diseñar, crear y operar un sistema que refleje las mejores prácticas.</a:t>
            </a:r>
            <a:endParaRPr lang="es-ES_tradnl" sz="2800" dirty="0">
              <a:solidFill>
                <a:srgbClr val="8F8E8E"/>
              </a:solidFill>
            </a:endParaRPr>
          </a:p>
        </p:txBody>
      </p:sp>
    </p:spTree>
    <p:extLst>
      <p:ext uri="{BB962C8B-B14F-4D97-AF65-F5344CB8AC3E}">
        <p14:creationId xmlns:p14="http://schemas.microsoft.com/office/powerpoint/2010/main" val="208500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40023"/>
            <a:ext cx="10082567" cy="2246769"/>
          </a:xfrm>
          <a:prstGeom prst="rect">
            <a:avLst/>
          </a:prstGeom>
          <a:noFill/>
        </p:spPr>
        <p:txBody>
          <a:bodyPr wrap="square" rtlCol="0">
            <a:spAutoFit/>
          </a:bodyPr>
          <a:lstStyle/>
          <a:p>
            <a:pPr algn="just"/>
            <a:r>
              <a:rPr lang="es-MX" sz="2800" dirty="0">
                <a:solidFill>
                  <a:srgbClr val="8F8E8E"/>
                </a:solidFill>
              </a:rPr>
              <a:t>Los </a:t>
            </a:r>
            <a:r>
              <a:rPr lang="es-MX" sz="2800" b="1" dirty="0">
                <a:solidFill>
                  <a:srgbClr val="8F8E8E"/>
                </a:solidFill>
              </a:rPr>
              <a:t>activos</a:t>
            </a:r>
            <a:r>
              <a:rPr lang="es-MX" sz="2800" dirty="0">
                <a:solidFill>
                  <a:srgbClr val="8F8E8E"/>
                </a:solidFill>
              </a:rPr>
              <a:t> pueden ser de </a:t>
            </a:r>
            <a:r>
              <a:rPr lang="es-MX" sz="2800" b="1" dirty="0">
                <a:solidFill>
                  <a:srgbClr val="8F8E8E"/>
                </a:solidFill>
              </a:rPr>
              <a:t>naturaleza tangible o intangible</a:t>
            </a:r>
            <a:r>
              <a:rPr lang="es-MX" sz="2800" dirty="0">
                <a:solidFill>
                  <a:srgbClr val="8F8E8E"/>
                </a:solidFill>
              </a:rPr>
              <a:t>.</a:t>
            </a:r>
          </a:p>
          <a:p>
            <a:pPr algn="just"/>
            <a:r>
              <a:rPr lang="es-MX" sz="2800" dirty="0">
                <a:solidFill>
                  <a:srgbClr val="8F8E8E"/>
                </a:solidFill>
              </a:rPr>
              <a:t>Los </a:t>
            </a:r>
            <a:r>
              <a:rPr lang="es-MX" sz="2800" b="1" dirty="0">
                <a:solidFill>
                  <a:srgbClr val="8F8E8E"/>
                </a:solidFill>
              </a:rPr>
              <a:t>activos tangibles</a:t>
            </a:r>
            <a:r>
              <a:rPr lang="es-MX" sz="2800" dirty="0">
                <a:solidFill>
                  <a:srgbClr val="8F8E8E"/>
                </a:solidFill>
              </a:rPr>
              <a:t>, a diferencia de los activos intangibles, </a:t>
            </a:r>
            <a:r>
              <a:rPr lang="es-MX" sz="2800" b="1" dirty="0">
                <a:solidFill>
                  <a:srgbClr val="8F8E8E"/>
                </a:solidFill>
              </a:rPr>
              <a:t>son aquellos que pueden ser percibidos por los sentidos físicos</a:t>
            </a:r>
            <a:r>
              <a:rPr lang="es-MX" sz="2800" dirty="0">
                <a:solidFill>
                  <a:srgbClr val="8F8E8E"/>
                </a:solidFill>
              </a:rPr>
              <a:t>. </a:t>
            </a:r>
            <a:r>
              <a:rPr lang="es-MX" sz="2800" b="1" dirty="0">
                <a:solidFill>
                  <a:srgbClr val="8F8E8E"/>
                </a:solidFill>
              </a:rPr>
              <a:t>Los datos </a:t>
            </a:r>
            <a:r>
              <a:rPr lang="es-MX" sz="2800" dirty="0">
                <a:solidFill>
                  <a:srgbClr val="8F8E8E"/>
                </a:solidFill>
              </a:rPr>
              <a:t>son el activo tangible más importante, solo superado por las personas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5270DE3-0A65-4120-85D8-3B24D6F3A1EC}"/>
              </a:ext>
            </a:extLst>
          </p:cNvPr>
          <p:cNvSpPr txBox="1"/>
          <p:nvPr/>
        </p:nvSpPr>
        <p:spPr>
          <a:xfrm>
            <a:off x="5334602" y="1050051"/>
            <a:ext cx="7265554"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Activo</a:t>
            </a:r>
            <a:endParaRPr lang="es-ES_tradnl" sz="4853" b="1" spc="-100" dirty="0">
              <a:solidFill>
                <a:srgbClr val="8F8E8E"/>
              </a:solidFill>
              <a:latin typeface="Arial" charset="0"/>
              <a:cs typeface="Arial" charset="0"/>
            </a:endParaRPr>
          </a:p>
        </p:txBody>
      </p:sp>
    </p:spTree>
    <p:extLst>
      <p:ext uri="{BB962C8B-B14F-4D97-AF65-F5344CB8AC3E}">
        <p14:creationId xmlns:p14="http://schemas.microsoft.com/office/powerpoint/2010/main" val="136563450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1376</TotalTime>
  <Words>5219</Words>
  <Application>Microsoft Office PowerPoint</Application>
  <PresentationFormat>Panorámica</PresentationFormat>
  <Paragraphs>191</Paragraphs>
  <Slides>86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86</vt:i4>
      </vt:variant>
    </vt:vector>
  </HeadingPairs>
  <TitlesOfParts>
    <vt:vector size="92" baseType="lpstr">
      <vt:lpstr>Arial</vt:lpstr>
      <vt:lpstr>Calibri</vt:lpstr>
      <vt:lpstr>Calibri Light</vt:lpstr>
      <vt:lpstr>Palatino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Amayte Fernanda Monroy León</cp:lastModifiedBy>
  <cp:revision>179</cp:revision>
  <dcterms:created xsi:type="dcterms:W3CDTF">2020-02-18T17:46:35Z</dcterms:created>
  <dcterms:modified xsi:type="dcterms:W3CDTF">2020-09-04T18:03:07Z</dcterms:modified>
</cp:coreProperties>
</file>