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7" r:id="rId20"/>
    <p:sldId id="278" r:id="rId21"/>
    <p:sldId id="279" r:id="rId22"/>
    <p:sldId id="280" r:id="rId23"/>
    <p:sldId id="281" r:id="rId24"/>
    <p:sldId id="282" r:id="rId25"/>
    <p:sldId id="288" r:id="rId26"/>
    <p:sldId id="283" r:id="rId27"/>
    <p:sldId id="284" r:id="rId28"/>
    <p:sldId id="289" r:id="rId29"/>
    <p:sldId id="285" r:id="rId30"/>
    <p:sldId id="286" r:id="rId31"/>
    <p:sldId id="287" r:id="rId32"/>
    <p:sldId id="274" r:id="rId33"/>
    <p:sldId id="275" r:id="rId34"/>
    <p:sldId id="276"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297" r:id="rId51"/>
    <p:sldId id="298" r:id="rId52"/>
    <p:sldId id="299" r:id="rId53"/>
    <p:sldId id="301" r:id="rId54"/>
    <p:sldId id="300"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44" r:id="rId85"/>
    <p:sldId id="331" r:id="rId86"/>
    <p:sldId id="332" r:id="rId87"/>
    <p:sldId id="333" r:id="rId88"/>
    <p:sldId id="334" r:id="rId89"/>
    <p:sldId id="335" r:id="rId90"/>
    <p:sldId id="336" r:id="rId91"/>
    <p:sldId id="337" r:id="rId92"/>
    <p:sldId id="338" r:id="rId93"/>
    <p:sldId id="339" r:id="rId94"/>
    <p:sldId id="343" r:id="rId95"/>
    <p:sldId id="342" r:id="rId96"/>
    <p:sldId id="340" r:id="rId97"/>
    <p:sldId id="341" r:id="rId98"/>
    <p:sldId id="345" r:id="rId99"/>
    <p:sldId id="346" r:id="rId100"/>
    <p:sldId id="347" r:id="rId101"/>
    <p:sldId id="348" r:id="rId102"/>
    <p:sldId id="290" r:id="rId103"/>
    <p:sldId id="291" r:id="rId104"/>
    <p:sldId id="292" r:id="rId105"/>
    <p:sldId id="293" r:id="rId106"/>
    <p:sldId id="294" r:id="rId107"/>
    <p:sldId id="295" r:id="rId108"/>
    <p:sldId id="296" r:id="rId109"/>
  </p:sldIdLst>
  <p:sldSz cx="12192000" cy="6858000"/>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8E8E"/>
    <a:srgbClr val="0481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p:restoredTop sz="96739"/>
  </p:normalViewPr>
  <p:slideViewPr>
    <p:cSldViewPr snapToGrid="0" snapToObjects="1">
      <p:cViewPr>
        <p:scale>
          <a:sx n="77" d="100"/>
          <a:sy n="77" d="100"/>
        </p:scale>
        <p:origin x="-216" y="-2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Clic para editar título</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49118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7433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Clic para editar título</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68602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324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Clic para editar título</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11"/>
          </p:nvPr>
        </p:nvSpPr>
        <p:spPr/>
        <p:txBody>
          <a:bodyPr/>
          <a:lstStyle/>
          <a:p>
            <a:endParaRPr lang="es-ES_tradnl"/>
          </a:p>
        </p:txBody>
      </p:sp>
      <p:sp>
        <p:nvSpPr>
          <p:cNvPr id="6" name="Slide Number Placeholder 5"/>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56452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625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Clic para editar título</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8" name="Footer Placeholder 7"/>
          <p:cNvSpPr>
            <a:spLocks noGrp="1"/>
          </p:cNvSpPr>
          <p:nvPr>
            <p:ph type="ftr" sz="quarter" idx="11"/>
          </p:nvPr>
        </p:nvSpPr>
        <p:spPr/>
        <p:txBody>
          <a:bodyPr/>
          <a:lstStyle/>
          <a:p>
            <a:endParaRPr lang="es-ES_tradnl"/>
          </a:p>
        </p:txBody>
      </p:sp>
      <p:sp>
        <p:nvSpPr>
          <p:cNvPr id="9" name="Slide Number Placeholder 8"/>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277093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Clic para editar título</a:t>
            </a:r>
            <a:endParaRPr lang="en-US" dirty="0"/>
          </a:p>
        </p:txBody>
      </p:sp>
      <p:sp>
        <p:nvSpPr>
          <p:cNvPr id="3" name="Date Placeholder 2"/>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4" name="Footer Placeholder 3"/>
          <p:cNvSpPr>
            <a:spLocks noGrp="1"/>
          </p:cNvSpPr>
          <p:nvPr>
            <p:ph type="ftr" sz="quarter" idx="11"/>
          </p:nvPr>
        </p:nvSpPr>
        <p:spPr/>
        <p:txBody>
          <a:bodyPr/>
          <a:lstStyle/>
          <a:p>
            <a:endParaRPr lang="es-ES_tradnl"/>
          </a:p>
        </p:txBody>
      </p:sp>
      <p:sp>
        <p:nvSpPr>
          <p:cNvPr id="5" name="Slide Number Placeholder 4"/>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172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3" name="Footer Placeholder 2"/>
          <p:cNvSpPr>
            <a:spLocks noGrp="1"/>
          </p:cNvSpPr>
          <p:nvPr>
            <p:ph type="ftr" sz="quarter" idx="11"/>
          </p:nvPr>
        </p:nvSpPr>
        <p:spPr/>
        <p:txBody>
          <a:bodyPr/>
          <a:lstStyle/>
          <a:p>
            <a:endParaRPr lang="es-ES_tradnl"/>
          </a:p>
        </p:txBody>
      </p:sp>
      <p:sp>
        <p:nvSpPr>
          <p:cNvPr id="4" name="Slide Number Placeholder 3"/>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591784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92668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Clic para editar título</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Arrastre la imagen al marcador de posición o haga clic en el icono para agregar</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EEDE9563-5252-154C-8E62-F252726308B1}" type="datetimeFigureOut">
              <a:rPr lang="es-ES_tradnl" smtClean="0"/>
              <a:t>11/09/2020</a:t>
            </a:fld>
            <a:endParaRPr lang="es-ES_tradnl"/>
          </a:p>
        </p:txBody>
      </p:sp>
      <p:sp>
        <p:nvSpPr>
          <p:cNvPr id="6" name="Footer Placeholder 5"/>
          <p:cNvSpPr>
            <a:spLocks noGrp="1"/>
          </p:cNvSpPr>
          <p:nvPr>
            <p:ph type="ftr" sz="quarter" idx="11"/>
          </p:nvPr>
        </p:nvSpPr>
        <p:spPr/>
        <p:txBody>
          <a:bodyPr/>
          <a:lstStyle/>
          <a:p>
            <a:endParaRPr lang="es-ES_tradnl"/>
          </a:p>
        </p:txBody>
      </p:sp>
      <p:sp>
        <p:nvSpPr>
          <p:cNvPr id="7" name="Slide Number Placeholder 6"/>
          <p:cNvSpPr>
            <a:spLocks noGrp="1"/>
          </p:cNvSpPr>
          <p:nvPr>
            <p:ph type="sldNum" sz="quarter" idx="12"/>
          </p:nvPr>
        </p:nvSpPr>
        <p:spPr/>
        <p:txBody>
          <a:body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2078618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 para editar título</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E9563-5252-154C-8E62-F252726308B1}" type="datetimeFigureOut">
              <a:rPr lang="es-ES_tradnl" smtClean="0"/>
              <a:t>11/09/2020</a:t>
            </a:fld>
            <a:endParaRPr lang="es-ES_trad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_trad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EAA2-D4B0-4E4A-9102-8C5E5313803C}" type="slidenum">
              <a:rPr lang="es-ES_tradnl" smtClean="0"/>
              <a:t>‹Nº›</a:t>
            </a:fld>
            <a:endParaRPr lang="es-ES_tradnl"/>
          </a:p>
        </p:txBody>
      </p:sp>
    </p:spTree>
    <p:extLst>
      <p:ext uri="{BB962C8B-B14F-4D97-AF65-F5344CB8AC3E}">
        <p14:creationId xmlns:p14="http://schemas.microsoft.com/office/powerpoint/2010/main" val="16896333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42877" y="3022049"/>
            <a:ext cx="8333645" cy="2253759"/>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Conceptos de Software Seguro</a:t>
            </a:r>
          </a:p>
          <a:p>
            <a:pPr>
              <a:lnSpc>
                <a:spcPts val="4192"/>
              </a:lnSpc>
            </a:pPr>
            <a:r>
              <a:rPr lang="es-ES_tradnl" sz="4853" b="1" spc="-100" dirty="0">
                <a:solidFill>
                  <a:srgbClr val="8F8E8E"/>
                </a:solidFill>
                <a:latin typeface="Arial" charset="0"/>
                <a:ea typeface="Arial" charset="0"/>
                <a:cs typeface="Arial" charset="0"/>
              </a:rPr>
              <a:t>Security </a:t>
            </a:r>
            <a:r>
              <a:rPr lang="es-ES_tradnl" sz="4853" b="1" spc="-100" dirty="0" err="1">
                <a:solidFill>
                  <a:srgbClr val="8F8E8E"/>
                </a:solidFill>
                <a:latin typeface="Arial" charset="0"/>
                <a:ea typeface="Arial" charset="0"/>
                <a:cs typeface="Arial" charset="0"/>
              </a:rPr>
              <a:t>Policies</a:t>
            </a:r>
            <a:r>
              <a:rPr lang="es-ES_tradnl" sz="4853" b="1" spc="-100" dirty="0">
                <a:solidFill>
                  <a:srgbClr val="8F8E8E"/>
                </a:solidFill>
                <a:latin typeface="Arial" charset="0"/>
                <a:ea typeface="Arial" charset="0"/>
                <a:cs typeface="Arial" charset="0"/>
              </a:rPr>
              <a:t> and </a:t>
            </a:r>
            <a:r>
              <a:rPr lang="es-ES_tradnl" sz="4853" b="1" spc="-100" dirty="0" err="1">
                <a:solidFill>
                  <a:srgbClr val="8F8E8E"/>
                </a:solidFill>
                <a:latin typeface="Arial" charset="0"/>
                <a:ea typeface="Arial" charset="0"/>
                <a:cs typeface="Arial" charset="0"/>
              </a:rPr>
              <a:t>Regulations</a:t>
            </a:r>
            <a:endParaRPr lang="es-ES_tradnl" sz="4853" b="1" spc="-100" dirty="0">
              <a:solidFill>
                <a:srgbClr val="8F8E8E"/>
              </a:solidFill>
              <a:latin typeface="Arial" charset="0"/>
              <a:ea typeface="Arial" charset="0"/>
              <a:cs typeface="Arial" charset="0"/>
            </a:endParaRPr>
          </a:p>
        </p:txBody>
      </p:sp>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58" y="1523396"/>
            <a:ext cx="1700784" cy="743712"/>
          </a:xfrm>
          <a:prstGeom prst="rect">
            <a:avLst/>
          </a:prstGeom>
        </p:spPr>
      </p:pic>
    </p:spTree>
    <p:extLst>
      <p:ext uri="{BB962C8B-B14F-4D97-AF65-F5344CB8AC3E}">
        <p14:creationId xmlns:p14="http://schemas.microsoft.com/office/powerpoint/2010/main" val="205417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00887" y="1892692"/>
            <a:ext cx="10082567" cy="3970318"/>
          </a:xfrm>
          <a:prstGeom prst="rect">
            <a:avLst/>
          </a:prstGeom>
          <a:noFill/>
        </p:spPr>
        <p:txBody>
          <a:bodyPr wrap="square" rtlCol="0">
            <a:spAutoFit/>
          </a:bodyPr>
          <a:lstStyle/>
          <a:p>
            <a:pPr algn="just"/>
            <a:r>
              <a:rPr lang="es-MX" sz="2800" dirty="0">
                <a:solidFill>
                  <a:srgbClr val="8F8E8E"/>
                </a:solidFill>
              </a:rPr>
              <a:t>Las </a:t>
            </a:r>
            <a:r>
              <a:rPr lang="es-MX" sz="2800" b="1" dirty="0">
                <a:solidFill>
                  <a:srgbClr val="8F8E8E"/>
                </a:solidFill>
              </a:rPr>
              <a:t>políticas de seguridad de alto nivel </a:t>
            </a:r>
            <a:r>
              <a:rPr lang="es-MX" sz="2800" dirty="0">
                <a:solidFill>
                  <a:srgbClr val="8F8E8E"/>
                </a:solidFill>
              </a:rPr>
              <a:t>están </a:t>
            </a:r>
            <a:r>
              <a:rPr lang="es-MX" sz="2800" b="1" dirty="0">
                <a:solidFill>
                  <a:srgbClr val="8F8E8E"/>
                </a:solidFill>
              </a:rPr>
              <a:t>respaldadas</a:t>
            </a:r>
            <a:r>
              <a:rPr lang="es-MX" sz="2800" dirty="0">
                <a:solidFill>
                  <a:srgbClr val="8F8E8E"/>
                </a:solidFill>
              </a:rPr>
              <a:t> por </a:t>
            </a:r>
            <a:r>
              <a:rPr lang="es-MX" sz="2800" b="1" dirty="0">
                <a:solidFill>
                  <a:srgbClr val="8F8E8E"/>
                </a:solidFill>
              </a:rPr>
              <a:t>estándares de seguridad más detallados</a:t>
            </a:r>
            <a:r>
              <a:rPr lang="es-MX" sz="2800" dirty="0">
                <a:solidFill>
                  <a:srgbClr val="8F8E8E"/>
                </a:solidFill>
              </a:rPr>
              <a:t>.</a:t>
            </a:r>
          </a:p>
          <a:p>
            <a:pPr algn="just"/>
            <a:r>
              <a:rPr lang="es-MX" sz="2800" dirty="0">
                <a:solidFill>
                  <a:srgbClr val="8F8E8E"/>
                </a:solidFill>
              </a:rPr>
              <a:t>Los </a:t>
            </a:r>
            <a:r>
              <a:rPr lang="es-MX" sz="2800" b="1" dirty="0">
                <a:solidFill>
                  <a:srgbClr val="8F8E8E"/>
                </a:solidFill>
              </a:rPr>
              <a:t>estándares apoyan las políticas </a:t>
            </a:r>
            <a:r>
              <a:rPr lang="es-MX" sz="2800" dirty="0">
                <a:solidFill>
                  <a:srgbClr val="8F8E8E"/>
                </a:solidFill>
              </a:rPr>
              <a:t>en el sentido de que la </a:t>
            </a:r>
            <a:r>
              <a:rPr lang="es-MX" sz="2800" b="1" dirty="0">
                <a:solidFill>
                  <a:srgbClr val="8F8E8E"/>
                </a:solidFill>
              </a:rPr>
              <a:t>adopción de políticas de seguridad es posible gracias a estándares más granulares y específicos</a:t>
            </a:r>
            <a:r>
              <a:rPr lang="es-MX" sz="2800" dirty="0">
                <a:solidFill>
                  <a:srgbClr val="8F8E8E"/>
                </a:solidFill>
              </a:rPr>
              <a:t>. Al igual que las políticas de seguridad, </a:t>
            </a:r>
            <a:r>
              <a:rPr lang="es-MX" sz="2800" b="1" dirty="0">
                <a:solidFill>
                  <a:srgbClr val="8F8E8E"/>
                </a:solidFill>
              </a:rPr>
              <a:t>los estándares organizacionales se consideran elementos obligatorios de un programa de seguridad </a:t>
            </a:r>
            <a:r>
              <a:rPr lang="es-MX" sz="2800" dirty="0">
                <a:solidFill>
                  <a:srgbClr val="8F8E8E"/>
                </a:solidFill>
              </a:rPr>
              <a:t>y </a:t>
            </a:r>
            <a:r>
              <a:rPr lang="es-MX" sz="2800" b="1" dirty="0">
                <a:solidFill>
                  <a:srgbClr val="8F8E8E"/>
                </a:solidFill>
              </a:rPr>
              <a:t>deben seguirse en toda la empresa </a:t>
            </a:r>
            <a:r>
              <a:rPr lang="es-MX" sz="2800" dirty="0">
                <a:solidFill>
                  <a:srgbClr val="8F8E8E"/>
                </a:solidFill>
              </a:rPr>
              <a:t>a menos que se otorgue una exención específicamente para una función en particular.</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347571" y="99499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Estándares de </a:t>
            </a:r>
            <a:r>
              <a:rPr lang="es-MX" sz="4000" b="1" spc="-100" dirty="0">
                <a:solidFill>
                  <a:schemeClr val="bg1">
                    <a:lumMod val="65000"/>
                  </a:schemeClr>
                </a:solidFill>
                <a:latin typeface="Arial" charset="0"/>
                <a:ea typeface="Arial" charset="0"/>
                <a:cs typeface="Arial" charset="0"/>
              </a:rPr>
              <a:t>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8821112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958019"/>
            <a:ext cx="10082567" cy="3108543"/>
          </a:xfrm>
          <a:prstGeom prst="rect">
            <a:avLst/>
          </a:prstGeom>
          <a:noFill/>
        </p:spPr>
        <p:txBody>
          <a:bodyPr wrap="square" rtlCol="0">
            <a:spAutoFit/>
          </a:bodyPr>
          <a:lstStyle/>
          <a:p>
            <a:pPr algn="just"/>
            <a:r>
              <a:rPr lang="es-MX" sz="2800" dirty="0">
                <a:solidFill>
                  <a:srgbClr val="8F8E8E"/>
                </a:solidFill>
              </a:rPr>
              <a:t>El Comité de Organizaciones Patrocinadoras de la Comisión </a:t>
            </a:r>
            <a:r>
              <a:rPr lang="es-MX" sz="2800" dirty="0" err="1">
                <a:solidFill>
                  <a:srgbClr val="8F8E8E"/>
                </a:solidFill>
              </a:rPr>
              <a:t>Treadway</a:t>
            </a:r>
            <a:r>
              <a:rPr lang="es-MX" sz="2800" dirty="0">
                <a:solidFill>
                  <a:srgbClr val="8F8E8E"/>
                </a:solidFill>
              </a:rPr>
              <a:t> (COSO) es una iniciativa conjunta de cinco organizaciones del sector privado, establecida en los Estados Unidos en respuesta al informe de la Comisión </a:t>
            </a:r>
            <a:r>
              <a:rPr lang="es-MX" sz="2800" dirty="0" err="1">
                <a:solidFill>
                  <a:srgbClr val="8F8E8E"/>
                </a:solidFill>
              </a:rPr>
              <a:t>Treadway</a:t>
            </a:r>
            <a:r>
              <a:rPr lang="es-MX" sz="2800" dirty="0">
                <a:solidFill>
                  <a:srgbClr val="8F8E8E"/>
                </a:solidFill>
              </a:rPr>
              <a:t> sobre informes financieros fraudulentos. COSO ha establecido </a:t>
            </a:r>
            <a:r>
              <a:rPr lang="es-MX" sz="2800" b="1" dirty="0">
                <a:solidFill>
                  <a:srgbClr val="8F8E8E"/>
                </a:solidFill>
              </a:rPr>
              <a:t>un Marco Integrado de Gestión de Riesgos</a:t>
            </a:r>
            <a:r>
              <a:rPr lang="es-MX" sz="2800" dirty="0">
                <a:solidFill>
                  <a:srgbClr val="8F8E8E"/>
                </a:solidFill>
              </a:rPr>
              <a:t> Empresariales contra el cual las empresas y organizaciones </a:t>
            </a:r>
            <a:r>
              <a:rPr lang="es-MX" sz="2800" b="1" dirty="0">
                <a:solidFill>
                  <a:srgbClr val="8F8E8E"/>
                </a:solidFill>
              </a:rPr>
              <a:t>pueden evaluar sus sistemas de control</a:t>
            </a:r>
            <a:r>
              <a:rPr lang="es-MX" sz="2800" dirty="0">
                <a:solidFill>
                  <a:srgbClr val="8F8E8E"/>
                </a:solidFill>
              </a:rPr>
              <a:t>.</a:t>
            </a:r>
            <a:endParaRPr lang="es-MX"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8322"/>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The Committee of Sponsoring Organizations of the Treadway Commission </a:t>
            </a:r>
            <a:r>
              <a:rPr lang="en-US" dirty="0">
                <a:solidFill>
                  <a:schemeClr val="bg1">
                    <a:lumMod val="65000"/>
                  </a:schemeClr>
                </a:solidFill>
              </a:rPr>
              <a:t>(COSO)</a:t>
            </a:r>
            <a:endParaRPr lang="es-MX" dirty="0">
              <a:solidFill>
                <a:schemeClr val="bg1">
                  <a:lumMod val="65000"/>
                </a:schemeClr>
              </a:solidFill>
            </a:endParaRPr>
          </a:p>
        </p:txBody>
      </p:sp>
    </p:spTree>
    <p:extLst>
      <p:ext uri="{BB962C8B-B14F-4D97-AF65-F5344CB8AC3E}">
        <p14:creationId xmlns:p14="http://schemas.microsoft.com/office/powerpoint/2010/main" val="3921313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958019"/>
            <a:ext cx="10082567" cy="3108543"/>
          </a:xfrm>
          <a:prstGeom prst="rect">
            <a:avLst/>
          </a:prstGeom>
          <a:noFill/>
        </p:spPr>
        <p:txBody>
          <a:bodyPr wrap="square" rtlCol="0">
            <a:spAutoFit/>
          </a:bodyPr>
          <a:lstStyle/>
          <a:p>
            <a:pPr algn="just"/>
            <a:r>
              <a:rPr lang="es-MX" sz="2800" dirty="0">
                <a:solidFill>
                  <a:srgbClr val="8F8E8E"/>
                </a:solidFill>
              </a:rPr>
              <a:t>COSO describe el </a:t>
            </a:r>
            <a:r>
              <a:rPr lang="es-MX" sz="2800" b="1" dirty="0">
                <a:solidFill>
                  <a:srgbClr val="8F8E8E"/>
                </a:solidFill>
              </a:rPr>
              <a:t>control interno </a:t>
            </a:r>
            <a:r>
              <a:rPr lang="es-MX" sz="2800" dirty="0">
                <a:solidFill>
                  <a:srgbClr val="8F8E8E"/>
                </a:solidFill>
              </a:rPr>
              <a:t>como </a:t>
            </a:r>
            <a:r>
              <a:rPr lang="es-MX" sz="2800" b="1" dirty="0">
                <a:solidFill>
                  <a:srgbClr val="8F8E8E"/>
                </a:solidFill>
              </a:rPr>
              <a:t>un proceso que consta de cinco componentes interrelacionados</a:t>
            </a:r>
            <a:r>
              <a:rPr lang="es-MX" sz="2800" dirty="0">
                <a:solidFill>
                  <a:srgbClr val="8F8E8E"/>
                </a:solidFill>
              </a:rPr>
              <a:t>:</a:t>
            </a:r>
          </a:p>
          <a:p>
            <a:pPr algn="just"/>
            <a:r>
              <a:rPr lang="es-MX" sz="2800" dirty="0">
                <a:solidFill>
                  <a:srgbClr val="8F8E8E"/>
                </a:solidFill>
              </a:rPr>
              <a:t>● </a:t>
            </a:r>
            <a:r>
              <a:rPr lang="es-MX" sz="2800" b="1" dirty="0">
                <a:solidFill>
                  <a:srgbClr val="8F8E8E"/>
                </a:solidFill>
              </a:rPr>
              <a:t>Entorno de control</a:t>
            </a:r>
          </a:p>
          <a:p>
            <a:pPr algn="just"/>
            <a:r>
              <a:rPr lang="es-MX" sz="2800" dirty="0">
                <a:solidFill>
                  <a:srgbClr val="8F8E8E"/>
                </a:solidFill>
              </a:rPr>
              <a:t>● </a:t>
            </a:r>
            <a:r>
              <a:rPr lang="es-MX" sz="2800" b="1" dirty="0">
                <a:solidFill>
                  <a:srgbClr val="8F8E8E"/>
                </a:solidFill>
              </a:rPr>
              <a:t>Evaluación de riesgos</a:t>
            </a:r>
          </a:p>
          <a:p>
            <a:pPr algn="just"/>
            <a:r>
              <a:rPr lang="es-MX" sz="2800" dirty="0">
                <a:solidFill>
                  <a:srgbClr val="8F8E8E"/>
                </a:solidFill>
              </a:rPr>
              <a:t>● </a:t>
            </a:r>
            <a:r>
              <a:rPr lang="es-MX" sz="2800" b="1" dirty="0">
                <a:solidFill>
                  <a:srgbClr val="8F8E8E"/>
                </a:solidFill>
              </a:rPr>
              <a:t>Actividades de control</a:t>
            </a:r>
          </a:p>
          <a:p>
            <a:pPr algn="just"/>
            <a:r>
              <a:rPr lang="es-MX" sz="2800" dirty="0">
                <a:solidFill>
                  <a:srgbClr val="8F8E8E"/>
                </a:solidFill>
              </a:rPr>
              <a:t>● </a:t>
            </a:r>
            <a:r>
              <a:rPr lang="es-MX" sz="2800" b="1" dirty="0">
                <a:solidFill>
                  <a:srgbClr val="8F8E8E"/>
                </a:solidFill>
              </a:rPr>
              <a:t>Información y comunicación</a:t>
            </a:r>
          </a:p>
          <a:p>
            <a:pPr algn="just"/>
            <a:r>
              <a:rPr lang="es-MX" sz="2800" dirty="0">
                <a:solidFill>
                  <a:srgbClr val="8F8E8E"/>
                </a:solidFill>
              </a:rPr>
              <a:t>● </a:t>
            </a:r>
            <a:r>
              <a:rPr lang="es-MX" sz="2800" b="1" dirty="0">
                <a:solidFill>
                  <a:srgbClr val="8F8E8E"/>
                </a:solidFill>
              </a:rPr>
              <a:t>Monitoreo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8322"/>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The Committee of Sponsoring Organizations of the Treadway Commission </a:t>
            </a:r>
            <a:r>
              <a:rPr lang="en-US" dirty="0">
                <a:solidFill>
                  <a:schemeClr val="bg1">
                    <a:lumMod val="65000"/>
                  </a:schemeClr>
                </a:solidFill>
              </a:rPr>
              <a:t>(COSO)</a:t>
            </a:r>
            <a:endParaRPr lang="es-MX" dirty="0">
              <a:solidFill>
                <a:schemeClr val="bg1">
                  <a:lumMod val="65000"/>
                </a:schemeClr>
              </a:solidFill>
            </a:endParaRPr>
          </a:p>
        </p:txBody>
      </p:sp>
    </p:spTree>
    <p:extLst>
      <p:ext uri="{BB962C8B-B14F-4D97-AF65-F5344CB8AC3E}">
        <p14:creationId xmlns:p14="http://schemas.microsoft.com/office/powerpoint/2010/main" val="30025158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539430"/>
          </a:xfrm>
          <a:prstGeom prst="rect">
            <a:avLst/>
          </a:prstGeom>
          <a:noFill/>
        </p:spPr>
        <p:txBody>
          <a:bodyPr wrap="square" rtlCol="0">
            <a:spAutoFit/>
          </a:bodyPr>
          <a:lstStyle/>
          <a:p>
            <a:pPr algn="just"/>
            <a:r>
              <a:rPr lang="es-MX" sz="2800" dirty="0">
                <a:solidFill>
                  <a:srgbClr val="8F8E8E"/>
                </a:solidFill>
              </a:rPr>
              <a:t>Hay regulaciones menos conocidas, pero igualmente importantes. La </a:t>
            </a:r>
            <a:r>
              <a:rPr lang="es-MX" sz="2800" b="1" dirty="0">
                <a:solidFill>
                  <a:srgbClr val="8F8E8E"/>
                </a:solidFill>
              </a:rPr>
              <a:t>autenticación para operaciones bancarias a través de Internet </a:t>
            </a:r>
            <a:r>
              <a:rPr lang="es-MX" sz="2800" dirty="0">
                <a:solidFill>
                  <a:srgbClr val="8F8E8E"/>
                </a:solidFill>
              </a:rPr>
              <a:t>se rige por las reglas del Consejo de </a:t>
            </a:r>
            <a:r>
              <a:rPr lang="es-MX" sz="2800" b="1" dirty="0">
                <a:solidFill>
                  <a:srgbClr val="8F8E8E"/>
                </a:solidFill>
              </a:rPr>
              <a:t>Examen de las Instituciones Financieras Federales (</a:t>
            </a:r>
            <a:r>
              <a:rPr lang="en-US" sz="2800" b="1" dirty="0">
                <a:solidFill>
                  <a:srgbClr val="8F8E8E"/>
                </a:solidFill>
              </a:rPr>
              <a:t>Federal Financial </a:t>
            </a:r>
            <a:r>
              <a:rPr lang="en-US" sz="2800" b="1" dirty="0" err="1">
                <a:solidFill>
                  <a:srgbClr val="8F8E8E"/>
                </a:solidFill>
              </a:rPr>
              <a:t>Institu</a:t>
            </a:r>
            <a:r>
              <a:rPr lang="en-US" sz="2800" b="1" dirty="0">
                <a:solidFill>
                  <a:srgbClr val="8F8E8E"/>
                </a:solidFill>
              </a:rPr>
              <a:t>- </a:t>
            </a:r>
            <a:r>
              <a:rPr lang="en-US" sz="2800" b="1" dirty="0" err="1">
                <a:solidFill>
                  <a:srgbClr val="8F8E8E"/>
                </a:solidFill>
              </a:rPr>
              <a:t>tions</a:t>
            </a:r>
            <a:r>
              <a:rPr lang="en-US" sz="2800" b="1" dirty="0">
                <a:solidFill>
                  <a:srgbClr val="8F8E8E"/>
                </a:solidFill>
              </a:rPr>
              <a:t> Examination Council  </a:t>
            </a:r>
            <a:r>
              <a:rPr lang="es-MX" sz="2800" b="1" dirty="0">
                <a:solidFill>
                  <a:srgbClr val="8F8E8E"/>
                </a:solidFill>
              </a:rPr>
              <a:t>FFIEC)</a:t>
            </a:r>
            <a:r>
              <a:rPr lang="es-MX" sz="2800" dirty="0">
                <a:solidFill>
                  <a:srgbClr val="8F8E8E"/>
                </a:solidFill>
              </a:rPr>
              <a:t>. Las regulaciones actuales de la FFIEC establecen que la autenticación </a:t>
            </a:r>
            <a:r>
              <a:rPr lang="es-MX" sz="2800" b="1" dirty="0">
                <a:solidFill>
                  <a:srgbClr val="8F8E8E"/>
                </a:solidFill>
              </a:rPr>
              <a:t>debe ser de naturaleza multifactorial como mínimo</a:t>
            </a:r>
            <a:r>
              <a:rPr lang="es-MX" sz="2800" dirty="0">
                <a:solidFill>
                  <a:srgbClr val="8F8E8E"/>
                </a:solidFill>
              </a:rPr>
              <a:t>. Cualquier sistema diseñado para su uso en este entorno debe incluirlo como requisito.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Otras </a:t>
            </a:r>
            <a:r>
              <a:rPr lang="es-MX" sz="4000" b="1" spc="-100" dirty="0">
                <a:solidFill>
                  <a:schemeClr val="bg1">
                    <a:lumMod val="65000"/>
                  </a:schemeClr>
                </a:solidFill>
                <a:latin typeface="Arial" charset="0"/>
                <a:ea typeface="Arial" charset="0"/>
                <a:cs typeface="Arial" charset="0"/>
              </a:rPr>
              <a:t>regulaciones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04800788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108543"/>
          </a:xfrm>
          <a:prstGeom prst="rect">
            <a:avLst/>
          </a:prstGeom>
          <a:noFill/>
        </p:spPr>
        <p:txBody>
          <a:bodyPr wrap="square" rtlCol="0">
            <a:spAutoFit/>
          </a:bodyPr>
          <a:lstStyle/>
          <a:p>
            <a:pPr algn="just"/>
            <a:r>
              <a:rPr lang="es-MX" sz="2800" dirty="0">
                <a:solidFill>
                  <a:srgbClr val="8F8E8E"/>
                </a:solidFill>
              </a:rPr>
              <a:t>Las cuestiones legales enmarcan una amplia gama de comportamientos y entornos laborales. Esto proviene del concepto de que cuando surgen </a:t>
            </a:r>
            <a:r>
              <a:rPr lang="es-MX" sz="2800" b="1" dirty="0">
                <a:solidFill>
                  <a:srgbClr val="8F8E8E"/>
                </a:solidFill>
              </a:rPr>
              <a:t>disputas entre las partes, el sistema legal es un método para resolver estas disputas</a:t>
            </a:r>
            <a:r>
              <a:rPr lang="es-MX" sz="2800" dirty="0">
                <a:solidFill>
                  <a:srgbClr val="8F8E8E"/>
                </a:solidFill>
              </a:rPr>
              <a:t>. Con el tiempo, se ha creado un cuerpo de </a:t>
            </a:r>
            <a:r>
              <a:rPr lang="es-MX" sz="2800" b="1" dirty="0">
                <a:solidFill>
                  <a:srgbClr val="8F8E8E"/>
                </a:solidFill>
              </a:rPr>
              <a:t>leyes y reglamentos para regular las actividades, proporcionando una hoja de ruta para el comportamiento entre las partes</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834933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539430"/>
          </a:xfrm>
          <a:prstGeom prst="rect">
            <a:avLst/>
          </a:prstGeom>
          <a:noFill/>
        </p:spPr>
        <p:txBody>
          <a:bodyPr wrap="square" rtlCol="0">
            <a:spAutoFit/>
          </a:bodyPr>
          <a:lstStyle/>
          <a:p>
            <a:pPr algn="just"/>
            <a:r>
              <a:rPr lang="es-MX" sz="2800" dirty="0">
                <a:solidFill>
                  <a:srgbClr val="8F8E8E"/>
                </a:solidFill>
              </a:rPr>
              <a:t>La </a:t>
            </a:r>
            <a:r>
              <a:rPr lang="es-MX" sz="2800" b="1" dirty="0">
                <a:solidFill>
                  <a:srgbClr val="8F8E8E"/>
                </a:solidFill>
              </a:rPr>
              <a:t>propiedad intelectual </a:t>
            </a:r>
            <a:r>
              <a:rPr lang="es-MX" sz="2800" dirty="0">
                <a:solidFill>
                  <a:srgbClr val="8F8E8E"/>
                </a:solidFill>
              </a:rPr>
              <a:t>es un término legal que reconoce que </a:t>
            </a:r>
            <a:r>
              <a:rPr lang="es-MX" sz="2800" b="1" dirty="0">
                <a:solidFill>
                  <a:srgbClr val="8F8E8E"/>
                </a:solidFill>
              </a:rPr>
              <a:t>las creaciones de la mente pueden ser y son propiedad a la que se le puede otorgar el control exclusivo al creador. </a:t>
            </a:r>
            <a:r>
              <a:rPr lang="es-MX" sz="2800" dirty="0">
                <a:solidFill>
                  <a:srgbClr val="8F8E8E"/>
                </a:solidFill>
              </a:rPr>
              <a:t>Se puede utilizar una </a:t>
            </a:r>
            <a:r>
              <a:rPr lang="es-MX" sz="2800" b="1" dirty="0">
                <a:solidFill>
                  <a:srgbClr val="8F8E8E"/>
                </a:solidFill>
              </a:rPr>
              <a:t>variedad de diferentes mecanismos legales para proteger los derechos de control exclusivo</a:t>
            </a:r>
            <a:r>
              <a:rPr lang="es-MX" sz="2800" dirty="0">
                <a:solidFill>
                  <a:srgbClr val="8F8E8E"/>
                </a:solidFill>
              </a:rPr>
              <a:t>. La asociación del mecanismo legal a la propiedad generalmente está determinada por el tipo de propiedad. </a:t>
            </a:r>
            <a:r>
              <a:rPr lang="es-MX" sz="2800" b="1" dirty="0">
                <a:solidFill>
                  <a:srgbClr val="8F8E8E"/>
                </a:solidFill>
              </a:rPr>
              <a:t>Las formas comunes de protección legal son patentes, derechos de autor, marcas comerciales y secretos comerciales</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3192423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2677656"/>
          </a:xfrm>
          <a:prstGeom prst="rect">
            <a:avLst/>
          </a:prstGeom>
          <a:noFill/>
        </p:spPr>
        <p:txBody>
          <a:bodyPr wrap="square" rtlCol="0">
            <a:spAutoFit/>
          </a:bodyPr>
          <a:lstStyle/>
          <a:p>
            <a:pPr algn="just"/>
            <a:r>
              <a:rPr lang="es-MX" sz="2800" dirty="0">
                <a:solidFill>
                  <a:srgbClr val="8F8E8E"/>
                </a:solidFill>
              </a:rPr>
              <a:t>Patentes de software</a:t>
            </a:r>
          </a:p>
          <a:p>
            <a:pPr algn="just"/>
            <a:r>
              <a:rPr lang="es-MX" sz="2800" dirty="0">
                <a:solidFill>
                  <a:srgbClr val="8F8E8E"/>
                </a:solidFill>
              </a:rPr>
              <a:t>Existe un intenso debate sobre </a:t>
            </a:r>
            <a:r>
              <a:rPr lang="es-MX" sz="2800" b="1" dirty="0">
                <a:solidFill>
                  <a:srgbClr val="8F8E8E"/>
                </a:solidFill>
              </a:rPr>
              <a:t>hasta qué punto deberían concederse las patentes de software</a:t>
            </a:r>
            <a:r>
              <a:rPr lang="es-MX" sz="2800" dirty="0">
                <a:solidFill>
                  <a:srgbClr val="8F8E8E"/>
                </a:solidFill>
              </a:rPr>
              <a:t>, si es que se conceden. En los </a:t>
            </a:r>
            <a:r>
              <a:rPr lang="es-MX" sz="2800" b="1" dirty="0">
                <a:solidFill>
                  <a:srgbClr val="8F8E8E"/>
                </a:solidFill>
              </a:rPr>
              <a:t>Estados Unidos</a:t>
            </a:r>
            <a:r>
              <a:rPr lang="es-MX" sz="2800" dirty="0">
                <a:solidFill>
                  <a:srgbClr val="8F8E8E"/>
                </a:solidFill>
              </a:rPr>
              <a:t>, la ley de patentes </a:t>
            </a:r>
            <a:r>
              <a:rPr lang="es-MX" sz="2800" b="1" dirty="0">
                <a:solidFill>
                  <a:srgbClr val="8F8E8E"/>
                </a:solidFill>
              </a:rPr>
              <a:t>excluye la emisión de patentes para ideas abstractas</a:t>
            </a:r>
            <a:r>
              <a:rPr lang="es-MX" sz="2800" dirty="0">
                <a:solidFill>
                  <a:srgbClr val="8F8E8E"/>
                </a:solidFill>
              </a:rPr>
              <a:t>, y esto se ha utilizado para denegar algunas patentes relacionadas con software.</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0913393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2246769"/>
          </a:xfrm>
          <a:prstGeom prst="rect">
            <a:avLst/>
          </a:prstGeom>
          <a:noFill/>
        </p:spPr>
        <p:txBody>
          <a:bodyPr wrap="square" rtlCol="0">
            <a:spAutoFit/>
          </a:bodyPr>
          <a:lstStyle/>
          <a:p>
            <a:pPr algn="just"/>
            <a:r>
              <a:rPr lang="es-MX" sz="2800" dirty="0">
                <a:solidFill>
                  <a:srgbClr val="8F8E8E"/>
                </a:solidFill>
              </a:rPr>
              <a:t>Patentes de software</a:t>
            </a:r>
          </a:p>
          <a:p>
            <a:pPr algn="just"/>
            <a:endParaRPr lang="es-MX" sz="2800" dirty="0">
              <a:solidFill>
                <a:srgbClr val="8F8E8E"/>
              </a:solidFill>
            </a:endParaRPr>
          </a:p>
          <a:p>
            <a:pPr algn="just"/>
            <a:r>
              <a:rPr lang="es-MX" sz="2800" dirty="0">
                <a:solidFill>
                  <a:srgbClr val="8F8E8E"/>
                </a:solidFill>
              </a:rPr>
              <a:t>En </a:t>
            </a:r>
            <a:r>
              <a:rPr lang="es-MX" sz="2800" b="1" dirty="0">
                <a:solidFill>
                  <a:srgbClr val="8F8E8E"/>
                </a:solidFill>
              </a:rPr>
              <a:t>Europa</a:t>
            </a:r>
            <a:r>
              <a:rPr lang="es-MX" sz="2800" dirty="0">
                <a:solidFill>
                  <a:srgbClr val="8F8E8E"/>
                </a:solidFill>
              </a:rPr>
              <a:t>, los programas informáticos como tales </a:t>
            </a:r>
            <a:r>
              <a:rPr lang="es-MX" sz="2800" b="1" dirty="0">
                <a:solidFill>
                  <a:srgbClr val="8F8E8E"/>
                </a:solidFill>
              </a:rPr>
              <a:t>suelen estar excluidos de la patentabilidad</a:t>
            </a:r>
            <a:r>
              <a:rPr lang="es-MX" sz="2800" dirty="0">
                <a:solidFill>
                  <a:srgbClr val="8F8E8E"/>
                </a:solidFill>
              </a:rPr>
              <a:t>. Existe cierta protección superpuesta para el software en forma de </a:t>
            </a:r>
            <a:r>
              <a:rPr lang="es-MX" sz="2800" b="1" dirty="0">
                <a:solidFill>
                  <a:srgbClr val="8F8E8E"/>
                </a:solidFill>
              </a:rPr>
              <a:t>derechos de autor</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5042947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108543"/>
          </a:xfrm>
          <a:prstGeom prst="rect">
            <a:avLst/>
          </a:prstGeom>
          <a:noFill/>
        </p:spPr>
        <p:txBody>
          <a:bodyPr wrap="square" rtlCol="0">
            <a:spAutoFit/>
          </a:bodyPr>
          <a:lstStyle/>
          <a:p>
            <a:pPr algn="just"/>
            <a:r>
              <a:rPr lang="es-MX" sz="2800" dirty="0">
                <a:solidFill>
                  <a:srgbClr val="8F8E8E"/>
                </a:solidFill>
              </a:rPr>
              <a:t>Patentes de software</a:t>
            </a:r>
          </a:p>
          <a:p>
            <a:pPr algn="just"/>
            <a:endParaRPr lang="es-MX" sz="2800" dirty="0">
              <a:solidFill>
                <a:srgbClr val="8F8E8E"/>
              </a:solidFill>
            </a:endParaRPr>
          </a:p>
          <a:p>
            <a:pPr algn="just"/>
            <a:r>
              <a:rPr lang="es-MX" sz="2800" dirty="0">
                <a:solidFill>
                  <a:srgbClr val="8F8E8E"/>
                </a:solidFill>
              </a:rPr>
              <a:t>Las patentes pueden </a:t>
            </a:r>
            <a:r>
              <a:rPr lang="es-MX" sz="2800" b="1" dirty="0">
                <a:solidFill>
                  <a:srgbClr val="8F8E8E"/>
                </a:solidFill>
              </a:rPr>
              <a:t>cubrir los algoritmos y métodos subyacentes </a:t>
            </a:r>
            <a:r>
              <a:rPr lang="es-MX" sz="2800" dirty="0">
                <a:solidFill>
                  <a:srgbClr val="8F8E8E"/>
                </a:solidFill>
              </a:rPr>
              <a:t>incorporados en el software. También pueden </a:t>
            </a:r>
            <a:r>
              <a:rPr lang="es-MX" sz="2800" b="1" dirty="0">
                <a:solidFill>
                  <a:srgbClr val="8F8E8E"/>
                </a:solidFill>
              </a:rPr>
              <a:t>proteger la función para la que está destinado el software</a:t>
            </a:r>
            <a:r>
              <a:rPr lang="es-MX" sz="2800" dirty="0">
                <a:solidFill>
                  <a:srgbClr val="8F8E8E"/>
                </a:solidFill>
              </a:rPr>
              <a:t>. Estas protecciones son independientes del lenguaje en particular o de la codificación específica.</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8017740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56611"/>
            <a:ext cx="10082567" cy="3970318"/>
          </a:xfrm>
          <a:prstGeom prst="rect">
            <a:avLst/>
          </a:prstGeom>
          <a:noFill/>
        </p:spPr>
        <p:txBody>
          <a:bodyPr wrap="square" rtlCol="0">
            <a:spAutoFit/>
          </a:bodyPr>
          <a:lstStyle/>
          <a:p>
            <a:pPr algn="just"/>
            <a:r>
              <a:rPr lang="es-MX" sz="2800" dirty="0">
                <a:solidFill>
                  <a:srgbClr val="8F8E8E"/>
                </a:solidFill>
              </a:rPr>
              <a:t>Derechos de autor del software</a:t>
            </a:r>
          </a:p>
          <a:p>
            <a:pPr algn="just"/>
            <a:endParaRPr lang="es-MX" sz="2800" dirty="0">
              <a:solidFill>
                <a:srgbClr val="8F8E8E"/>
              </a:solidFill>
            </a:endParaRPr>
          </a:p>
          <a:p>
            <a:pPr algn="just"/>
            <a:r>
              <a:rPr lang="es-MX" sz="2800" dirty="0">
                <a:solidFill>
                  <a:srgbClr val="8F8E8E"/>
                </a:solidFill>
              </a:rPr>
              <a:t>Mediante el derecho de autor, </a:t>
            </a:r>
            <a:r>
              <a:rPr lang="es-MX" sz="2800" b="1" dirty="0">
                <a:solidFill>
                  <a:srgbClr val="8F8E8E"/>
                </a:solidFill>
              </a:rPr>
              <a:t>el software está protegido como obra literaria en virtud del Convenio de Berna</a:t>
            </a:r>
            <a:r>
              <a:rPr lang="es-MX" sz="2800" dirty="0">
                <a:solidFill>
                  <a:srgbClr val="8F8E8E"/>
                </a:solidFill>
              </a:rPr>
              <a:t>. La protección de los derechos de autor permite </a:t>
            </a:r>
            <a:r>
              <a:rPr lang="es-MX" sz="2800" b="1" dirty="0">
                <a:solidFill>
                  <a:srgbClr val="8F8E8E"/>
                </a:solidFill>
              </a:rPr>
              <a:t>al creador de un programa evitar que otra entidad lo copie</a:t>
            </a:r>
            <a:r>
              <a:rPr lang="es-MX" sz="2800" dirty="0">
                <a:solidFill>
                  <a:srgbClr val="8F8E8E"/>
                </a:solidFill>
              </a:rPr>
              <a:t>. La ley de derechos de autor </a:t>
            </a:r>
            <a:r>
              <a:rPr lang="es-MX" sz="2800" b="1" dirty="0">
                <a:solidFill>
                  <a:srgbClr val="8F8E8E"/>
                </a:solidFill>
              </a:rPr>
              <a:t>prohíbe la copia directa de parte o la totalidad de una versión </a:t>
            </a:r>
            <a:r>
              <a:rPr lang="es-MX" sz="2800" dirty="0">
                <a:solidFill>
                  <a:srgbClr val="8F8E8E"/>
                </a:solidFill>
              </a:rPr>
              <a:t>particular de un software determinado, pero </a:t>
            </a:r>
            <a:r>
              <a:rPr lang="es-MX" sz="2800" b="1" dirty="0">
                <a:solidFill>
                  <a:srgbClr val="8F8E8E"/>
                </a:solidFill>
              </a:rPr>
              <a:t>no impide que otros desarrolladores escriban sus propias versiones de forma independiente.</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Asuntos </a:t>
            </a:r>
            <a:r>
              <a:rPr lang="es-MX" sz="4000" b="1" spc="-100" dirty="0">
                <a:solidFill>
                  <a:schemeClr val="bg1">
                    <a:lumMod val="65000"/>
                  </a:schemeClr>
                </a:solidFill>
                <a:latin typeface="Arial" charset="0"/>
                <a:ea typeface="Arial" charset="0"/>
                <a:cs typeface="Arial" charset="0"/>
              </a:rPr>
              <a:t>legales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782580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00887" y="1892692"/>
            <a:ext cx="10082567" cy="2677656"/>
          </a:xfrm>
          <a:prstGeom prst="rect">
            <a:avLst/>
          </a:prstGeom>
          <a:noFill/>
        </p:spPr>
        <p:txBody>
          <a:bodyPr wrap="square" rtlCol="0">
            <a:spAutoFit/>
          </a:bodyPr>
          <a:lstStyle/>
          <a:p>
            <a:pPr algn="just"/>
            <a:r>
              <a:rPr lang="es-MX" sz="2800" dirty="0">
                <a:solidFill>
                  <a:srgbClr val="8F8E8E"/>
                </a:solidFill>
              </a:rPr>
              <a:t>Los tipos de estándares de seguridad pueden clasificarse en </a:t>
            </a:r>
            <a:r>
              <a:rPr lang="es-MX" sz="2800" b="1" dirty="0">
                <a:solidFill>
                  <a:srgbClr val="8F8E8E"/>
                </a:solidFill>
              </a:rPr>
              <a:t>términos generales en estándares internos o externos</a:t>
            </a:r>
            <a:r>
              <a:rPr lang="es-MX" sz="2800" dirty="0">
                <a:solidFill>
                  <a:srgbClr val="8F8E8E"/>
                </a:solidFill>
              </a:rPr>
              <a:t>. Los estándares </a:t>
            </a:r>
            <a:r>
              <a:rPr lang="es-MX" sz="2800" b="1" dirty="0">
                <a:solidFill>
                  <a:srgbClr val="8F8E8E"/>
                </a:solidFill>
              </a:rPr>
              <a:t>internos suelen ser específicos</a:t>
            </a:r>
            <a:r>
              <a:rPr lang="es-MX" sz="2800" dirty="0">
                <a:solidFill>
                  <a:srgbClr val="8F8E8E"/>
                </a:solidFill>
              </a:rPr>
              <a:t>. El </a:t>
            </a:r>
            <a:r>
              <a:rPr lang="es-MX" sz="2800" b="1" dirty="0">
                <a:solidFill>
                  <a:srgbClr val="8F8E8E"/>
                </a:solidFill>
              </a:rPr>
              <a:t>estándar de codificación</a:t>
            </a:r>
            <a:r>
              <a:rPr lang="es-MX" sz="2800" dirty="0">
                <a:solidFill>
                  <a:srgbClr val="8F8E8E"/>
                </a:solidFill>
              </a:rPr>
              <a:t> es un ejemplo de un estándar de seguridad de software interno. Las </a:t>
            </a:r>
            <a:r>
              <a:rPr lang="es-MX" sz="2800" b="1" dirty="0">
                <a:solidFill>
                  <a:srgbClr val="8F8E8E"/>
                </a:solidFill>
              </a:rPr>
              <a:t>normas externas </a:t>
            </a:r>
            <a:r>
              <a:rPr lang="es-MX" sz="2800" dirty="0">
                <a:solidFill>
                  <a:srgbClr val="8F8E8E"/>
                </a:solidFill>
              </a:rPr>
              <a:t>pueden </a:t>
            </a:r>
            <a:r>
              <a:rPr lang="es-MX" sz="2800" b="1" dirty="0">
                <a:solidFill>
                  <a:srgbClr val="8F8E8E"/>
                </a:solidFill>
              </a:rPr>
              <a:t>clasificarse además según el emisor y el reconocimiento.</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347571" y="99499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Estándares de </a:t>
            </a:r>
            <a:r>
              <a:rPr lang="es-MX" sz="4000" b="1" spc="-100" dirty="0">
                <a:solidFill>
                  <a:schemeClr val="bg1">
                    <a:lumMod val="65000"/>
                  </a:schemeClr>
                </a:solidFill>
                <a:latin typeface="Arial" charset="0"/>
                <a:ea typeface="Arial" charset="0"/>
                <a:cs typeface="Arial" charset="0"/>
              </a:rPr>
              <a:t>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306034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00887" y="1892692"/>
            <a:ext cx="10082567" cy="3108543"/>
          </a:xfrm>
          <a:prstGeom prst="rect">
            <a:avLst/>
          </a:prstGeom>
          <a:noFill/>
        </p:spPr>
        <p:txBody>
          <a:bodyPr wrap="square" rtlCol="0">
            <a:spAutoFit/>
          </a:bodyPr>
          <a:lstStyle/>
          <a:p>
            <a:pPr algn="just"/>
            <a:r>
              <a:rPr lang="es-MX" sz="2800" b="1" dirty="0">
                <a:solidFill>
                  <a:srgbClr val="8F8E8E"/>
                </a:solidFill>
              </a:rPr>
              <a:t>Según</a:t>
            </a:r>
            <a:r>
              <a:rPr lang="es-MX" sz="2800" dirty="0">
                <a:solidFill>
                  <a:srgbClr val="8F8E8E"/>
                </a:solidFill>
              </a:rPr>
              <a:t> </a:t>
            </a:r>
            <a:r>
              <a:rPr lang="es-MX" sz="2800" b="1" dirty="0">
                <a:solidFill>
                  <a:srgbClr val="8F8E8E"/>
                </a:solidFill>
              </a:rPr>
              <a:t>quién haya emitido el estándar</a:t>
            </a:r>
            <a:r>
              <a:rPr lang="es-MX" sz="2800" dirty="0">
                <a:solidFill>
                  <a:srgbClr val="8F8E8E"/>
                </a:solidFill>
              </a:rPr>
              <a:t>, los estándares de seguridad externos se </a:t>
            </a:r>
            <a:r>
              <a:rPr lang="es-MX" sz="2800" b="1" dirty="0">
                <a:solidFill>
                  <a:srgbClr val="8F8E8E"/>
                </a:solidFill>
              </a:rPr>
              <a:t>pueden clasificar en estándares de la industria o estándares gubernamentales</a:t>
            </a:r>
            <a:r>
              <a:rPr lang="es-MX" sz="2800" dirty="0">
                <a:solidFill>
                  <a:srgbClr val="8F8E8E"/>
                </a:solidFill>
              </a:rPr>
              <a:t>. Un ejemplo de un estándar </a:t>
            </a:r>
            <a:r>
              <a:rPr lang="es-MX" sz="2800" b="1" dirty="0">
                <a:solidFill>
                  <a:srgbClr val="8F8E8E"/>
                </a:solidFill>
              </a:rPr>
              <a:t>emitido por la industria</a:t>
            </a:r>
            <a:r>
              <a:rPr lang="es-MX" sz="2800" dirty="0">
                <a:solidFill>
                  <a:srgbClr val="8F8E8E"/>
                </a:solidFill>
              </a:rPr>
              <a:t> es el Estándar de seguridad de datos de la industria de tarjetas de pago </a:t>
            </a:r>
            <a:r>
              <a:rPr lang="es-MX" sz="2800" b="1" dirty="0">
                <a:solidFill>
                  <a:srgbClr val="8F8E8E"/>
                </a:solidFill>
              </a:rPr>
              <a:t>(PCI DSS). </a:t>
            </a:r>
            <a:r>
              <a:rPr lang="es-MX" sz="2800" dirty="0">
                <a:solidFill>
                  <a:srgbClr val="8F8E8E"/>
                </a:solidFill>
              </a:rPr>
              <a:t>Ejemplos de estándares </a:t>
            </a:r>
            <a:r>
              <a:rPr lang="es-MX" sz="2800" b="1" dirty="0">
                <a:solidFill>
                  <a:srgbClr val="8F8E8E"/>
                </a:solidFill>
              </a:rPr>
              <a:t>emitidos por el gobierno</a:t>
            </a:r>
            <a:r>
              <a:rPr lang="es-MX" sz="2800" dirty="0">
                <a:solidFill>
                  <a:srgbClr val="8F8E8E"/>
                </a:solidFill>
              </a:rPr>
              <a:t> incluyen los generados por el Instituto Nacional de Estándares y Tecnología </a:t>
            </a:r>
            <a:r>
              <a:rPr lang="es-MX" sz="2800" b="1" dirty="0">
                <a:solidFill>
                  <a:srgbClr val="8F8E8E"/>
                </a:solidFill>
              </a:rPr>
              <a:t>(NIST).</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347571" y="99499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Estándares de </a:t>
            </a:r>
            <a:r>
              <a:rPr lang="es-MX" sz="4000" b="1" spc="-100" dirty="0">
                <a:solidFill>
                  <a:schemeClr val="bg1">
                    <a:lumMod val="65000"/>
                  </a:schemeClr>
                </a:solidFill>
                <a:latin typeface="Arial" charset="0"/>
                <a:ea typeface="Arial" charset="0"/>
                <a:cs typeface="Arial" charset="0"/>
              </a:rPr>
              <a:t>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64329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00887" y="1892692"/>
            <a:ext cx="10082567" cy="2246769"/>
          </a:xfrm>
          <a:prstGeom prst="rect">
            <a:avLst/>
          </a:prstGeom>
          <a:noFill/>
        </p:spPr>
        <p:txBody>
          <a:bodyPr wrap="square" rtlCol="0">
            <a:spAutoFit/>
          </a:bodyPr>
          <a:lstStyle/>
          <a:p>
            <a:pPr algn="just"/>
            <a:r>
              <a:rPr lang="es-MX" sz="2800" b="1" dirty="0">
                <a:solidFill>
                  <a:srgbClr val="8F8E8E"/>
                </a:solidFill>
              </a:rPr>
              <a:t>No todas las normas se reconocen geográficamente </a:t>
            </a:r>
            <a:r>
              <a:rPr lang="es-MX" sz="2800" dirty="0">
                <a:solidFill>
                  <a:srgbClr val="8F8E8E"/>
                </a:solidFill>
              </a:rPr>
              <a:t>y se pueden hacer cumplir en todas las regiones de manera uniforme. Dependiendo del alcance del reconocimiento, los </a:t>
            </a:r>
            <a:r>
              <a:rPr lang="es-MX" sz="2800" b="1" dirty="0">
                <a:solidFill>
                  <a:srgbClr val="8F8E8E"/>
                </a:solidFill>
              </a:rPr>
              <a:t>estándares de seguridad externos se pueden clasificar en estándares de seguridad nacionales e internacionales</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347571" y="99499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Estándares de </a:t>
            </a:r>
            <a:r>
              <a:rPr lang="es-MX" sz="4000" b="1" spc="-100" dirty="0">
                <a:solidFill>
                  <a:schemeClr val="bg1">
                    <a:lumMod val="65000"/>
                  </a:schemeClr>
                </a:solidFill>
                <a:latin typeface="Arial" charset="0"/>
                <a:ea typeface="Arial" charset="0"/>
                <a:cs typeface="Arial" charset="0"/>
              </a:rPr>
              <a:t>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87791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00887" y="1892692"/>
            <a:ext cx="10082567" cy="1815882"/>
          </a:xfrm>
          <a:prstGeom prst="rect">
            <a:avLst/>
          </a:prstGeom>
          <a:noFill/>
        </p:spPr>
        <p:txBody>
          <a:bodyPr wrap="square" rtlCol="0">
            <a:spAutoFit/>
          </a:bodyPr>
          <a:lstStyle/>
          <a:p>
            <a:pPr algn="just"/>
            <a:r>
              <a:rPr lang="es-MX" sz="2800" dirty="0">
                <a:solidFill>
                  <a:srgbClr val="8F8E8E"/>
                </a:solidFill>
              </a:rPr>
              <a:t>Si bien las </a:t>
            </a:r>
            <a:r>
              <a:rPr lang="es-MX" sz="2800" b="1" dirty="0">
                <a:solidFill>
                  <a:srgbClr val="8F8E8E"/>
                </a:solidFill>
              </a:rPr>
              <a:t>normas</a:t>
            </a:r>
            <a:r>
              <a:rPr lang="es-MX" sz="2800" dirty="0">
                <a:solidFill>
                  <a:srgbClr val="8F8E8E"/>
                </a:solidFill>
              </a:rPr>
              <a:t> de </a:t>
            </a:r>
            <a:r>
              <a:rPr lang="es-MX" sz="2800" b="1" dirty="0">
                <a:solidFill>
                  <a:srgbClr val="8F8E8E"/>
                </a:solidFill>
              </a:rPr>
              <a:t>seguridad</a:t>
            </a:r>
            <a:r>
              <a:rPr lang="es-MX" sz="2800" dirty="0">
                <a:solidFill>
                  <a:srgbClr val="8F8E8E"/>
                </a:solidFill>
              </a:rPr>
              <a:t> </a:t>
            </a:r>
            <a:r>
              <a:rPr lang="es-MX" sz="2800" b="1" dirty="0">
                <a:solidFill>
                  <a:srgbClr val="8F8E8E"/>
                </a:solidFill>
              </a:rPr>
              <a:t>nacional</a:t>
            </a:r>
            <a:r>
              <a:rPr lang="es-MX" sz="2800" dirty="0">
                <a:solidFill>
                  <a:srgbClr val="8F8E8E"/>
                </a:solidFill>
              </a:rPr>
              <a:t> suelen estar </a:t>
            </a:r>
            <a:r>
              <a:rPr lang="es-MX" sz="2800" b="1" dirty="0">
                <a:solidFill>
                  <a:srgbClr val="8F8E8E"/>
                </a:solidFill>
              </a:rPr>
              <a:t>más centradas e incluyen las costumbres y prácticas locales</a:t>
            </a:r>
            <a:r>
              <a:rPr lang="es-MX" sz="2800" dirty="0">
                <a:solidFill>
                  <a:srgbClr val="8F8E8E"/>
                </a:solidFill>
              </a:rPr>
              <a:t>, las normas </a:t>
            </a:r>
            <a:r>
              <a:rPr lang="es-MX" sz="2800" b="1" dirty="0">
                <a:solidFill>
                  <a:srgbClr val="8F8E8E"/>
                </a:solidFill>
              </a:rPr>
              <a:t>internacionales</a:t>
            </a:r>
            <a:r>
              <a:rPr lang="es-MX" sz="2800" dirty="0">
                <a:solidFill>
                  <a:srgbClr val="8F8E8E"/>
                </a:solidFill>
              </a:rPr>
              <a:t> </a:t>
            </a:r>
            <a:r>
              <a:rPr lang="es-MX" sz="2800" b="1" dirty="0">
                <a:solidFill>
                  <a:srgbClr val="8F8E8E"/>
                </a:solidFill>
              </a:rPr>
              <a:t>suelen ser de naturaleza más completa y genérica </a:t>
            </a:r>
            <a:r>
              <a:rPr lang="es-MX" sz="2800" dirty="0">
                <a:solidFill>
                  <a:srgbClr val="8F8E8E"/>
                </a:solidFill>
              </a:rPr>
              <a:t>y </a:t>
            </a:r>
            <a:r>
              <a:rPr lang="es-MX" sz="2800" b="1" dirty="0">
                <a:solidFill>
                  <a:srgbClr val="8F8E8E"/>
                </a:solidFill>
              </a:rPr>
              <a:t>abarcan varios estándares con el objetivo de la interoperabilidad</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347571" y="99499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Estándares de </a:t>
            </a:r>
            <a:r>
              <a:rPr lang="es-MX" sz="4000" b="1" spc="-100" dirty="0">
                <a:solidFill>
                  <a:schemeClr val="bg1">
                    <a:lumMod val="65000"/>
                  </a:schemeClr>
                </a:solidFill>
                <a:latin typeface="Arial" charset="0"/>
                <a:ea typeface="Arial" charset="0"/>
                <a:cs typeface="Arial" charset="0"/>
              </a:rPr>
              <a:t>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44230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00887" y="1892692"/>
            <a:ext cx="10082567" cy="3108543"/>
          </a:xfrm>
          <a:prstGeom prst="rect">
            <a:avLst/>
          </a:prstGeom>
          <a:noFill/>
        </p:spPr>
        <p:txBody>
          <a:bodyPr wrap="square" rtlCol="0">
            <a:spAutoFit/>
          </a:bodyPr>
          <a:lstStyle/>
          <a:p>
            <a:pPr algn="just"/>
            <a:r>
              <a:rPr lang="es-MX" sz="2800" dirty="0">
                <a:solidFill>
                  <a:srgbClr val="8F8E8E"/>
                </a:solidFill>
              </a:rPr>
              <a:t>Un </a:t>
            </a:r>
            <a:r>
              <a:rPr lang="es-MX" sz="2800" b="1" dirty="0">
                <a:solidFill>
                  <a:srgbClr val="8F8E8E"/>
                </a:solidFill>
              </a:rPr>
              <a:t>ejemplo</a:t>
            </a:r>
            <a:r>
              <a:rPr lang="es-MX" sz="2800" dirty="0">
                <a:solidFill>
                  <a:srgbClr val="8F8E8E"/>
                </a:solidFill>
              </a:rPr>
              <a:t> más común de estándares reconocidos internacionalmente es la </a:t>
            </a:r>
            <a:r>
              <a:rPr lang="es-MX" sz="2800" b="1" dirty="0">
                <a:solidFill>
                  <a:srgbClr val="8F8E8E"/>
                </a:solidFill>
              </a:rPr>
              <a:t>ISO (Organización Internacional para la Estandarización), </a:t>
            </a:r>
            <a:r>
              <a:rPr lang="es-MX" sz="2800" dirty="0">
                <a:solidFill>
                  <a:srgbClr val="8F8E8E"/>
                </a:solidFill>
              </a:rPr>
              <a:t>mientras que los ejemplos de estándares reconocidos a nivel nacional son la </a:t>
            </a:r>
            <a:r>
              <a:rPr lang="es-MX" sz="2800" b="1" dirty="0">
                <a:solidFill>
                  <a:srgbClr val="8F8E8E"/>
                </a:solidFill>
              </a:rPr>
              <a:t>Información Federal Estándares de procesamiento (FIPS) y los del Instituto Nacional Estadounidense de Estándares (ANSI), en los Estados Unidos de América</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347571" y="99499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Estándares de </a:t>
            </a:r>
            <a:r>
              <a:rPr lang="es-MX" sz="4000" b="1" spc="-100" dirty="0">
                <a:solidFill>
                  <a:schemeClr val="bg1">
                    <a:lumMod val="65000"/>
                  </a:schemeClr>
                </a:solidFill>
                <a:latin typeface="Arial" charset="0"/>
                <a:ea typeface="Arial" charset="0"/>
                <a:cs typeface="Arial" charset="0"/>
              </a:rPr>
              <a:t>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163539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347571" y="99499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Estándares de </a:t>
            </a:r>
            <a:r>
              <a:rPr lang="es-MX" sz="4000" b="1" spc="-100" dirty="0">
                <a:solidFill>
                  <a:schemeClr val="bg1">
                    <a:lumMod val="65000"/>
                  </a:schemeClr>
                </a:solidFill>
                <a:latin typeface="Arial" charset="0"/>
                <a:ea typeface="Arial" charset="0"/>
                <a:cs typeface="Arial" charset="0"/>
              </a:rPr>
              <a:t>seguridad</a:t>
            </a:r>
            <a:endParaRPr lang="es-ES_tradnl" sz="4000" b="1" spc="-100" dirty="0">
              <a:solidFill>
                <a:schemeClr val="bg1">
                  <a:lumMod val="65000"/>
                </a:schemeClr>
              </a:solidFill>
              <a:latin typeface="Arial" charset="0"/>
              <a:ea typeface="Arial" charset="0"/>
              <a:cs typeface="Arial" charset="0"/>
            </a:endParaRPr>
          </a:p>
        </p:txBody>
      </p:sp>
      <p:pic>
        <p:nvPicPr>
          <p:cNvPr id="7" name="image40.png">
            <a:extLst>
              <a:ext uri="{FF2B5EF4-FFF2-40B4-BE49-F238E27FC236}">
                <a16:creationId xmlns:a16="http://schemas.microsoft.com/office/drawing/2014/main" xmlns="" id="{4385889F-ED6C-452A-A823-D0CC1A3A7AE1}"/>
              </a:ext>
            </a:extLst>
          </p:cNvPr>
          <p:cNvPicPr/>
          <p:nvPr/>
        </p:nvPicPr>
        <p:blipFill>
          <a:blip r:embed="rId5" cstate="print"/>
          <a:stretch>
            <a:fillRect/>
          </a:stretch>
        </p:blipFill>
        <p:spPr>
          <a:xfrm>
            <a:off x="3026598" y="1901591"/>
            <a:ext cx="6888927" cy="3425190"/>
          </a:xfrm>
          <a:prstGeom prst="rect">
            <a:avLst/>
          </a:prstGeom>
        </p:spPr>
      </p:pic>
    </p:spTree>
    <p:extLst>
      <p:ext uri="{BB962C8B-B14F-4D97-AF65-F5344CB8AC3E}">
        <p14:creationId xmlns:p14="http://schemas.microsoft.com/office/powerpoint/2010/main" val="20950456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00887" y="1892692"/>
            <a:ext cx="10082567" cy="4401205"/>
          </a:xfrm>
          <a:prstGeom prst="rect">
            <a:avLst/>
          </a:prstGeom>
          <a:noFill/>
        </p:spPr>
        <p:txBody>
          <a:bodyPr wrap="square" rtlCol="0">
            <a:spAutoFit/>
          </a:bodyPr>
          <a:lstStyle/>
          <a:p>
            <a:pPr algn="just"/>
            <a:r>
              <a:rPr lang="es-MX" sz="2800" dirty="0">
                <a:solidFill>
                  <a:srgbClr val="8F8E8E"/>
                </a:solidFill>
              </a:rPr>
              <a:t>Debe entenderse que dentro del alcance de este curso, </a:t>
            </a:r>
            <a:r>
              <a:rPr lang="es-MX" sz="2800" b="1" dirty="0">
                <a:solidFill>
                  <a:srgbClr val="8F8E8E"/>
                </a:solidFill>
              </a:rPr>
              <a:t>no sería posible</a:t>
            </a:r>
            <a:r>
              <a:rPr lang="es-MX" sz="2800" dirty="0">
                <a:solidFill>
                  <a:srgbClr val="8F8E8E"/>
                </a:solidFill>
              </a:rPr>
              <a:t> una exposición completa y exhaustiva </a:t>
            </a:r>
            <a:r>
              <a:rPr lang="es-MX" sz="2800" b="1" dirty="0">
                <a:solidFill>
                  <a:srgbClr val="8F8E8E"/>
                </a:solidFill>
              </a:rPr>
              <a:t>de cada estándar relacionado con la seguridad del software</a:t>
            </a:r>
            <a:r>
              <a:rPr lang="es-MX" sz="2800" dirty="0">
                <a:solidFill>
                  <a:srgbClr val="8F8E8E"/>
                </a:solidFill>
              </a:rPr>
              <a:t>.</a:t>
            </a:r>
          </a:p>
          <a:p>
            <a:pPr algn="just"/>
            <a:r>
              <a:rPr lang="es-MX" sz="2800" dirty="0">
                <a:solidFill>
                  <a:srgbClr val="8F8E8E"/>
                </a:solidFill>
              </a:rPr>
              <a:t>■ Instituto Nacional de Estándares y Tecnología (NIST)</a:t>
            </a:r>
          </a:p>
          <a:p>
            <a:pPr algn="just"/>
            <a:r>
              <a:rPr lang="es-MX" sz="2800" dirty="0">
                <a:solidFill>
                  <a:srgbClr val="8F8E8E"/>
                </a:solidFill>
              </a:rPr>
              <a:t>■ Publicaciones especiales</a:t>
            </a:r>
          </a:p>
          <a:p>
            <a:pPr algn="just"/>
            <a:r>
              <a:rPr lang="es-MX" sz="2800" dirty="0">
                <a:solidFill>
                  <a:srgbClr val="8F8E8E"/>
                </a:solidFill>
              </a:rPr>
              <a:t>■ Estándares federales de procesamiento de información (FIPS)</a:t>
            </a:r>
          </a:p>
          <a:p>
            <a:pPr algn="just"/>
            <a:r>
              <a:rPr lang="es-MX" sz="2800" dirty="0">
                <a:solidFill>
                  <a:srgbClr val="8F8E8E"/>
                </a:solidFill>
              </a:rPr>
              <a:t>■ Organización Internacional de Normalización (ISO)</a:t>
            </a:r>
          </a:p>
          <a:p>
            <a:pPr algn="just"/>
            <a:r>
              <a:rPr lang="es-MX" sz="2800" dirty="0">
                <a:solidFill>
                  <a:srgbClr val="8F8E8E"/>
                </a:solidFill>
              </a:rPr>
              <a:t>■ Industria de tarjetas de pago (PCI)</a:t>
            </a:r>
          </a:p>
          <a:p>
            <a:pPr algn="just"/>
            <a:r>
              <a:rPr lang="es-MX" sz="2800" dirty="0">
                <a:solidFill>
                  <a:srgbClr val="8F8E8E"/>
                </a:solidFill>
              </a:rPr>
              <a:t>■ Organización para el avance de los estándares de información estructurada (OASIS)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347571" y="99499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Estándares de </a:t>
            </a:r>
            <a:r>
              <a:rPr lang="es-MX" sz="4000" b="1" spc="-100" dirty="0">
                <a:solidFill>
                  <a:schemeClr val="bg1">
                    <a:lumMod val="65000"/>
                  </a:schemeClr>
                </a:solidFill>
                <a:latin typeface="Arial" charset="0"/>
                <a:ea typeface="Arial" charset="0"/>
                <a:cs typeface="Arial" charset="0"/>
              </a:rPr>
              <a:t>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468315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22510" y="2164473"/>
            <a:ext cx="10082567" cy="3108543"/>
          </a:xfrm>
          <a:prstGeom prst="rect">
            <a:avLst/>
          </a:prstGeom>
          <a:noFill/>
        </p:spPr>
        <p:txBody>
          <a:bodyPr wrap="square" rtlCol="0">
            <a:spAutoFit/>
          </a:bodyPr>
          <a:lstStyle/>
          <a:p>
            <a:pPr algn="just"/>
            <a:r>
              <a:rPr lang="es-MX" sz="2800" dirty="0">
                <a:solidFill>
                  <a:srgbClr val="8F8E8E"/>
                </a:solidFill>
              </a:rPr>
              <a:t>El estándar de codificación especifica los </a:t>
            </a:r>
            <a:r>
              <a:rPr lang="es-MX" sz="2800" b="1" dirty="0">
                <a:solidFill>
                  <a:srgbClr val="8F8E8E"/>
                </a:solidFill>
              </a:rPr>
              <a:t>requisitos permitidos y que deben ser adoptados por la organización </a:t>
            </a:r>
            <a:r>
              <a:rPr lang="es-MX" sz="2800" dirty="0">
                <a:solidFill>
                  <a:srgbClr val="8F8E8E"/>
                </a:solidFill>
              </a:rPr>
              <a:t>o el equipo de desarrollo </a:t>
            </a:r>
            <a:r>
              <a:rPr lang="es-MX" sz="2800" b="1" dirty="0">
                <a:solidFill>
                  <a:srgbClr val="8F8E8E"/>
                </a:solidFill>
              </a:rPr>
              <a:t>al escribir el código (software de construcción)</a:t>
            </a:r>
            <a:r>
              <a:rPr lang="es-MX" sz="2800" dirty="0">
                <a:solidFill>
                  <a:srgbClr val="8F8E8E"/>
                </a:solidFill>
              </a:rPr>
              <a:t>. La consistencia en el estilo se puede lograr asegurando que todos los miembros del equipo de desarrollo sigan las </a:t>
            </a:r>
            <a:r>
              <a:rPr lang="es-MX" sz="2800" b="1" dirty="0">
                <a:solidFill>
                  <a:srgbClr val="8F8E8E"/>
                </a:solidFill>
              </a:rPr>
              <a:t>convenciones de nomenclatura prescritas, la sintaxis o instrumentación de operaciones sobrecargadas, etc</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2215457" y="99499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Estándares de </a:t>
            </a:r>
            <a:r>
              <a:rPr lang="es-MX" sz="4000" b="1" spc="-100" dirty="0">
                <a:solidFill>
                  <a:schemeClr val="bg1">
                    <a:lumMod val="65000"/>
                  </a:schemeClr>
                </a:solidFill>
                <a:latin typeface="Arial" charset="0"/>
                <a:ea typeface="Arial" charset="0"/>
                <a:cs typeface="Arial" charset="0"/>
              </a:rPr>
              <a:t>codificación internos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55900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874728"/>
            <a:ext cx="10082567" cy="3108543"/>
          </a:xfrm>
          <a:prstGeom prst="rect">
            <a:avLst/>
          </a:prstGeom>
          <a:noFill/>
        </p:spPr>
        <p:txBody>
          <a:bodyPr wrap="square" rtlCol="0">
            <a:spAutoFit/>
          </a:bodyPr>
          <a:lstStyle/>
          <a:p>
            <a:pPr algn="just"/>
            <a:r>
              <a:rPr lang="es-MX" sz="2800" dirty="0">
                <a:solidFill>
                  <a:srgbClr val="8F8E8E"/>
                </a:solidFill>
              </a:rPr>
              <a:t>La </a:t>
            </a:r>
            <a:r>
              <a:rPr lang="es-MX" sz="2800" b="1" dirty="0">
                <a:solidFill>
                  <a:srgbClr val="8F8E8E"/>
                </a:solidFill>
              </a:rPr>
              <a:t>Ley Federal de Administración de Seguridad de la Información de 2002 (FISMA) </a:t>
            </a:r>
            <a:r>
              <a:rPr lang="es-MX" sz="2800" dirty="0">
                <a:solidFill>
                  <a:srgbClr val="8F8E8E"/>
                </a:solidFill>
              </a:rPr>
              <a:t>es una ley federal que requiere que </a:t>
            </a:r>
            <a:r>
              <a:rPr lang="es-MX" sz="2800" b="1" dirty="0">
                <a:solidFill>
                  <a:srgbClr val="8F8E8E"/>
                </a:solidFill>
              </a:rPr>
              <a:t>cada agencia federal implemente un programa de seguridad de la información para toda la agencia</a:t>
            </a:r>
            <a:r>
              <a:rPr lang="es-MX" sz="2800" dirty="0">
                <a:solidFill>
                  <a:srgbClr val="8F8E8E"/>
                </a:solidFill>
              </a:rPr>
              <a:t>. El </a:t>
            </a:r>
            <a:r>
              <a:rPr lang="es-MX" sz="2800" b="1" dirty="0">
                <a:solidFill>
                  <a:srgbClr val="8F8E8E"/>
                </a:solidFill>
              </a:rPr>
              <a:t>Instituto Nacional de Estándares y Tecnología (NIST)</a:t>
            </a:r>
            <a:r>
              <a:rPr lang="es-MX" sz="2800" dirty="0">
                <a:solidFill>
                  <a:srgbClr val="8F8E8E"/>
                </a:solidFill>
              </a:rPr>
              <a:t> fue designado como </a:t>
            </a:r>
            <a:r>
              <a:rPr lang="es-MX" sz="2800" b="1" dirty="0">
                <a:solidFill>
                  <a:srgbClr val="8F8E8E"/>
                </a:solidFill>
              </a:rPr>
              <a:t>la agencia para desarrollar las pautas de implementación</a:t>
            </a:r>
            <a:r>
              <a:rPr lang="es-MX" sz="2800" dirty="0">
                <a:solidFill>
                  <a:srgbClr val="8F8E8E"/>
                </a:solidFill>
              </a:rPr>
              <a:t>, y lo hizo mediante la publicación de un </a:t>
            </a:r>
            <a:r>
              <a:rPr lang="es-MX" sz="2800" b="1" dirty="0">
                <a:solidFill>
                  <a:srgbClr val="8F8E8E"/>
                </a:solidFill>
              </a:rPr>
              <a:t>marco de gestión de riesgos (RMF) para el cumplimiento</a:t>
            </a:r>
            <a:r>
              <a:rPr lang="es-MX"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45446" y="113226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FISMA</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75555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1864598"/>
            <a:ext cx="10082567" cy="2246769"/>
          </a:xfrm>
          <a:prstGeom prst="rect">
            <a:avLst/>
          </a:prstGeom>
          <a:noFill/>
        </p:spPr>
        <p:txBody>
          <a:bodyPr wrap="square" rtlCol="0">
            <a:spAutoFit/>
          </a:bodyPr>
          <a:lstStyle/>
          <a:p>
            <a:pPr algn="just"/>
            <a:r>
              <a:rPr lang="es-MX" sz="2800" dirty="0">
                <a:solidFill>
                  <a:srgbClr val="8F8E8E"/>
                </a:solidFill>
              </a:rPr>
              <a:t>Al contrario de lo que uno pueda pensar que es, </a:t>
            </a:r>
            <a:r>
              <a:rPr lang="es-MX" sz="2800" b="1" dirty="0">
                <a:solidFill>
                  <a:srgbClr val="8F8E8E"/>
                </a:solidFill>
              </a:rPr>
              <a:t>una política de seguridad es más que un simple documento escrito</a:t>
            </a:r>
            <a:r>
              <a:rPr lang="es-MX" sz="2800" dirty="0">
                <a:solidFill>
                  <a:srgbClr val="8F8E8E"/>
                </a:solidFill>
              </a:rPr>
              <a:t>. Es el </a:t>
            </a:r>
            <a:r>
              <a:rPr lang="es-MX" sz="2800" b="1" dirty="0">
                <a:solidFill>
                  <a:srgbClr val="8F8E8E"/>
                </a:solidFill>
              </a:rPr>
              <a:t>instrumento</a:t>
            </a:r>
            <a:r>
              <a:rPr lang="es-MX" sz="2800" dirty="0">
                <a:solidFill>
                  <a:srgbClr val="8F8E8E"/>
                </a:solidFill>
              </a:rPr>
              <a:t> mediante el cual se pueden </a:t>
            </a:r>
            <a:r>
              <a:rPr lang="es-MX" sz="2800" b="1" dirty="0">
                <a:solidFill>
                  <a:srgbClr val="8F8E8E"/>
                </a:solidFill>
              </a:rPr>
              <a:t>identificar los activos digitales que requieren protección</a:t>
            </a:r>
            <a:r>
              <a:rPr lang="es-MX" sz="2800" dirty="0">
                <a:solidFill>
                  <a:srgbClr val="8F8E8E"/>
                </a:solidFill>
              </a:rPr>
              <a:t>. </a:t>
            </a:r>
            <a:r>
              <a:rPr lang="es-MX" sz="2800" b="1" dirty="0">
                <a:solidFill>
                  <a:srgbClr val="8F8E8E"/>
                </a:solidFill>
              </a:rPr>
              <a:t>Especifica</a:t>
            </a:r>
            <a:r>
              <a:rPr lang="es-MX" sz="2800" dirty="0">
                <a:solidFill>
                  <a:srgbClr val="8F8E8E"/>
                </a:solidFill>
              </a:rPr>
              <a:t> a un </a:t>
            </a:r>
            <a:r>
              <a:rPr lang="es-MX" sz="2800" b="1" dirty="0">
                <a:solidFill>
                  <a:srgbClr val="8F8E8E"/>
                </a:solidFill>
              </a:rPr>
              <a:t>alto nivel "qué" debe protegerse </a:t>
            </a:r>
            <a:r>
              <a:rPr lang="es-MX" sz="2800" dirty="0">
                <a:solidFill>
                  <a:srgbClr val="8F8E8E"/>
                </a:solidFill>
              </a:rPr>
              <a:t>y </a:t>
            </a:r>
            <a:r>
              <a:rPr lang="es-MX" sz="2800" b="1" dirty="0">
                <a:solidFill>
                  <a:srgbClr val="8F8E8E"/>
                </a:solidFill>
              </a:rPr>
              <a:t>las posibles repercusiones del incumplimiento</a:t>
            </a:r>
            <a:r>
              <a:rPr lang="es-MX" sz="2800" dirty="0">
                <a:solidFill>
                  <a:srgbClr val="8F8E8E"/>
                </a:solidFill>
              </a:rPr>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695B0576-2311-4AC2-B164-C7D1E70D497E}"/>
              </a:ext>
            </a:extLst>
          </p:cNvPr>
          <p:cNvSpPr txBox="1"/>
          <p:nvPr/>
        </p:nvSpPr>
        <p:spPr>
          <a:xfrm>
            <a:off x="4444253" y="981680"/>
            <a:ext cx="4291342"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spTree>
    <p:extLst>
      <p:ext uri="{BB962C8B-B14F-4D97-AF65-F5344CB8AC3E}">
        <p14:creationId xmlns:p14="http://schemas.microsoft.com/office/powerpoint/2010/main" val="2099470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087792"/>
            <a:ext cx="10082567" cy="1815882"/>
          </a:xfrm>
          <a:prstGeom prst="rect">
            <a:avLst/>
          </a:prstGeom>
          <a:noFill/>
        </p:spPr>
        <p:txBody>
          <a:bodyPr wrap="square" rtlCol="0">
            <a:spAutoFit/>
          </a:bodyPr>
          <a:lstStyle/>
          <a:p>
            <a:pPr algn="just"/>
            <a:r>
              <a:rPr lang="es-MX" sz="2800" dirty="0">
                <a:solidFill>
                  <a:srgbClr val="8F8E8E"/>
                </a:solidFill>
              </a:rPr>
              <a:t>A medida que el programa FISMA ha madurado durante la última década, </a:t>
            </a:r>
            <a:r>
              <a:rPr lang="es-MX" sz="2800" b="1" dirty="0">
                <a:solidFill>
                  <a:srgbClr val="8F8E8E"/>
                </a:solidFill>
              </a:rPr>
              <a:t>NIST agregó el Programa de Automatización de Seguridad de la Información y el Protocolo de Automatización de Contenidos de Seguridad (SCAP). </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45446" y="1132260"/>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FISMA</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048176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087792"/>
            <a:ext cx="10082567" cy="3108543"/>
          </a:xfrm>
          <a:prstGeom prst="rect">
            <a:avLst/>
          </a:prstGeom>
          <a:noFill/>
        </p:spPr>
        <p:txBody>
          <a:bodyPr wrap="square" rtlCol="0">
            <a:spAutoFit/>
          </a:bodyPr>
          <a:lstStyle/>
          <a:p>
            <a:pPr algn="just"/>
            <a:r>
              <a:rPr lang="es-MX" sz="2800" dirty="0">
                <a:solidFill>
                  <a:srgbClr val="8F8E8E"/>
                </a:solidFill>
              </a:rPr>
              <a:t>La Ley Sarbanes-Oxley de 2002 </a:t>
            </a:r>
            <a:r>
              <a:rPr lang="es-MX" sz="2800" b="1" dirty="0">
                <a:solidFill>
                  <a:srgbClr val="8F8E8E"/>
                </a:solidFill>
              </a:rPr>
              <a:t>fue una reacción a varios escándalos contables y corporativos importantes</a:t>
            </a:r>
            <a:r>
              <a:rPr lang="es-MX" sz="2800" dirty="0">
                <a:solidFill>
                  <a:srgbClr val="8F8E8E"/>
                </a:solidFill>
              </a:rPr>
              <a:t>, que costó a los inversores miles de millones y sacudió la confianza del público en los mercados de valores. Aunque se compone de muchas partes, el elemento principal relacionado con la seguridad de la información </a:t>
            </a:r>
            <a:r>
              <a:rPr lang="es-MX" sz="2800" b="1" dirty="0">
                <a:solidFill>
                  <a:srgbClr val="8F8E8E"/>
                </a:solidFill>
              </a:rPr>
              <a:t>es la Sección 404, que exige un nivel específico de medidas de control interno</a:t>
            </a:r>
            <a:r>
              <a:rPr lang="es-MX" sz="2800" dirty="0">
                <a:solidFill>
                  <a:srgbClr val="8F8E8E"/>
                </a:solidFill>
              </a:rPr>
              <a:t>.</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824514" y="1132260"/>
            <a:ext cx="8834509" cy="630942"/>
          </a:xfrm>
          <a:prstGeom prst="rect">
            <a:avLst/>
          </a:prstGeom>
          <a:noFill/>
        </p:spPr>
        <p:txBody>
          <a:bodyPr wrap="square" rtlCol="0">
            <a:spAutoFit/>
          </a:bodyPr>
          <a:lstStyle/>
          <a:p>
            <a:pPr>
              <a:lnSpc>
                <a:spcPts val="4192"/>
              </a:lnSpc>
            </a:pPr>
            <a:r>
              <a:rPr lang="es-MX" sz="4000" b="1" spc="-100" dirty="0" err="1">
                <a:solidFill>
                  <a:srgbClr val="048172"/>
                </a:solidFill>
                <a:latin typeface="Arial" charset="0"/>
                <a:ea typeface="Arial" charset="0"/>
                <a:cs typeface="Arial" charset="0"/>
              </a:rPr>
              <a:t>Sarbanex-Oaxley</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032493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087792"/>
            <a:ext cx="10082567" cy="2677656"/>
          </a:xfrm>
          <a:prstGeom prst="rect">
            <a:avLst/>
          </a:prstGeom>
          <a:noFill/>
        </p:spPr>
        <p:txBody>
          <a:bodyPr wrap="square" rtlCol="0">
            <a:spAutoFit/>
          </a:bodyPr>
          <a:lstStyle/>
          <a:p>
            <a:pPr algn="just"/>
            <a:r>
              <a:rPr lang="es-MX" sz="2800" dirty="0">
                <a:solidFill>
                  <a:srgbClr val="8F8E8E"/>
                </a:solidFill>
              </a:rPr>
              <a:t>En términos simples, los s</a:t>
            </a:r>
            <a:r>
              <a:rPr lang="es-MX" sz="2800" b="1" dirty="0">
                <a:solidFill>
                  <a:srgbClr val="8F8E8E"/>
                </a:solidFill>
              </a:rPr>
              <a:t>istemas de información utilizados para la contabilidad financiera</a:t>
            </a:r>
            <a:r>
              <a:rPr lang="es-MX" sz="2800" dirty="0">
                <a:solidFill>
                  <a:srgbClr val="8F8E8E"/>
                </a:solidFill>
              </a:rPr>
              <a:t> deben tener </a:t>
            </a:r>
            <a:r>
              <a:rPr lang="es-MX" sz="2800" b="1" dirty="0">
                <a:solidFill>
                  <a:srgbClr val="8F8E8E"/>
                </a:solidFill>
              </a:rPr>
              <a:t>alguna forma de control de seguridad sobre la integridad</a:t>
            </a:r>
            <a:r>
              <a:rPr lang="es-MX" sz="2800" dirty="0">
                <a:solidFill>
                  <a:srgbClr val="8F8E8E"/>
                </a:solidFill>
              </a:rPr>
              <a:t> para que todos puedan tener confianza en las cifras que informa el sistema. </a:t>
            </a:r>
            <a:r>
              <a:rPr lang="es-MX" sz="2800" b="1" dirty="0">
                <a:solidFill>
                  <a:srgbClr val="8F8E8E"/>
                </a:solidFill>
              </a:rPr>
              <a:t>Criticado por muchos por sus costos, no obstante es la ley actual y los sistemas de información financiera deben cumplir</a:t>
            </a:r>
            <a:r>
              <a:rPr lang="es-MX" sz="2800" dirty="0">
                <a:solidFill>
                  <a:srgbClr val="8F8E8E"/>
                </a:solidFill>
              </a:rPr>
              <a:t>.</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824514" y="1132260"/>
            <a:ext cx="8834509" cy="630942"/>
          </a:xfrm>
          <a:prstGeom prst="rect">
            <a:avLst/>
          </a:prstGeom>
          <a:noFill/>
        </p:spPr>
        <p:txBody>
          <a:bodyPr wrap="square" rtlCol="0">
            <a:spAutoFit/>
          </a:bodyPr>
          <a:lstStyle/>
          <a:p>
            <a:pPr>
              <a:lnSpc>
                <a:spcPts val="4192"/>
              </a:lnSpc>
            </a:pPr>
            <a:r>
              <a:rPr lang="es-MX" sz="4000" b="1" spc="-100" dirty="0" err="1">
                <a:solidFill>
                  <a:srgbClr val="048172"/>
                </a:solidFill>
                <a:latin typeface="Arial" charset="0"/>
                <a:ea typeface="Arial" charset="0"/>
                <a:cs typeface="Arial" charset="0"/>
              </a:rPr>
              <a:t>Sarbanex-Oaxley</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46028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49756" y="2087792"/>
            <a:ext cx="10082567" cy="2677656"/>
          </a:xfrm>
          <a:prstGeom prst="rect">
            <a:avLst/>
          </a:prstGeom>
          <a:noFill/>
        </p:spPr>
        <p:txBody>
          <a:bodyPr wrap="square" rtlCol="0">
            <a:spAutoFit/>
          </a:bodyPr>
          <a:lstStyle/>
          <a:p>
            <a:pPr algn="just"/>
            <a:r>
              <a:rPr lang="es-MX" sz="2800" dirty="0">
                <a:solidFill>
                  <a:srgbClr val="8F8E8E"/>
                </a:solidFill>
              </a:rPr>
              <a:t>En términos simples, los s</a:t>
            </a:r>
            <a:r>
              <a:rPr lang="es-MX" sz="2800" b="1" dirty="0">
                <a:solidFill>
                  <a:srgbClr val="8F8E8E"/>
                </a:solidFill>
              </a:rPr>
              <a:t>istemas de información utilizados para la contabilidad financiera</a:t>
            </a:r>
            <a:r>
              <a:rPr lang="es-MX" sz="2800" dirty="0">
                <a:solidFill>
                  <a:srgbClr val="8F8E8E"/>
                </a:solidFill>
              </a:rPr>
              <a:t> deben tener </a:t>
            </a:r>
            <a:r>
              <a:rPr lang="es-MX" sz="2800" b="1" dirty="0">
                <a:solidFill>
                  <a:srgbClr val="8F8E8E"/>
                </a:solidFill>
              </a:rPr>
              <a:t>alguna forma de control de seguridad sobre la integridad</a:t>
            </a:r>
            <a:r>
              <a:rPr lang="es-MX" sz="2800" dirty="0">
                <a:solidFill>
                  <a:srgbClr val="8F8E8E"/>
                </a:solidFill>
              </a:rPr>
              <a:t> para que todos puedan tener confianza en las cifras que informa el sistema. </a:t>
            </a:r>
            <a:r>
              <a:rPr lang="es-MX" sz="2800" b="1" dirty="0">
                <a:solidFill>
                  <a:srgbClr val="8F8E8E"/>
                </a:solidFill>
              </a:rPr>
              <a:t>Criticado por muchos por sus costos, no obstante es la ley actual y los sistemas de información financiera deben cumplir</a:t>
            </a:r>
            <a:r>
              <a:rPr lang="es-MX" sz="2800" dirty="0">
                <a:solidFill>
                  <a:srgbClr val="8F8E8E"/>
                </a:solidFill>
              </a:rPr>
              <a:t>.</a:t>
            </a:r>
            <a:endParaRPr lang="es-ES_tradnl" sz="2800" b="1" dirty="0">
              <a:solidFill>
                <a:srgbClr val="8F8E8E"/>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357491" y="1167240"/>
            <a:ext cx="8834509" cy="630942"/>
          </a:xfrm>
          <a:prstGeom prst="rect">
            <a:avLst/>
          </a:prstGeom>
          <a:noFill/>
        </p:spPr>
        <p:txBody>
          <a:bodyPr wrap="square" rtlCol="0">
            <a:spAutoFit/>
          </a:bodyPr>
          <a:lstStyle/>
          <a:p>
            <a:pPr>
              <a:lnSpc>
                <a:spcPts val="4192"/>
              </a:lnSpc>
            </a:pPr>
            <a:r>
              <a:rPr lang="es-MX" sz="4000" b="1" spc="-100" dirty="0" err="1">
                <a:solidFill>
                  <a:srgbClr val="048172"/>
                </a:solidFill>
                <a:latin typeface="Arial" charset="0"/>
                <a:ea typeface="Arial" charset="0"/>
                <a:cs typeface="Arial" charset="0"/>
              </a:rPr>
              <a:t>Gramm</a:t>
            </a:r>
            <a:r>
              <a:rPr lang="es-MX" sz="4000" b="1" spc="-100" dirty="0">
                <a:solidFill>
                  <a:srgbClr val="048172"/>
                </a:solidFill>
                <a:latin typeface="Arial" charset="0"/>
                <a:ea typeface="Arial" charset="0"/>
                <a:cs typeface="Arial" charset="0"/>
              </a:rPr>
              <a:t>-Leach-</a:t>
            </a:r>
            <a:r>
              <a:rPr lang="es-MX" sz="4000" b="1" spc="-100" dirty="0" err="1">
                <a:solidFill>
                  <a:srgbClr val="048172"/>
                </a:solidFill>
                <a:latin typeface="Arial" charset="0"/>
                <a:ea typeface="Arial" charset="0"/>
                <a:cs typeface="Arial" charset="0"/>
              </a:rPr>
              <a:t>Bliley</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8368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49756" y="2087792"/>
            <a:ext cx="10082567" cy="3108543"/>
          </a:xfrm>
          <a:prstGeom prst="rect">
            <a:avLst/>
          </a:prstGeom>
          <a:noFill/>
        </p:spPr>
        <p:txBody>
          <a:bodyPr wrap="square" rtlCol="0">
            <a:spAutoFit/>
          </a:bodyPr>
          <a:lstStyle/>
          <a:p>
            <a:pPr algn="just"/>
            <a:r>
              <a:rPr lang="es-MX" sz="2800" dirty="0">
                <a:solidFill>
                  <a:srgbClr val="8F8E8E"/>
                </a:solidFill>
              </a:rPr>
              <a:t>PCI es un conjunto de </a:t>
            </a:r>
            <a:r>
              <a:rPr lang="es-MX" sz="2800" b="1" dirty="0">
                <a:solidFill>
                  <a:srgbClr val="8F8E8E"/>
                </a:solidFill>
              </a:rPr>
              <a:t>requisitos integrales </a:t>
            </a:r>
            <a:r>
              <a:rPr lang="es-MX" sz="2800" dirty="0">
                <a:solidFill>
                  <a:srgbClr val="8F8E8E"/>
                </a:solidFill>
              </a:rPr>
              <a:t>destinados a aumentar la </a:t>
            </a:r>
            <a:r>
              <a:rPr lang="es-MX" sz="2800" b="1" dirty="0">
                <a:solidFill>
                  <a:srgbClr val="8F8E8E"/>
                </a:solidFill>
              </a:rPr>
              <a:t>seguridad de los datos de las cuentas de pago</a:t>
            </a:r>
            <a:r>
              <a:rPr lang="es-MX" sz="2800" dirty="0">
                <a:solidFill>
                  <a:srgbClr val="8F8E8E"/>
                </a:solidFill>
              </a:rPr>
              <a:t>. Se considera un estándar de seguridad multifacético, ya que incluye </a:t>
            </a:r>
            <a:r>
              <a:rPr lang="es-MX" sz="2800" b="1" dirty="0">
                <a:solidFill>
                  <a:srgbClr val="8F8E8E"/>
                </a:solidFill>
              </a:rPr>
              <a:t>requisitos no solo para los elementos tecnológicos de la informática</a:t>
            </a:r>
            <a:r>
              <a:rPr lang="es-MX" sz="2800" dirty="0">
                <a:solidFill>
                  <a:srgbClr val="8F8E8E"/>
                </a:solidFill>
              </a:rPr>
              <a:t>, como la arquitectura de red y el diseño de software, sino también para la </a:t>
            </a:r>
            <a:r>
              <a:rPr lang="es-MX" sz="2800" b="1" dirty="0">
                <a:solidFill>
                  <a:srgbClr val="8F8E8E"/>
                </a:solidFill>
              </a:rPr>
              <a:t>gestión de la seguridad, las políticas, los procedimientos y otras medidas de protección críticas</a:t>
            </a:r>
            <a:r>
              <a:rPr lang="es-MX" sz="2800" dirty="0">
                <a:solidFill>
                  <a:srgbClr val="8F8E8E"/>
                </a:solidFill>
              </a:rPr>
              <a:t>.</a:t>
            </a:r>
            <a:endParaRPr lang="es-ES_tradnl" sz="2800" b="1" dirty="0">
              <a:solidFill>
                <a:srgbClr val="8F8E8E"/>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932191" y="865259"/>
            <a:ext cx="11142244" cy="1116652"/>
          </a:xfrm>
          <a:prstGeom prst="rect">
            <a:avLst/>
          </a:prstGeom>
          <a:noFill/>
        </p:spPr>
        <p:txBody>
          <a:bodyPr wrap="square" rtlCol="0">
            <a:spAutoFit/>
          </a:bodyPr>
          <a:lstStyle/>
          <a:p>
            <a:pPr>
              <a:lnSpc>
                <a:spcPts val="4192"/>
              </a:lnSpc>
            </a:pPr>
            <a:r>
              <a:rPr lang="es-MX" sz="2800" b="1" spc="-100" dirty="0">
                <a:solidFill>
                  <a:srgbClr val="048172"/>
                </a:solidFill>
                <a:latin typeface="Arial" charset="0"/>
                <a:ea typeface="Arial" charset="0"/>
                <a:cs typeface="Arial" charset="0"/>
              </a:rPr>
              <a:t>Estándar de seguridad de datos de la </a:t>
            </a:r>
            <a:r>
              <a:rPr lang="es-MX" sz="2800" b="1" spc="-100" dirty="0">
                <a:solidFill>
                  <a:schemeClr val="bg1">
                    <a:lumMod val="65000"/>
                  </a:schemeClr>
                </a:solidFill>
                <a:latin typeface="Arial" charset="0"/>
                <a:ea typeface="Arial" charset="0"/>
                <a:cs typeface="Arial" charset="0"/>
              </a:rPr>
              <a:t>industria de tarjetas de pago (PCI DSS)</a:t>
            </a:r>
            <a:endParaRPr lang="es-ES_tradnl" sz="28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083161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49756" y="2087792"/>
            <a:ext cx="10082567" cy="3539430"/>
          </a:xfrm>
          <a:prstGeom prst="rect">
            <a:avLst/>
          </a:prstGeom>
          <a:noFill/>
        </p:spPr>
        <p:txBody>
          <a:bodyPr wrap="square" rtlCol="0">
            <a:spAutoFit/>
          </a:bodyPr>
          <a:lstStyle/>
          <a:p>
            <a:pPr algn="just"/>
            <a:r>
              <a:rPr lang="es-MX" sz="2800" dirty="0">
                <a:solidFill>
                  <a:srgbClr val="8F8E8E"/>
                </a:solidFill>
              </a:rPr>
              <a:t>Un grupo industrial establecido para crear, administrar y hacer cumplir </a:t>
            </a:r>
            <a:r>
              <a:rPr lang="es-MX" sz="2800" b="1" dirty="0">
                <a:solidFill>
                  <a:srgbClr val="8F8E8E"/>
                </a:solidFill>
              </a:rPr>
              <a:t>las regulaciones asociadas con la protección de los datos de los titulares de tarjetas</a:t>
            </a:r>
            <a:r>
              <a:rPr lang="es-MX" sz="2800" dirty="0">
                <a:solidFill>
                  <a:srgbClr val="8F8E8E"/>
                </a:solidFill>
              </a:rPr>
              <a:t>. Hay tres estándares principales: el Estándar de seguridad de datos </a:t>
            </a:r>
            <a:r>
              <a:rPr lang="es-MX" sz="2800" b="1" dirty="0">
                <a:solidFill>
                  <a:srgbClr val="8F8E8E"/>
                </a:solidFill>
              </a:rPr>
              <a:t>(PCI DSS), </a:t>
            </a:r>
            <a:r>
              <a:rPr lang="es-MX" sz="2800" dirty="0">
                <a:solidFill>
                  <a:srgbClr val="8F8E8E"/>
                </a:solidFill>
              </a:rPr>
              <a:t>el Estándar de seguridad de datos de aplicaciones de pago </a:t>
            </a:r>
            <a:r>
              <a:rPr lang="es-MX" sz="2800" b="1" dirty="0">
                <a:solidFill>
                  <a:srgbClr val="8F8E8E"/>
                </a:solidFill>
              </a:rPr>
              <a:t>(PA DSS)</a:t>
            </a:r>
            <a:r>
              <a:rPr lang="es-MX" sz="2800" dirty="0">
                <a:solidFill>
                  <a:srgbClr val="8F8E8E"/>
                </a:solidFill>
              </a:rPr>
              <a:t> y el PIN de seguridad de transacciones (</a:t>
            </a:r>
            <a:r>
              <a:rPr lang="es-MX" sz="2800" b="1" dirty="0">
                <a:solidFill>
                  <a:srgbClr val="8F8E8E"/>
                </a:solidFill>
              </a:rPr>
              <a:t>PTS</a:t>
            </a:r>
            <a:r>
              <a:rPr lang="es-MX" sz="2800" dirty="0">
                <a:solidFill>
                  <a:srgbClr val="8F8E8E"/>
                </a:solidFill>
              </a:rPr>
              <a:t>). Cada uno de estos está diseñado para proporcionar un nivel básico de protección para los datos del titular de la tarjeta.</a:t>
            </a:r>
            <a:endParaRPr lang="es-ES_tradnl" sz="2800" b="1" dirty="0">
              <a:solidFill>
                <a:srgbClr val="8F8E8E"/>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932191" y="865259"/>
            <a:ext cx="11142244" cy="1116652"/>
          </a:xfrm>
          <a:prstGeom prst="rect">
            <a:avLst/>
          </a:prstGeom>
          <a:noFill/>
        </p:spPr>
        <p:txBody>
          <a:bodyPr wrap="square" rtlCol="0">
            <a:spAutoFit/>
          </a:bodyPr>
          <a:lstStyle/>
          <a:p>
            <a:pPr>
              <a:lnSpc>
                <a:spcPts val="4192"/>
              </a:lnSpc>
            </a:pPr>
            <a:r>
              <a:rPr lang="es-MX" sz="2800" b="1" spc="-100" dirty="0">
                <a:solidFill>
                  <a:srgbClr val="048172"/>
                </a:solidFill>
                <a:latin typeface="Arial" charset="0"/>
                <a:ea typeface="Arial" charset="0"/>
                <a:cs typeface="Arial" charset="0"/>
              </a:rPr>
              <a:t>Estándar de seguridad de datos de la </a:t>
            </a:r>
            <a:r>
              <a:rPr lang="es-MX" sz="2800" b="1" spc="-100" dirty="0">
                <a:solidFill>
                  <a:schemeClr val="bg1">
                    <a:lumMod val="65000"/>
                  </a:schemeClr>
                </a:solidFill>
                <a:latin typeface="Arial" charset="0"/>
                <a:ea typeface="Arial" charset="0"/>
                <a:cs typeface="Arial" charset="0"/>
              </a:rPr>
              <a:t>industria de tarjetas de pago (PCI DSS)</a:t>
            </a:r>
            <a:endParaRPr lang="es-ES_tradnl" sz="28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43468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49756" y="2087792"/>
            <a:ext cx="10082567" cy="3108543"/>
          </a:xfrm>
          <a:prstGeom prst="rect">
            <a:avLst/>
          </a:prstGeom>
          <a:noFill/>
        </p:spPr>
        <p:txBody>
          <a:bodyPr wrap="square" rtlCol="0">
            <a:spAutoFit/>
          </a:bodyPr>
          <a:lstStyle/>
          <a:p>
            <a:pPr algn="just"/>
            <a:r>
              <a:rPr lang="es-MX" sz="2800" dirty="0">
                <a:solidFill>
                  <a:srgbClr val="8F8E8E"/>
                </a:solidFill>
              </a:rPr>
              <a:t>El </a:t>
            </a:r>
            <a:r>
              <a:rPr lang="es-MX" sz="2800" b="1" dirty="0">
                <a:solidFill>
                  <a:srgbClr val="8F8E8E"/>
                </a:solidFill>
              </a:rPr>
              <a:t>PCI DSS </a:t>
            </a:r>
            <a:r>
              <a:rPr lang="es-MX" sz="2800" dirty="0">
                <a:solidFill>
                  <a:srgbClr val="8F8E8E"/>
                </a:solidFill>
              </a:rPr>
              <a:t>es el </a:t>
            </a:r>
            <a:r>
              <a:rPr lang="es-MX" sz="2800" b="1" dirty="0">
                <a:solidFill>
                  <a:srgbClr val="8F8E8E"/>
                </a:solidFill>
              </a:rPr>
              <a:t>documento rector </a:t>
            </a:r>
            <a:r>
              <a:rPr lang="es-MX" sz="2800" dirty="0">
                <a:solidFill>
                  <a:srgbClr val="8F8E8E"/>
                </a:solidFill>
              </a:rPr>
              <a:t>que detalla los requisitos contractuales para </a:t>
            </a:r>
            <a:r>
              <a:rPr lang="es-MX" sz="2800" b="1" dirty="0">
                <a:solidFill>
                  <a:srgbClr val="8F8E8E"/>
                </a:solidFill>
              </a:rPr>
              <a:t>los miembros que aceptan y procesan tarjetas bancarias</a:t>
            </a:r>
            <a:r>
              <a:rPr lang="es-MX" sz="2800" dirty="0">
                <a:solidFill>
                  <a:srgbClr val="8F8E8E"/>
                </a:solidFill>
              </a:rPr>
              <a:t>. Este estándar incluye requisitos para la </a:t>
            </a:r>
            <a:r>
              <a:rPr lang="es-MX" sz="2800" b="1" dirty="0">
                <a:solidFill>
                  <a:srgbClr val="8F8E8E"/>
                </a:solidFill>
              </a:rPr>
              <a:t>administración de seguridad, políticas y procedimientos, arquitectura de red, diseño de software y otras medidas de protección críticas </a:t>
            </a:r>
            <a:r>
              <a:rPr lang="es-MX" sz="2800" dirty="0">
                <a:solidFill>
                  <a:srgbClr val="8F8E8E"/>
                </a:solidFill>
              </a:rPr>
              <a:t>para todos los sistemas asociados con el procesamiento y almacenamiento de datos de titulares de tarjetas.</a:t>
            </a:r>
            <a:endParaRPr lang="es-ES_tradnl" sz="2800" b="1" dirty="0">
              <a:solidFill>
                <a:srgbClr val="8F8E8E"/>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932191" y="865259"/>
            <a:ext cx="11142244" cy="1116652"/>
          </a:xfrm>
          <a:prstGeom prst="rect">
            <a:avLst/>
          </a:prstGeom>
          <a:noFill/>
        </p:spPr>
        <p:txBody>
          <a:bodyPr wrap="square" rtlCol="0">
            <a:spAutoFit/>
          </a:bodyPr>
          <a:lstStyle/>
          <a:p>
            <a:pPr>
              <a:lnSpc>
                <a:spcPts val="4192"/>
              </a:lnSpc>
            </a:pPr>
            <a:r>
              <a:rPr lang="es-MX" sz="2800" b="1" spc="-100" dirty="0">
                <a:solidFill>
                  <a:srgbClr val="048172"/>
                </a:solidFill>
                <a:latin typeface="Arial" charset="0"/>
                <a:ea typeface="Arial" charset="0"/>
                <a:cs typeface="Arial" charset="0"/>
              </a:rPr>
              <a:t>Estándar de seguridad de datos de la </a:t>
            </a:r>
            <a:r>
              <a:rPr lang="es-MX" sz="2800" b="1" spc="-100" dirty="0">
                <a:solidFill>
                  <a:schemeClr val="bg1">
                    <a:lumMod val="65000"/>
                  </a:schemeClr>
                </a:solidFill>
                <a:latin typeface="Arial" charset="0"/>
                <a:ea typeface="Arial" charset="0"/>
                <a:cs typeface="Arial" charset="0"/>
              </a:rPr>
              <a:t>industria de tarjetas de pago (PCI DSS)</a:t>
            </a:r>
            <a:endParaRPr lang="es-ES_tradnl" sz="28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41675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49756" y="2305615"/>
            <a:ext cx="10082567" cy="2246769"/>
          </a:xfrm>
          <a:prstGeom prst="rect">
            <a:avLst/>
          </a:prstGeom>
          <a:noFill/>
        </p:spPr>
        <p:txBody>
          <a:bodyPr wrap="square" rtlCol="0">
            <a:spAutoFit/>
          </a:bodyPr>
          <a:lstStyle/>
          <a:p>
            <a:pPr algn="just"/>
            <a:r>
              <a:rPr lang="es-MX" sz="2800" dirty="0">
                <a:solidFill>
                  <a:srgbClr val="8F8E8E"/>
                </a:solidFill>
              </a:rPr>
              <a:t>Organizados en </a:t>
            </a:r>
            <a:r>
              <a:rPr lang="es-MX" sz="2800" b="1" dirty="0">
                <a:solidFill>
                  <a:srgbClr val="8F8E8E"/>
                </a:solidFill>
              </a:rPr>
              <a:t>seis grupos de objetivos de control</a:t>
            </a:r>
            <a:r>
              <a:rPr lang="es-MX" sz="2800" dirty="0">
                <a:solidFill>
                  <a:srgbClr val="8F8E8E"/>
                </a:solidFill>
              </a:rPr>
              <a:t>, se detallan </a:t>
            </a:r>
            <a:r>
              <a:rPr lang="es-MX" sz="2800" b="1" dirty="0">
                <a:solidFill>
                  <a:srgbClr val="8F8E8E"/>
                </a:solidFill>
              </a:rPr>
              <a:t>12 requisitos de alto nivel</a:t>
            </a:r>
            <a:r>
              <a:rPr lang="es-MX" sz="2800" dirty="0">
                <a:solidFill>
                  <a:srgbClr val="8F8E8E"/>
                </a:solidFill>
              </a:rPr>
              <a:t>. Debajo de cada uno de estos requisitos hay un </a:t>
            </a:r>
            <a:r>
              <a:rPr lang="es-MX" sz="2800" b="1" dirty="0">
                <a:solidFill>
                  <a:srgbClr val="8F8E8E"/>
                </a:solidFill>
              </a:rPr>
              <a:t>número significativo de </a:t>
            </a:r>
            <a:r>
              <a:rPr lang="es-MX" sz="2800" b="1" dirty="0" err="1">
                <a:solidFill>
                  <a:srgbClr val="8F8E8E"/>
                </a:solidFill>
              </a:rPr>
              <a:t>sub-requisitos</a:t>
            </a:r>
            <a:r>
              <a:rPr lang="es-MX" sz="2800" b="1" dirty="0">
                <a:solidFill>
                  <a:srgbClr val="8F8E8E"/>
                </a:solidFill>
              </a:rPr>
              <a:t> </a:t>
            </a:r>
            <a:r>
              <a:rPr lang="es-MX" sz="2800" dirty="0">
                <a:solidFill>
                  <a:srgbClr val="8F8E8E"/>
                </a:solidFill>
              </a:rPr>
              <a:t>y </a:t>
            </a:r>
            <a:r>
              <a:rPr lang="es-MX" sz="2800" b="1" dirty="0">
                <a:solidFill>
                  <a:srgbClr val="8F8E8E"/>
                </a:solidFill>
              </a:rPr>
              <a:t>procedimientos de prueba que se utilizan para determinar una base de seguridad básica</a:t>
            </a:r>
            <a:r>
              <a:rPr lang="es-MX" sz="2800" dirty="0">
                <a:solidFill>
                  <a:srgbClr val="8F8E8E"/>
                </a:solidFill>
              </a:rPr>
              <a:t>.</a:t>
            </a:r>
            <a:endParaRPr lang="es-ES_tradnl" sz="2800" b="1" dirty="0">
              <a:solidFill>
                <a:srgbClr val="8F8E8E"/>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932191" y="865259"/>
            <a:ext cx="11142244" cy="1116652"/>
          </a:xfrm>
          <a:prstGeom prst="rect">
            <a:avLst/>
          </a:prstGeom>
          <a:noFill/>
        </p:spPr>
        <p:txBody>
          <a:bodyPr wrap="square" rtlCol="0">
            <a:spAutoFit/>
          </a:bodyPr>
          <a:lstStyle/>
          <a:p>
            <a:pPr>
              <a:lnSpc>
                <a:spcPts val="4192"/>
              </a:lnSpc>
            </a:pPr>
            <a:r>
              <a:rPr lang="es-MX" sz="2800" b="1" spc="-100" dirty="0">
                <a:solidFill>
                  <a:srgbClr val="048172"/>
                </a:solidFill>
                <a:latin typeface="Arial" charset="0"/>
                <a:ea typeface="Arial" charset="0"/>
                <a:cs typeface="Arial" charset="0"/>
              </a:rPr>
              <a:t>Estándar de seguridad de datos de la </a:t>
            </a:r>
            <a:r>
              <a:rPr lang="es-MX" sz="2800" b="1" spc="-100" dirty="0">
                <a:solidFill>
                  <a:schemeClr val="bg1">
                    <a:lumMod val="65000"/>
                  </a:schemeClr>
                </a:solidFill>
                <a:latin typeface="Arial" charset="0"/>
                <a:ea typeface="Arial" charset="0"/>
                <a:cs typeface="Arial" charset="0"/>
              </a:rPr>
              <a:t>industria de tarjetas de pago (PCI DSS)</a:t>
            </a:r>
            <a:endParaRPr lang="es-ES_tradnl" sz="28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747573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49756" y="2305615"/>
            <a:ext cx="10082567" cy="3108543"/>
          </a:xfrm>
          <a:prstGeom prst="rect">
            <a:avLst/>
          </a:prstGeom>
          <a:noFill/>
        </p:spPr>
        <p:txBody>
          <a:bodyPr wrap="square" rtlCol="0">
            <a:spAutoFit/>
          </a:bodyPr>
          <a:lstStyle/>
          <a:p>
            <a:pPr algn="just"/>
            <a:r>
              <a:rPr lang="es-MX" sz="2800" dirty="0">
                <a:solidFill>
                  <a:srgbClr val="8F8E8E"/>
                </a:solidFill>
              </a:rPr>
              <a:t>Si su organización tiene la necesidad de </a:t>
            </a:r>
            <a:r>
              <a:rPr lang="es-MX" sz="2800" b="1" dirty="0">
                <a:solidFill>
                  <a:srgbClr val="8F8E8E"/>
                </a:solidFill>
              </a:rPr>
              <a:t>transmitir, procesar o almacenar </a:t>
            </a:r>
            <a:r>
              <a:rPr lang="es-MX" sz="2800" dirty="0">
                <a:solidFill>
                  <a:srgbClr val="8F8E8E"/>
                </a:solidFill>
              </a:rPr>
              <a:t>el </a:t>
            </a:r>
            <a:r>
              <a:rPr lang="es-MX" sz="2800" b="1" dirty="0">
                <a:solidFill>
                  <a:srgbClr val="8F8E8E"/>
                </a:solidFill>
              </a:rPr>
              <a:t>Número de cuenta principal (PAN)</a:t>
            </a:r>
            <a:r>
              <a:rPr lang="es-MX" sz="2800" dirty="0">
                <a:solidFill>
                  <a:srgbClr val="8F8E8E"/>
                </a:solidFill>
              </a:rPr>
              <a:t>, entonces se aplican los requisitos de las PCI DSS. Ciertos elementos de </a:t>
            </a:r>
            <a:r>
              <a:rPr lang="es-MX" sz="2800" b="1" dirty="0">
                <a:solidFill>
                  <a:srgbClr val="8F8E8E"/>
                </a:solidFill>
              </a:rPr>
              <a:t>datos</a:t>
            </a:r>
            <a:r>
              <a:rPr lang="es-MX" sz="2800" dirty="0">
                <a:solidFill>
                  <a:srgbClr val="8F8E8E"/>
                </a:solidFill>
              </a:rPr>
              <a:t> del </a:t>
            </a:r>
            <a:r>
              <a:rPr lang="es-MX" sz="2800" b="1" dirty="0">
                <a:solidFill>
                  <a:srgbClr val="8F8E8E"/>
                </a:solidFill>
              </a:rPr>
              <a:t>titular de la tarjeta</a:t>
            </a:r>
            <a:r>
              <a:rPr lang="es-MX" sz="2800" dirty="0">
                <a:solidFill>
                  <a:srgbClr val="8F8E8E"/>
                </a:solidFill>
              </a:rPr>
              <a:t>, como los datos de autenticación confidenciales, que se componen de la banda magnética completa, </a:t>
            </a:r>
            <a:r>
              <a:rPr lang="es-MX" sz="2800" b="1" dirty="0">
                <a:solidFill>
                  <a:srgbClr val="8F8E8E"/>
                </a:solidFill>
              </a:rPr>
              <a:t>el código de seguridad y el bloque de PIN, no se pueden almacenar </a:t>
            </a:r>
            <a:r>
              <a:rPr lang="es-MX" sz="2800" dirty="0">
                <a:solidFill>
                  <a:srgbClr val="8F8E8E"/>
                </a:solidFill>
              </a:rPr>
              <a:t>después de la autorización, incluso si están protegidos criptográficamente.</a:t>
            </a:r>
            <a:endParaRPr lang="es-ES_tradnl" sz="2800" b="1" dirty="0">
              <a:solidFill>
                <a:srgbClr val="8F8E8E"/>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932191" y="865259"/>
            <a:ext cx="11142244" cy="1116652"/>
          </a:xfrm>
          <a:prstGeom prst="rect">
            <a:avLst/>
          </a:prstGeom>
          <a:noFill/>
        </p:spPr>
        <p:txBody>
          <a:bodyPr wrap="square" rtlCol="0">
            <a:spAutoFit/>
          </a:bodyPr>
          <a:lstStyle/>
          <a:p>
            <a:pPr>
              <a:lnSpc>
                <a:spcPts val="4192"/>
              </a:lnSpc>
            </a:pPr>
            <a:r>
              <a:rPr lang="es-MX" sz="2800" b="1" spc="-100" dirty="0">
                <a:solidFill>
                  <a:srgbClr val="048172"/>
                </a:solidFill>
                <a:latin typeface="Arial" charset="0"/>
                <a:ea typeface="Arial" charset="0"/>
                <a:cs typeface="Arial" charset="0"/>
              </a:rPr>
              <a:t>Estándar de seguridad de datos de la </a:t>
            </a:r>
            <a:r>
              <a:rPr lang="es-MX" sz="2800" b="1" spc="-100" dirty="0">
                <a:solidFill>
                  <a:schemeClr val="bg1">
                    <a:lumMod val="65000"/>
                  </a:schemeClr>
                </a:solidFill>
                <a:latin typeface="Arial" charset="0"/>
                <a:ea typeface="Arial" charset="0"/>
                <a:cs typeface="Arial" charset="0"/>
              </a:rPr>
              <a:t>industria de tarjetas de pago (PCI DSS)</a:t>
            </a:r>
            <a:endParaRPr lang="es-ES_tradnl" sz="28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724435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49756" y="2305615"/>
            <a:ext cx="10082567" cy="2246769"/>
          </a:xfrm>
          <a:prstGeom prst="rect">
            <a:avLst/>
          </a:prstGeom>
          <a:noFill/>
        </p:spPr>
        <p:txBody>
          <a:bodyPr wrap="square" rtlCol="0">
            <a:spAutoFit/>
          </a:bodyPr>
          <a:lstStyle/>
          <a:p>
            <a:pPr algn="just"/>
            <a:r>
              <a:rPr lang="es-MX" sz="2800" b="1" dirty="0">
                <a:solidFill>
                  <a:srgbClr val="8F8E8E"/>
                </a:solidFill>
              </a:rPr>
              <a:t>El estándar PA DSS </a:t>
            </a:r>
            <a:r>
              <a:rPr lang="es-MX" sz="2800" dirty="0">
                <a:solidFill>
                  <a:srgbClr val="8F8E8E"/>
                </a:solidFill>
              </a:rPr>
              <a:t>es un conjunto de requisitos que utilizan los </a:t>
            </a:r>
            <a:r>
              <a:rPr lang="es-MX" sz="2800" b="1" dirty="0">
                <a:solidFill>
                  <a:srgbClr val="8F8E8E"/>
                </a:solidFill>
              </a:rPr>
              <a:t>proveedores de software </a:t>
            </a:r>
            <a:r>
              <a:rPr lang="es-MX" sz="2800" dirty="0">
                <a:solidFill>
                  <a:srgbClr val="8F8E8E"/>
                </a:solidFill>
              </a:rPr>
              <a:t>para validar que una </a:t>
            </a:r>
            <a:r>
              <a:rPr lang="es-MX" sz="2800" b="1" dirty="0">
                <a:solidFill>
                  <a:srgbClr val="8F8E8E"/>
                </a:solidFill>
              </a:rPr>
              <a:t>aplicación de pago cumpla con los requisitos asociados con PCI DSS</a:t>
            </a:r>
            <a:r>
              <a:rPr lang="es-MX" sz="2800" dirty="0">
                <a:solidFill>
                  <a:srgbClr val="8F8E8E"/>
                </a:solidFill>
              </a:rPr>
              <a:t>. Este documento describe los requisitos de manera coherente </a:t>
            </a:r>
            <a:r>
              <a:rPr lang="es-MX" sz="2800" b="1" dirty="0">
                <a:solidFill>
                  <a:srgbClr val="8F8E8E"/>
                </a:solidFill>
              </a:rPr>
              <a:t>con la actividad del software, no con las empresas</a:t>
            </a:r>
            <a:r>
              <a:rPr lang="es-MX" sz="2800" dirty="0">
                <a:solidFill>
                  <a:srgbClr val="8F8E8E"/>
                </a:solidFill>
              </a:rPr>
              <a:t>.</a:t>
            </a:r>
            <a:endParaRPr lang="es-ES_tradnl" sz="2800" b="1" dirty="0">
              <a:solidFill>
                <a:srgbClr val="8F8E8E"/>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932191" y="865259"/>
            <a:ext cx="11142244" cy="1116652"/>
          </a:xfrm>
          <a:prstGeom prst="rect">
            <a:avLst/>
          </a:prstGeom>
          <a:noFill/>
        </p:spPr>
        <p:txBody>
          <a:bodyPr wrap="square" rtlCol="0">
            <a:spAutoFit/>
          </a:bodyPr>
          <a:lstStyle/>
          <a:p>
            <a:pPr>
              <a:lnSpc>
                <a:spcPts val="4192"/>
              </a:lnSpc>
            </a:pPr>
            <a:r>
              <a:rPr lang="es-MX" sz="2800" b="1" spc="-100" dirty="0">
                <a:solidFill>
                  <a:srgbClr val="048172"/>
                </a:solidFill>
                <a:latin typeface="Arial" charset="0"/>
                <a:ea typeface="Arial" charset="0"/>
                <a:cs typeface="Arial" charset="0"/>
              </a:rPr>
              <a:t>Estándar de seguridad de datos de la </a:t>
            </a:r>
            <a:r>
              <a:rPr lang="es-MX" sz="2800" b="1" spc="-100" dirty="0">
                <a:solidFill>
                  <a:schemeClr val="bg1">
                    <a:lumMod val="65000"/>
                  </a:schemeClr>
                </a:solidFill>
                <a:latin typeface="Arial" charset="0"/>
                <a:ea typeface="Arial" charset="0"/>
                <a:cs typeface="Arial" charset="0"/>
              </a:rPr>
              <a:t>industria de tarjetas de pago (PCI DSS)</a:t>
            </a:r>
            <a:endParaRPr lang="es-ES_tradnl" sz="28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70400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2225956"/>
            <a:ext cx="10082567" cy="1815882"/>
          </a:xfrm>
          <a:prstGeom prst="rect">
            <a:avLst/>
          </a:prstGeom>
          <a:noFill/>
        </p:spPr>
        <p:txBody>
          <a:bodyPr wrap="square" rtlCol="0">
            <a:spAutoFit/>
          </a:bodyPr>
          <a:lstStyle/>
          <a:p>
            <a:pPr algn="just"/>
            <a:r>
              <a:rPr lang="es-MX" sz="2800" b="1" dirty="0">
                <a:solidFill>
                  <a:srgbClr val="8F8E8E"/>
                </a:solidFill>
              </a:rPr>
              <a:t>Además de definir los activos</a:t>
            </a:r>
            <a:r>
              <a:rPr lang="es-MX" sz="2800" dirty="0">
                <a:solidFill>
                  <a:srgbClr val="8F8E8E"/>
                </a:solidFill>
              </a:rPr>
              <a:t> que la organización considera </a:t>
            </a:r>
            <a:r>
              <a:rPr lang="es-MX" sz="2800" b="1" dirty="0">
                <a:solidFill>
                  <a:srgbClr val="8F8E8E"/>
                </a:solidFill>
              </a:rPr>
              <a:t>valiosos</a:t>
            </a:r>
            <a:r>
              <a:rPr lang="es-MX" sz="2800" dirty="0">
                <a:solidFill>
                  <a:srgbClr val="8F8E8E"/>
                </a:solidFill>
              </a:rPr>
              <a:t>, </a:t>
            </a:r>
            <a:r>
              <a:rPr lang="es-MX" sz="2800" b="1" dirty="0">
                <a:solidFill>
                  <a:srgbClr val="8F8E8E"/>
                </a:solidFill>
              </a:rPr>
              <a:t>las políticas de seguridad identifican las metas y los objetivos </a:t>
            </a:r>
            <a:r>
              <a:rPr lang="es-MX" sz="2800" dirty="0">
                <a:solidFill>
                  <a:srgbClr val="8F8E8E"/>
                </a:solidFill>
              </a:rPr>
              <a:t>de la organización y </a:t>
            </a:r>
            <a:r>
              <a:rPr lang="es-MX" sz="2800" b="1" dirty="0">
                <a:solidFill>
                  <a:srgbClr val="8F8E8E"/>
                </a:solidFill>
              </a:rPr>
              <a:t>comunican las metas y los objetivos </a:t>
            </a:r>
            <a:r>
              <a:rPr lang="es-MX" sz="2800" dirty="0">
                <a:solidFill>
                  <a:srgbClr val="8F8E8E"/>
                </a:solidFill>
              </a:rPr>
              <a:t>de la administración para la organización.</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2508141D-63CC-4118-BCD5-88394D7732BC}"/>
              </a:ext>
            </a:extLst>
          </p:cNvPr>
          <p:cNvSpPr txBox="1"/>
          <p:nvPr/>
        </p:nvSpPr>
        <p:spPr>
          <a:xfrm>
            <a:off x="4444253" y="981680"/>
            <a:ext cx="4291342"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spTree>
    <p:extLst>
      <p:ext uri="{BB962C8B-B14F-4D97-AF65-F5344CB8AC3E}">
        <p14:creationId xmlns:p14="http://schemas.microsoft.com/office/powerpoint/2010/main" val="2950709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49756" y="2305615"/>
            <a:ext cx="10082567" cy="2246769"/>
          </a:xfrm>
          <a:prstGeom prst="rect">
            <a:avLst/>
          </a:prstGeom>
          <a:noFill/>
        </p:spPr>
        <p:txBody>
          <a:bodyPr wrap="square" rtlCol="0">
            <a:spAutoFit/>
          </a:bodyPr>
          <a:lstStyle/>
          <a:p>
            <a:pPr algn="just"/>
            <a:r>
              <a:rPr lang="es-MX" sz="2800" dirty="0">
                <a:solidFill>
                  <a:srgbClr val="8F8E8E"/>
                </a:solidFill>
              </a:rPr>
              <a:t>Uno de los elementos más importantes de los datos del titular de la tarjeta </a:t>
            </a:r>
            <a:r>
              <a:rPr lang="es-MX" sz="2800" b="1" dirty="0">
                <a:solidFill>
                  <a:srgbClr val="8F8E8E"/>
                </a:solidFill>
              </a:rPr>
              <a:t>es el PIN</a:t>
            </a:r>
            <a:r>
              <a:rPr lang="es-MX" sz="2800" dirty="0">
                <a:solidFill>
                  <a:srgbClr val="8F8E8E"/>
                </a:solidFill>
              </a:rPr>
              <a:t>, y los aspectos de seguridad asociados con el PIN se rigen </a:t>
            </a:r>
            <a:r>
              <a:rPr lang="es-MX" sz="2800" b="1" dirty="0">
                <a:solidFill>
                  <a:srgbClr val="8F8E8E"/>
                </a:solidFill>
              </a:rPr>
              <a:t>por el estándar PTS</a:t>
            </a:r>
            <a:r>
              <a:rPr lang="es-MX" sz="2800" dirty="0">
                <a:solidFill>
                  <a:srgbClr val="8F8E8E"/>
                </a:solidFill>
              </a:rPr>
              <a:t>. La mayor parte de este estándar se aplica a dispositivos de hardware conocidos como dispositivos de entrada de PIN (PED).</a:t>
            </a:r>
            <a:endParaRPr lang="es-ES_tradnl" sz="2800" dirty="0">
              <a:solidFill>
                <a:srgbClr val="8F8E8E"/>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932191" y="865259"/>
            <a:ext cx="11142244" cy="1116652"/>
          </a:xfrm>
          <a:prstGeom prst="rect">
            <a:avLst/>
          </a:prstGeom>
          <a:noFill/>
        </p:spPr>
        <p:txBody>
          <a:bodyPr wrap="square" rtlCol="0">
            <a:spAutoFit/>
          </a:bodyPr>
          <a:lstStyle/>
          <a:p>
            <a:pPr>
              <a:lnSpc>
                <a:spcPts val="4192"/>
              </a:lnSpc>
            </a:pPr>
            <a:r>
              <a:rPr lang="es-MX" sz="2800" b="1" spc="-100" dirty="0">
                <a:solidFill>
                  <a:srgbClr val="048172"/>
                </a:solidFill>
                <a:latin typeface="Arial" charset="0"/>
                <a:ea typeface="Arial" charset="0"/>
                <a:cs typeface="Arial" charset="0"/>
              </a:rPr>
              <a:t>Estándar de seguridad de datos de la </a:t>
            </a:r>
            <a:r>
              <a:rPr lang="es-MX" sz="2800" b="1" spc="-100" dirty="0">
                <a:solidFill>
                  <a:schemeClr val="bg1">
                    <a:lumMod val="65000"/>
                  </a:schemeClr>
                </a:solidFill>
                <a:latin typeface="Arial" charset="0"/>
                <a:ea typeface="Arial" charset="0"/>
                <a:cs typeface="Arial" charset="0"/>
              </a:rPr>
              <a:t>industria de tarjetas de pago (PCI DSS)</a:t>
            </a:r>
            <a:endParaRPr lang="es-ES_tradnl" sz="28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527734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1049756" y="2305615"/>
            <a:ext cx="10082567" cy="2246769"/>
          </a:xfrm>
          <a:prstGeom prst="rect">
            <a:avLst/>
          </a:prstGeom>
          <a:noFill/>
        </p:spPr>
        <p:txBody>
          <a:bodyPr wrap="square" rtlCol="0">
            <a:spAutoFit/>
          </a:bodyPr>
          <a:lstStyle/>
          <a:p>
            <a:pPr algn="just"/>
            <a:r>
              <a:rPr lang="es-MX" sz="2800" dirty="0">
                <a:solidFill>
                  <a:srgbClr val="8F8E8E"/>
                </a:solidFill>
              </a:rPr>
              <a:t>Los estándares de PCI son requisitos contractuales y pueden conllevar sanciones económicas muy severas por no cumplir. Si una empresa acepta tarjetas de pago, almacena datos de tarjetas de pago o fabrica productos asociados con tarjetas de pago, entonces existen estándares PCI a seguir.</a:t>
            </a:r>
            <a:endParaRPr lang="es-ES_tradnl" sz="2800" dirty="0">
              <a:solidFill>
                <a:srgbClr val="8F8E8E"/>
              </a:solidFill>
            </a:endParaRPr>
          </a:p>
        </p:txBody>
      </p:sp>
      <p:pic>
        <p:nvPicPr>
          <p:cNvPr id="10" name="Imagen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932191" y="865259"/>
            <a:ext cx="11142244" cy="1116652"/>
          </a:xfrm>
          <a:prstGeom prst="rect">
            <a:avLst/>
          </a:prstGeom>
          <a:noFill/>
        </p:spPr>
        <p:txBody>
          <a:bodyPr wrap="square" rtlCol="0">
            <a:spAutoFit/>
          </a:bodyPr>
          <a:lstStyle/>
          <a:p>
            <a:pPr>
              <a:lnSpc>
                <a:spcPts val="4192"/>
              </a:lnSpc>
            </a:pPr>
            <a:r>
              <a:rPr lang="es-MX" sz="2800" b="1" spc="-100" dirty="0">
                <a:solidFill>
                  <a:srgbClr val="048172"/>
                </a:solidFill>
                <a:latin typeface="Arial" charset="0"/>
                <a:ea typeface="Arial" charset="0"/>
                <a:cs typeface="Arial" charset="0"/>
              </a:rPr>
              <a:t>Estándar de seguridad de datos de la </a:t>
            </a:r>
            <a:r>
              <a:rPr lang="es-MX" sz="2800" b="1" spc="-100" dirty="0">
                <a:solidFill>
                  <a:schemeClr val="bg1">
                    <a:lumMod val="65000"/>
                  </a:schemeClr>
                </a:solidFill>
                <a:latin typeface="Arial" charset="0"/>
                <a:ea typeface="Arial" charset="0"/>
                <a:cs typeface="Arial" charset="0"/>
              </a:rPr>
              <a:t>industria de tarjetas de pago (PCI DSS)</a:t>
            </a:r>
            <a:endParaRPr lang="es-ES_tradnl" sz="28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547725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22510" y="2164473"/>
            <a:ext cx="10082567" cy="2246769"/>
          </a:xfrm>
          <a:prstGeom prst="rect">
            <a:avLst/>
          </a:prstGeom>
          <a:noFill/>
        </p:spPr>
        <p:txBody>
          <a:bodyPr wrap="square" rtlCol="0">
            <a:spAutoFit/>
          </a:bodyPr>
          <a:lstStyle/>
          <a:p>
            <a:pPr algn="just"/>
            <a:r>
              <a:rPr lang="es-MX" sz="2800" dirty="0">
                <a:solidFill>
                  <a:srgbClr val="8F8E8E"/>
                </a:solidFill>
              </a:rPr>
              <a:t>Fundado al inicio de la revolución industrial en 1901 por el Congreso con el objetivo de prevenir disputas comerciales y fomentar la estandarización, </a:t>
            </a:r>
            <a:r>
              <a:rPr lang="es-MX" sz="2800" b="1" dirty="0">
                <a:solidFill>
                  <a:srgbClr val="8F8E8E"/>
                </a:solidFill>
              </a:rPr>
              <a:t>el Instituto Nacional de Estándares y Tecnología (NIST) desarrolla tecnologías, métodos de medición y estándares para ayudar a las empresas estadounidenses en el mercado global</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2778699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22510" y="2164473"/>
            <a:ext cx="10082567" cy="1815882"/>
          </a:xfrm>
          <a:prstGeom prst="rect">
            <a:avLst/>
          </a:prstGeom>
          <a:noFill/>
        </p:spPr>
        <p:txBody>
          <a:bodyPr wrap="square" rtlCol="0">
            <a:spAutoFit/>
          </a:bodyPr>
          <a:lstStyle/>
          <a:p>
            <a:pPr algn="just"/>
            <a:r>
              <a:rPr lang="es-MX" sz="2800" dirty="0">
                <a:solidFill>
                  <a:srgbClr val="8F8E8E"/>
                </a:solidFill>
              </a:rPr>
              <a:t>Aunque NIST </a:t>
            </a:r>
            <a:r>
              <a:rPr lang="es-MX" sz="2800" b="1" dirty="0">
                <a:solidFill>
                  <a:srgbClr val="8F8E8E"/>
                </a:solidFill>
              </a:rPr>
              <a:t>es específico de los Estados Unidos</a:t>
            </a:r>
            <a:r>
              <a:rPr lang="es-MX" sz="2800" dirty="0">
                <a:solidFill>
                  <a:srgbClr val="8F8E8E"/>
                </a:solidFill>
              </a:rPr>
              <a:t>, en situaciones de </a:t>
            </a:r>
            <a:r>
              <a:rPr lang="es-MX" sz="2800" b="1" dirty="0">
                <a:solidFill>
                  <a:srgbClr val="8F8E8E"/>
                </a:solidFill>
              </a:rPr>
              <a:t>subcontratación</a:t>
            </a:r>
            <a:r>
              <a:rPr lang="es-MX" sz="2800" dirty="0">
                <a:solidFill>
                  <a:srgbClr val="8F8E8E"/>
                </a:solidFill>
              </a:rPr>
              <a:t>, es posible que la empresa a la que se subcontrata </a:t>
            </a:r>
            <a:r>
              <a:rPr lang="es-MX" sz="2800" b="1" dirty="0">
                <a:solidFill>
                  <a:srgbClr val="8F8E8E"/>
                </a:solidFill>
              </a:rPr>
              <a:t>el desarrollo de software deba cumplir con estos estándares</a:t>
            </a:r>
            <a:r>
              <a:rPr lang="es-MX" sz="2800" dirty="0">
                <a:solidFill>
                  <a:srgbClr val="8F8E8E"/>
                </a:solidFill>
              </a:rPr>
              <a:t>. Esto a menudo se hace cumplir contractualmente.</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892726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108543"/>
          </a:xfrm>
          <a:prstGeom prst="rect">
            <a:avLst/>
          </a:prstGeom>
          <a:noFill/>
        </p:spPr>
        <p:txBody>
          <a:bodyPr wrap="square" rtlCol="0">
            <a:spAutoFit/>
          </a:bodyPr>
          <a:lstStyle/>
          <a:p>
            <a:pPr algn="just"/>
            <a:r>
              <a:rPr lang="es-MX" sz="2800" dirty="0">
                <a:solidFill>
                  <a:srgbClr val="8F8E8E"/>
                </a:solidFill>
              </a:rPr>
              <a:t>NIST también incluye </a:t>
            </a:r>
            <a:r>
              <a:rPr lang="es-MX" sz="2800" b="1" dirty="0">
                <a:solidFill>
                  <a:srgbClr val="8F8E8E"/>
                </a:solidFill>
              </a:rPr>
              <a:t>estándares federales de procesamiento de información (FIPS) relacionados con la seguridad informática</a:t>
            </a:r>
            <a:r>
              <a:rPr lang="es-MX" sz="2800" dirty="0">
                <a:solidFill>
                  <a:srgbClr val="8F8E8E"/>
                </a:solidFill>
              </a:rPr>
              <a:t>. Muchas de estas publicaciones son de interés para un profesional de la seguridad en el contexto de la seguridad del software. Un SP que es digno de mención es la publicación SP 800-64 que analiza las consideraciones de seguridad en el ciclo de vida del desarrollo de los sistemas de información.</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233559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60989"/>
            <a:ext cx="10082567" cy="4401205"/>
          </a:xfrm>
          <a:prstGeom prst="rect">
            <a:avLst/>
          </a:prstGeom>
          <a:noFill/>
        </p:spPr>
        <p:txBody>
          <a:bodyPr wrap="square" rtlCol="0">
            <a:spAutoFit/>
          </a:bodyPr>
          <a:lstStyle/>
          <a:p>
            <a:pPr algn="just"/>
            <a:r>
              <a:rPr lang="es-MX" sz="2800" b="1" dirty="0">
                <a:solidFill>
                  <a:srgbClr val="8F8E8E"/>
                </a:solidFill>
              </a:rPr>
              <a:t>SP 800-12: Introducción a la seguridad informática: el manual de NIST. </a:t>
            </a:r>
            <a:r>
              <a:rPr lang="es-MX" sz="2800" dirty="0">
                <a:solidFill>
                  <a:srgbClr val="8F8E8E"/>
                </a:solidFill>
              </a:rPr>
              <a:t>Este manual proporciona una </a:t>
            </a:r>
            <a:r>
              <a:rPr lang="es-MX" sz="2800" b="1" dirty="0">
                <a:solidFill>
                  <a:srgbClr val="8F8E8E"/>
                </a:solidFill>
              </a:rPr>
              <a:t>amplia descripción general de la seguridad informática</a:t>
            </a:r>
            <a:r>
              <a:rPr lang="es-MX" sz="2800" dirty="0">
                <a:solidFill>
                  <a:srgbClr val="8F8E8E"/>
                </a:solidFill>
              </a:rPr>
              <a:t>, proporcionando orientación para proteger el hardware, el software y los recursos de información. </a:t>
            </a:r>
            <a:r>
              <a:rPr lang="es-MX" sz="2800" b="1" dirty="0">
                <a:solidFill>
                  <a:srgbClr val="8F8E8E"/>
                </a:solidFill>
              </a:rPr>
              <a:t>Explica los conceptos relacionados con la seguridad informática, las consideraciones de costos y las interrelaciones de los controles de seguridad</a:t>
            </a:r>
            <a:r>
              <a:rPr lang="es-MX" sz="2800" dirty="0">
                <a:solidFill>
                  <a:srgbClr val="8F8E8E"/>
                </a:solidFill>
              </a:rPr>
              <a:t>. Los controles de seguridad se clasifican en </a:t>
            </a:r>
            <a:r>
              <a:rPr lang="es-MX" sz="2800" b="1" dirty="0">
                <a:solidFill>
                  <a:srgbClr val="8F8E8E"/>
                </a:solidFill>
              </a:rPr>
              <a:t>controles de gestión, controles operativos y controles de tecnología</a:t>
            </a:r>
            <a:r>
              <a:rPr lang="es-MX" sz="2800" dirty="0">
                <a:solidFill>
                  <a:srgbClr val="8F8E8E"/>
                </a:solidFill>
              </a:rPr>
              <a:t>. Una sección del manual está dedicada a la seguridad y la planificación en el ciclo de vida de los sistemas informáticos.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750785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60989"/>
            <a:ext cx="10082567" cy="4401205"/>
          </a:xfrm>
          <a:prstGeom prst="rect">
            <a:avLst/>
          </a:prstGeom>
          <a:noFill/>
        </p:spPr>
        <p:txBody>
          <a:bodyPr wrap="square" rtlCol="0">
            <a:spAutoFit/>
          </a:bodyPr>
          <a:lstStyle/>
          <a:p>
            <a:pPr algn="just"/>
            <a:r>
              <a:rPr lang="es-MX" sz="2800" b="1" dirty="0">
                <a:solidFill>
                  <a:srgbClr val="8F8E8E"/>
                </a:solidFill>
              </a:rPr>
              <a:t>SP 800-12: Introducción a la seguridad informática: el manual de NIST. </a:t>
            </a:r>
            <a:r>
              <a:rPr lang="es-MX" sz="2800" dirty="0">
                <a:solidFill>
                  <a:srgbClr val="8F8E8E"/>
                </a:solidFill>
              </a:rPr>
              <a:t>Este manual proporciona una </a:t>
            </a:r>
            <a:r>
              <a:rPr lang="es-MX" sz="2800" b="1" dirty="0">
                <a:solidFill>
                  <a:srgbClr val="8F8E8E"/>
                </a:solidFill>
              </a:rPr>
              <a:t>amplia descripción general de la seguridad informática</a:t>
            </a:r>
            <a:r>
              <a:rPr lang="es-MX" sz="2800" dirty="0">
                <a:solidFill>
                  <a:srgbClr val="8F8E8E"/>
                </a:solidFill>
              </a:rPr>
              <a:t>, proporcionando orientación para proteger el hardware, el software y los recursos de información. </a:t>
            </a:r>
            <a:r>
              <a:rPr lang="es-MX" sz="2800" b="1" dirty="0">
                <a:solidFill>
                  <a:srgbClr val="8F8E8E"/>
                </a:solidFill>
              </a:rPr>
              <a:t>Explica los conceptos relacionados con la seguridad informática, las consideraciones de costos y las interrelaciones de los controles de seguridad</a:t>
            </a:r>
            <a:r>
              <a:rPr lang="es-MX" sz="2800" dirty="0">
                <a:solidFill>
                  <a:srgbClr val="8F8E8E"/>
                </a:solidFill>
              </a:rPr>
              <a:t>. Los controles de seguridad se clasifican en </a:t>
            </a:r>
            <a:r>
              <a:rPr lang="es-MX" sz="2800" b="1" dirty="0">
                <a:solidFill>
                  <a:srgbClr val="8F8E8E"/>
                </a:solidFill>
              </a:rPr>
              <a:t>controles de gestión, controles operativos y controles de tecnología</a:t>
            </a:r>
            <a:r>
              <a:rPr lang="es-MX" sz="2800" dirty="0">
                <a:solidFill>
                  <a:srgbClr val="8F8E8E"/>
                </a:solidFill>
              </a:rPr>
              <a:t>. Una sección del manual está dedicada a la seguridad y la planificación en el ciclo de vida de los sistemas informáticos.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875634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a:solidFill>
                  <a:srgbClr val="048172"/>
                </a:solidFill>
                <a:latin typeface="Arial" charset="0"/>
                <a:ea typeface="Arial" charset="0"/>
                <a:cs typeface="Arial" charset="0"/>
              </a:rPr>
              <a:t>NIST Standards</a:t>
            </a:r>
            <a:endParaRPr lang="es-ES_tradnl" sz="4000" b="1" spc="-100" dirty="0">
              <a:solidFill>
                <a:schemeClr val="bg1">
                  <a:lumMod val="65000"/>
                </a:schemeClr>
              </a:solidFill>
              <a:latin typeface="Arial" charset="0"/>
              <a:ea typeface="Arial" charset="0"/>
              <a:cs typeface="Arial" charset="0"/>
            </a:endParaRPr>
          </a:p>
        </p:txBody>
      </p:sp>
      <p:pic>
        <p:nvPicPr>
          <p:cNvPr id="3" name="Imagen 2">
            <a:extLst>
              <a:ext uri="{FF2B5EF4-FFF2-40B4-BE49-F238E27FC236}">
                <a16:creationId xmlns:a16="http://schemas.microsoft.com/office/drawing/2014/main" xmlns="" id="{0B5D2830-1C10-44A2-8399-1C3F5A26136E}"/>
              </a:ext>
            </a:extLst>
          </p:cNvPr>
          <p:cNvPicPr>
            <a:picLocks noChangeAspect="1"/>
          </p:cNvPicPr>
          <p:nvPr/>
        </p:nvPicPr>
        <p:blipFill>
          <a:blip r:embed="rId5"/>
          <a:stretch>
            <a:fillRect/>
          </a:stretch>
        </p:blipFill>
        <p:spPr>
          <a:xfrm>
            <a:off x="2500115" y="1892230"/>
            <a:ext cx="6948603" cy="4469592"/>
          </a:xfrm>
          <a:prstGeom prst="rect">
            <a:avLst/>
          </a:prstGeom>
        </p:spPr>
      </p:pic>
    </p:spTree>
    <p:extLst>
      <p:ext uri="{BB962C8B-B14F-4D97-AF65-F5344CB8AC3E}">
        <p14:creationId xmlns:p14="http://schemas.microsoft.com/office/powerpoint/2010/main" val="13218703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164472"/>
            <a:ext cx="10082567" cy="3539430"/>
          </a:xfrm>
          <a:prstGeom prst="rect">
            <a:avLst/>
          </a:prstGeom>
          <a:noFill/>
        </p:spPr>
        <p:txBody>
          <a:bodyPr wrap="square" rtlCol="0">
            <a:spAutoFit/>
          </a:bodyPr>
          <a:lstStyle/>
          <a:p>
            <a:pPr algn="just"/>
            <a:r>
              <a:rPr lang="es-MX" sz="2800" b="1" dirty="0">
                <a:solidFill>
                  <a:srgbClr val="8F8E8E"/>
                </a:solidFill>
              </a:rPr>
              <a:t>SP 800-27: Principios de ingeniería para la seguridad de la tecnología de la información. </a:t>
            </a:r>
            <a:r>
              <a:rPr lang="es-MX" sz="2800" dirty="0">
                <a:solidFill>
                  <a:srgbClr val="8F8E8E"/>
                </a:solidFill>
              </a:rPr>
              <a:t>La Publicación especial 800-27 del NIST, que se titula </a:t>
            </a:r>
            <a:r>
              <a:rPr lang="es-MX" sz="2800" b="1" dirty="0">
                <a:solidFill>
                  <a:srgbClr val="8F8E8E"/>
                </a:solidFill>
              </a:rPr>
              <a:t>“Principios de ingeniería para la seguridad de la tecnología de la información (una línea de base para lograr la seguridad)”, </a:t>
            </a:r>
            <a:r>
              <a:rPr lang="es-MX" sz="2800" dirty="0">
                <a:solidFill>
                  <a:srgbClr val="8F8E8E"/>
                </a:solidFill>
              </a:rPr>
              <a:t>en la Sección 3.3 proporciona varios principios de seguridad de TI. Algunos de estos </a:t>
            </a:r>
            <a:r>
              <a:rPr lang="es-MX" sz="2800" b="1" dirty="0">
                <a:solidFill>
                  <a:srgbClr val="8F8E8E"/>
                </a:solidFill>
              </a:rPr>
              <a:t>principios están orientados a las personas, mientras que otros están vinculados al proceso de diseño de seguridad en sistemas de TI</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2727525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164472"/>
            <a:ext cx="10082567" cy="3970318"/>
          </a:xfrm>
          <a:prstGeom prst="rect">
            <a:avLst/>
          </a:prstGeom>
          <a:noFill/>
        </p:spPr>
        <p:txBody>
          <a:bodyPr wrap="square" rtlCol="0">
            <a:spAutoFit/>
          </a:bodyPr>
          <a:lstStyle/>
          <a:p>
            <a:pPr algn="just"/>
            <a:r>
              <a:rPr lang="es-MX" sz="2800" b="1" dirty="0">
                <a:solidFill>
                  <a:srgbClr val="8F8E8E"/>
                </a:solidFill>
              </a:rPr>
              <a:t>SP 800-27: Principios de ingeniería para la seguridad de la tecnología de la información. </a:t>
            </a:r>
          </a:p>
          <a:p>
            <a:pPr algn="just"/>
            <a:endParaRPr lang="es-MX" sz="2800" b="1" dirty="0">
              <a:solidFill>
                <a:srgbClr val="8F8E8E"/>
              </a:solidFill>
            </a:endParaRPr>
          </a:p>
          <a:p>
            <a:pPr algn="just"/>
            <a:r>
              <a:rPr lang="es-MX" sz="2800" dirty="0">
                <a:solidFill>
                  <a:srgbClr val="8F8E8E"/>
                </a:solidFill>
              </a:rPr>
              <a:t>■ Establecer una política de seguridad sólida como "base" para el diseño.</a:t>
            </a:r>
          </a:p>
          <a:p>
            <a:pPr algn="just"/>
            <a:r>
              <a:rPr lang="es-MX" sz="2800" dirty="0">
                <a:solidFill>
                  <a:srgbClr val="8F8E8E"/>
                </a:solidFill>
              </a:rPr>
              <a:t>■ Trate la seguridad como una parte integral del diseño general del sistema.</a:t>
            </a:r>
          </a:p>
          <a:p>
            <a:pPr algn="just"/>
            <a:r>
              <a:rPr lang="es-MX" sz="2800" dirty="0">
                <a:solidFill>
                  <a:srgbClr val="8F8E8E"/>
                </a:solidFill>
              </a:rPr>
              <a:t>■ Delinear claramente los límites de seguridad físicos y lógicos regidos por las políticas de seguridad asociadas.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47392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2225956"/>
            <a:ext cx="10082567" cy="1384995"/>
          </a:xfrm>
          <a:prstGeom prst="rect">
            <a:avLst/>
          </a:prstGeom>
          <a:noFill/>
        </p:spPr>
        <p:txBody>
          <a:bodyPr wrap="square" rtlCol="0">
            <a:spAutoFit/>
          </a:bodyPr>
          <a:lstStyle/>
          <a:p>
            <a:pPr algn="just"/>
            <a:r>
              <a:rPr lang="es-MX" sz="2800" dirty="0">
                <a:solidFill>
                  <a:srgbClr val="8F8E8E"/>
                </a:solidFill>
              </a:rPr>
              <a:t>Las políticas de seguridad </a:t>
            </a:r>
            <a:r>
              <a:rPr lang="es-MX" sz="2800" b="1" dirty="0">
                <a:solidFill>
                  <a:srgbClr val="8F8E8E"/>
                </a:solidFill>
              </a:rPr>
              <a:t>ayudan a garantizar el cumplimiento </a:t>
            </a:r>
            <a:r>
              <a:rPr lang="es-MX" sz="2800" dirty="0">
                <a:solidFill>
                  <a:srgbClr val="8F8E8E"/>
                </a:solidFill>
              </a:rPr>
              <a:t>de una organización </a:t>
            </a:r>
            <a:r>
              <a:rPr lang="es-MX" sz="2800" b="1" dirty="0">
                <a:solidFill>
                  <a:srgbClr val="8F8E8E"/>
                </a:solidFill>
              </a:rPr>
              <a:t>con los requisitos legales y reglamentarios</a:t>
            </a:r>
            <a:r>
              <a:rPr lang="es-MX" sz="2800" dirty="0">
                <a:solidFill>
                  <a:srgbClr val="8F8E8E"/>
                </a:solidFill>
              </a:rPr>
              <a:t>, si </a:t>
            </a:r>
            <a:r>
              <a:rPr lang="es-MX" sz="2800" b="1" dirty="0">
                <a:solidFill>
                  <a:srgbClr val="8F8E8E"/>
                </a:solidFill>
              </a:rPr>
              <a:t>complementan y no contradicen estas leyes y regulaciones</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2F34D4BD-26FC-4C95-8B42-F964765FAE52}"/>
              </a:ext>
            </a:extLst>
          </p:cNvPr>
          <p:cNvSpPr txBox="1"/>
          <p:nvPr/>
        </p:nvSpPr>
        <p:spPr>
          <a:xfrm>
            <a:off x="4444253" y="981680"/>
            <a:ext cx="4291342"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spTree>
    <p:extLst>
      <p:ext uri="{BB962C8B-B14F-4D97-AF65-F5344CB8AC3E}">
        <p14:creationId xmlns:p14="http://schemas.microsoft.com/office/powerpoint/2010/main" val="1908430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164472"/>
            <a:ext cx="10082567" cy="4401205"/>
          </a:xfrm>
          <a:prstGeom prst="rect">
            <a:avLst/>
          </a:prstGeom>
          <a:noFill/>
        </p:spPr>
        <p:txBody>
          <a:bodyPr wrap="square" rtlCol="0">
            <a:spAutoFit/>
          </a:bodyPr>
          <a:lstStyle/>
          <a:p>
            <a:pPr algn="just"/>
            <a:r>
              <a:rPr lang="es-MX" sz="2800" b="1" dirty="0">
                <a:solidFill>
                  <a:srgbClr val="8F8E8E"/>
                </a:solidFill>
              </a:rPr>
              <a:t>SP 800-27: Principios de ingeniería para la seguridad de la tecnología de la información. </a:t>
            </a:r>
          </a:p>
          <a:p>
            <a:pPr algn="just"/>
            <a:endParaRPr lang="es-MX" sz="2800" b="1" dirty="0">
              <a:solidFill>
                <a:srgbClr val="8F8E8E"/>
              </a:solidFill>
            </a:endParaRPr>
          </a:p>
          <a:p>
            <a:pPr algn="just"/>
            <a:r>
              <a:rPr lang="es-MX" sz="2800" dirty="0">
                <a:solidFill>
                  <a:srgbClr val="8F8E8E"/>
                </a:solidFill>
              </a:rPr>
              <a:t>■ Reducir el riesgo a un nivel aceptable.</a:t>
            </a:r>
          </a:p>
          <a:p>
            <a:pPr algn="just"/>
            <a:r>
              <a:rPr lang="es-MX" sz="2800" dirty="0">
                <a:solidFill>
                  <a:srgbClr val="8F8E8E"/>
                </a:solidFill>
              </a:rPr>
              <a:t>■ Suponga que los sistemas externos son inseguros.</a:t>
            </a:r>
          </a:p>
          <a:p>
            <a:pPr algn="just"/>
            <a:r>
              <a:rPr lang="es-MX" sz="2800" dirty="0">
                <a:solidFill>
                  <a:srgbClr val="8F8E8E"/>
                </a:solidFill>
              </a:rPr>
              <a:t>■ Identificar posibles compensaciones entre la reducción del riesgo y el aumento de costos y disminuciones en otros aspectos de la seguridad operativa. (Asegúrese de que no haya un solo punto de vulnerabilidad).</a:t>
            </a:r>
          </a:p>
          <a:p>
            <a:pPr algn="just"/>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2363776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164472"/>
            <a:ext cx="10082567" cy="3970318"/>
          </a:xfrm>
          <a:prstGeom prst="rect">
            <a:avLst/>
          </a:prstGeom>
          <a:noFill/>
        </p:spPr>
        <p:txBody>
          <a:bodyPr wrap="square" rtlCol="0">
            <a:spAutoFit/>
          </a:bodyPr>
          <a:lstStyle/>
          <a:p>
            <a:pPr algn="just"/>
            <a:r>
              <a:rPr lang="es-MX" sz="2800" b="1" dirty="0">
                <a:solidFill>
                  <a:srgbClr val="8F8E8E"/>
                </a:solidFill>
              </a:rPr>
              <a:t>SP 800-27: Principios de ingeniería para la seguridad de la tecnología de la información. </a:t>
            </a:r>
          </a:p>
          <a:p>
            <a:pPr algn="just"/>
            <a:endParaRPr lang="es-MX" sz="2800" b="1" dirty="0">
              <a:solidFill>
                <a:srgbClr val="8F8E8E"/>
              </a:solidFill>
            </a:endParaRPr>
          </a:p>
          <a:p>
            <a:pPr algn="just"/>
            <a:r>
              <a:rPr lang="es-MX" sz="2800" dirty="0">
                <a:solidFill>
                  <a:srgbClr val="8F8E8E"/>
                </a:solidFill>
              </a:rPr>
              <a:t>■ Implementar medidas de seguridad del sistema personalizadas para cumplir los objetivos de seguridad de la organización.</a:t>
            </a:r>
          </a:p>
          <a:p>
            <a:pPr algn="just"/>
            <a:r>
              <a:rPr lang="es-MX" sz="2800" dirty="0">
                <a:solidFill>
                  <a:srgbClr val="8F8E8E"/>
                </a:solidFill>
              </a:rPr>
              <a:t>■ Esfuércese por la simplicidad.</a:t>
            </a:r>
          </a:p>
          <a:p>
            <a:pPr algn="just"/>
            <a:r>
              <a:rPr lang="es-MX" sz="2800" dirty="0">
                <a:solidFill>
                  <a:srgbClr val="8F8E8E"/>
                </a:solidFill>
              </a:rPr>
              <a:t>■ Diseñar y operar un sistema de TI para limitar la vulnerabilidad y ser resiliente en respuesta.</a:t>
            </a:r>
          </a:p>
          <a:p>
            <a:pPr algn="just"/>
            <a:r>
              <a:rPr lang="es-MX" sz="2800" dirty="0">
                <a:solidFill>
                  <a:srgbClr val="8F8E8E"/>
                </a:solidFill>
              </a:rPr>
              <a:t>■ Minimizar los elementos del sistema en los que se puede confiar.</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116458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73104"/>
            <a:ext cx="10082567" cy="4401205"/>
          </a:xfrm>
          <a:prstGeom prst="rect">
            <a:avLst/>
          </a:prstGeom>
          <a:noFill/>
        </p:spPr>
        <p:txBody>
          <a:bodyPr wrap="square" rtlCol="0">
            <a:spAutoFit/>
          </a:bodyPr>
          <a:lstStyle/>
          <a:p>
            <a:pPr algn="just"/>
            <a:r>
              <a:rPr lang="es-MX" sz="2800" b="1" dirty="0">
                <a:solidFill>
                  <a:srgbClr val="8F8E8E"/>
                </a:solidFill>
              </a:rPr>
              <a:t>SP 800-27: Principios de ingeniería para la seguridad de la tecnología de la información. </a:t>
            </a:r>
          </a:p>
          <a:p>
            <a:pPr algn="just"/>
            <a:endParaRPr lang="es-MX" sz="2800" b="1" dirty="0">
              <a:solidFill>
                <a:srgbClr val="8F8E8E"/>
              </a:solidFill>
            </a:endParaRPr>
          </a:p>
          <a:p>
            <a:pPr algn="just"/>
            <a:r>
              <a:rPr lang="es-MX" sz="2800" dirty="0">
                <a:solidFill>
                  <a:srgbClr val="8F8E8E"/>
                </a:solidFill>
              </a:rPr>
              <a:t>■ Implementar la seguridad mediante una combinación de medidas distribuidas física y lógicamente.</a:t>
            </a:r>
          </a:p>
          <a:p>
            <a:pPr algn="just"/>
            <a:r>
              <a:rPr lang="es-MX" sz="2800" dirty="0">
                <a:solidFill>
                  <a:srgbClr val="8F8E8E"/>
                </a:solidFill>
              </a:rPr>
              <a:t>■ Asegurar que el sistema es y sigue siendo resistente frente a las amenazas previstas.</a:t>
            </a:r>
          </a:p>
          <a:p>
            <a:pPr algn="just"/>
            <a:r>
              <a:rPr lang="es-MX" sz="2800" dirty="0">
                <a:solidFill>
                  <a:srgbClr val="8F8E8E"/>
                </a:solidFill>
              </a:rPr>
              <a:t>■ Limitar o contener vulnerabilidades.</a:t>
            </a:r>
          </a:p>
          <a:p>
            <a:pPr algn="just"/>
            <a:r>
              <a:rPr lang="es-MX" sz="2800" dirty="0">
                <a:solidFill>
                  <a:srgbClr val="8F8E8E"/>
                </a:solidFill>
              </a:rPr>
              <a:t>■ Formular medidas de seguridad para abordar dominios de información múltiples y superpuestos.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195642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73104"/>
            <a:ext cx="10082567" cy="4401205"/>
          </a:xfrm>
          <a:prstGeom prst="rect">
            <a:avLst/>
          </a:prstGeom>
          <a:noFill/>
        </p:spPr>
        <p:txBody>
          <a:bodyPr wrap="square" rtlCol="0">
            <a:spAutoFit/>
          </a:bodyPr>
          <a:lstStyle/>
          <a:p>
            <a:pPr algn="just"/>
            <a:r>
              <a:rPr lang="es-MX" sz="2800" b="1" dirty="0">
                <a:solidFill>
                  <a:srgbClr val="8F8E8E"/>
                </a:solidFill>
              </a:rPr>
              <a:t>SP 800-27: Principios de ingeniería para la seguridad de la tecnología de la información. </a:t>
            </a:r>
          </a:p>
          <a:p>
            <a:pPr algn="just"/>
            <a:endParaRPr lang="es-MX" sz="2800" b="1" dirty="0">
              <a:solidFill>
                <a:srgbClr val="8F8E8E"/>
              </a:solidFill>
            </a:endParaRPr>
          </a:p>
          <a:p>
            <a:pPr algn="just"/>
            <a:r>
              <a:rPr lang="es-MX" sz="2800" dirty="0">
                <a:solidFill>
                  <a:srgbClr val="8F8E8E"/>
                </a:solidFill>
              </a:rPr>
              <a:t>■ Utilice un lenguaje común para desarrollar requisitos de seguridad.</a:t>
            </a:r>
          </a:p>
          <a:p>
            <a:pPr algn="just"/>
            <a:r>
              <a:rPr lang="es-MX" sz="2800" dirty="0">
                <a:solidFill>
                  <a:srgbClr val="8F8E8E"/>
                </a:solidFill>
              </a:rPr>
              <a:t>■ Diseñar e implementar mecanismos de auditoría para detectar el uso no autorizado y respaldar las investigaciones de incidentes.</a:t>
            </a:r>
          </a:p>
          <a:p>
            <a:pPr algn="just"/>
            <a:r>
              <a:rPr lang="es-MX" sz="2800" dirty="0">
                <a:solidFill>
                  <a:srgbClr val="8F8E8E"/>
                </a:solidFill>
              </a:rPr>
              <a:t>■ Diseñar seguridad para permitir la adopción regular de nueva tecnología, incluido un proceso de actualización de tecnología seguro y lógico.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854652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73104"/>
            <a:ext cx="10082567" cy="4401205"/>
          </a:xfrm>
          <a:prstGeom prst="rect">
            <a:avLst/>
          </a:prstGeom>
          <a:noFill/>
        </p:spPr>
        <p:txBody>
          <a:bodyPr wrap="square" rtlCol="0">
            <a:spAutoFit/>
          </a:bodyPr>
          <a:lstStyle/>
          <a:p>
            <a:pPr algn="just"/>
            <a:r>
              <a:rPr lang="es-MX" sz="2800" b="1" dirty="0">
                <a:solidFill>
                  <a:srgbClr val="8F8E8E"/>
                </a:solidFill>
              </a:rPr>
              <a:t>SP 800-27: Principios de ingeniería para la seguridad de la tecnología de la información. </a:t>
            </a:r>
          </a:p>
          <a:p>
            <a:pPr algn="just"/>
            <a:endParaRPr lang="es-MX" sz="2800" b="1" dirty="0">
              <a:solidFill>
                <a:srgbClr val="8F8E8E"/>
              </a:solidFill>
            </a:endParaRPr>
          </a:p>
          <a:p>
            <a:pPr algn="just"/>
            <a:r>
              <a:rPr lang="es-MX" sz="2800" dirty="0">
                <a:solidFill>
                  <a:srgbClr val="8F8E8E"/>
                </a:solidFill>
              </a:rPr>
              <a:t>■ Autenticar usuarios y procesos para garantizar decisiones de control de acceso adecuadas tanto dentro como entre dominios.</a:t>
            </a:r>
          </a:p>
          <a:p>
            <a:pPr algn="just"/>
            <a:r>
              <a:rPr lang="es-MX" sz="2800" dirty="0">
                <a:solidFill>
                  <a:srgbClr val="8F8E8E"/>
                </a:solidFill>
              </a:rPr>
              <a:t>■ Utilice identidades únicas para garantizar la responsabilidad.</a:t>
            </a:r>
          </a:p>
          <a:p>
            <a:pPr algn="just"/>
            <a:r>
              <a:rPr lang="es-MX" sz="2800" dirty="0">
                <a:solidFill>
                  <a:srgbClr val="8F8E8E"/>
                </a:solidFill>
              </a:rPr>
              <a:t>■ Implementar privilegios mínimos.</a:t>
            </a:r>
          </a:p>
          <a:p>
            <a:pPr algn="just"/>
            <a:r>
              <a:rPr lang="es-MX" sz="2800" dirty="0">
                <a:solidFill>
                  <a:srgbClr val="8F8E8E"/>
                </a:solidFill>
              </a:rPr>
              <a:t>■ No implemente mecanismos de seguridad innecesarios.</a:t>
            </a:r>
          </a:p>
          <a:p>
            <a:pPr algn="just"/>
            <a:r>
              <a:rPr lang="es-MX" sz="2800" dirty="0">
                <a:solidFill>
                  <a:srgbClr val="8F8E8E"/>
                </a:solidFill>
              </a:rPr>
              <a:t>■ Proteja la información mientras se procesa, se encuentra en tránsito y se almacena.</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448216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73104"/>
            <a:ext cx="10082567" cy="4832092"/>
          </a:xfrm>
          <a:prstGeom prst="rect">
            <a:avLst/>
          </a:prstGeom>
          <a:noFill/>
        </p:spPr>
        <p:txBody>
          <a:bodyPr wrap="square" rtlCol="0">
            <a:spAutoFit/>
          </a:bodyPr>
          <a:lstStyle/>
          <a:p>
            <a:pPr algn="just"/>
            <a:r>
              <a:rPr lang="es-MX" sz="2800" b="1" dirty="0">
                <a:solidFill>
                  <a:srgbClr val="8F8E8E"/>
                </a:solidFill>
              </a:rPr>
              <a:t>SP 800-27: Principios de ingeniería para la seguridad de la tecnología de la información. </a:t>
            </a:r>
          </a:p>
          <a:p>
            <a:pPr algn="just"/>
            <a:endParaRPr lang="es-MX" sz="2800" b="1" dirty="0">
              <a:solidFill>
                <a:srgbClr val="8F8E8E"/>
              </a:solidFill>
            </a:endParaRPr>
          </a:p>
          <a:p>
            <a:pPr algn="just"/>
            <a:r>
              <a:rPr lang="es-MX" sz="2800" dirty="0">
                <a:solidFill>
                  <a:srgbClr val="8F8E8E"/>
                </a:solidFill>
              </a:rPr>
              <a:t>■ Esforzarse por la facilidad de uso operativa.</a:t>
            </a:r>
          </a:p>
          <a:p>
            <a:pPr algn="just"/>
            <a:r>
              <a:rPr lang="es-MX" sz="2800" dirty="0">
                <a:solidFill>
                  <a:srgbClr val="8F8E8E"/>
                </a:solidFill>
              </a:rPr>
              <a:t>■ Desarrollar y aplicar procedimientos de recuperación ante desastres o contingencias para garantizar la disponibilidad adecuada.</a:t>
            </a:r>
          </a:p>
          <a:p>
            <a:pPr algn="just"/>
            <a:r>
              <a:rPr lang="es-MX" sz="2800" dirty="0">
                <a:solidFill>
                  <a:srgbClr val="8F8E8E"/>
                </a:solidFill>
              </a:rPr>
              <a:t>■ Considere productos personalizados para lograr la seguridad adecuada.</a:t>
            </a:r>
          </a:p>
          <a:p>
            <a:pPr algn="just"/>
            <a:r>
              <a:rPr lang="es-MX" sz="2800" dirty="0">
                <a:solidFill>
                  <a:srgbClr val="8F8E8E"/>
                </a:solidFill>
              </a:rPr>
              <a:t>■ Garantizar la seguridad adecuada en el apagado o eliminación de un sistema.</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659566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73104"/>
            <a:ext cx="10082567" cy="3108543"/>
          </a:xfrm>
          <a:prstGeom prst="rect">
            <a:avLst/>
          </a:prstGeom>
          <a:noFill/>
        </p:spPr>
        <p:txBody>
          <a:bodyPr wrap="square" rtlCol="0">
            <a:spAutoFit/>
          </a:bodyPr>
          <a:lstStyle/>
          <a:p>
            <a:pPr algn="just"/>
            <a:r>
              <a:rPr lang="es-MX" sz="2800" b="1" dirty="0">
                <a:solidFill>
                  <a:srgbClr val="8F8E8E"/>
                </a:solidFill>
              </a:rPr>
              <a:t>SP 800-27: Principios de ingeniería para la seguridad de la tecnología de la información. </a:t>
            </a:r>
          </a:p>
          <a:p>
            <a:pPr algn="just"/>
            <a:endParaRPr lang="es-MX" sz="2800" b="1" dirty="0">
              <a:solidFill>
                <a:srgbClr val="8F8E8E"/>
              </a:solidFill>
            </a:endParaRPr>
          </a:p>
          <a:p>
            <a:pPr algn="just"/>
            <a:r>
              <a:rPr lang="es-MX" sz="2800" dirty="0">
                <a:solidFill>
                  <a:srgbClr val="8F8E8E"/>
                </a:solidFill>
              </a:rPr>
              <a:t>■ Protéjase contra todas las clases probables de ataques.</a:t>
            </a:r>
          </a:p>
          <a:p>
            <a:pPr algn="just"/>
            <a:r>
              <a:rPr lang="es-MX" sz="2800" dirty="0">
                <a:solidFill>
                  <a:srgbClr val="8F8E8E"/>
                </a:solidFill>
              </a:rPr>
              <a:t>■ Identificar y prevenir errores y vulnerabilidades comunes.</a:t>
            </a:r>
          </a:p>
          <a:p>
            <a:pPr algn="just"/>
            <a:r>
              <a:rPr lang="es-MX" sz="2800" dirty="0">
                <a:solidFill>
                  <a:srgbClr val="8F8E8E"/>
                </a:solidFill>
              </a:rPr>
              <a:t>■ Asegúrese de que los desarrolladores estén capacitados sobre cómo desarrollar software seguro.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4060035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73104"/>
            <a:ext cx="10082567" cy="4401205"/>
          </a:xfrm>
          <a:prstGeom prst="rect">
            <a:avLst/>
          </a:prstGeom>
          <a:noFill/>
        </p:spPr>
        <p:txBody>
          <a:bodyPr wrap="square" rtlCol="0">
            <a:spAutoFit/>
          </a:bodyPr>
          <a:lstStyle/>
          <a:p>
            <a:pPr algn="just"/>
            <a:r>
              <a:rPr lang="es-MX" sz="2800" b="1" dirty="0">
                <a:solidFill>
                  <a:srgbClr val="8F8E8E"/>
                </a:solidFill>
              </a:rPr>
              <a:t>SP 800-100: Manual de seguridad de la información: una guía para gerentes. </a:t>
            </a:r>
          </a:p>
          <a:p>
            <a:pPr algn="just"/>
            <a:r>
              <a:rPr lang="es-MX" sz="2800" dirty="0">
                <a:solidFill>
                  <a:srgbClr val="8F8E8E"/>
                </a:solidFill>
              </a:rPr>
              <a:t>Cubre una amplia </a:t>
            </a:r>
            <a:r>
              <a:rPr lang="es-MX" sz="2800" b="1" dirty="0">
                <a:solidFill>
                  <a:srgbClr val="8F8E8E"/>
                </a:solidFill>
              </a:rPr>
              <a:t>gama de elementos del programa de seguridad de la información</a:t>
            </a:r>
            <a:r>
              <a:rPr lang="es-MX" sz="2800" dirty="0">
                <a:solidFill>
                  <a:srgbClr val="8F8E8E"/>
                </a:solidFill>
              </a:rPr>
              <a:t>, proporcionando orientación sobre el gobierno de la seguridad de la información, </a:t>
            </a:r>
            <a:r>
              <a:rPr lang="es-MX" sz="2800" b="1" dirty="0">
                <a:solidFill>
                  <a:srgbClr val="8F8E8E"/>
                </a:solidFill>
              </a:rPr>
              <a:t>gestión de riesgos, planificación de capital y control de inversiones, planificación de seguridad, planificación de contingencias de TI, sistemas de interconexión, medidas de rendimiento, respuesta a incidentes, gestión de la configuración, certificación y acreditación</a:t>
            </a:r>
            <a:r>
              <a:rPr lang="es-MX" sz="2800" dirty="0">
                <a:solidFill>
                  <a:srgbClr val="8F8E8E"/>
                </a:solidFill>
              </a:rPr>
              <a:t>. adquisiciones, sensibilización y formación e incluso seguridad en el SDLC.</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3939754" y="1130047"/>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NIST </a:t>
            </a:r>
            <a:r>
              <a:rPr lang="es-MX" sz="4000" b="1" spc="-100" dirty="0" err="1">
                <a:solidFill>
                  <a:srgbClr val="048172"/>
                </a:solidFill>
                <a:latin typeface="Arial" charset="0"/>
                <a:ea typeface="Arial" charset="0"/>
                <a:cs typeface="Arial" charset="0"/>
              </a:rPr>
              <a:t>Standards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4158851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73104"/>
            <a:ext cx="10082567" cy="3108543"/>
          </a:xfrm>
          <a:prstGeom prst="rect">
            <a:avLst/>
          </a:prstGeom>
          <a:noFill/>
        </p:spPr>
        <p:txBody>
          <a:bodyPr wrap="square" rtlCol="0">
            <a:spAutoFit/>
          </a:bodyPr>
          <a:lstStyle/>
          <a:p>
            <a:pPr algn="just"/>
            <a:r>
              <a:rPr lang="es-MX" sz="2800" dirty="0">
                <a:solidFill>
                  <a:srgbClr val="8F8E8E"/>
                </a:solidFill>
              </a:rPr>
              <a:t>Además de las diversas publicaciones </a:t>
            </a:r>
            <a:r>
              <a:rPr lang="es-MX" sz="2800" b="1" dirty="0">
                <a:solidFill>
                  <a:srgbClr val="8F8E8E"/>
                </a:solidFill>
              </a:rPr>
              <a:t>especiales que produce el NIST</a:t>
            </a:r>
            <a:r>
              <a:rPr lang="es-MX" sz="2800" dirty="0">
                <a:solidFill>
                  <a:srgbClr val="8F8E8E"/>
                </a:solidFill>
              </a:rPr>
              <a:t>, también desarrollan los </a:t>
            </a:r>
            <a:r>
              <a:rPr lang="es-MX" sz="2800" b="1" dirty="0">
                <a:solidFill>
                  <a:srgbClr val="8F8E8E"/>
                </a:solidFill>
              </a:rPr>
              <a:t>estándares federales de procesamiento de información (FIPS). </a:t>
            </a:r>
            <a:r>
              <a:rPr lang="es-MX" sz="2800" dirty="0">
                <a:solidFill>
                  <a:srgbClr val="8F8E8E"/>
                </a:solidFill>
              </a:rPr>
              <a:t>Las publicaciones FIPS se desarrollan para abordar los requisitos federales de</a:t>
            </a:r>
          </a:p>
          <a:p>
            <a:pPr algn="just"/>
            <a:r>
              <a:rPr lang="es-MX" sz="2800" b="1" dirty="0">
                <a:solidFill>
                  <a:srgbClr val="8F8E8E"/>
                </a:solidFill>
              </a:rPr>
              <a:t>■ interoperabilidad de sistemas dispares</a:t>
            </a:r>
          </a:p>
          <a:p>
            <a:pPr algn="just"/>
            <a:r>
              <a:rPr lang="es-MX" sz="2800" b="1" dirty="0">
                <a:solidFill>
                  <a:srgbClr val="8F8E8E"/>
                </a:solidFill>
              </a:rPr>
              <a:t>■ portabilidad de datos y software y</a:t>
            </a:r>
          </a:p>
          <a:p>
            <a:pPr algn="just"/>
            <a:r>
              <a:rPr lang="es-MX" sz="2800" b="1" dirty="0">
                <a:solidFill>
                  <a:srgbClr val="8F8E8E"/>
                </a:solidFill>
              </a:rPr>
              <a:t>■ seguridad informática</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2297814" y="892574"/>
            <a:ext cx="8834509" cy="57804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n-US" sz="2800" dirty="0"/>
              <a:t>Federal Information Processing </a:t>
            </a:r>
            <a:r>
              <a:rPr lang="en-US" sz="2800" dirty="0">
                <a:solidFill>
                  <a:schemeClr val="bg1">
                    <a:lumMod val="65000"/>
                  </a:schemeClr>
                </a:solidFill>
              </a:rPr>
              <a:t>(FIPS) standards</a:t>
            </a:r>
            <a:endParaRPr lang="es-MX" sz="2800" dirty="0">
              <a:solidFill>
                <a:schemeClr val="bg1">
                  <a:lumMod val="65000"/>
                </a:schemeClr>
              </a:solidFill>
            </a:endParaRPr>
          </a:p>
        </p:txBody>
      </p:sp>
    </p:spTree>
    <p:extLst>
      <p:ext uri="{BB962C8B-B14F-4D97-AF65-F5344CB8AC3E}">
        <p14:creationId xmlns:p14="http://schemas.microsoft.com/office/powerpoint/2010/main" val="934990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773104"/>
            <a:ext cx="10082567" cy="3539430"/>
          </a:xfrm>
          <a:prstGeom prst="rect">
            <a:avLst/>
          </a:prstGeom>
          <a:noFill/>
        </p:spPr>
        <p:txBody>
          <a:bodyPr wrap="square" rtlCol="0">
            <a:spAutoFit/>
          </a:bodyPr>
          <a:lstStyle/>
          <a:p>
            <a:pPr algn="just"/>
            <a:r>
              <a:rPr lang="es-MX" sz="2800" dirty="0">
                <a:solidFill>
                  <a:srgbClr val="8F8E8E"/>
                </a:solidFill>
              </a:rPr>
              <a:t>Algunas de las publicaciones FIPS más conocidas que están estrechamente relacionadas con la seguridad del software son:</a:t>
            </a:r>
          </a:p>
          <a:p>
            <a:pPr algn="just"/>
            <a:endParaRPr lang="es-MX" sz="2800" dirty="0">
              <a:solidFill>
                <a:srgbClr val="8F8E8E"/>
              </a:solidFill>
            </a:endParaRPr>
          </a:p>
          <a:p>
            <a:pPr algn="just"/>
            <a:r>
              <a:rPr lang="es-MX" sz="2800" dirty="0">
                <a:solidFill>
                  <a:srgbClr val="8F8E8E"/>
                </a:solidFill>
              </a:rPr>
              <a:t>■ FIPS 140: Requisito de seguridad para módulos criptográficos</a:t>
            </a:r>
          </a:p>
          <a:p>
            <a:pPr algn="just"/>
            <a:r>
              <a:rPr lang="es-MX" sz="2800" dirty="0">
                <a:solidFill>
                  <a:srgbClr val="8F8E8E"/>
                </a:solidFill>
              </a:rPr>
              <a:t>■ FIPS 186: Estándar de firma digital</a:t>
            </a:r>
          </a:p>
          <a:p>
            <a:pPr algn="just"/>
            <a:r>
              <a:rPr lang="es-MX" sz="2800" dirty="0">
                <a:solidFill>
                  <a:srgbClr val="8F8E8E"/>
                </a:solidFill>
              </a:rPr>
              <a:t>■ FIPS 197: Estándar de cifrado avanzado</a:t>
            </a:r>
          </a:p>
          <a:p>
            <a:pPr algn="just"/>
            <a:r>
              <a:rPr lang="es-MX" sz="2800" dirty="0">
                <a:solidFill>
                  <a:srgbClr val="8F8E8E"/>
                </a:solidFill>
              </a:rPr>
              <a:t>■ FIPS 201: Verificación de identidad personal (PIV) de empleados y contratistas federales</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2297814" y="892574"/>
            <a:ext cx="8834509" cy="578043"/>
          </a:xfrm>
          <a:prstGeom prst="rect">
            <a:avLst/>
          </a:prstGeom>
          <a:noFill/>
        </p:spPr>
        <p:txBody>
          <a:bodyPr wrap="square" rtlCol="0">
            <a:spAutoFit/>
          </a:bodyPr>
          <a:lstStyle>
            <a:defPPr>
              <a:defRPr lang="es-ES_tradnl"/>
            </a:defPPr>
            <a:lvl1pPr>
              <a:lnSpc>
                <a:spcPts val="4192"/>
              </a:lnSpc>
              <a:defRPr sz="4000" b="1" spc="-100">
                <a:solidFill>
                  <a:srgbClr val="048172"/>
                </a:solidFill>
                <a:latin typeface="Arial" charset="0"/>
                <a:ea typeface="Arial" charset="0"/>
                <a:cs typeface="Arial" charset="0"/>
              </a:defRPr>
            </a:lvl1pPr>
          </a:lstStyle>
          <a:p>
            <a:r>
              <a:rPr lang="en-US" sz="2800" dirty="0"/>
              <a:t>Federal Information Processing </a:t>
            </a:r>
            <a:r>
              <a:rPr lang="en-US" sz="2800" dirty="0">
                <a:solidFill>
                  <a:schemeClr val="bg1">
                    <a:lumMod val="65000"/>
                  </a:schemeClr>
                </a:solidFill>
              </a:rPr>
              <a:t>(FIPS) standards</a:t>
            </a:r>
            <a:endParaRPr lang="es-MX" sz="2800" dirty="0">
              <a:solidFill>
                <a:schemeClr val="bg1">
                  <a:lumMod val="65000"/>
                </a:schemeClr>
              </a:solidFill>
            </a:endParaRPr>
          </a:p>
        </p:txBody>
      </p:sp>
    </p:spTree>
    <p:extLst>
      <p:ext uri="{BB962C8B-B14F-4D97-AF65-F5344CB8AC3E}">
        <p14:creationId xmlns:p14="http://schemas.microsoft.com/office/powerpoint/2010/main" val="153691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2225956"/>
            <a:ext cx="10082567" cy="2246769"/>
          </a:xfrm>
          <a:prstGeom prst="rect">
            <a:avLst/>
          </a:prstGeom>
          <a:noFill/>
        </p:spPr>
        <p:txBody>
          <a:bodyPr wrap="square" rtlCol="0">
            <a:spAutoFit/>
          </a:bodyPr>
          <a:lstStyle/>
          <a:p>
            <a:pPr algn="just"/>
            <a:r>
              <a:rPr lang="es-MX" sz="2800" b="1" dirty="0">
                <a:solidFill>
                  <a:srgbClr val="8F8E8E"/>
                </a:solidFill>
              </a:rPr>
              <a:t>Protege</a:t>
            </a:r>
            <a:r>
              <a:rPr lang="es-MX" sz="2800" dirty="0">
                <a:solidFill>
                  <a:srgbClr val="8F8E8E"/>
                </a:solidFill>
              </a:rPr>
              <a:t> a </a:t>
            </a:r>
            <a:r>
              <a:rPr lang="es-MX" sz="2800" b="1" dirty="0">
                <a:solidFill>
                  <a:srgbClr val="8F8E8E"/>
                </a:solidFill>
              </a:rPr>
              <a:t>la organización de cualquier "sorpresa" </a:t>
            </a:r>
            <a:r>
              <a:rPr lang="es-MX" sz="2800" dirty="0">
                <a:solidFill>
                  <a:srgbClr val="8F8E8E"/>
                </a:solidFill>
              </a:rPr>
              <a:t>proporcionando </a:t>
            </a:r>
            <a:r>
              <a:rPr lang="es-MX" sz="2800" b="1" dirty="0">
                <a:solidFill>
                  <a:srgbClr val="8F8E8E"/>
                </a:solidFill>
              </a:rPr>
              <a:t>una base coherente para interpretar o resolver los problemas que surjan</a:t>
            </a:r>
            <a:r>
              <a:rPr lang="es-MX" sz="2800" dirty="0">
                <a:solidFill>
                  <a:srgbClr val="8F8E8E"/>
                </a:solidFill>
              </a:rPr>
              <a:t>. La política de seguridad </a:t>
            </a:r>
            <a:r>
              <a:rPr lang="es-MX" sz="2800" b="1" dirty="0">
                <a:solidFill>
                  <a:srgbClr val="8F8E8E"/>
                </a:solidFill>
              </a:rPr>
              <a:t>proporciona el marco y el punto de referencia</a:t>
            </a:r>
            <a:r>
              <a:rPr lang="es-MX" sz="2800" dirty="0">
                <a:solidFill>
                  <a:srgbClr val="8F8E8E"/>
                </a:solidFill>
              </a:rPr>
              <a:t> que se pueden utilizar </a:t>
            </a:r>
            <a:r>
              <a:rPr lang="es-MX" sz="2800" b="1" dirty="0">
                <a:solidFill>
                  <a:srgbClr val="8F8E8E"/>
                </a:solidFill>
              </a:rPr>
              <a:t>para medir la postura de seguridad </a:t>
            </a:r>
            <a:r>
              <a:rPr lang="es-MX" sz="2800" dirty="0">
                <a:solidFill>
                  <a:srgbClr val="8F8E8E"/>
                </a:solidFill>
              </a:rPr>
              <a:t>de una organización.</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DEBD94C1-B45B-4463-886C-6F70F27B6E9D}"/>
              </a:ext>
            </a:extLst>
          </p:cNvPr>
          <p:cNvSpPr txBox="1"/>
          <p:nvPr/>
        </p:nvSpPr>
        <p:spPr>
          <a:xfrm>
            <a:off x="4444253" y="981680"/>
            <a:ext cx="4291342"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spTree>
    <p:extLst>
      <p:ext uri="{BB962C8B-B14F-4D97-AF65-F5344CB8AC3E}">
        <p14:creationId xmlns:p14="http://schemas.microsoft.com/office/powerpoint/2010/main" val="18611675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3108543"/>
          </a:xfrm>
          <a:prstGeom prst="rect">
            <a:avLst/>
          </a:prstGeom>
          <a:noFill/>
        </p:spPr>
        <p:txBody>
          <a:bodyPr wrap="square" rtlCol="0">
            <a:spAutoFit/>
          </a:bodyPr>
          <a:lstStyle/>
          <a:p>
            <a:pPr algn="just"/>
            <a:r>
              <a:rPr lang="es-MX" sz="2800" dirty="0">
                <a:solidFill>
                  <a:srgbClr val="8F8E8E"/>
                </a:solidFill>
              </a:rPr>
              <a:t>Es la </a:t>
            </a:r>
            <a:r>
              <a:rPr lang="es-MX" sz="2800" b="1" dirty="0">
                <a:solidFill>
                  <a:srgbClr val="8F8E8E"/>
                </a:solidFill>
              </a:rPr>
              <a:t>Organización Internacional de Normalización, </a:t>
            </a:r>
            <a:r>
              <a:rPr lang="es-MX" sz="2800" dirty="0">
                <a:solidFill>
                  <a:srgbClr val="8F8E8E"/>
                </a:solidFill>
              </a:rPr>
              <a:t>un grupo que </a:t>
            </a:r>
            <a:r>
              <a:rPr lang="es-MX" sz="2800" b="1" dirty="0">
                <a:solidFill>
                  <a:srgbClr val="8F8E8E"/>
                </a:solidFill>
              </a:rPr>
              <a:t>desarrolla y publica estándares internacionales</a:t>
            </a:r>
            <a:r>
              <a:rPr lang="es-MX" sz="2800" dirty="0">
                <a:solidFill>
                  <a:srgbClr val="8F8E8E"/>
                </a:solidFill>
              </a:rPr>
              <a:t>. Estados Unidos tiene una relación activa con ISO a través de las actividades del Comité Nacional de Estados Unidos, la Comisión Electrotécnica Internacional (</a:t>
            </a:r>
            <a:r>
              <a:rPr lang="en-US" sz="2800" dirty="0">
                <a:solidFill>
                  <a:srgbClr val="8F8E8E"/>
                </a:solidFill>
              </a:rPr>
              <a:t>International </a:t>
            </a:r>
            <a:r>
              <a:rPr lang="en-US" sz="2800" dirty="0" err="1">
                <a:solidFill>
                  <a:srgbClr val="8F8E8E"/>
                </a:solidFill>
              </a:rPr>
              <a:t>Electrotechni</a:t>
            </a:r>
            <a:r>
              <a:rPr lang="en-US" sz="2800" dirty="0">
                <a:solidFill>
                  <a:srgbClr val="8F8E8E"/>
                </a:solidFill>
              </a:rPr>
              <a:t>- </a:t>
            </a:r>
            <a:r>
              <a:rPr lang="en-US" sz="2800" dirty="0" err="1">
                <a:solidFill>
                  <a:srgbClr val="8F8E8E"/>
                </a:solidFill>
              </a:rPr>
              <a:t>cal</a:t>
            </a:r>
            <a:r>
              <a:rPr lang="en-US" sz="2800" dirty="0">
                <a:solidFill>
                  <a:srgbClr val="8F8E8E"/>
                </a:solidFill>
              </a:rPr>
              <a:t> Commission  </a:t>
            </a:r>
            <a:r>
              <a:rPr lang="es-MX" sz="2800" dirty="0">
                <a:solidFill>
                  <a:srgbClr val="8F8E8E"/>
                </a:solidFill>
              </a:rPr>
              <a:t>IEC) y el Instituto Nacional Estadounidense de Normas (American </a:t>
            </a:r>
            <a:r>
              <a:rPr lang="es-MX" sz="2800" dirty="0" err="1">
                <a:solidFill>
                  <a:srgbClr val="8F8E8E"/>
                </a:solidFill>
              </a:rPr>
              <a:t>National</a:t>
            </a:r>
            <a:r>
              <a:rPr lang="es-MX" sz="2800" dirty="0">
                <a:solidFill>
                  <a:srgbClr val="8F8E8E"/>
                </a:solidFill>
              </a:rPr>
              <a:t> </a:t>
            </a:r>
            <a:r>
              <a:rPr lang="es-MX" sz="2800" dirty="0" err="1">
                <a:solidFill>
                  <a:srgbClr val="8F8E8E"/>
                </a:solidFill>
              </a:rPr>
              <a:t>Standards</a:t>
            </a:r>
            <a:r>
              <a:rPr lang="es-MX" sz="2800" dirty="0">
                <a:solidFill>
                  <a:srgbClr val="8F8E8E"/>
                </a:solidFill>
              </a:rPr>
              <a:t> </a:t>
            </a:r>
            <a:r>
              <a:rPr lang="es-MX" sz="2800" dirty="0" err="1">
                <a:solidFill>
                  <a:srgbClr val="8F8E8E"/>
                </a:solidFill>
              </a:rPr>
              <a:t>Institute</a:t>
            </a:r>
            <a:r>
              <a:rPr lang="es-MX" sz="2800" dirty="0">
                <a:solidFill>
                  <a:srgbClr val="8F8E8E"/>
                </a:solidFill>
              </a:rPr>
              <a:t>  ANSI).</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984782" y="123746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0063393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2096712"/>
            <a:ext cx="10082567" cy="1815882"/>
          </a:xfrm>
          <a:prstGeom prst="rect">
            <a:avLst/>
          </a:prstGeom>
          <a:noFill/>
        </p:spPr>
        <p:txBody>
          <a:bodyPr wrap="square" rtlCol="0">
            <a:spAutoFit/>
          </a:bodyPr>
          <a:lstStyle/>
          <a:p>
            <a:pPr algn="just"/>
            <a:r>
              <a:rPr lang="es-MX" sz="2800" dirty="0">
                <a:solidFill>
                  <a:srgbClr val="8F8E8E"/>
                </a:solidFill>
              </a:rPr>
              <a:t>El </a:t>
            </a:r>
            <a:r>
              <a:rPr lang="es-MX" sz="2800" b="1" dirty="0">
                <a:solidFill>
                  <a:srgbClr val="8F8E8E"/>
                </a:solidFill>
              </a:rPr>
              <a:t>área relevante del catálogo de normas </a:t>
            </a:r>
            <a:r>
              <a:rPr lang="es-MX" sz="2800" dirty="0">
                <a:solidFill>
                  <a:srgbClr val="8F8E8E"/>
                </a:solidFill>
              </a:rPr>
              <a:t>se encuentra bajo JTC 1 - Tecnología de la información, específicamente los subcomités </a:t>
            </a:r>
            <a:r>
              <a:rPr lang="es-MX" sz="2800" b="1" dirty="0">
                <a:solidFill>
                  <a:srgbClr val="8F8E8E"/>
                </a:solidFill>
              </a:rPr>
              <a:t>7 (Ingeniería de software y sistemas) y 27 (Técnicas de seguridad de TI).</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984782" y="123746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0472137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02049"/>
            <a:ext cx="10082567" cy="4832092"/>
          </a:xfrm>
          <a:prstGeom prst="rect">
            <a:avLst/>
          </a:prstGeom>
          <a:noFill/>
        </p:spPr>
        <p:txBody>
          <a:bodyPr wrap="square" rtlCol="0">
            <a:spAutoFit/>
          </a:bodyPr>
          <a:lstStyle/>
          <a:p>
            <a:pPr algn="just"/>
            <a:r>
              <a:rPr lang="es-MX" sz="2800" dirty="0">
                <a:solidFill>
                  <a:srgbClr val="8F8E8E"/>
                </a:solidFill>
              </a:rPr>
              <a:t>La serie de normas </a:t>
            </a:r>
            <a:r>
              <a:rPr lang="es-MX" sz="2800" b="1" dirty="0">
                <a:solidFill>
                  <a:srgbClr val="8F8E8E"/>
                </a:solidFill>
              </a:rPr>
              <a:t>ISO 2700X </a:t>
            </a:r>
            <a:r>
              <a:rPr lang="es-MX" sz="2800" dirty="0">
                <a:solidFill>
                  <a:srgbClr val="8F8E8E"/>
                </a:solidFill>
              </a:rPr>
              <a:t>son para la seguridad de la información lo que la serie </a:t>
            </a:r>
            <a:r>
              <a:rPr lang="es-MX" sz="2800" b="1" dirty="0">
                <a:solidFill>
                  <a:srgbClr val="8F8E8E"/>
                </a:solidFill>
              </a:rPr>
              <a:t>ISO 900X </a:t>
            </a:r>
            <a:r>
              <a:rPr lang="es-MX" sz="2800" dirty="0">
                <a:solidFill>
                  <a:srgbClr val="8F8E8E"/>
                </a:solidFill>
              </a:rPr>
              <a:t>es para la gestión de la calidad. Esta serie </a:t>
            </a:r>
            <a:r>
              <a:rPr lang="es-MX" sz="2800" b="1" dirty="0">
                <a:solidFill>
                  <a:srgbClr val="8F8E8E"/>
                </a:solidFill>
              </a:rPr>
              <a:t>define el vocabulario relevante</a:t>
            </a:r>
            <a:r>
              <a:rPr lang="es-MX" sz="2800" dirty="0">
                <a:solidFill>
                  <a:srgbClr val="8F8E8E"/>
                </a:solidFill>
              </a:rPr>
              <a:t>, </a:t>
            </a:r>
            <a:r>
              <a:rPr lang="es-MX" sz="2800" b="1" dirty="0">
                <a:solidFill>
                  <a:srgbClr val="8F8E8E"/>
                </a:solidFill>
              </a:rPr>
              <a:t>un código de prácticas</a:t>
            </a:r>
            <a:r>
              <a:rPr lang="es-MX" sz="2800" dirty="0">
                <a:solidFill>
                  <a:srgbClr val="8F8E8E"/>
                </a:solidFill>
              </a:rPr>
              <a:t>, </a:t>
            </a:r>
            <a:r>
              <a:rPr lang="es-MX" sz="2800" b="1" dirty="0">
                <a:solidFill>
                  <a:srgbClr val="8F8E8E"/>
                </a:solidFill>
              </a:rPr>
              <a:t>guías de implementación </a:t>
            </a:r>
            <a:r>
              <a:rPr lang="es-MX" sz="2800" dirty="0">
                <a:solidFill>
                  <a:srgbClr val="8F8E8E"/>
                </a:solidFill>
              </a:rPr>
              <a:t>del sistema de gestión, </a:t>
            </a:r>
            <a:r>
              <a:rPr lang="es-MX" sz="2800" b="1" dirty="0">
                <a:solidFill>
                  <a:srgbClr val="8F8E8E"/>
                </a:solidFill>
              </a:rPr>
              <a:t>métricas</a:t>
            </a:r>
            <a:r>
              <a:rPr lang="es-MX" sz="2800" dirty="0">
                <a:solidFill>
                  <a:srgbClr val="8F8E8E"/>
                </a:solidFill>
              </a:rPr>
              <a:t> y </a:t>
            </a:r>
            <a:r>
              <a:rPr lang="es-MX" sz="2800" b="1" dirty="0">
                <a:solidFill>
                  <a:srgbClr val="8F8E8E"/>
                </a:solidFill>
              </a:rPr>
              <a:t>principios de gestión de riesgos</a:t>
            </a:r>
            <a:r>
              <a:rPr lang="es-MX" sz="2800" dirty="0">
                <a:solidFill>
                  <a:srgbClr val="8F8E8E"/>
                </a:solidFill>
              </a:rPr>
              <a:t>. La serie ISO / IEC 27000 de estándares de gestión de seguridad de la información es una familia en crecimiento </a:t>
            </a:r>
            <a:r>
              <a:rPr lang="es-MX" sz="2800" b="1" dirty="0">
                <a:solidFill>
                  <a:srgbClr val="8F8E8E"/>
                </a:solidFill>
              </a:rPr>
              <a:t>con más de 20 estándares actualmente en vigor</a:t>
            </a:r>
            <a:r>
              <a:rPr lang="es-MX" sz="2800" dirty="0">
                <a:solidFill>
                  <a:srgbClr val="8F8E8E"/>
                </a:solidFill>
              </a:rPr>
              <a:t>. De amplio alcance, que cubre más que solo cuestiones de privacidad, confidencialidad o seguridad técnica</a:t>
            </a:r>
            <a:r>
              <a:rPr lang="es-MX" sz="2800" b="1" dirty="0">
                <a:solidFill>
                  <a:srgbClr val="8F8E8E"/>
                </a:solidFill>
              </a:rPr>
              <a:t>, esta familia de estándares está diseñada para ser aplicable a todas las formas y tamaños de organizaciones</a:t>
            </a:r>
            <a:r>
              <a:rPr lang="es-MX" sz="2800" dirty="0">
                <a:solidFill>
                  <a:srgbClr val="8F8E8E"/>
                </a:solidFill>
              </a:rPr>
              <a:t>.</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984782" y="123746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5363667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80007" y="628263"/>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pic>
        <p:nvPicPr>
          <p:cNvPr id="3" name="Imagen 2">
            <a:extLst>
              <a:ext uri="{FF2B5EF4-FFF2-40B4-BE49-F238E27FC236}">
                <a16:creationId xmlns:a16="http://schemas.microsoft.com/office/drawing/2014/main" xmlns="" id="{3BC78E75-B465-42A8-869C-3C0F0E0D6944}"/>
              </a:ext>
            </a:extLst>
          </p:cNvPr>
          <p:cNvPicPr>
            <a:picLocks noChangeAspect="1"/>
          </p:cNvPicPr>
          <p:nvPr/>
        </p:nvPicPr>
        <p:blipFill>
          <a:blip r:embed="rId5"/>
          <a:stretch>
            <a:fillRect/>
          </a:stretch>
        </p:blipFill>
        <p:spPr>
          <a:xfrm>
            <a:off x="2488476" y="1259205"/>
            <a:ext cx="6684099" cy="4946446"/>
          </a:xfrm>
          <a:prstGeom prst="rect">
            <a:avLst/>
          </a:prstGeom>
        </p:spPr>
      </p:pic>
    </p:spTree>
    <p:extLst>
      <p:ext uri="{BB962C8B-B14F-4D97-AF65-F5344CB8AC3E}">
        <p14:creationId xmlns:p14="http://schemas.microsoft.com/office/powerpoint/2010/main" val="2162063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02049"/>
            <a:ext cx="10082567" cy="3539430"/>
          </a:xfrm>
          <a:prstGeom prst="rect">
            <a:avLst/>
          </a:prstGeom>
          <a:noFill/>
        </p:spPr>
        <p:txBody>
          <a:bodyPr wrap="square" rtlCol="0">
            <a:spAutoFit/>
          </a:bodyPr>
          <a:lstStyle/>
          <a:p>
            <a:pPr algn="just"/>
            <a:r>
              <a:rPr lang="es-MX" sz="2800" b="1" dirty="0">
                <a:solidFill>
                  <a:srgbClr val="8F8E8E"/>
                </a:solidFill>
              </a:rPr>
              <a:t>ISO 15408 </a:t>
            </a:r>
            <a:r>
              <a:rPr lang="es-MX" sz="2800" dirty="0">
                <a:solidFill>
                  <a:srgbClr val="8F8E8E"/>
                </a:solidFill>
              </a:rPr>
              <a:t>se conoce más comúnmente como Criterios Comunes y es una serie de </a:t>
            </a:r>
            <a:r>
              <a:rPr lang="es-MX" sz="2800" b="1" dirty="0">
                <a:solidFill>
                  <a:srgbClr val="8F8E8E"/>
                </a:solidFill>
              </a:rPr>
              <a:t>pautas reconocidas internacionalmente </a:t>
            </a:r>
            <a:r>
              <a:rPr lang="es-MX" sz="2800" dirty="0">
                <a:solidFill>
                  <a:srgbClr val="8F8E8E"/>
                </a:solidFill>
              </a:rPr>
              <a:t>que definen </a:t>
            </a:r>
            <a:r>
              <a:rPr lang="es-MX" sz="2800" b="1" dirty="0">
                <a:solidFill>
                  <a:srgbClr val="8F8E8E"/>
                </a:solidFill>
              </a:rPr>
              <a:t>un marco común para evaluar las características y capacidades de seguridad</a:t>
            </a:r>
            <a:r>
              <a:rPr lang="es-MX" sz="2800" dirty="0">
                <a:solidFill>
                  <a:srgbClr val="8F8E8E"/>
                </a:solidFill>
              </a:rPr>
              <a:t> de los productos de seguridad de tecnología de la información. Los </a:t>
            </a:r>
            <a:r>
              <a:rPr lang="es-MX" sz="2800" b="1" dirty="0">
                <a:solidFill>
                  <a:srgbClr val="8F8E8E"/>
                </a:solidFill>
              </a:rPr>
              <a:t>Criterios Comunes </a:t>
            </a:r>
            <a:r>
              <a:rPr lang="es-MX" sz="2800" dirty="0">
                <a:solidFill>
                  <a:srgbClr val="8F8E8E"/>
                </a:solidFill>
              </a:rPr>
              <a:t>permiten </a:t>
            </a:r>
            <a:r>
              <a:rPr lang="es-MX" sz="2800" b="1" dirty="0">
                <a:solidFill>
                  <a:srgbClr val="8F8E8E"/>
                </a:solidFill>
              </a:rPr>
              <a:t>a los proveedores hacer que un tercero independiente evalúe sus productos </a:t>
            </a:r>
            <a:r>
              <a:rPr lang="es-MX" sz="2800" dirty="0">
                <a:solidFill>
                  <a:srgbClr val="8F8E8E"/>
                </a:solidFill>
              </a:rPr>
              <a:t>contra los niveles de garantía de evaluación predefinidos (EAL) claramente definidos en el estándar.</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984782" y="123746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840373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259205"/>
            <a:ext cx="10082567" cy="1815882"/>
          </a:xfrm>
          <a:prstGeom prst="rect">
            <a:avLst/>
          </a:prstGeom>
          <a:noFill/>
        </p:spPr>
        <p:txBody>
          <a:bodyPr wrap="square" rtlCol="0">
            <a:spAutoFit/>
          </a:bodyPr>
          <a:lstStyle/>
          <a:p>
            <a:pPr algn="just"/>
            <a:r>
              <a:rPr lang="es-MX" sz="2800" dirty="0">
                <a:solidFill>
                  <a:srgbClr val="8F8E8E"/>
                </a:solidFill>
              </a:rPr>
              <a:t>Niveles de garantía de evaluación (EAL) ISO / IEC 15408 (Criterios comunes) La siguiente tabla ilustra los niveles de garantía asociados con niveles de garantía de evaluación específicos correlacionados con los Criterios Comunes.</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69373" y="628263"/>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pic>
        <p:nvPicPr>
          <p:cNvPr id="3" name="Imagen 2">
            <a:extLst>
              <a:ext uri="{FF2B5EF4-FFF2-40B4-BE49-F238E27FC236}">
                <a16:creationId xmlns:a16="http://schemas.microsoft.com/office/drawing/2014/main" xmlns="" id="{46D58341-D697-46BD-A3BE-581FD1BD8818}"/>
              </a:ext>
            </a:extLst>
          </p:cNvPr>
          <p:cNvPicPr>
            <a:picLocks noChangeAspect="1"/>
          </p:cNvPicPr>
          <p:nvPr/>
        </p:nvPicPr>
        <p:blipFill>
          <a:blip r:embed="rId5"/>
          <a:stretch>
            <a:fillRect/>
          </a:stretch>
        </p:blipFill>
        <p:spPr>
          <a:xfrm>
            <a:off x="2262956" y="3459064"/>
            <a:ext cx="6576244" cy="2370236"/>
          </a:xfrm>
          <a:prstGeom prst="rect">
            <a:avLst/>
          </a:prstGeom>
        </p:spPr>
      </p:pic>
    </p:spTree>
    <p:extLst>
      <p:ext uri="{BB962C8B-B14F-4D97-AF65-F5344CB8AC3E}">
        <p14:creationId xmlns:p14="http://schemas.microsoft.com/office/powerpoint/2010/main" val="2530241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02049"/>
            <a:ext cx="10082567" cy="2677656"/>
          </a:xfrm>
          <a:prstGeom prst="rect">
            <a:avLst/>
          </a:prstGeom>
          <a:noFill/>
        </p:spPr>
        <p:txBody>
          <a:bodyPr wrap="square" rtlCol="0">
            <a:spAutoFit/>
          </a:bodyPr>
          <a:lstStyle/>
          <a:p>
            <a:pPr algn="just"/>
            <a:r>
              <a:rPr lang="es-MX" sz="2800" b="1" dirty="0">
                <a:solidFill>
                  <a:srgbClr val="8F8E8E"/>
                </a:solidFill>
              </a:rPr>
              <a:t> ISO / IEC 9126 Calidad del producto de ingeniería de software. </a:t>
            </a:r>
            <a:r>
              <a:rPr lang="es-MX" sz="2800" dirty="0">
                <a:solidFill>
                  <a:srgbClr val="8F8E8E"/>
                </a:solidFill>
              </a:rPr>
              <a:t>La calidad del producto es un </a:t>
            </a:r>
            <a:r>
              <a:rPr lang="es-MX" sz="2800" b="1" dirty="0">
                <a:solidFill>
                  <a:srgbClr val="8F8E8E"/>
                </a:solidFill>
              </a:rPr>
              <a:t>estándar internacional </a:t>
            </a:r>
            <a:r>
              <a:rPr lang="es-MX" sz="2800" dirty="0">
                <a:solidFill>
                  <a:srgbClr val="8F8E8E"/>
                </a:solidFill>
              </a:rPr>
              <a:t>para </a:t>
            </a:r>
            <a:r>
              <a:rPr lang="es-MX" sz="2800" b="1" dirty="0">
                <a:solidFill>
                  <a:srgbClr val="8F8E8E"/>
                </a:solidFill>
              </a:rPr>
              <a:t>la evaluación de la calidad del software</a:t>
            </a:r>
            <a:r>
              <a:rPr lang="es-MX" sz="2800" dirty="0">
                <a:solidFill>
                  <a:srgbClr val="8F8E8E"/>
                </a:solidFill>
              </a:rPr>
              <a:t>. Este estándar de </a:t>
            </a:r>
            <a:r>
              <a:rPr lang="es-MX" sz="2800" b="1" dirty="0">
                <a:solidFill>
                  <a:srgbClr val="8F8E8E"/>
                </a:solidFill>
              </a:rPr>
              <a:t>cuatro partes</a:t>
            </a:r>
            <a:r>
              <a:rPr lang="es-MX" sz="2800" dirty="0">
                <a:solidFill>
                  <a:srgbClr val="8F8E8E"/>
                </a:solidFill>
              </a:rPr>
              <a:t> aborda algunos de los </a:t>
            </a:r>
            <a:r>
              <a:rPr lang="es-MX" sz="2800" b="1" dirty="0">
                <a:solidFill>
                  <a:srgbClr val="8F8E8E"/>
                </a:solidFill>
              </a:rPr>
              <a:t>problemas crítico</a:t>
            </a:r>
            <a:r>
              <a:rPr lang="es-MX" sz="2800" dirty="0">
                <a:solidFill>
                  <a:srgbClr val="8F8E8E"/>
                </a:solidFill>
              </a:rPr>
              <a:t>s que </a:t>
            </a:r>
            <a:r>
              <a:rPr lang="es-MX" sz="2800" b="1" dirty="0">
                <a:solidFill>
                  <a:srgbClr val="8F8E8E"/>
                </a:solidFill>
              </a:rPr>
              <a:t>afectan</a:t>
            </a:r>
            <a:r>
              <a:rPr lang="es-MX" sz="2800" dirty="0">
                <a:solidFill>
                  <a:srgbClr val="8F8E8E"/>
                </a:solidFill>
              </a:rPr>
              <a:t> negativamente </a:t>
            </a:r>
            <a:r>
              <a:rPr lang="es-MX" sz="2800" b="1" dirty="0">
                <a:solidFill>
                  <a:srgbClr val="8F8E8E"/>
                </a:solidFill>
              </a:rPr>
              <a:t>el resultado de un proyecto </a:t>
            </a:r>
            <a:r>
              <a:rPr lang="es-MX" sz="2800" dirty="0">
                <a:solidFill>
                  <a:srgbClr val="8F8E8E"/>
                </a:solidFill>
              </a:rPr>
              <a:t>de desarrollo de software.</a:t>
            </a:r>
            <a:endParaRPr lang="es-ES_tradnl"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984782" y="123746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923671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02049"/>
            <a:ext cx="10082567" cy="2677656"/>
          </a:xfrm>
          <a:prstGeom prst="rect">
            <a:avLst/>
          </a:prstGeom>
          <a:noFill/>
        </p:spPr>
        <p:txBody>
          <a:bodyPr wrap="square" rtlCol="0">
            <a:spAutoFit/>
          </a:bodyPr>
          <a:lstStyle/>
          <a:p>
            <a:pPr algn="just"/>
            <a:r>
              <a:rPr lang="es-MX" sz="2800" dirty="0">
                <a:solidFill>
                  <a:srgbClr val="8F8E8E"/>
                </a:solidFill>
              </a:rPr>
              <a:t>El estándar proporciona un marco que define un </a:t>
            </a:r>
            <a:r>
              <a:rPr lang="es-MX" sz="2800" b="1" dirty="0">
                <a:solidFill>
                  <a:srgbClr val="8F8E8E"/>
                </a:solidFill>
              </a:rPr>
              <a:t>modelo de calidad para el producto de software</a:t>
            </a:r>
            <a:r>
              <a:rPr lang="es-MX" sz="2800" dirty="0">
                <a:solidFill>
                  <a:srgbClr val="8F8E8E"/>
                </a:solidFill>
              </a:rPr>
              <a:t>. El estándar </a:t>
            </a:r>
            <a:r>
              <a:rPr lang="es-MX" sz="2800" b="1" dirty="0">
                <a:solidFill>
                  <a:srgbClr val="8F8E8E"/>
                </a:solidFill>
              </a:rPr>
              <a:t>aborda métricas internas que miden la calidad del software </a:t>
            </a:r>
            <a:r>
              <a:rPr lang="es-MX" sz="2800" dirty="0">
                <a:solidFill>
                  <a:srgbClr val="8F8E8E"/>
                </a:solidFill>
              </a:rPr>
              <a:t>y </a:t>
            </a:r>
            <a:r>
              <a:rPr lang="es-MX" sz="2800" b="1" dirty="0">
                <a:solidFill>
                  <a:srgbClr val="8F8E8E"/>
                </a:solidFill>
              </a:rPr>
              <a:t>métricas externas que miden los resultados del software durante la operación</a:t>
            </a:r>
            <a:r>
              <a:rPr lang="es-MX" sz="2800" dirty="0">
                <a:solidFill>
                  <a:srgbClr val="8F8E8E"/>
                </a:solidFill>
              </a:rPr>
              <a:t>. Se incluyen métricas de </a:t>
            </a:r>
            <a:r>
              <a:rPr lang="es-MX" sz="2800" b="1" dirty="0">
                <a:solidFill>
                  <a:srgbClr val="8F8E8E"/>
                </a:solidFill>
              </a:rPr>
              <a:t>calidad de uso para examinar el software en escenarios particulares</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984782" y="123746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909379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02049"/>
            <a:ext cx="10082567" cy="3970318"/>
          </a:xfrm>
          <a:prstGeom prst="rect">
            <a:avLst/>
          </a:prstGeom>
          <a:noFill/>
        </p:spPr>
        <p:txBody>
          <a:bodyPr wrap="square" rtlCol="0">
            <a:spAutoFit/>
          </a:bodyPr>
          <a:lstStyle/>
          <a:p>
            <a:pPr algn="just"/>
            <a:r>
              <a:rPr lang="es-MX" sz="2800" dirty="0">
                <a:solidFill>
                  <a:srgbClr val="8F8E8E"/>
                </a:solidFill>
              </a:rPr>
              <a:t>ISO 9126 define seis características de calidad que se pueden utilizar para medir la calidad del software:</a:t>
            </a:r>
          </a:p>
          <a:p>
            <a:pPr algn="just"/>
            <a:endParaRPr lang="es-MX" sz="2800" dirty="0">
              <a:solidFill>
                <a:srgbClr val="8F8E8E"/>
              </a:solidFill>
            </a:endParaRPr>
          </a:p>
          <a:p>
            <a:pPr algn="just"/>
            <a:r>
              <a:rPr lang="es-MX" sz="2800" dirty="0">
                <a:solidFill>
                  <a:srgbClr val="8F8E8E"/>
                </a:solidFill>
              </a:rPr>
              <a:t>● Funcionalidad</a:t>
            </a:r>
          </a:p>
          <a:p>
            <a:pPr algn="just"/>
            <a:r>
              <a:rPr lang="es-MX" sz="2800" dirty="0">
                <a:solidFill>
                  <a:srgbClr val="8F8E8E"/>
                </a:solidFill>
              </a:rPr>
              <a:t>● Fiabilidad</a:t>
            </a:r>
          </a:p>
          <a:p>
            <a:pPr algn="just"/>
            <a:r>
              <a:rPr lang="es-MX" sz="2800" dirty="0">
                <a:solidFill>
                  <a:srgbClr val="8F8E8E"/>
                </a:solidFill>
              </a:rPr>
              <a:t>● usabilidad</a:t>
            </a:r>
          </a:p>
          <a:p>
            <a:pPr algn="just"/>
            <a:r>
              <a:rPr lang="es-MX" sz="2800" dirty="0">
                <a:solidFill>
                  <a:srgbClr val="8F8E8E"/>
                </a:solidFill>
              </a:rPr>
              <a:t>● Eficiencia</a:t>
            </a:r>
          </a:p>
          <a:p>
            <a:pPr algn="just"/>
            <a:r>
              <a:rPr lang="es-MX" sz="2800" dirty="0">
                <a:solidFill>
                  <a:srgbClr val="8F8E8E"/>
                </a:solidFill>
              </a:rPr>
              <a:t>● Mantenibilidad</a:t>
            </a:r>
          </a:p>
          <a:p>
            <a:pPr algn="just"/>
            <a:r>
              <a:rPr lang="es-MX" sz="2800" dirty="0">
                <a:solidFill>
                  <a:srgbClr val="8F8E8E"/>
                </a:solidFill>
              </a:rPr>
              <a:t>● Portabilidad.</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984782" y="123746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0236337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02049"/>
            <a:ext cx="10082567" cy="3539430"/>
          </a:xfrm>
          <a:prstGeom prst="rect">
            <a:avLst/>
          </a:prstGeom>
          <a:noFill/>
        </p:spPr>
        <p:txBody>
          <a:bodyPr wrap="square" rtlCol="0">
            <a:spAutoFit/>
          </a:bodyPr>
          <a:lstStyle/>
          <a:p>
            <a:pPr algn="just"/>
            <a:r>
              <a:rPr lang="es-MX" sz="2800" b="1" dirty="0">
                <a:solidFill>
                  <a:srgbClr val="8F8E8E"/>
                </a:solidFill>
              </a:rPr>
              <a:t>ISO / IEC 12207 Ingeniería de software y sistemas Procesos del ciclo de vida del software. </a:t>
            </a:r>
            <a:r>
              <a:rPr lang="es-MX" sz="2800" dirty="0">
                <a:solidFill>
                  <a:srgbClr val="8F8E8E"/>
                </a:solidFill>
              </a:rPr>
              <a:t>Esta norma internacional establece un </a:t>
            </a:r>
            <a:r>
              <a:rPr lang="es-MX" sz="2800" b="1" dirty="0">
                <a:solidFill>
                  <a:srgbClr val="8F8E8E"/>
                </a:solidFill>
              </a:rPr>
              <a:t>conjunto de procesos que cubren el ciclo de vida del software</a:t>
            </a:r>
            <a:r>
              <a:rPr lang="es-MX" sz="2800" dirty="0">
                <a:solidFill>
                  <a:srgbClr val="8F8E8E"/>
                </a:solidFill>
              </a:rPr>
              <a:t>. </a:t>
            </a:r>
            <a:r>
              <a:rPr lang="es-MX" sz="2800" b="1" dirty="0">
                <a:solidFill>
                  <a:srgbClr val="8F8E8E"/>
                </a:solidFill>
              </a:rPr>
              <a:t>Cada proceso </a:t>
            </a:r>
            <a:r>
              <a:rPr lang="es-MX" sz="2800" dirty="0">
                <a:solidFill>
                  <a:srgbClr val="8F8E8E"/>
                </a:solidFill>
              </a:rPr>
              <a:t>tiene un </a:t>
            </a:r>
            <a:r>
              <a:rPr lang="es-MX" sz="2800" b="1" dirty="0">
                <a:solidFill>
                  <a:srgbClr val="8F8E8E"/>
                </a:solidFill>
              </a:rPr>
              <a:t>conjunto definido de actividades, tareas y resultados asociados</a:t>
            </a:r>
            <a:r>
              <a:rPr lang="es-MX" sz="2800" dirty="0">
                <a:solidFill>
                  <a:srgbClr val="8F8E8E"/>
                </a:solidFill>
              </a:rPr>
              <a:t>. El estándar actúa para proporcionar una </a:t>
            </a:r>
            <a:r>
              <a:rPr lang="es-MX" sz="2800" b="1" dirty="0">
                <a:solidFill>
                  <a:srgbClr val="8F8E8E"/>
                </a:solidFill>
              </a:rPr>
              <a:t>estructura común para que todas las partes asociadas </a:t>
            </a:r>
            <a:r>
              <a:rPr lang="es-MX" sz="2800" dirty="0">
                <a:solidFill>
                  <a:srgbClr val="8F8E8E"/>
                </a:solidFill>
              </a:rPr>
              <a:t>con el esfuerzo de desarrollo de software </a:t>
            </a:r>
            <a:r>
              <a:rPr lang="es-MX" sz="2800" b="1" dirty="0">
                <a:solidFill>
                  <a:srgbClr val="8F8E8E"/>
                </a:solidFill>
              </a:rPr>
              <a:t>puedan comunicarse a través de un vocabulario común</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984782" y="123746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426429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1874728"/>
            <a:ext cx="10082567" cy="3108543"/>
          </a:xfrm>
          <a:prstGeom prst="rect">
            <a:avLst/>
          </a:prstGeom>
          <a:noFill/>
        </p:spPr>
        <p:txBody>
          <a:bodyPr wrap="square" rtlCol="0">
            <a:spAutoFit/>
          </a:bodyPr>
          <a:lstStyle/>
          <a:p>
            <a:pPr algn="just"/>
            <a:r>
              <a:rPr lang="es-MX" sz="2800" dirty="0">
                <a:solidFill>
                  <a:srgbClr val="8F8E8E"/>
                </a:solidFill>
              </a:rPr>
              <a:t>Además, las políticas de seguridad </a:t>
            </a:r>
            <a:r>
              <a:rPr lang="es-MX" sz="2800" b="1" dirty="0">
                <a:solidFill>
                  <a:srgbClr val="8F8E8E"/>
                </a:solidFill>
              </a:rPr>
              <a:t>garantizan el no repudio</a:t>
            </a:r>
            <a:r>
              <a:rPr lang="es-MX" sz="2800" dirty="0">
                <a:solidFill>
                  <a:srgbClr val="8F8E8E"/>
                </a:solidFill>
              </a:rPr>
              <a:t>, ya que aquellos que no siguen la política de seguridad pueden ser personalmente responsables de su comportamiento o acciones.</a:t>
            </a:r>
          </a:p>
          <a:p>
            <a:pPr algn="just"/>
            <a:r>
              <a:rPr lang="es-MX" sz="2800" dirty="0">
                <a:solidFill>
                  <a:srgbClr val="8F8E8E"/>
                </a:solidFill>
              </a:rPr>
              <a:t>Las políticas de seguridad también se pueden utilizar para </a:t>
            </a:r>
            <a:r>
              <a:rPr lang="es-MX" sz="2800" b="1" dirty="0">
                <a:solidFill>
                  <a:srgbClr val="8F8E8E"/>
                </a:solidFill>
              </a:rPr>
              <a:t>proporcionar orientación para diseñar software seguro </a:t>
            </a:r>
            <a:r>
              <a:rPr lang="es-MX" sz="2800" dirty="0">
                <a:solidFill>
                  <a:srgbClr val="8F8E8E"/>
                </a:solidFill>
              </a:rPr>
              <a:t>al </a:t>
            </a:r>
            <a:r>
              <a:rPr lang="es-MX" sz="2800" b="1" dirty="0">
                <a:solidFill>
                  <a:srgbClr val="8F8E8E"/>
                </a:solidFill>
              </a:rPr>
              <a:t>abordar</a:t>
            </a:r>
            <a:r>
              <a:rPr lang="es-MX" sz="2800" dirty="0">
                <a:solidFill>
                  <a:srgbClr val="8F8E8E"/>
                </a:solidFill>
              </a:rPr>
              <a:t> los </a:t>
            </a:r>
            <a:r>
              <a:rPr lang="es-MX" sz="2800" b="1" dirty="0">
                <a:solidFill>
                  <a:srgbClr val="8F8E8E"/>
                </a:solidFill>
              </a:rPr>
              <a:t>aspectos de confidencialidad, integridad y disponibilidad </a:t>
            </a:r>
            <a:r>
              <a:rPr lang="es-MX" sz="2800" dirty="0">
                <a:solidFill>
                  <a:srgbClr val="8F8E8E"/>
                </a:solidFill>
              </a:rPr>
              <a:t>del software.</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444253" y="981680"/>
            <a:ext cx="4291342" cy="637932"/>
          </a:xfrm>
          <a:prstGeom prst="rect">
            <a:avLst/>
          </a:prstGeom>
          <a:noFill/>
        </p:spPr>
        <p:txBody>
          <a:bodyPr wrap="square" rtlCol="0">
            <a:spAutoFit/>
          </a:bodyPr>
          <a:lstStyle/>
          <a:p>
            <a:pPr>
              <a:lnSpc>
                <a:spcPts val="4192"/>
              </a:lnSpc>
            </a:pPr>
            <a:r>
              <a:rPr lang="es-ES_tradnl" sz="4853" b="1" spc="-100" dirty="0">
                <a:solidFill>
                  <a:srgbClr val="048172"/>
                </a:solidFill>
                <a:latin typeface="Arial" charset="0"/>
                <a:ea typeface="Arial" charset="0"/>
                <a:cs typeface="Arial" charset="0"/>
              </a:rPr>
              <a:t>Antecedentes</a:t>
            </a:r>
            <a:endParaRPr lang="es-ES_tradnl" sz="4853" b="1" spc="-100" dirty="0">
              <a:solidFill>
                <a:srgbClr val="8F8E8E"/>
              </a:solidFill>
              <a:latin typeface="Arial" charset="0"/>
              <a:ea typeface="Arial" charset="0"/>
              <a:cs typeface="Arial" charset="0"/>
            </a:endParaRPr>
          </a:p>
        </p:txBody>
      </p:sp>
    </p:spTree>
    <p:extLst>
      <p:ext uri="{BB962C8B-B14F-4D97-AF65-F5344CB8AC3E}">
        <p14:creationId xmlns:p14="http://schemas.microsoft.com/office/powerpoint/2010/main" val="40521810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02049"/>
            <a:ext cx="10082567" cy="3108543"/>
          </a:xfrm>
          <a:prstGeom prst="rect">
            <a:avLst/>
          </a:prstGeom>
          <a:noFill/>
        </p:spPr>
        <p:txBody>
          <a:bodyPr wrap="square" rtlCol="0">
            <a:spAutoFit/>
          </a:bodyPr>
          <a:lstStyle/>
          <a:p>
            <a:pPr algn="just"/>
            <a:r>
              <a:rPr lang="es-MX" sz="2800" b="1" dirty="0">
                <a:solidFill>
                  <a:srgbClr val="8F8E8E"/>
                </a:solidFill>
              </a:rPr>
              <a:t>ISO / IEC 15504 Tecnología de la información — Evaluación de procesos. </a:t>
            </a:r>
            <a:r>
              <a:rPr lang="es-MX" sz="2800" dirty="0">
                <a:solidFill>
                  <a:srgbClr val="8F8E8E"/>
                </a:solidFill>
              </a:rPr>
              <a:t>Es un conjunto de documentos de normas técnicas para el proceso de desarrollo de software de computadora. </a:t>
            </a:r>
            <a:r>
              <a:rPr lang="es-MX" sz="2800" b="1" dirty="0">
                <a:solidFill>
                  <a:srgbClr val="8F8E8E"/>
                </a:solidFill>
              </a:rPr>
              <a:t>El estándar se derivó de ISO / IEC 12207, el estándar del ciclo de vida del proceso, y de modelos de madurez como el CMM. </a:t>
            </a:r>
            <a:r>
              <a:rPr lang="es-MX" sz="2800" dirty="0">
                <a:solidFill>
                  <a:srgbClr val="8F8E8E"/>
                </a:solidFill>
              </a:rPr>
              <a:t>ISO 15504 se </a:t>
            </a:r>
            <a:r>
              <a:rPr lang="es-MX" sz="2800" b="1" dirty="0">
                <a:solidFill>
                  <a:srgbClr val="8F8E8E"/>
                </a:solidFill>
              </a:rPr>
              <a:t>utiliza para la determinación de la capacidad del proceso y los esfuerzos </a:t>
            </a:r>
            <a:r>
              <a:rPr lang="es-MX" sz="2800" dirty="0">
                <a:solidFill>
                  <a:srgbClr val="8F8E8E"/>
                </a:solidFill>
              </a:rPr>
              <a:t>de mejora del proceso relacionados con el desarrollo de software.</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984782" y="123746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6562791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694191" y="1802049"/>
            <a:ext cx="10082567" cy="523220"/>
          </a:xfrm>
          <a:prstGeom prst="rect">
            <a:avLst/>
          </a:prstGeom>
          <a:noFill/>
        </p:spPr>
        <p:txBody>
          <a:bodyPr wrap="square" rtlCol="0">
            <a:spAutoFit/>
          </a:bodyPr>
          <a:lstStyle/>
          <a:p>
            <a:pPr algn="just"/>
            <a:r>
              <a:rPr lang="es-MX" sz="2800" b="1" dirty="0">
                <a:solidFill>
                  <a:srgbClr val="8F8E8E"/>
                </a:solidFill>
              </a:rPr>
              <a:t>ISO 15504 </a:t>
            </a:r>
            <a:r>
              <a:rPr lang="es-MX" sz="2800" dirty="0">
                <a:solidFill>
                  <a:srgbClr val="8F8E8E"/>
                </a:solidFill>
              </a:rPr>
              <a:t>define un nivel de capacidad en la siguiente escala:</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5060982" y="88881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pic>
        <p:nvPicPr>
          <p:cNvPr id="3" name="Imagen 2">
            <a:extLst>
              <a:ext uri="{FF2B5EF4-FFF2-40B4-BE49-F238E27FC236}">
                <a16:creationId xmlns:a16="http://schemas.microsoft.com/office/drawing/2014/main" xmlns="" id="{742222CE-032F-41F3-BF27-A4C712C99B22}"/>
              </a:ext>
            </a:extLst>
          </p:cNvPr>
          <p:cNvPicPr>
            <a:picLocks noChangeAspect="1"/>
          </p:cNvPicPr>
          <p:nvPr/>
        </p:nvPicPr>
        <p:blipFill>
          <a:blip r:embed="rId5"/>
          <a:stretch>
            <a:fillRect/>
          </a:stretch>
        </p:blipFill>
        <p:spPr>
          <a:xfrm>
            <a:off x="3753690" y="2889853"/>
            <a:ext cx="5382727" cy="2602637"/>
          </a:xfrm>
          <a:prstGeom prst="rect">
            <a:avLst/>
          </a:prstGeom>
        </p:spPr>
      </p:pic>
    </p:spTree>
    <p:extLst>
      <p:ext uri="{BB962C8B-B14F-4D97-AF65-F5344CB8AC3E}">
        <p14:creationId xmlns:p14="http://schemas.microsoft.com/office/powerpoint/2010/main" val="41178320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802049"/>
            <a:ext cx="10082567" cy="3539430"/>
          </a:xfrm>
          <a:prstGeom prst="rect">
            <a:avLst/>
          </a:prstGeom>
          <a:noFill/>
        </p:spPr>
        <p:txBody>
          <a:bodyPr wrap="square" rtlCol="0">
            <a:spAutoFit/>
          </a:bodyPr>
          <a:lstStyle/>
          <a:p>
            <a:pPr algn="just"/>
            <a:r>
              <a:rPr lang="es-MX" sz="2800" b="1" dirty="0">
                <a:solidFill>
                  <a:srgbClr val="8F8E8E"/>
                </a:solidFill>
              </a:rPr>
              <a:t>ISO / IEC 21827: 2008 - Modelo de madurez de capacidad de ingeniería de seguridad de sistemas (SSE-CMM®). </a:t>
            </a:r>
            <a:r>
              <a:rPr lang="es-MX" sz="2800" dirty="0">
                <a:solidFill>
                  <a:srgbClr val="8F8E8E"/>
                </a:solidFill>
              </a:rPr>
              <a:t>El estándar SSE-CMM reconocido internacionalmente </a:t>
            </a:r>
            <a:r>
              <a:rPr lang="es-MX" sz="2800" b="1" dirty="0">
                <a:solidFill>
                  <a:srgbClr val="8F8E8E"/>
                </a:solidFill>
              </a:rPr>
              <a:t>proporciona pautas para garantizar la ingeniería segura de sistemas (y software) </a:t>
            </a:r>
            <a:r>
              <a:rPr lang="es-MX" sz="2800" dirty="0">
                <a:solidFill>
                  <a:srgbClr val="8F8E8E"/>
                </a:solidFill>
              </a:rPr>
              <a:t>al aumentar las </a:t>
            </a:r>
            <a:r>
              <a:rPr lang="es-MX" sz="2800" b="1" dirty="0">
                <a:solidFill>
                  <a:srgbClr val="8F8E8E"/>
                </a:solidFill>
              </a:rPr>
              <a:t>áreas de procesos organizativos y de proyectos existentes y abarcar todas las fases del SDLC </a:t>
            </a:r>
            <a:r>
              <a:rPr lang="es-MX" sz="2800" dirty="0">
                <a:solidFill>
                  <a:srgbClr val="8F8E8E"/>
                </a:solidFill>
              </a:rPr>
              <a:t>en su alcance, desde la definición de conceptos, análisis de requisitos, diseño, desarrollo, pruebas, despliegue, operaciones, mantenimiento y eliminación.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7614879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553474"/>
            <a:ext cx="10082567" cy="4401205"/>
          </a:xfrm>
          <a:prstGeom prst="rect">
            <a:avLst/>
          </a:prstGeom>
          <a:noFill/>
        </p:spPr>
        <p:txBody>
          <a:bodyPr wrap="square" rtlCol="0">
            <a:spAutoFit/>
          </a:bodyPr>
          <a:lstStyle/>
          <a:p>
            <a:pPr algn="just"/>
            <a:r>
              <a:rPr lang="es-MX" sz="2800" b="1" dirty="0">
                <a:solidFill>
                  <a:srgbClr val="8F8E8E"/>
                </a:solidFill>
              </a:rPr>
              <a:t>ISO / IEC 21827: 2008 - Modelo de madurez de capacidad de ingeniería de seguridad de sistemas (SSE-CMM®). </a:t>
            </a:r>
            <a:r>
              <a:rPr lang="es-MX" sz="2800" dirty="0">
                <a:solidFill>
                  <a:srgbClr val="8F8E8E"/>
                </a:solidFill>
              </a:rPr>
              <a:t>También incluye </a:t>
            </a:r>
            <a:r>
              <a:rPr lang="es-MX" sz="2800" b="1" dirty="0">
                <a:solidFill>
                  <a:srgbClr val="8F8E8E"/>
                </a:solidFill>
              </a:rPr>
              <a:t>orientación sobre las mejores prácticas </a:t>
            </a:r>
            <a:r>
              <a:rPr lang="es-MX" sz="2800" dirty="0">
                <a:solidFill>
                  <a:srgbClr val="8F8E8E"/>
                </a:solidFill>
              </a:rPr>
              <a:t>para las </a:t>
            </a:r>
            <a:r>
              <a:rPr lang="es-MX" sz="2800" b="1" dirty="0">
                <a:solidFill>
                  <a:srgbClr val="8F8E8E"/>
                </a:solidFill>
              </a:rPr>
              <a:t>interacciones con otras organizaciones, adquisiciones y certificación y acreditación (C&amp;A)</a:t>
            </a:r>
            <a:r>
              <a:rPr lang="es-MX" sz="2800" dirty="0">
                <a:solidFill>
                  <a:srgbClr val="8F8E8E"/>
                </a:solidFill>
              </a:rPr>
              <a:t>. Este modelo es </a:t>
            </a:r>
            <a:r>
              <a:rPr lang="es-MX" sz="2800" b="1" dirty="0">
                <a:solidFill>
                  <a:srgbClr val="8F8E8E"/>
                </a:solidFill>
              </a:rPr>
              <a:t>ahora la métrica estándar de facto para evaluar las prácticas de ingeniería de seguridad</a:t>
            </a:r>
            <a:r>
              <a:rPr lang="es-MX" sz="2800" dirty="0">
                <a:solidFill>
                  <a:srgbClr val="8F8E8E"/>
                </a:solidFill>
              </a:rPr>
              <a:t> para la organización o el cliente y para establecer confianza en los procesos organizacionales para garantizar la seguridad. Tiene una gran afinidad con otros MMC </a:t>
            </a:r>
            <a:r>
              <a:rPr lang="es-MX" sz="2800" b="1" dirty="0">
                <a:solidFill>
                  <a:srgbClr val="8F8E8E"/>
                </a:solidFill>
              </a:rPr>
              <a:t>que se centran en otras disciplinas </a:t>
            </a:r>
            <a:r>
              <a:rPr lang="es-MX" sz="2800" dirty="0">
                <a:solidFill>
                  <a:srgbClr val="8F8E8E"/>
                </a:solidFill>
              </a:rPr>
              <a:t>de ingeniería y, a menudo, se utiliza junto con ellas.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557601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553474"/>
            <a:ext cx="10082567" cy="2677656"/>
          </a:xfrm>
          <a:prstGeom prst="rect">
            <a:avLst/>
          </a:prstGeom>
          <a:noFill/>
        </p:spPr>
        <p:txBody>
          <a:bodyPr wrap="square" rtlCol="0">
            <a:spAutoFit/>
          </a:bodyPr>
          <a:lstStyle/>
          <a:p>
            <a:pPr algn="just"/>
            <a:r>
              <a:rPr lang="es-MX" sz="2800" b="1" dirty="0">
                <a:solidFill>
                  <a:srgbClr val="8F8E8E"/>
                </a:solidFill>
              </a:rPr>
              <a:t>ISO / IEC 25000: 2005 - Calidad del producto de ingeniería de software La ISO / IEC 25000: 2005. </a:t>
            </a:r>
            <a:r>
              <a:rPr lang="es-MX" sz="2800" dirty="0">
                <a:solidFill>
                  <a:srgbClr val="8F8E8E"/>
                </a:solidFill>
              </a:rPr>
              <a:t>proporciona </a:t>
            </a:r>
            <a:r>
              <a:rPr lang="es-MX" sz="2800" b="1" dirty="0">
                <a:solidFill>
                  <a:srgbClr val="8F8E8E"/>
                </a:solidFill>
              </a:rPr>
              <a:t>recomendaciones y orientación prescriptiva </a:t>
            </a:r>
            <a:r>
              <a:rPr lang="es-MX" sz="2800" dirty="0">
                <a:solidFill>
                  <a:srgbClr val="8F8E8E"/>
                </a:solidFill>
              </a:rPr>
              <a:t>para </a:t>
            </a:r>
            <a:r>
              <a:rPr lang="es-MX" sz="2800" b="1" dirty="0">
                <a:solidFill>
                  <a:srgbClr val="8F8E8E"/>
                </a:solidFill>
              </a:rPr>
              <a:t>el uso de la nueva serie de estándares internacionales de calidad denominados Requisitos de calidad </a:t>
            </a:r>
            <a:r>
              <a:rPr lang="es-MX" sz="2800" dirty="0">
                <a:solidFill>
                  <a:srgbClr val="8F8E8E"/>
                </a:solidFill>
              </a:rPr>
              <a:t>y evaluación de productos de software (S</a:t>
            </a:r>
            <a:r>
              <a:rPr lang="en-US" sz="2800" dirty="0" err="1">
                <a:solidFill>
                  <a:srgbClr val="8F8E8E"/>
                </a:solidFill>
              </a:rPr>
              <a:t>oftware</a:t>
            </a:r>
            <a:r>
              <a:rPr lang="en-US" sz="2800" dirty="0">
                <a:solidFill>
                  <a:srgbClr val="8F8E8E"/>
                </a:solidFill>
              </a:rPr>
              <a:t> product Quality Requirements and Evaluation  </a:t>
            </a:r>
            <a:r>
              <a:rPr lang="es-MX" sz="2800" dirty="0" err="1">
                <a:solidFill>
                  <a:srgbClr val="8F8E8E"/>
                </a:solidFill>
              </a:rPr>
              <a:t>SQuaRE</a:t>
            </a:r>
            <a:r>
              <a:rPr lang="es-MX" sz="2800" dirty="0">
                <a:solidFill>
                  <a:srgbClr val="8F8E8E"/>
                </a:solidFill>
              </a:rPr>
              <a:t>).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7682840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553474"/>
            <a:ext cx="10082567" cy="2677656"/>
          </a:xfrm>
          <a:prstGeom prst="rect">
            <a:avLst/>
          </a:prstGeom>
          <a:noFill/>
        </p:spPr>
        <p:txBody>
          <a:bodyPr wrap="square" rtlCol="0">
            <a:spAutoFit/>
          </a:bodyPr>
          <a:lstStyle/>
          <a:p>
            <a:pPr algn="just"/>
            <a:r>
              <a:rPr lang="es-MX" sz="2800" dirty="0">
                <a:solidFill>
                  <a:srgbClr val="8F8E8E"/>
                </a:solidFill>
              </a:rPr>
              <a:t>La guía ofrece </a:t>
            </a:r>
            <a:r>
              <a:rPr lang="es-MX" sz="2800" b="1" dirty="0">
                <a:solidFill>
                  <a:srgbClr val="8F8E8E"/>
                </a:solidFill>
              </a:rPr>
              <a:t>una descripción general de los contenidos de </a:t>
            </a:r>
            <a:r>
              <a:rPr lang="es-MX" sz="2800" b="1" dirty="0" err="1">
                <a:solidFill>
                  <a:srgbClr val="8F8E8E"/>
                </a:solidFill>
              </a:rPr>
              <a:t>SQuaRE</a:t>
            </a:r>
            <a:r>
              <a:rPr lang="es-MX" sz="2800" dirty="0">
                <a:solidFill>
                  <a:srgbClr val="8F8E8E"/>
                </a:solidFill>
              </a:rPr>
              <a:t>, </a:t>
            </a:r>
            <a:r>
              <a:rPr lang="es-MX" sz="2800" b="1" dirty="0">
                <a:solidFill>
                  <a:srgbClr val="8F8E8E"/>
                </a:solidFill>
              </a:rPr>
              <a:t>con referencia a modelos y definiciones comunes</a:t>
            </a:r>
            <a:r>
              <a:rPr lang="es-MX" sz="2800" dirty="0">
                <a:solidFill>
                  <a:srgbClr val="8F8E8E"/>
                </a:solidFill>
              </a:rPr>
              <a:t>, así como la relación entre los documentos, proporcionando a los usuarios una </a:t>
            </a:r>
            <a:r>
              <a:rPr lang="es-MX" sz="2800" b="1" dirty="0">
                <a:solidFill>
                  <a:srgbClr val="8F8E8E"/>
                </a:solidFill>
              </a:rPr>
              <a:t>buena comprensión de lo que se necesita para diseñar, desarrollar e implementar productos de software de calidad</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41259074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932191" y="1553474"/>
            <a:ext cx="10082567" cy="4401205"/>
          </a:xfrm>
          <a:prstGeom prst="rect">
            <a:avLst/>
          </a:prstGeom>
          <a:noFill/>
        </p:spPr>
        <p:txBody>
          <a:bodyPr wrap="square" rtlCol="0">
            <a:spAutoFit/>
          </a:bodyPr>
          <a:lstStyle/>
          <a:p>
            <a:pPr algn="just"/>
            <a:r>
              <a:rPr lang="es-MX" sz="2800" b="1" dirty="0">
                <a:solidFill>
                  <a:srgbClr val="8F8E8E"/>
                </a:solidFill>
              </a:rPr>
              <a:t>ISO / IEC 27000: 2009 - Visión general y vocabulario del sistema de gestión de seguridad de la información (SGSI). </a:t>
            </a:r>
            <a:r>
              <a:rPr lang="es-MX" sz="2800" dirty="0">
                <a:solidFill>
                  <a:srgbClr val="8F8E8E"/>
                </a:solidFill>
              </a:rPr>
              <a:t>Esta norma tiene como objetivo </a:t>
            </a:r>
            <a:r>
              <a:rPr lang="es-MX" sz="2800" b="1" dirty="0">
                <a:solidFill>
                  <a:srgbClr val="8F8E8E"/>
                </a:solidFill>
              </a:rPr>
              <a:t>proporcionar un glosario común de términos y definiciones</a:t>
            </a:r>
            <a:r>
              <a:rPr lang="es-MX" sz="2800" dirty="0">
                <a:solidFill>
                  <a:srgbClr val="8F8E8E"/>
                </a:solidFill>
              </a:rPr>
              <a:t>. También proporciona una descripción general e introducción a la familia de estándares ISMS (</a:t>
            </a:r>
            <a:r>
              <a:rPr lang="es-MX" sz="2800" dirty="0" err="1">
                <a:solidFill>
                  <a:srgbClr val="8F8E8E"/>
                </a:solidFill>
              </a:rPr>
              <a:t>Information</a:t>
            </a:r>
            <a:r>
              <a:rPr lang="es-MX" sz="2800" dirty="0">
                <a:solidFill>
                  <a:srgbClr val="8F8E8E"/>
                </a:solidFill>
              </a:rPr>
              <a:t> Security Management </a:t>
            </a:r>
            <a:r>
              <a:rPr lang="es-MX" sz="2800" dirty="0" err="1">
                <a:solidFill>
                  <a:srgbClr val="8F8E8E"/>
                </a:solidFill>
              </a:rPr>
              <a:t>System</a:t>
            </a:r>
            <a:r>
              <a:rPr lang="es-MX" sz="2800" dirty="0">
                <a:solidFill>
                  <a:srgbClr val="8F8E8E"/>
                </a:solidFill>
              </a:rPr>
              <a:t>) que cubren.</a:t>
            </a:r>
          </a:p>
          <a:p>
            <a:pPr algn="just"/>
            <a:r>
              <a:rPr lang="es-MX" sz="2800" dirty="0">
                <a:solidFill>
                  <a:srgbClr val="8F8E8E"/>
                </a:solidFill>
              </a:rPr>
              <a:t>■ Definición de requisitos para un SGSI</a:t>
            </a:r>
          </a:p>
          <a:p>
            <a:pPr algn="just"/>
            <a:r>
              <a:rPr lang="es-MX" sz="2800" dirty="0">
                <a:solidFill>
                  <a:srgbClr val="8F8E8E"/>
                </a:solidFill>
              </a:rPr>
              <a:t>■ Orientación detallada para interpretar los procesos Planificar-Hacer-Verificar-Actuar (PDCA)</a:t>
            </a:r>
          </a:p>
          <a:p>
            <a:pPr algn="just"/>
            <a:r>
              <a:rPr lang="es-MX" sz="2800" dirty="0">
                <a:solidFill>
                  <a:srgbClr val="8F8E8E"/>
                </a:solidFill>
              </a:rPr>
              <a:t>■ Directrices sectoriales y evaluaciones de conformidad para SGSI.</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1218356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553474"/>
            <a:ext cx="10082567" cy="2677656"/>
          </a:xfrm>
          <a:prstGeom prst="rect">
            <a:avLst/>
          </a:prstGeom>
          <a:noFill/>
        </p:spPr>
        <p:txBody>
          <a:bodyPr wrap="square" rtlCol="0">
            <a:spAutoFit/>
          </a:bodyPr>
          <a:lstStyle/>
          <a:p>
            <a:pPr algn="just"/>
            <a:r>
              <a:rPr lang="es-MX" sz="2800" b="1" dirty="0">
                <a:solidFill>
                  <a:srgbClr val="8F8E8E"/>
                </a:solidFill>
              </a:rPr>
              <a:t>ISO / IEC 27001: 2005 - Requisitos de los sistemas de gestión de seguridad de la información</a:t>
            </a:r>
            <a:r>
              <a:rPr lang="es-MX" sz="2800" dirty="0">
                <a:solidFill>
                  <a:srgbClr val="8F8E8E"/>
                </a:solidFill>
              </a:rPr>
              <a:t>. Lo que los estándares </a:t>
            </a:r>
            <a:r>
              <a:rPr lang="es-MX" sz="2800" b="1" dirty="0">
                <a:solidFill>
                  <a:srgbClr val="8F8E8E"/>
                </a:solidFill>
              </a:rPr>
              <a:t>ISO 9001: 2000 hacen por la calidad</a:t>
            </a:r>
            <a:r>
              <a:rPr lang="es-MX" sz="2800" dirty="0">
                <a:solidFill>
                  <a:srgbClr val="8F8E8E"/>
                </a:solidFill>
              </a:rPr>
              <a:t>, el </a:t>
            </a:r>
            <a:r>
              <a:rPr lang="es-MX" sz="2800" b="1" dirty="0">
                <a:solidFill>
                  <a:srgbClr val="8F8E8E"/>
                </a:solidFill>
              </a:rPr>
              <a:t>estándar ISO 27001: 2005 lo hará por la seguridad de la información</a:t>
            </a:r>
            <a:r>
              <a:rPr lang="es-MX" sz="2800" dirty="0">
                <a:solidFill>
                  <a:srgbClr val="8F8E8E"/>
                </a:solidFill>
              </a:rPr>
              <a:t>. Esta norma es apropiada para todo tipo de organizaciones, </a:t>
            </a:r>
            <a:r>
              <a:rPr lang="es-MX" sz="2800" b="1" dirty="0">
                <a:solidFill>
                  <a:srgbClr val="8F8E8E"/>
                </a:solidFill>
              </a:rPr>
              <a:t>desde empresas comerciales hasta organizaciones sin fines de lucro</a:t>
            </a:r>
            <a:r>
              <a:rPr lang="es-MX" sz="2800" dirty="0">
                <a:solidFill>
                  <a:srgbClr val="8F8E8E"/>
                </a:solidFill>
              </a:rPr>
              <a:t>, incluido el gobierno.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4031505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57275" y="1844792"/>
            <a:ext cx="10082567" cy="2677656"/>
          </a:xfrm>
          <a:prstGeom prst="rect">
            <a:avLst/>
          </a:prstGeom>
          <a:noFill/>
        </p:spPr>
        <p:txBody>
          <a:bodyPr wrap="square" rtlCol="0">
            <a:spAutoFit/>
          </a:bodyPr>
          <a:lstStyle/>
          <a:p>
            <a:pPr algn="just"/>
            <a:r>
              <a:rPr lang="es-MX" sz="2800" b="1" dirty="0">
                <a:solidFill>
                  <a:srgbClr val="8F8E8E"/>
                </a:solidFill>
              </a:rPr>
              <a:t>ISO / IEC 27001: 2005 - Requisitos de los sistemas de gestión de seguridad de la información</a:t>
            </a:r>
            <a:r>
              <a:rPr lang="es-MX" sz="2800" dirty="0">
                <a:solidFill>
                  <a:srgbClr val="8F8E8E"/>
                </a:solidFill>
              </a:rPr>
              <a:t>. especifica los requisitos para establecer, implementar, operar, monitorear, revisar, mantener y mejorar un SGSI documentado. Se puede utilizar para ayudar en:</a:t>
            </a:r>
          </a:p>
          <a:p>
            <a:pPr algn="just"/>
            <a:endParaRPr lang="es-MX" sz="2800" dirty="0">
              <a:solidFill>
                <a:srgbClr val="8F8E8E"/>
              </a:solidFill>
            </a:endParaRP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5222907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1666996"/>
            <a:ext cx="10082567" cy="3970318"/>
          </a:xfrm>
          <a:prstGeom prst="rect">
            <a:avLst/>
          </a:prstGeom>
          <a:noFill/>
        </p:spPr>
        <p:txBody>
          <a:bodyPr wrap="square" rtlCol="0">
            <a:spAutoFit/>
          </a:bodyPr>
          <a:lstStyle/>
          <a:p>
            <a:pPr algn="just"/>
            <a:r>
              <a:rPr lang="es-MX" sz="2800" dirty="0">
                <a:solidFill>
                  <a:srgbClr val="8F8E8E"/>
                </a:solidFill>
              </a:rPr>
              <a:t>■  formular requisitos de seguridad,</a:t>
            </a:r>
          </a:p>
          <a:p>
            <a:pPr algn="just"/>
            <a:r>
              <a:rPr lang="es-MX" sz="2800" dirty="0">
                <a:solidFill>
                  <a:srgbClr val="8F8E8E"/>
                </a:solidFill>
              </a:rPr>
              <a:t>■ garantizar el cumplimiento de los requisitos legales, reglamentarios y de cumplimiento externos y de las políticas, directivas y estándares internos,</a:t>
            </a:r>
          </a:p>
          <a:p>
            <a:pPr algn="just"/>
            <a:r>
              <a:rPr lang="es-MX" sz="2800" dirty="0">
                <a:solidFill>
                  <a:srgbClr val="8F8E8E"/>
                </a:solidFill>
              </a:rPr>
              <a:t>■ gestionar los riesgos de seguridad de forma rentable,</a:t>
            </a:r>
          </a:p>
          <a:p>
            <a:pPr algn="just"/>
            <a:r>
              <a:rPr lang="es-MX" sz="2800" dirty="0">
                <a:solidFill>
                  <a:srgbClr val="8F8E8E"/>
                </a:solidFill>
              </a:rPr>
              <a:t>■ generar y seleccionar requisitos de controles de seguridad que abordarán adecuadamente los riesgos de seguridad,</a:t>
            </a:r>
          </a:p>
          <a:p>
            <a:pPr algn="just"/>
            <a:r>
              <a:rPr lang="es-MX" sz="2800" dirty="0">
                <a:solidFill>
                  <a:srgbClr val="8F8E8E"/>
                </a:solidFill>
              </a:rPr>
              <a:t>■ identificar los procesos SGSI existentes y definir otros nuevos</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86031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584064" y="1962273"/>
            <a:ext cx="10082567" cy="2246769"/>
          </a:xfrm>
          <a:prstGeom prst="rect">
            <a:avLst/>
          </a:prstGeom>
          <a:noFill/>
        </p:spPr>
        <p:txBody>
          <a:bodyPr wrap="square" rtlCol="0">
            <a:spAutoFit/>
          </a:bodyPr>
          <a:lstStyle/>
          <a:p>
            <a:pPr algn="just"/>
            <a:r>
              <a:rPr lang="es-MX" sz="2800" dirty="0">
                <a:solidFill>
                  <a:srgbClr val="8F8E8E"/>
                </a:solidFill>
              </a:rPr>
              <a:t>El alcance de la política de seguridad de la información </a:t>
            </a:r>
            <a:r>
              <a:rPr lang="es-MX" sz="2800" b="1" dirty="0">
                <a:solidFill>
                  <a:srgbClr val="8F8E8E"/>
                </a:solidFill>
              </a:rPr>
              <a:t>puede ser organizativo o funcional</a:t>
            </a:r>
            <a:r>
              <a:rPr lang="es-MX" sz="2800" dirty="0">
                <a:solidFill>
                  <a:srgbClr val="8F8E8E"/>
                </a:solidFill>
              </a:rPr>
              <a:t>. La política </a:t>
            </a:r>
            <a:r>
              <a:rPr lang="es-MX" sz="2800" b="1" dirty="0">
                <a:solidFill>
                  <a:srgbClr val="8F8E8E"/>
                </a:solidFill>
              </a:rPr>
              <a:t>organizacional es de aplicación universal</a:t>
            </a:r>
            <a:r>
              <a:rPr lang="es-MX" sz="2800" dirty="0">
                <a:solidFill>
                  <a:srgbClr val="8F8E8E"/>
                </a:solidFill>
              </a:rPr>
              <a:t> y todos los que forman parte de la organización deben cumplirla, a diferencia de una </a:t>
            </a:r>
            <a:r>
              <a:rPr lang="es-MX" sz="2800" b="1" dirty="0">
                <a:solidFill>
                  <a:srgbClr val="8F8E8E"/>
                </a:solidFill>
              </a:rPr>
              <a:t>política funcional que se limita a una unidad funcional específica o un tema específico</a:t>
            </a:r>
            <a:r>
              <a:rPr lang="es-MX" sz="2800" dirty="0">
                <a:solidFill>
                  <a:srgbClr val="8F8E8E"/>
                </a:solidFill>
              </a:rPr>
              <a:t>.</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2339753" y="98517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Alcance de las </a:t>
            </a:r>
            <a:r>
              <a:rPr lang="es-MX" sz="4000" b="1" spc="-100" dirty="0">
                <a:solidFill>
                  <a:schemeClr val="bg1">
                    <a:lumMod val="65000"/>
                  </a:schemeClr>
                </a:solidFill>
                <a:latin typeface="Arial" charset="0"/>
                <a:ea typeface="Arial" charset="0"/>
                <a:cs typeface="Arial" charset="0"/>
              </a:rPr>
              <a:t>políticas de 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6310991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274575" y="1868686"/>
            <a:ext cx="10082567" cy="3539430"/>
          </a:xfrm>
          <a:prstGeom prst="rect">
            <a:avLst/>
          </a:prstGeom>
          <a:noFill/>
        </p:spPr>
        <p:txBody>
          <a:bodyPr wrap="square" rtlCol="0">
            <a:spAutoFit/>
          </a:bodyPr>
          <a:lstStyle/>
          <a:p>
            <a:pPr algn="just"/>
            <a:r>
              <a:rPr lang="es-MX" sz="2800" dirty="0">
                <a:solidFill>
                  <a:srgbClr val="8F8E8E"/>
                </a:solidFill>
              </a:rPr>
              <a:t>■  determinar el estado del programa de gestión de seguridad de la información</a:t>
            </a:r>
          </a:p>
          <a:p>
            <a:pPr algn="just"/>
            <a:r>
              <a:rPr lang="es-MX" sz="2800" dirty="0">
                <a:solidFill>
                  <a:srgbClr val="8F8E8E"/>
                </a:solidFill>
              </a:rPr>
              <a:t>■ comunicar las políticas, los estándares y los procedimientos de seguridad de la información de la organización a otras organizaciones asociadas e información de seguridad relevante a sus clientes y también</a:t>
            </a:r>
          </a:p>
          <a:p>
            <a:pPr algn="just"/>
            <a:r>
              <a:rPr lang="es-MX" sz="2800" dirty="0">
                <a:solidFill>
                  <a:srgbClr val="8F8E8E"/>
                </a:solidFill>
              </a:rPr>
              <a:t>■ habilitar el negocio en lugar de obstaculizarlo.</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873187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57275" y="1844792"/>
            <a:ext cx="10082567" cy="3108543"/>
          </a:xfrm>
          <a:prstGeom prst="rect">
            <a:avLst/>
          </a:prstGeom>
          <a:noFill/>
        </p:spPr>
        <p:txBody>
          <a:bodyPr wrap="square" rtlCol="0">
            <a:spAutoFit/>
          </a:bodyPr>
          <a:lstStyle/>
          <a:p>
            <a:pPr algn="just"/>
            <a:r>
              <a:rPr lang="en-US" sz="2800" b="1" dirty="0">
                <a:solidFill>
                  <a:srgbClr val="8F8E8E"/>
                </a:solidFill>
              </a:rPr>
              <a:t>ISO/IEC 27002:2005/Cor1:2007 </a:t>
            </a:r>
            <a:r>
              <a:rPr lang="es-MX" sz="2800" b="1" dirty="0">
                <a:solidFill>
                  <a:srgbClr val="8F8E8E"/>
                </a:solidFill>
              </a:rPr>
              <a:t>- Código de prácticas para la gestión de la seguridad de la información</a:t>
            </a:r>
            <a:r>
              <a:rPr lang="es-MX" sz="2800" dirty="0">
                <a:solidFill>
                  <a:srgbClr val="8F8E8E"/>
                </a:solidFill>
              </a:rPr>
              <a:t>. </a:t>
            </a:r>
            <a:r>
              <a:rPr lang="es-MX" sz="2800" b="1" dirty="0">
                <a:solidFill>
                  <a:srgbClr val="8F8E8E"/>
                </a:solidFill>
              </a:rPr>
              <a:t>Sustituye</a:t>
            </a:r>
            <a:r>
              <a:rPr lang="es-MX" sz="2800" dirty="0">
                <a:solidFill>
                  <a:srgbClr val="8F8E8E"/>
                </a:solidFill>
              </a:rPr>
              <a:t> a la norma</a:t>
            </a:r>
            <a:r>
              <a:rPr lang="es-MX" sz="2800" b="1" dirty="0">
                <a:solidFill>
                  <a:srgbClr val="8F8E8E"/>
                </a:solidFill>
              </a:rPr>
              <a:t> ISO 17799 </a:t>
            </a:r>
            <a:r>
              <a:rPr lang="es-MX" sz="2800" dirty="0">
                <a:solidFill>
                  <a:srgbClr val="8F8E8E"/>
                </a:solidFill>
              </a:rPr>
              <a:t>que antes se conocía como BS 7799. Podría decirse que es la norma de seguridad más conocida y tiene como </a:t>
            </a:r>
            <a:r>
              <a:rPr lang="es-MX" sz="2800" b="1" dirty="0">
                <a:solidFill>
                  <a:srgbClr val="8F8E8E"/>
                </a:solidFill>
              </a:rPr>
              <a:t>objetivo proporcionar una base común y directrices prácticas para desarrollar normas de seguridad organizativas y seguridad eficaz</a:t>
            </a:r>
            <a:r>
              <a:rPr lang="es-MX" sz="2800" dirty="0">
                <a:solidFill>
                  <a:srgbClr val="8F8E8E"/>
                </a:solidFill>
              </a:rPr>
              <a:t>. </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254025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57275" y="1844792"/>
            <a:ext cx="10082567" cy="2677656"/>
          </a:xfrm>
          <a:prstGeom prst="rect">
            <a:avLst/>
          </a:prstGeom>
          <a:noFill/>
        </p:spPr>
        <p:txBody>
          <a:bodyPr wrap="square" rtlCol="0">
            <a:spAutoFit/>
          </a:bodyPr>
          <a:lstStyle/>
          <a:p>
            <a:pPr algn="just"/>
            <a:r>
              <a:rPr lang="en-US" sz="2800" b="1" dirty="0">
                <a:solidFill>
                  <a:srgbClr val="8F8E8E"/>
                </a:solidFill>
              </a:rPr>
              <a:t>ISO/IEC 27002:2005/Cor1:2007 </a:t>
            </a:r>
            <a:r>
              <a:rPr lang="es-MX" sz="2800" b="1" dirty="0">
                <a:solidFill>
                  <a:srgbClr val="8F8E8E"/>
                </a:solidFill>
              </a:rPr>
              <a:t>- Código de prácticas para la gestión de la seguridad de la información</a:t>
            </a:r>
            <a:r>
              <a:rPr lang="es-MX" sz="2800" dirty="0">
                <a:solidFill>
                  <a:srgbClr val="8F8E8E"/>
                </a:solidFill>
              </a:rPr>
              <a:t>. Esta norma establece </a:t>
            </a:r>
            <a:r>
              <a:rPr lang="es-MX" sz="2800" b="1" dirty="0">
                <a:solidFill>
                  <a:srgbClr val="8F8E8E"/>
                </a:solidFill>
              </a:rPr>
              <a:t>pautas y principios generales para iniciar, implementar, mantener y mejorar la gestión de la seguridad </a:t>
            </a:r>
            <a:r>
              <a:rPr lang="es-MX" sz="2800" dirty="0">
                <a:solidFill>
                  <a:srgbClr val="8F8E8E"/>
                </a:solidFill>
              </a:rPr>
              <a:t>de la información en una organización</a:t>
            </a:r>
            <a:r>
              <a:rPr lang="es-MX" sz="2800" b="1" dirty="0">
                <a:solidFill>
                  <a:srgbClr val="8F8E8E"/>
                </a:solidFill>
              </a:rPr>
              <a:t>.</a:t>
            </a:r>
            <a:endParaRPr lang="es-MX" sz="2800" dirty="0">
              <a:solidFill>
                <a:srgbClr val="8F8E8E"/>
              </a:solidFill>
            </a:endParaRP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3223945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57275" y="1844792"/>
            <a:ext cx="10082567" cy="4832092"/>
          </a:xfrm>
          <a:prstGeom prst="rect">
            <a:avLst/>
          </a:prstGeom>
          <a:noFill/>
        </p:spPr>
        <p:txBody>
          <a:bodyPr wrap="square" rtlCol="0">
            <a:spAutoFit/>
          </a:bodyPr>
          <a:lstStyle/>
          <a:p>
            <a:pPr algn="just"/>
            <a:r>
              <a:rPr lang="en-US" sz="2800" b="1" dirty="0">
                <a:solidFill>
                  <a:srgbClr val="8F8E8E"/>
                </a:solidFill>
              </a:rPr>
              <a:t>ISO/IEC 27002:2005/Cor1:2007 </a:t>
            </a:r>
            <a:r>
              <a:rPr lang="es-MX" sz="2800" b="1" dirty="0">
                <a:solidFill>
                  <a:srgbClr val="8F8E8E"/>
                </a:solidFill>
              </a:rPr>
              <a:t>- Código de prácticas para la gestión de la seguridad de la información</a:t>
            </a:r>
            <a:r>
              <a:rPr lang="es-MX" sz="2800" dirty="0">
                <a:solidFill>
                  <a:srgbClr val="8F8E8E"/>
                </a:solidFill>
              </a:rPr>
              <a:t>. </a:t>
            </a:r>
            <a:r>
              <a:rPr lang="es-MX" sz="2800" b="1" dirty="0">
                <a:solidFill>
                  <a:srgbClr val="8F8E8E"/>
                </a:solidFill>
              </a:rPr>
              <a:t>Describe varias de las mejores prácticas de los objetivos de control y los controles </a:t>
            </a:r>
            <a:r>
              <a:rPr lang="es-MX" sz="2800" dirty="0">
                <a:solidFill>
                  <a:srgbClr val="8F8E8E"/>
                </a:solidFill>
              </a:rPr>
              <a:t>en diversas áreas de la gestión de la seguridad de la información, que van desde la política de seguridad, la organización de la seguridad de la información, la gestión de activos, recursos humanos, seguridad física y ambiental, control de acceso, gestión de operaciones y comunicaciones, gestión de la continuidad del negocio, gestión, cumplimiento e incluso adquisición, desarrollo y mantenimiento de sistemas de información.</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0656960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57275" y="1844792"/>
            <a:ext cx="10082567" cy="4401205"/>
          </a:xfrm>
          <a:prstGeom prst="rect">
            <a:avLst/>
          </a:prstGeom>
          <a:noFill/>
        </p:spPr>
        <p:txBody>
          <a:bodyPr wrap="square" rtlCol="0">
            <a:spAutoFit/>
          </a:bodyPr>
          <a:lstStyle/>
          <a:p>
            <a:pPr algn="just"/>
            <a:r>
              <a:rPr lang="en-US" sz="2800" b="1" dirty="0">
                <a:solidFill>
                  <a:srgbClr val="8F8E8E"/>
                </a:solidFill>
              </a:rPr>
              <a:t>ISO/IEC 27002:2005/Cor1:2007 </a:t>
            </a:r>
            <a:r>
              <a:rPr lang="es-MX" sz="2800" b="1" dirty="0">
                <a:solidFill>
                  <a:srgbClr val="8F8E8E"/>
                </a:solidFill>
              </a:rPr>
              <a:t>- Código de prácticas para la gestión de la seguridad de la información</a:t>
            </a:r>
            <a:r>
              <a:rPr lang="es-MX" sz="2800" dirty="0">
                <a:solidFill>
                  <a:srgbClr val="8F8E8E"/>
                </a:solidFill>
              </a:rPr>
              <a:t>. Los objetivos de control y los controles de esta norma están destinados a abordar los hallazgos de la evaluación de riesgos. </a:t>
            </a:r>
            <a:r>
              <a:rPr lang="es-MX" sz="2800" dirty="0" err="1">
                <a:solidFill>
                  <a:srgbClr val="8F8E8E"/>
                </a:solidFill>
              </a:rPr>
              <a:t>Cor</a:t>
            </a:r>
            <a:r>
              <a:rPr lang="es-MX" sz="2800" dirty="0">
                <a:solidFill>
                  <a:srgbClr val="8F8E8E"/>
                </a:solidFill>
              </a:rPr>
              <a:t>. denota una corrección técnica que es un documento emitido para corregir un error técnico o ambigüedad en un documento normativo o para corregir información que ha sido desactualizada, siempre que la modificación no tenga efecto sobre los elementos normativos técnicos de la norma que corrige</a:t>
            </a:r>
            <a:r>
              <a:rPr lang="es-MX" sz="2800" b="1" dirty="0">
                <a:solidFill>
                  <a:srgbClr val="8F8E8E"/>
                </a:solidFill>
              </a:rPr>
              <a:t>.</a:t>
            </a:r>
            <a:endParaRPr lang="es-MX" sz="2800" dirty="0">
              <a:solidFill>
                <a:srgbClr val="8F8E8E"/>
              </a:solidFill>
            </a:endParaRP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398783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57275" y="1844792"/>
            <a:ext cx="10082567" cy="3970318"/>
          </a:xfrm>
          <a:prstGeom prst="rect">
            <a:avLst/>
          </a:prstGeom>
          <a:noFill/>
        </p:spPr>
        <p:txBody>
          <a:bodyPr wrap="square" rtlCol="0">
            <a:spAutoFit/>
          </a:bodyPr>
          <a:lstStyle/>
          <a:p>
            <a:pPr algn="just"/>
            <a:r>
              <a:rPr lang="es-MX" sz="2800" b="1" dirty="0">
                <a:solidFill>
                  <a:srgbClr val="8F8E8E"/>
                </a:solidFill>
              </a:rPr>
              <a:t>ISO / IEC 27005: 2008 - Gestión de riesgos de seguridad de la información</a:t>
            </a:r>
            <a:r>
              <a:rPr lang="es-MX" sz="2800" dirty="0">
                <a:solidFill>
                  <a:srgbClr val="8F8E8E"/>
                </a:solidFill>
              </a:rPr>
              <a:t>. Esta norma proporciona la </a:t>
            </a:r>
            <a:r>
              <a:rPr lang="es-MX" sz="2800" b="1" dirty="0">
                <a:solidFill>
                  <a:srgbClr val="8F8E8E"/>
                </a:solidFill>
              </a:rPr>
              <a:t>orientación necesaria para la gestión de riesgos de seguridad de la información </a:t>
            </a:r>
            <a:r>
              <a:rPr lang="es-MX" sz="2800" dirty="0">
                <a:solidFill>
                  <a:srgbClr val="8F8E8E"/>
                </a:solidFill>
              </a:rPr>
              <a:t>y está diseñada para ayudar a la implementación del control de seguridad a un nivel satisfactorio basado en establecer el alcance o contexto para la evaluación de riesgos, evaluar los riesgos, tomar decisiones basadas en riesgos para tratar los riesgos identificados. y comunicación y seguimiento de riesgos.</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4173769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57275" y="1844792"/>
            <a:ext cx="10082567" cy="2677656"/>
          </a:xfrm>
          <a:prstGeom prst="rect">
            <a:avLst/>
          </a:prstGeom>
          <a:noFill/>
        </p:spPr>
        <p:txBody>
          <a:bodyPr wrap="square" rtlCol="0">
            <a:spAutoFit/>
          </a:bodyPr>
          <a:lstStyle/>
          <a:p>
            <a:pPr algn="just"/>
            <a:r>
              <a:rPr lang="es-MX" sz="2800" b="1" dirty="0">
                <a:solidFill>
                  <a:srgbClr val="8F8E8E"/>
                </a:solidFill>
              </a:rPr>
              <a:t>ISO / IEC 27005: 2008 - Gestión de riesgos de seguridad de la información</a:t>
            </a:r>
            <a:r>
              <a:rPr lang="es-MX" sz="2800" dirty="0">
                <a:solidFill>
                  <a:srgbClr val="8F8E8E"/>
                </a:solidFill>
              </a:rPr>
              <a:t>. El </a:t>
            </a:r>
            <a:r>
              <a:rPr lang="es-MX" sz="2800" b="1" dirty="0">
                <a:solidFill>
                  <a:srgbClr val="8F8E8E"/>
                </a:solidFill>
              </a:rPr>
              <a:t>estándar ISO / IEC 30001 </a:t>
            </a:r>
            <a:r>
              <a:rPr lang="es-MX" sz="2800" dirty="0">
                <a:solidFill>
                  <a:srgbClr val="8F8E8E"/>
                </a:solidFill>
              </a:rPr>
              <a:t>se encuentra actualmente en desarrollo y se espera que </a:t>
            </a:r>
            <a:r>
              <a:rPr lang="es-MX" sz="2800" b="1" dirty="0">
                <a:solidFill>
                  <a:srgbClr val="8F8E8E"/>
                </a:solidFill>
              </a:rPr>
              <a:t>sea el reemplazo o la mejora probable </a:t>
            </a:r>
            <a:r>
              <a:rPr lang="es-MX" sz="2800" dirty="0">
                <a:solidFill>
                  <a:srgbClr val="8F8E8E"/>
                </a:solidFill>
              </a:rPr>
              <a:t>del estándar internacional de gestión de riesgos de seguridad de la información ISO / IEC 27005: 2008.</a:t>
            </a:r>
          </a:p>
          <a:p>
            <a:pPr algn="just"/>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4685413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57275" y="1591574"/>
            <a:ext cx="10082567" cy="4401205"/>
          </a:xfrm>
          <a:prstGeom prst="rect">
            <a:avLst/>
          </a:prstGeom>
          <a:noFill/>
        </p:spPr>
        <p:txBody>
          <a:bodyPr wrap="square" rtlCol="0">
            <a:spAutoFit/>
          </a:bodyPr>
          <a:lstStyle/>
          <a:p>
            <a:pPr algn="just"/>
            <a:r>
              <a:rPr lang="es-MX" sz="2800" b="1" dirty="0">
                <a:solidFill>
                  <a:srgbClr val="8F8E8E"/>
                </a:solidFill>
              </a:rPr>
              <a:t>ISO / IEC 27006: 2007 - Requisitos para los organismos que realizan auditorías y certificaciones de sistemas de gestión de seguridad de la información. </a:t>
            </a:r>
            <a:r>
              <a:rPr lang="es-MX" sz="2800" dirty="0">
                <a:solidFill>
                  <a:srgbClr val="8F8E8E"/>
                </a:solidFill>
              </a:rPr>
              <a:t>Este objetivo principal de esta norma es </a:t>
            </a:r>
            <a:r>
              <a:rPr lang="es-MX" sz="2800" b="1" dirty="0">
                <a:solidFill>
                  <a:srgbClr val="8F8E8E"/>
                </a:solidFill>
              </a:rPr>
              <a:t>apoyar a los organismos de acreditación y certificación que auditan y certifican los sistemas de gestión de seguridad de la información</a:t>
            </a:r>
            <a:r>
              <a:rPr lang="es-MX" sz="2800" dirty="0">
                <a:solidFill>
                  <a:srgbClr val="8F8E8E"/>
                </a:solidFill>
              </a:rPr>
              <a:t>. Incluye en él los requisitos de </a:t>
            </a:r>
            <a:r>
              <a:rPr lang="es-MX" sz="2800" b="1" dirty="0">
                <a:solidFill>
                  <a:srgbClr val="8F8E8E"/>
                </a:solidFill>
              </a:rPr>
              <a:t>competencia y confiabilidad que un organismo de auditoría y certificación</a:t>
            </a:r>
            <a:r>
              <a:rPr lang="es-MX" sz="2800" dirty="0">
                <a:solidFill>
                  <a:srgbClr val="8F8E8E"/>
                </a:solidFill>
              </a:rPr>
              <a:t> debe demostrar y también brinda orientación sobre cómo interpretar los requisitos que contiene para garantizar una certificación confiable y consistente de los sistemas de gestión de seguridad de la información.</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4072151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57275" y="1591574"/>
            <a:ext cx="10082567" cy="3108543"/>
          </a:xfrm>
          <a:prstGeom prst="rect">
            <a:avLst/>
          </a:prstGeom>
          <a:noFill/>
        </p:spPr>
        <p:txBody>
          <a:bodyPr wrap="square" rtlCol="0">
            <a:spAutoFit/>
          </a:bodyPr>
          <a:lstStyle/>
          <a:p>
            <a:pPr algn="just"/>
            <a:r>
              <a:rPr lang="es-MX" sz="2800" b="1" dirty="0">
                <a:solidFill>
                  <a:srgbClr val="8F8E8E"/>
                </a:solidFill>
              </a:rPr>
              <a:t>ISO 28000: 2007 - Especificación para sistemas de gestión de seguridad para la cadena de suministro. E</a:t>
            </a:r>
            <a:r>
              <a:rPr lang="es-MX" sz="2800" dirty="0">
                <a:solidFill>
                  <a:srgbClr val="8F8E8E"/>
                </a:solidFill>
              </a:rPr>
              <a:t>specifica los requisitos para un sistema de gestión de seguridad, incluidos aquellos aspectos críticos para el aseguramiento de la seguridad de la cadena de suministro. Estos aspectos incluyen todas las actividades controladas o influenciadas por organizaciones que impactan la seguridad de la cadena de suministro.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2309939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39968" y="1866900"/>
            <a:ext cx="10082567" cy="2677656"/>
          </a:xfrm>
          <a:prstGeom prst="rect">
            <a:avLst/>
          </a:prstGeom>
          <a:noFill/>
        </p:spPr>
        <p:txBody>
          <a:bodyPr wrap="square" rtlCol="0">
            <a:spAutoFit/>
          </a:bodyPr>
          <a:lstStyle/>
          <a:p>
            <a:pPr algn="just"/>
            <a:r>
              <a:rPr lang="es-MX" sz="2800" b="1" dirty="0">
                <a:solidFill>
                  <a:srgbClr val="8F8E8E"/>
                </a:solidFill>
              </a:rPr>
              <a:t>ISO 28000: 2007 - Especificación para sistemas de gestión de seguridad para la cadena de suministro. </a:t>
            </a:r>
            <a:r>
              <a:rPr lang="es-MX" sz="2800" dirty="0">
                <a:solidFill>
                  <a:srgbClr val="8F8E8E"/>
                </a:solidFill>
              </a:rPr>
              <a:t>Además, este estándar brinda recomendaciones prescriptivas sobre dónde y cuándo tienen un impacto en la gestión de la seguridad, incluida la transferencia y entrega de productos de software a lo largo de la cadena de suministro.</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ISO</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286532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584064" y="1962273"/>
            <a:ext cx="10082567" cy="2677656"/>
          </a:xfrm>
          <a:prstGeom prst="rect">
            <a:avLst/>
          </a:prstGeom>
          <a:noFill/>
        </p:spPr>
        <p:txBody>
          <a:bodyPr wrap="square" rtlCol="0">
            <a:spAutoFit/>
          </a:bodyPr>
          <a:lstStyle/>
          <a:p>
            <a:pPr algn="just"/>
            <a:r>
              <a:rPr lang="es-MX" sz="2800" dirty="0">
                <a:solidFill>
                  <a:srgbClr val="8F8E8E"/>
                </a:solidFill>
              </a:rPr>
              <a:t>Un ejemplo de </a:t>
            </a:r>
            <a:r>
              <a:rPr lang="es-MX" sz="2800" b="1" dirty="0">
                <a:solidFill>
                  <a:srgbClr val="8F8E8E"/>
                </a:solidFill>
              </a:rPr>
              <a:t>política organizativa </a:t>
            </a:r>
            <a:r>
              <a:rPr lang="es-MX" sz="2800" dirty="0">
                <a:solidFill>
                  <a:srgbClr val="8F8E8E"/>
                </a:solidFill>
              </a:rPr>
              <a:t>es la política de </a:t>
            </a:r>
            <a:r>
              <a:rPr lang="es-MX" sz="2800" b="1" dirty="0">
                <a:solidFill>
                  <a:srgbClr val="8F8E8E"/>
                </a:solidFill>
              </a:rPr>
              <a:t>acceso remoto que se aplica a todos los empleados y no empleados </a:t>
            </a:r>
            <a:r>
              <a:rPr lang="es-MX" sz="2800" dirty="0">
                <a:solidFill>
                  <a:srgbClr val="8F8E8E"/>
                </a:solidFill>
              </a:rPr>
              <a:t>que requieren acceso remoto a la red organizativa. Un ejemplo de una </a:t>
            </a:r>
            <a:r>
              <a:rPr lang="es-MX" sz="2800" b="1" dirty="0">
                <a:solidFill>
                  <a:srgbClr val="8F8E8E"/>
                </a:solidFill>
              </a:rPr>
              <a:t>política</a:t>
            </a:r>
            <a:r>
              <a:rPr lang="es-MX" sz="2800" dirty="0">
                <a:solidFill>
                  <a:srgbClr val="8F8E8E"/>
                </a:solidFill>
              </a:rPr>
              <a:t> de seguridad </a:t>
            </a:r>
            <a:r>
              <a:rPr lang="es-MX" sz="2800" b="1" dirty="0">
                <a:solidFill>
                  <a:srgbClr val="8F8E8E"/>
                </a:solidFill>
              </a:rPr>
              <a:t>funcional</a:t>
            </a:r>
            <a:r>
              <a:rPr lang="es-MX" sz="2800" dirty="0">
                <a:solidFill>
                  <a:srgbClr val="8F8E8E"/>
                </a:solidFill>
              </a:rPr>
              <a:t> es la política de </a:t>
            </a:r>
            <a:r>
              <a:rPr lang="es-MX" sz="2800" b="1" dirty="0">
                <a:solidFill>
                  <a:srgbClr val="8F8E8E"/>
                </a:solidFill>
              </a:rPr>
              <a:t>confidencialidad de datos </a:t>
            </a:r>
            <a:r>
              <a:rPr lang="es-MX" sz="2800" dirty="0">
                <a:solidFill>
                  <a:srgbClr val="8F8E8E"/>
                </a:solidFill>
              </a:rPr>
              <a:t>que </a:t>
            </a:r>
            <a:r>
              <a:rPr lang="es-MX" sz="2800" b="1" dirty="0">
                <a:solidFill>
                  <a:srgbClr val="8F8E8E"/>
                </a:solidFill>
              </a:rPr>
              <a:t>especifica las unidades funcionales que pueden ver información </a:t>
            </a:r>
            <a:r>
              <a:rPr lang="es-MX" sz="2800" dirty="0">
                <a:solidFill>
                  <a:srgbClr val="8F8E8E"/>
                </a:solidFill>
              </a:rPr>
              <a:t>sensible o personal. </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2339753" y="98517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Alcance de las </a:t>
            </a:r>
            <a:r>
              <a:rPr lang="es-MX" sz="4000" b="1" spc="-100" dirty="0">
                <a:solidFill>
                  <a:schemeClr val="bg1">
                    <a:lumMod val="65000"/>
                  </a:schemeClr>
                </a:solidFill>
                <a:latin typeface="Arial" charset="0"/>
                <a:ea typeface="Arial" charset="0"/>
                <a:cs typeface="Arial" charset="0"/>
              </a:rPr>
              <a:t>políticas de 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3542069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139968" y="1866900"/>
            <a:ext cx="10082567" cy="3970318"/>
          </a:xfrm>
          <a:prstGeom prst="rect">
            <a:avLst/>
          </a:prstGeom>
          <a:noFill/>
        </p:spPr>
        <p:txBody>
          <a:bodyPr wrap="square" rtlCol="0">
            <a:spAutoFit/>
          </a:bodyPr>
          <a:lstStyle/>
          <a:p>
            <a:pPr algn="just"/>
            <a:r>
              <a:rPr lang="es-MX" sz="2800" b="1" dirty="0">
                <a:solidFill>
                  <a:srgbClr val="8F8E8E"/>
                </a:solidFill>
              </a:rPr>
              <a:t>El consorcio de la Organización para el Avance de los Estándares de Información Estructurada (OASIS) </a:t>
            </a:r>
            <a:r>
              <a:rPr lang="es-MX" sz="2800" dirty="0">
                <a:solidFill>
                  <a:srgbClr val="8F8E8E"/>
                </a:solidFill>
              </a:rPr>
              <a:t>impulsa el desarrollo, la convergencia y la </a:t>
            </a:r>
            <a:r>
              <a:rPr lang="es-MX" sz="2800" b="1" dirty="0">
                <a:solidFill>
                  <a:srgbClr val="8F8E8E"/>
                </a:solidFill>
              </a:rPr>
              <a:t>adopción de estándares abiertos para la sociedad mundial de la información</a:t>
            </a:r>
            <a:r>
              <a:rPr lang="es-MX" sz="2800" dirty="0">
                <a:solidFill>
                  <a:srgbClr val="8F8E8E"/>
                </a:solidFill>
              </a:rPr>
              <a:t>. Promueve el consenso de la industria y produce estándares </a:t>
            </a:r>
            <a:r>
              <a:rPr lang="es-MX" sz="2800" b="1" dirty="0">
                <a:solidFill>
                  <a:srgbClr val="8F8E8E"/>
                </a:solidFill>
              </a:rPr>
              <a:t>para seguridad, computación en la nube, arquitecturas orientadas a servicios (SOA), servicios web, Smart </a:t>
            </a:r>
            <a:r>
              <a:rPr lang="es-MX" sz="2800" b="1" dirty="0" err="1">
                <a:solidFill>
                  <a:srgbClr val="8F8E8E"/>
                </a:solidFill>
              </a:rPr>
              <a:t>Grid</a:t>
            </a:r>
            <a:r>
              <a:rPr lang="es-MX" sz="2800" b="1" dirty="0">
                <a:solidFill>
                  <a:srgbClr val="8F8E8E"/>
                </a:solidFill>
              </a:rPr>
              <a:t>, etc</a:t>
            </a:r>
            <a:r>
              <a:rPr lang="es-MX" sz="2800" dirty="0">
                <a:solidFill>
                  <a:srgbClr val="8F8E8E"/>
                </a:solidFill>
              </a:rPr>
              <a:t>. Los estándares ofrecen el potencial para reducir costos, estimular la innovación y proteger el derecho a la libre elección de tecnología.</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OASIS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8498290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90190" y="1164134"/>
            <a:ext cx="10082567" cy="4401205"/>
          </a:xfrm>
          <a:prstGeom prst="rect">
            <a:avLst/>
          </a:prstGeom>
          <a:noFill/>
        </p:spPr>
        <p:txBody>
          <a:bodyPr wrap="square" rtlCol="0">
            <a:spAutoFit/>
          </a:bodyPr>
          <a:lstStyle/>
          <a:p>
            <a:pPr algn="just"/>
            <a:r>
              <a:rPr lang="es-MX" sz="2800" dirty="0">
                <a:solidFill>
                  <a:srgbClr val="8F8E8E"/>
                </a:solidFill>
              </a:rPr>
              <a:t>Algunos de los estándares publicados por OASIS que son de interés para la seguridad del software incluyen:</a:t>
            </a:r>
          </a:p>
          <a:p>
            <a:pPr algn="just"/>
            <a:r>
              <a:rPr lang="es-MX" sz="2800" dirty="0">
                <a:solidFill>
                  <a:srgbClr val="8F8E8E"/>
                </a:solidFill>
              </a:rPr>
              <a:t>■ Lenguaje de descripción de vulnerabilidades de aplicaciones </a:t>
            </a:r>
            <a:r>
              <a:rPr lang="es-MX" sz="2800" b="1" dirty="0">
                <a:solidFill>
                  <a:srgbClr val="8F8E8E"/>
                </a:solidFill>
              </a:rPr>
              <a:t>(AVDL)</a:t>
            </a:r>
          </a:p>
          <a:p>
            <a:pPr algn="just"/>
            <a:r>
              <a:rPr lang="es-MX" sz="2800" dirty="0">
                <a:solidFill>
                  <a:srgbClr val="8F8E8E"/>
                </a:solidFill>
              </a:rPr>
              <a:t>■ Lenguaje de marcado de aserción de seguridad (</a:t>
            </a:r>
            <a:r>
              <a:rPr lang="es-MX" sz="2800" b="1" dirty="0">
                <a:solidFill>
                  <a:srgbClr val="8F8E8E"/>
                </a:solidFill>
              </a:rPr>
              <a:t>SAML)</a:t>
            </a:r>
          </a:p>
          <a:p>
            <a:pPr algn="just"/>
            <a:r>
              <a:rPr lang="es-MX" sz="2800" dirty="0">
                <a:solidFill>
                  <a:srgbClr val="8F8E8E"/>
                </a:solidFill>
              </a:rPr>
              <a:t>■ Lenguaje de marcado de control de acceso extensible </a:t>
            </a:r>
            <a:r>
              <a:rPr lang="es-MX" sz="2800" b="1" dirty="0">
                <a:solidFill>
                  <a:srgbClr val="8F8E8E"/>
                </a:solidFill>
              </a:rPr>
              <a:t>(XACML)</a:t>
            </a:r>
          </a:p>
          <a:p>
            <a:pPr algn="just"/>
            <a:r>
              <a:rPr lang="es-MX" sz="2800" dirty="0">
                <a:solidFill>
                  <a:srgbClr val="8F8E8E"/>
                </a:solidFill>
              </a:rPr>
              <a:t>■ Especificación del protocolo de interoperabilidad de administración de claves </a:t>
            </a:r>
            <a:r>
              <a:rPr lang="es-MX" sz="2800" b="1" dirty="0">
                <a:solidFill>
                  <a:srgbClr val="8F8E8E"/>
                </a:solidFill>
              </a:rPr>
              <a:t>(KMIP)</a:t>
            </a:r>
          </a:p>
          <a:p>
            <a:pPr algn="just"/>
            <a:r>
              <a:rPr lang="es-MX" sz="2800" dirty="0">
                <a:solidFill>
                  <a:srgbClr val="8F8E8E"/>
                </a:solidFill>
              </a:rPr>
              <a:t>■ Descripción, descubrimiento e integración universales </a:t>
            </a:r>
            <a:r>
              <a:rPr lang="es-MX" sz="2800" b="1" dirty="0">
                <a:solidFill>
                  <a:srgbClr val="8F8E8E"/>
                </a:solidFill>
              </a:rPr>
              <a:t>(UDDI)</a:t>
            </a:r>
          </a:p>
          <a:p>
            <a:pPr algn="just"/>
            <a:r>
              <a:rPr lang="es-MX" sz="2800" dirty="0">
                <a:solidFill>
                  <a:srgbClr val="8F8E8E"/>
                </a:solidFill>
              </a:rPr>
              <a:t>■ Seguridad de servicios web </a:t>
            </a:r>
            <a:r>
              <a:rPr lang="es-MX" sz="2800" b="1" dirty="0">
                <a:solidFill>
                  <a:srgbClr val="8F8E8E"/>
                </a:solidFill>
              </a:rPr>
              <a:t>(WS-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4878250" y="726564"/>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OASIS</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34100568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891551"/>
            <a:ext cx="10082567" cy="2677656"/>
          </a:xfrm>
          <a:prstGeom prst="rect">
            <a:avLst/>
          </a:prstGeom>
          <a:noFill/>
        </p:spPr>
        <p:txBody>
          <a:bodyPr wrap="square" rtlCol="0">
            <a:spAutoFit/>
          </a:bodyPr>
          <a:lstStyle/>
          <a:p>
            <a:pPr algn="just"/>
            <a:r>
              <a:rPr lang="es-MX" sz="2800" dirty="0">
                <a:solidFill>
                  <a:srgbClr val="8F8E8E"/>
                </a:solidFill>
              </a:rPr>
              <a:t>Los estándares de seguridad reducen el costo total de propiedad (TCO) al facilitar la adopción y el mantenimiento, y al aumentar la eficiencia operativa y la agilidad organizativa cuando se necesitan cambios en los estándares.</a:t>
            </a:r>
          </a:p>
          <a:p>
            <a:pPr algn="just"/>
            <a:r>
              <a:rPr lang="es-MX" sz="2800" dirty="0">
                <a:solidFill>
                  <a:srgbClr val="8F8E8E"/>
                </a:solidFill>
              </a:rPr>
              <a:t>Los estándares de seguridad también son útiles para proporcionar interoperabilidad.</a:t>
            </a:r>
            <a:endParaRPr lang="es-MX"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2297814" y="1281247"/>
            <a:ext cx="8834509" cy="589713"/>
          </a:xfrm>
          <a:prstGeom prst="rect">
            <a:avLst/>
          </a:prstGeom>
          <a:noFill/>
        </p:spPr>
        <p:txBody>
          <a:bodyPr wrap="square" rtlCol="0">
            <a:spAutoFit/>
          </a:bodyPr>
          <a:lstStyle/>
          <a:p>
            <a:pPr>
              <a:lnSpc>
                <a:spcPts val="4192"/>
              </a:lnSpc>
            </a:pPr>
            <a:r>
              <a:rPr lang="es-MX" sz="3200" b="1" spc="-100" dirty="0">
                <a:solidFill>
                  <a:srgbClr val="048172"/>
                </a:solidFill>
                <a:latin typeface="Arial" charset="0"/>
                <a:ea typeface="Arial" charset="0"/>
                <a:cs typeface="Arial" charset="0"/>
              </a:rPr>
              <a:t>Beneficios de los estándares de seguridad</a:t>
            </a:r>
            <a:endParaRPr lang="es-ES_tradnl" sz="32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17480235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014291"/>
            <a:ext cx="10082567" cy="3108543"/>
          </a:xfrm>
          <a:prstGeom prst="rect">
            <a:avLst/>
          </a:prstGeom>
          <a:noFill/>
        </p:spPr>
        <p:txBody>
          <a:bodyPr wrap="square" rtlCol="0">
            <a:spAutoFit/>
          </a:bodyPr>
          <a:lstStyle/>
          <a:p>
            <a:pPr algn="just"/>
            <a:r>
              <a:rPr lang="es-MX" sz="2800" b="1" dirty="0">
                <a:solidFill>
                  <a:srgbClr val="8F8E8E"/>
                </a:solidFill>
              </a:rPr>
              <a:t>Arquitectura de software segura</a:t>
            </a:r>
          </a:p>
          <a:p>
            <a:pPr algn="just"/>
            <a:endParaRPr lang="es-MX" sz="2800" dirty="0">
              <a:solidFill>
                <a:srgbClr val="8F8E8E"/>
              </a:solidFill>
            </a:endParaRPr>
          </a:p>
          <a:p>
            <a:pPr algn="just"/>
            <a:r>
              <a:rPr lang="es-MX" sz="2800" dirty="0">
                <a:solidFill>
                  <a:srgbClr val="8F8E8E"/>
                </a:solidFill>
              </a:rPr>
              <a:t>El software seguro </a:t>
            </a:r>
            <a:r>
              <a:rPr lang="es-MX" sz="2800" b="1" dirty="0">
                <a:solidFill>
                  <a:srgbClr val="8F8E8E"/>
                </a:solidFill>
              </a:rPr>
              <a:t>no ocurre por casualidad, debe diseñarse</a:t>
            </a:r>
            <a:r>
              <a:rPr lang="es-MX" sz="2800" dirty="0">
                <a:solidFill>
                  <a:srgbClr val="8F8E8E"/>
                </a:solidFill>
              </a:rPr>
              <a:t>. Esto comienza con </a:t>
            </a:r>
            <a:r>
              <a:rPr lang="es-MX" sz="2800" b="1" dirty="0">
                <a:solidFill>
                  <a:srgbClr val="8F8E8E"/>
                </a:solidFill>
              </a:rPr>
              <a:t>la arquitectura del proceso que crea el software y la arquitectura del software en sí</a:t>
            </a:r>
            <a:r>
              <a:rPr lang="es-MX" sz="2800" dirty="0">
                <a:solidFill>
                  <a:srgbClr val="8F8E8E"/>
                </a:solidFill>
              </a:rPr>
              <a:t>. Existe una amplia variedad de marcos que cubren </a:t>
            </a:r>
            <a:r>
              <a:rPr lang="es-MX" sz="2800" b="1" dirty="0">
                <a:solidFill>
                  <a:srgbClr val="8F8E8E"/>
                </a:solidFill>
              </a:rPr>
              <a:t>tanto la seguridad del proceso como del producto que se pueden emplear en el esfuerzo de desarrollo</a:t>
            </a:r>
            <a:r>
              <a:rPr lang="es-MX" sz="2800" dirty="0">
                <a:solidFill>
                  <a:srgbClr val="8F8E8E"/>
                </a:solidFill>
              </a:rPr>
              <a:t>.</a:t>
            </a:r>
            <a:endParaRPr lang="es-MX"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2297814" y="1281247"/>
            <a:ext cx="8834509" cy="589713"/>
          </a:xfrm>
          <a:prstGeom prst="rect">
            <a:avLst/>
          </a:prstGeom>
          <a:noFill/>
        </p:spPr>
        <p:txBody>
          <a:bodyPr wrap="square" rtlCol="0">
            <a:spAutoFit/>
          </a:bodyPr>
          <a:lstStyle/>
          <a:p>
            <a:pPr algn="ctr">
              <a:lnSpc>
                <a:spcPts val="4192"/>
              </a:lnSpc>
            </a:pPr>
            <a:r>
              <a:rPr lang="es-MX" sz="3200" b="1" spc="-100" dirty="0">
                <a:solidFill>
                  <a:srgbClr val="048172"/>
                </a:solidFill>
                <a:latin typeface="Arial" charset="0"/>
                <a:ea typeface="Arial" charset="0"/>
                <a:cs typeface="Arial" charset="0"/>
              </a:rPr>
              <a:t>Mejores Practicas y </a:t>
            </a:r>
            <a:r>
              <a:rPr lang="es-MX" sz="3200" b="1" spc="-100" dirty="0" err="1">
                <a:solidFill>
                  <a:srgbClr val="048172"/>
                </a:solidFill>
                <a:latin typeface="Arial" charset="0"/>
                <a:ea typeface="Arial" charset="0"/>
                <a:cs typeface="Arial" charset="0"/>
              </a:rPr>
              <a:t>frameworks</a:t>
            </a:r>
            <a:endParaRPr lang="es-ES_tradnl" sz="32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23578599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014291"/>
            <a:ext cx="10082567" cy="3539430"/>
          </a:xfrm>
          <a:prstGeom prst="rect">
            <a:avLst/>
          </a:prstGeom>
          <a:noFill/>
        </p:spPr>
        <p:txBody>
          <a:bodyPr wrap="square" rtlCol="0">
            <a:spAutoFit/>
          </a:bodyPr>
          <a:lstStyle/>
          <a:p>
            <a:pPr algn="just"/>
            <a:r>
              <a:rPr lang="es-MX" sz="2800" dirty="0">
                <a:solidFill>
                  <a:srgbClr val="8F8E8E"/>
                </a:solidFill>
              </a:rPr>
              <a:t>Algunas de estas mejores prácticas se han convertido en estándares de facto y, a todos los efectos prácticos, se pueden considerar como estándar en su implementación. Algunas de las mejores prácticas populares que tienen una relación directa con la seguridad del software son el Proyecto de seguridad de aplicaciones web abiertas (</a:t>
            </a:r>
            <a:r>
              <a:rPr lang="en-US" sz="2800" dirty="0">
                <a:solidFill>
                  <a:srgbClr val="8F8E8E"/>
                </a:solidFill>
              </a:rPr>
              <a:t>Open Web Application Security Project  </a:t>
            </a:r>
            <a:r>
              <a:rPr lang="es-MX" sz="2800" dirty="0">
                <a:solidFill>
                  <a:srgbClr val="8F8E8E"/>
                </a:solidFill>
              </a:rPr>
              <a:t>OWASP) y la Biblioteca de infraestructura de tecnología de la información (</a:t>
            </a:r>
            <a:r>
              <a:rPr lang="es-MX" sz="2800" dirty="0" err="1">
                <a:solidFill>
                  <a:srgbClr val="8F8E8E"/>
                </a:solidFill>
              </a:rPr>
              <a:t>Information</a:t>
            </a:r>
            <a:r>
              <a:rPr lang="es-MX" sz="2800" dirty="0">
                <a:solidFill>
                  <a:srgbClr val="8F8E8E"/>
                </a:solidFill>
              </a:rPr>
              <a:t> </a:t>
            </a:r>
            <a:r>
              <a:rPr lang="es-MX" sz="2800" dirty="0" err="1">
                <a:solidFill>
                  <a:srgbClr val="8F8E8E"/>
                </a:solidFill>
              </a:rPr>
              <a:t>Technology</a:t>
            </a:r>
            <a:r>
              <a:rPr lang="es-MX" sz="2800" dirty="0">
                <a:solidFill>
                  <a:srgbClr val="8F8E8E"/>
                </a:solidFill>
              </a:rPr>
              <a:t> </a:t>
            </a:r>
            <a:r>
              <a:rPr lang="es-MX" sz="2800" dirty="0" err="1">
                <a:solidFill>
                  <a:srgbClr val="8F8E8E"/>
                </a:solidFill>
              </a:rPr>
              <a:t>Infrastructure</a:t>
            </a:r>
            <a:r>
              <a:rPr lang="es-MX" sz="2800" dirty="0">
                <a:solidFill>
                  <a:srgbClr val="8F8E8E"/>
                </a:solidFill>
              </a:rPr>
              <a:t> Library  ITIL).</a:t>
            </a:r>
            <a:endParaRPr lang="es-MX"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2297814" y="1281247"/>
            <a:ext cx="8834509" cy="589713"/>
          </a:xfrm>
          <a:prstGeom prst="rect">
            <a:avLst/>
          </a:prstGeom>
          <a:noFill/>
        </p:spPr>
        <p:txBody>
          <a:bodyPr wrap="square" rtlCol="0">
            <a:spAutoFit/>
          </a:bodyPr>
          <a:lstStyle/>
          <a:p>
            <a:pPr algn="ctr">
              <a:lnSpc>
                <a:spcPts val="4192"/>
              </a:lnSpc>
            </a:pPr>
            <a:r>
              <a:rPr lang="es-MX" sz="3200" b="1" spc="-100" dirty="0">
                <a:solidFill>
                  <a:srgbClr val="048172"/>
                </a:solidFill>
                <a:latin typeface="Arial" charset="0"/>
                <a:ea typeface="Arial" charset="0"/>
                <a:cs typeface="Arial" charset="0"/>
              </a:rPr>
              <a:t>Mejores Practicas y </a:t>
            </a:r>
            <a:r>
              <a:rPr lang="es-MX" sz="3200" b="1" spc="-100" dirty="0" err="1">
                <a:solidFill>
                  <a:srgbClr val="048172"/>
                </a:solidFill>
                <a:latin typeface="Arial" charset="0"/>
                <a:ea typeface="Arial" charset="0"/>
                <a:cs typeface="Arial" charset="0"/>
              </a:rPr>
              <a:t>frameworks</a:t>
            </a:r>
            <a:endParaRPr lang="es-ES_tradnl" sz="32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9530500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014291"/>
            <a:ext cx="10082567" cy="2677656"/>
          </a:xfrm>
          <a:prstGeom prst="rect">
            <a:avLst/>
          </a:prstGeom>
          <a:noFill/>
        </p:spPr>
        <p:txBody>
          <a:bodyPr wrap="square" rtlCol="0">
            <a:spAutoFit/>
          </a:bodyPr>
          <a:lstStyle/>
          <a:p>
            <a:pPr algn="just"/>
            <a:r>
              <a:rPr lang="es-MX" sz="2800" dirty="0">
                <a:solidFill>
                  <a:srgbClr val="8F8E8E"/>
                </a:solidFill>
              </a:rPr>
              <a:t>Es una comunidad abierta y gratuita en todo el mundo que se centra en la seguridad de las aplicaciones y principalmente en la seguridad de las aplicaciones web. Puede considerarse la mejor práctica líder para la seguridad de aplicaciones web. Todas las iniciativas de OWASP se centran en la comunidad y son neutrales para los proveedores.</a:t>
            </a:r>
            <a:endParaRPr lang="es-MX"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755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Open Web Application Security Project </a:t>
            </a:r>
            <a:r>
              <a:rPr lang="en-US" dirty="0">
                <a:solidFill>
                  <a:schemeClr val="bg1">
                    <a:lumMod val="65000"/>
                  </a:schemeClr>
                </a:solidFill>
              </a:rPr>
              <a:t>(OWASP)</a:t>
            </a:r>
            <a:endParaRPr lang="es-MX" dirty="0">
              <a:solidFill>
                <a:schemeClr val="bg1">
                  <a:lumMod val="65000"/>
                </a:schemeClr>
              </a:solidFill>
            </a:endParaRPr>
          </a:p>
        </p:txBody>
      </p:sp>
    </p:spTree>
    <p:extLst>
      <p:ext uri="{BB962C8B-B14F-4D97-AF65-F5344CB8AC3E}">
        <p14:creationId xmlns:p14="http://schemas.microsoft.com/office/powerpoint/2010/main" val="16576420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755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Open Web Application Security Project </a:t>
            </a:r>
            <a:r>
              <a:rPr lang="en-US" dirty="0">
                <a:solidFill>
                  <a:schemeClr val="bg1">
                    <a:lumMod val="65000"/>
                  </a:schemeClr>
                </a:solidFill>
              </a:rPr>
              <a:t>(OWASP)</a:t>
            </a:r>
            <a:endParaRPr lang="es-MX" dirty="0">
              <a:solidFill>
                <a:schemeClr val="bg1">
                  <a:lumMod val="65000"/>
                </a:schemeClr>
              </a:solidFill>
            </a:endParaRPr>
          </a:p>
        </p:txBody>
      </p:sp>
      <p:pic>
        <p:nvPicPr>
          <p:cNvPr id="3" name="Imagen 2">
            <a:extLst>
              <a:ext uri="{FF2B5EF4-FFF2-40B4-BE49-F238E27FC236}">
                <a16:creationId xmlns:a16="http://schemas.microsoft.com/office/drawing/2014/main" xmlns="" id="{78AF4FD8-C389-45EA-A032-B83CC0B272C9}"/>
              </a:ext>
            </a:extLst>
          </p:cNvPr>
          <p:cNvPicPr>
            <a:picLocks noChangeAspect="1"/>
          </p:cNvPicPr>
          <p:nvPr/>
        </p:nvPicPr>
        <p:blipFill rotWithShape="1">
          <a:blip r:embed="rId5"/>
          <a:srcRect t="14082"/>
          <a:stretch/>
        </p:blipFill>
        <p:spPr>
          <a:xfrm>
            <a:off x="1985764" y="1969476"/>
            <a:ext cx="8210550" cy="3207993"/>
          </a:xfrm>
          <a:prstGeom prst="rect">
            <a:avLst/>
          </a:prstGeom>
        </p:spPr>
      </p:pic>
      <p:sp>
        <p:nvSpPr>
          <p:cNvPr id="4" name="CuadroTexto 3">
            <a:extLst>
              <a:ext uri="{FF2B5EF4-FFF2-40B4-BE49-F238E27FC236}">
                <a16:creationId xmlns:a16="http://schemas.microsoft.com/office/drawing/2014/main" xmlns="" id="{4FE9FEE5-BCC1-42CB-B030-C85A71E191B4}"/>
              </a:ext>
            </a:extLst>
          </p:cNvPr>
          <p:cNvSpPr txBox="1"/>
          <p:nvPr/>
        </p:nvSpPr>
        <p:spPr>
          <a:xfrm>
            <a:off x="3456344" y="5661090"/>
            <a:ext cx="5269391" cy="369332"/>
          </a:xfrm>
          <a:prstGeom prst="rect">
            <a:avLst/>
          </a:prstGeom>
          <a:noFill/>
        </p:spPr>
        <p:txBody>
          <a:bodyPr wrap="none" rtlCol="0">
            <a:spAutoFit/>
          </a:bodyPr>
          <a:lstStyle/>
          <a:p>
            <a:r>
              <a:rPr lang="en-US" sz="1800" b="1" dirty="0">
                <a:solidFill>
                  <a:srgbClr val="595959"/>
                </a:solidFill>
                <a:effectLst/>
                <a:latin typeface="Century Gothic" panose="020B0502020202020204" pitchFamily="34" charset="0"/>
                <a:ea typeface="Palatino"/>
                <a:cs typeface="Palatino"/>
              </a:rPr>
              <a:t>OWASP Top 10 Web Application Security Risks</a:t>
            </a:r>
            <a:endParaRPr lang="es-MX" dirty="0"/>
          </a:p>
        </p:txBody>
      </p:sp>
    </p:spTree>
    <p:extLst>
      <p:ext uri="{BB962C8B-B14F-4D97-AF65-F5344CB8AC3E}">
        <p14:creationId xmlns:p14="http://schemas.microsoft.com/office/powerpoint/2010/main" val="12892407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014291"/>
            <a:ext cx="10082567" cy="1815882"/>
          </a:xfrm>
          <a:prstGeom prst="rect">
            <a:avLst/>
          </a:prstGeom>
          <a:noFill/>
        </p:spPr>
        <p:txBody>
          <a:bodyPr wrap="square" rtlCol="0">
            <a:spAutoFit/>
          </a:bodyPr>
          <a:lstStyle/>
          <a:p>
            <a:pPr algn="just"/>
            <a:r>
              <a:rPr lang="es-MX" sz="2800" dirty="0">
                <a:solidFill>
                  <a:srgbClr val="8F8E8E"/>
                </a:solidFill>
              </a:rPr>
              <a:t>Algunas de las guías más populares desarrolladas en OWASP son las</a:t>
            </a:r>
          </a:p>
          <a:p>
            <a:pPr algn="just"/>
            <a:r>
              <a:rPr lang="es-MX" sz="2800" dirty="0">
                <a:solidFill>
                  <a:srgbClr val="8F8E8E"/>
                </a:solidFill>
              </a:rPr>
              <a:t>■ Guía de desarrollo</a:t>
            </a:r>
          </a:p>
          <a:p>
            <a:pPr algn="just"/>
            <a:r>
              <a:rPr lang="es-MX" sz="2800" dirty="0">
                <a:solidFill>
                  <a:srgbClr val="8F8E8E"/>
                </a:solidFill>
              </a:rPr>
              <a:t>■ Guía de revisión de código y</a:t>
            </a:r>
          </a:p>
          <a:p>
            <a:pPr algn="just"/>
            <a:r>
              <a:rPr lang="es-MX" sz="2800" dirty="0">
                <a:solidFill>
                  <a:srgbClr val="8F8E8E"/>
                </a:solidFill>
              </a:rPr>
              <a:t>■ Guía de prueba.</a:t>
            </a:r>
            <a:endParaRPr lang="es-MX"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755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Open Web Application Security Project </a:t>
            </a:r>
            <a:r>
              <a:rPr lang="en-US" dirty="0">
                <a:solidFill>
                  <a:schemeClr val="bg1">
                    <a:lumMod val="65000"/>
                  </a:schemeClr>
                </a:solidFill>
              </a:rPr>
              <a:t>(OWASP)</a:t>
            </a:r>
            <a:endParaRPr lang="es-MX" dirty="0">
              <a:solidFill>
                <a:schemeClr val="bg1">
                  <a:lumMod val="65000"/>
                </a:schemeClr>
              </a:solidFill>
            </a:endParaRPr>
          </a:p>
        </p:txBody>
      </p:sp>
    </p:spTree>
    <p:extLst>
      <p:ext uri="{BB962C8B-B14F-4D97-AF65-F5344CB8AC3E}">
        <p14:creationId xmlns:p14="http://schemas.microsoft.com/office/powerpoint/2010/main" val="30512067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014291"/>
            <a:ext cx="10082567" cy="3539430"/>
          </a:xfrm>
          <a:prstGeom prst="rect">
            <a:avLst/>
          </a:prstGeom>
          <a:noFill/>
        </p:spPr>
        <p:txBody>
          <a:bodyPr wrap="square" rtlCol="0">
            <a:spAutoFit/>
          </a:bodyPr>
          <a:lstStyle/>
          <a:p>
            <a:pPr algn="just"/>
            <a:r>
              <a:rPr lang="es-MX" sz="2800" b="1" dirty="0">
                <a:solidFill>
                  <a:srgbClr val="8F8E8E"/>
                </a:solidFill>
              </a:rPr>
              <a:t>La guía de desarrollo de OWASP</a:t>
            </a:r>
          </a:p>
          <a:p>
            <a:pPr algn="just"/>
            <a:endParaRPr lang="es-MX" sz="2800" b="1" dirty="0">
              <a:solidFill>
                <a:srgbClr val="8F8E8E"/>
              </a:solidFill>
            </a:endParaRPr>
          </a:p>
          <a:p>
            <a:pPr algn="just"/>
            <a:r>
              <a:rPr lang="es-MX" sz="2800" dirty="0">
                <a:solidFill>
                  <a:srgbClr val="8F8E8E"/>
                </a:solidFill>
              </a:rPr>
              <a:t>Este es un manual completo para </a:t>
            </a:r>
            <a:r>
              <a:rPr lang="es-MX" sz="2800" b="1" dirty="0">
                <a:solidFill>
                  <a:srgbClr val="8F8E8E"/>
                </a:solidFill>
              </a:rPr>
              <a:t>diseñar, desarrollar e implementar aplicaciones y servicios web seguros</a:t>
            </a:r>
            <a:r>
              <a:rPr lang="es-MX" sz="2800" dirty="0">
                <a:solidFill>
                  <a:srgbClr val="8F8E8E"/>
                </a:solidFill>
              </a:rPr>
              <a:t>. Los destinatarios de esta guía son arquitectos, desarrolladores, consultores y auditores. Esta guía </a:t>
            </a:r>
            <a:r>
              <a:rPr lang="es-MX" sz="2800" b="1" dirty="0">
                <a:solidFill>
                  <a:srgbClr val="8F8E8E"/>
                </a:solidFill>
              </a:rPr>
              <a:t>cubre los diversos controles de seguridad </a:t>
            </a:r>
            <a:r>
              <a:rPr lang="es-MX" sz="2800" dirty="0">
                <a:solidFill>
                  <a:srgbClr val="8F8E8E"/>
                </a:solidFill>
              </a:rPr>
              <a:t>que los desarrolladores de software deben incorporar en el software que diseñan y desarrollan.</a:t>
            </a:r>
            <a:endParaRPr lang="es-MX"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755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Open Web Application Security Project </a:t>
            </a:r>
            <a:r>
              <a:rPr lang="en-US" dirty="0">
                <a:solidFill>
                  <a:schemeClr val="bg1">
                    <a:lumMod val="65000"/>
                  </a:schemeClr>
                </a:solidFill>
              </a:rPr>
              <a:t>(OWASP)</a:t>
            </a:r>
            <a:endParaRPr lang="es-MX" dirty="0">
              <a:solidFill>
                <a:schemeClr val="bg1">
                  <a:lumMod val="65000"/>
                </a:schemeClr>
              </a:solidFill>
            </a:endParaRPr>
          </a:p>
        </p:txBody>
      </p:sp>
    </p:spTree>
    <p:extLst>
      <p:ext uri="{BB962C8B-B14F-4D97-AF65-F5344CB8AC3E}">
        <p14:creationId xmlns:p14="http://schemas.microsoft.com/office/powerpoint/2010/main" val="28455806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197171"/>
            <a:ext cx="10082567" cy="2677656"/>
          </a:xfrm>
          <a:prstGeom prst="rect">
            <a:avLst/>
          </a:prstGeom>
          <a:noFill/>
        </p:spPr>
        <p:txBody>
          <a:bodyPr wrap="square" rtlCol="0">
            <a:spAutoFit/>
          </a:bodyPr>
          <a:lstStyle/>
          <a:p>
            <a:pPr algn="just"/>
            <a:r>
              <a:rPr lang="es-MX" sz="2800" b="1" dirty="0">
                <a:solidFill>
                  <a:srgbClr val="8F8E8E"/>
                </a:solidFill>
              </a:rPr>
              <a:t>La guía de revisión del código de OWASP</a:t>
            </a:r>
          </a:p>
          <a:p>
            <a:pPr algn="just"/>
            <a:r>
              <a:rPr lang="es-MX" sz="2800" dirty="0">
                <a:solidFill>
                  <a:srgbClr val="8F8E8E"/>
                </a:solidFill>
              </a:rPr>
              <a:t>Este es un manual completo para </a:t>
            </a:r>
            <a:r>
              <a:rPr lang="es-MX" sz="2800" b="1" dirty="0">
                <a:solidFill>
                  <a:srgbClr val="8F8E8E"/>
                </a:solidFill>
              </a:rPr>
              <a:t>comprender cómo detectar vulnerabilidades de aplicaciones web en el código</a:t>
            </a:r>
            <a:r>
              <a:rPr lang="es-MX" sz="2800" dirty="0">
                <a:solidFill>
                  <a:srgbClr val="8F8E8E"/>
                </a:solidFill>
              </a:rPr>
              <a:t> y qué </a:t>
            </a:r>
            <a:r>
              <a:rPr lang="es-MX" sz="2800" b="1" dirty="0">
                <a:solidFill>
                  <a:srgbClr val="8F8E8E"/>
                </a:solidFill>
              </a:rPr>
              <a:t>medidas de seguridad se pueden tomar para abordarlas</a:t>
            </a:r>
            <a:r>
              <a:rPr lang="es-MX" sz="2800" dirty="0">
                <a:solidFill>
                  <a:srgbClr val="8F8E8E"/>
                </a:solidFill>
              </a:rPr>
              <a:t>. La guía indica que para un proceso de revisión de código exitoso, el revisor debe estar familiarizado con lo siguiente:</a:t>
            </a:r>
            <a:endParaRPr lang="es-MX" sz="2800" b="1"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755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Open Web Application Security Project </a:t>
            </a:r>
            <a:r>
              <a:rPr lang="en-US" dirty="0">
                <a:solidFill>
                  <a:schemeClr val="bg1">
                    <a:lumMod val="65000"/>
                  </a:schemeClr>
                </a:solidFill>
              </a:rPr>
              <a:t>(OWASP)</a:t>
            </a:r>
            <a:endParaRPr lang="es-MX" dirty="0">
              <a:solidFill>
                <a:schemeClr val="bg1">
                  <a:lumMod val="65000"/>
                </a:schemeClr>
              </a:solidFill>
            </a:endParaRPr>
          </a:p>
        </p:txBody>
      </p:sp>
    </p:spTree>
    <p:extLst>
      <p:ext uri="{BB962C8B-B14F-4D97-AF65-F5344CB8AC3E}">
        <p14:creationId xmlns:p14="http://schemas.microsoft.com/office/powerpoint/2010/main" val="71114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584064" y="1962273"/>
            <a:ext cx="10082567" cy="2677656"/>
          </a:xfrm>
          <a:prstGeom prst="rect">
            <a:avLst/>
          </a:prstGeom>
          <a:noFill/>
        </p:spPr>
        <p:txBody>
          <a:bodyPr wrap="square" rtlCol="0">
            <a:spAutoFit/>
          </a:bodyPr>
          <a:lstStyle/>
          <a:p>
            <a:pPr algn="just"/>
            <a:r>
              <a:rPr lang="es-MX" sz="2800" dirty="0">
                <a:solidFill>
                  <a:srgbClr val="8F8E8E"/>
                </a:solidFill>
              </a:rPr>
              <a:t>En algunos casos, estos pueden incluso </a:t>
            </a:r>
            <a:r>
              <a:rPr lang="es-MX" sz="2800" b="1" dirty="0">
                <a:solidFill>
                  <a:srgbClr val="8F8E8E"/>
                </a:solidFill>
              </a:rPr>
              <a:t>definir los derechos que tiene el personal </a:t>
            </a:r>
            <a:r>
              <a:rPr lang="es-MX" sz="2800" dirty="0">
                <a:solidFill>
                  <a:srgbClr val="8F8E8E"/>
                </a:solidFill>
              </a:rPr>
              <a:t>dentro de estas unidades funcionales. Por ejemplo, </a:t>
            </a:r>
            <a:r>
              <a:rPr lang="es-MX" sz="2800" b="1" dirty="0">
                <a:solidFill>
                  <a:srgbClr val="8F8E8E"/>
                </a:solidFill>
              </a:rPr>
              <a:t>no todos los miembros del equipo de recursos humanos pueden ver los datos de nómina de los ejecutivos</a:t>
            </a:r>
            <a:r>
              <a:rPr lang="es-MX" sz="2800" dirty="0">
                <a:solidFill>
                  <a:srgbClr val="8F8E8E"/>
                </a:solidFill>
              </a:rPr>
              <a:t>. Puede ser un </a:t>
            </a:r>
            <a:r>
              <a:rPr lang="es-MX" sz="2800" b="1" dirty="0">
                <a:solidFill>
                  <a:srgbClr val="8F8E8E"/>
                </a:solidFill>
              </a:rPr>
              <a:t>solo documento completo </a:t>
            </a:r>
            <a:r>
              <a:rPr lang="es-MX" sz="2800" dirty="0">
                <a:solidFill>
                  <a:srgbClr val="8F8E8E"/>
                </a:solidFill>
              </a:rPr>
              <a:t>o puede estar c</a:t>
            </a:r>
            <a:r>
              <a:rPr lang="es-MX" sz="2800" b="1" dirty="0">
                <a:solidFill>
                  <a:srgbClr val="8F8E8E"/>
                </a:solidFill>
              </a:rPr>
              <a:t>ompuesto por muchos documentos</a:t>
            </a:r>
            <a:r>
              <a:rPr lang="es-MX" sz="2800" dirty="0">
                <a:solidFill>
                  <a:srgbClr val="8F8E8E"/>
                </a:solidFill>
              </a:rPr>
              <a:t> específicos de políticas de seguridad de la información.</a:t>
            </a:r>
            <a:endParaRPr lang="es-ES_tradnl" sz="2800" dirty="0">
              <a:solidFill>
                <a:srgbClr val="8F8E8E"/>
              </a:solidFill>
            </a:endParaRP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2339753" y="985175"/>
            <a:ext cx="8834509" cy="630942"/>
          </a:xfrm>
          <a:prstGeom prst="rect">
            <a:avLst/>
          </a:prstGeom>
          <a:noFill/>
        </p:spPr>
        <p:txBody>
          <a:bodyPr wrap="square" rtlCol="0">
            <a:spAutoFit/>
          </a:bodyPr>
          <a:lstStyle/>
          <a:p>
            <a:pPr>
              <a:lnSpc>
                <a:spcPts val="4192"/>
              </a:lnSpc>
            </a:pPr>
            <a:r>
              <a:rPr lang="es-MX" sz="4000" b="1" spc="-100" dirty="0">
                <a:solidFill>
                  <a:srgbClr val="048172"/>
                </a:solidFill>
                <a:latin typeface="Arial" charset="0"/>
                <a:ea typeface="Arial" charset="0"/>
                <a:cs typeface="Arial" charset="0"/>
              </a:rPr>
              <a:t>Alcance de las </a:t>
            </a:r>
            <a:r>
              <a:rPr lang="es-MX" sz="4000" b="1" spc="-100" dirty="0">
                <a:solidFill>
                  <a:schemeClr val="bg1">
                    <a:lumMod val="65000"/>
                  </a:schemeClr>
                </a:solidFill>
                <a:latin typeface="Arial" charset="0"/>
                <a:ea typeface="Arial" charset="0"/>
                <a:cs typeface="Arial" charset="0"/>
              </a:rPr>
              <a:t>políticas de seguridad</a:t>
            </a:r>
            <a:endParaRPr lang="es-ES_tradnl" sz="4000" b="1" spc="-100" dirty="0">
              <a:solidFill>
                <a:schemeClr val="bg1">
                  <a:lumMod val="65000"/>
                </a:schemeClr>
              </a:solidFill>
              <a:latin typeface="Arial" charset="0"/>
              <a:ea typeface="Arial" charset="0"/>
              <a:cs typeface="Arial" charset="0"/>
            </a:endParaRPr>
          </a:p>
        </p:txBody>
      </p:sp>
    </p:spTree>
    <p:extLst>
      <p:ext uri="{BB962C8B-B14F-4D97-AF65-F5344CB8AC3E}">
        <p14:creationId xmlns:p14="http://schemas.microsoft.com/office/powerpoint/2010/main" val="419976239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197171"/>
            <a:ext cx="10082567" cy="3970318"/>
          </a:xfrm>
          <a:prstGeom prst="rect">
            <a:avLst/>
          </a:prstGeom>
          <a:noFill/>
        </p:spPr>
        <p:txBody>
          <a:bodyPr wrap="square" rtlCol="0">
            <a:spAutoFit/>
          </a:bodyPr>
          <a:lstStyle/>
          <a:p>
            <a:pPr algn="just"/>
            <a:r>
              <a:rPr lang="es-MX" sz="2800" b="1" dirty="0">
                <a:solidFill>
                  <a:srgbClr val="8F8E8E"/>
                </a:solidFill>
              </a:rPr>
              <a:t>La guía de revisión del código de OWASP</a:t>
            </a:r>
          </a:p>
          <a:p>
            <a:pPr algn="just"/>
            <a:r>
              <a:rPr lang="es-MX" sz="2800" b="1" dirty="0">
                <a:solidFill>
                  <a:srgbClr val="8F8E8E"/>
                </a:solidFill>
              </a:rPr>
              <a:t>■ Lenguaje de programación (código)</a:t>
            </a:r>
          </a:p>
          <a:p>
            <a:pPr algn="just"/>
            <a:r>
              <a:rPr lang="es-MX" sz="2800" b="1" dirty="0">
                <a:solidFill>
                  <a:srgbClr val="8F8E8E"/>
                </a:solidFill>
              </a:rPr>
              <a:t>■ Conocimiento práctico del software (contexto)</a:t>
            </a:r>
          </a:p>
          <a:p>
            <a:pPr algn="just"/>
            <a:r>
              <a:rPr lang="es-MX" sz="2800" b="1" dirty="0">
                <a:solidFill>
                  <a:srgbClr val="8F8E8E"/>
                </a:solidFill>
              </a:rPr>
              <a:t>■ Usuarios finales (audiencia) y</a:t>
            </a:r>
          </a:p>
          <a:p>
            <a:pPr algn="just"/>
            <a:r>
              <a:rPr lang="es-MX" sz="2800" b="1" dirty="0">
                <a:solidFill>
                  <a:srgbClr val="8F8E8E"/>
                </a:solidFill>
              </a:rPr>
              <a:t>■ Impacto de la disponibilidad del software para la empresa o su falta (Importancia)</a:t>
            </a:r>
          </a:p>
          <a:p>
            <a:pPr algn="just"/>
            <a:r>
              <a:rPr lang="es-MX" sz="2800" b="1" dirty="0">
                <a:solidFill>
                  <a:srgbClr val="8F8E8E"/>
                </a:solidFill>
              </a:rPr>
              <a:t>Realizar revisiones de código para verificar la seguridad de las aplicaciones es mucho más rentable que tener que probar el software para detectar vulnerabilidades de seguridad.</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755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Open Web Application Security Project </a:t>
            </a:r>
            <a:r>
              <a:rPr lang="en-US" dirty="0">
                <a:solidFill>
                  <a:schemeClr val="bg1">
                    <a:lumMod val="65000"/>
                  </a:schemeClr>
                </a:solidFill>
              </a:rPr>
              <a:t>(OWASP)</a:t>
            </a:r>
            <a:endParaRPr lang="es-MX" dirty="0">
              <a:solidFill>
                <a:schemeClr val="bg1">
                  <a:lumMod val="65000"/>
                </a:schemeClr>
              </a:solidFill>
            </a:endParaRPr>
          </a:p>
        </p:txBody>
      </p:sp>
    </p:spTree>
    <p:extLst>
      <p:ext uri="{BB962C8B-B14F-4D97-AF65-F5344CB8AC3E}">
        <p14:creationId xmlns:p14="http://schemas.microsoft.com/office/powerpoint/2010/main" val="14110312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2197171"/>
            <a:ext cx="10082567" cy="3539430"/>
          </a:xfrm>
          <a:prstGeom prst="rect">
            <a:avLst/>
          </a:prstGeom>
          <a:noFill/>
        </p:spPr>
        <p:txBody>
          <a:bodyPr wrap="square" rtlCol="0">
            <a:spAutoFit/>
          </a:bodyPr>
          <a:lstStyle/>
          <a:p>
            <a:pPr algn="just"/>
            <a:r>
              <a:rPr lang="es-MX" sz="2800" b="1" dirty="0">
                <a:solidFill>
                  <a:srgbClr val="8F8E8E"/>
                </a:solidFill>
              </a:rPr>
              <a:t>La guía de prueba de OWASP</a:t>
            </a:r>
          </a:p>
          <a:p>
            <a:pPr algn="just"/>
            <a:endParaRPr lang="es-MX" sz="2800" b="1" dirty="0">
              <a:solidFill>
                <a:srgbClr val="8F8E8E"/>
              </a:solidFill>
            </a:endParaRPr>
          </a:p>
          <a:p>
            <a:pPr algn="just"/>
            <a:r>
              <a:rPr lang="es-MX" sz="2800" dirty="0">
                <a:solidFill>
                  <a:srgbClr val="8F8E8E"/>
                </a:solidFill>
              </a:rPr>
              <a:t>La Guía de prueba es un manual completo </a:t>
            </a:r>
            <a:r>
              <a:rPr lang="es-MX" sz="2800" b="1" dirty="0">
                <a:solidFill>
                  <a:srgbClr val="8F8E8E"/>
                </a:solidFill>
              </a:rPr>
              <a:t>que cubre los procedimientos y herramientas necesarios para validar la garantía del software</a:t>
            </a:r>
            <a:r>
              <a:rPr lang="es-MX" sz="2800" dirty="0">
                <a:solidFill>
                  <a:srgbClr val="8F8E8E"/>
                </a:solidFill>
              </a:rPr>
              <a:t>. Esta guía de prueba también se puede utilizar como parte de una </a:t>
            </a:r>
            <a:r>
              <a:rPr lang="es-MX" sz="2800" b="1" dirty="0">
                <a:solidFill>
                  <a:srgbClr val="8F8E8E"/>
                </a:solidFill>
              </a:rPr>
              <a:t>completa verificación de seguridad de la aplicación</a:t>
            </a:r>
            <a:r>
              <a:rPr lang="es-MX" sz="2800" dirty="0">
                <a:solidFill>
                  <a:srgbClr val="8F8E8E"/>
                </a:solidFill>
              </a:rPr>
              <a:t>. Los destinatarios de esta guía son desarrolladores de software, probadores de software y especialistas en seguridad.</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755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Open Web Application Security Project </a:t>
            </a:r>
            <a:r>
              <a:rPr lang="en-US" dirty="0">
                <a:solidFill>
                  <a:schemeClr val="bg1">
                    <a:lumMod val="65000"/>
                  </a:schemeClr>
                </a:solidFill>
              </a:rPr>
              <a:t>(OWASP)</a:t>
            </a:r>
            <a:endParaRPr lang="es-MX" dirty="0">
              <a:solidFill>
                <a:schemeClr val="bg1">
                  <a:lumMod val="65000"/>
                </a:schemeClr>
              </a:solidFill>
            </a:endParaRPr>
          </a:p>
        </p:txBody>
      </p:sp>
    </p:spTree>
    <p:extLst>
      <p:ext uri="{BB962C8B-B14F-4D97-AF65-F5344CB8AC3E}">
        <p14:creationId xmlns:p14="http://schemas.microsoft.com/office/powerpoint/2010/main" val="34644081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873611"/>
            <a:ext cx="10082567" cy="3970318"/>
          </a:xfrm>
          <a:prstGeom prst="rect">
            <a:avLst/>
          </a:prstGeom>
          <a:noFill/>
        </p:spPr>
        <p:txBody>
          <a:bodyPr wrap="square" rtlCol="0">
            <a:spAutoFit/>
          </a:bodyPr>
          <a:lstStyle/>
          <a:p>
            <a:pPr algn="just"/>
            <a:r>
              <a:rPr lang="es-MX" sz="2800" b="1" dirty="0">
                <a:solidFill>
                  <a:srgbClr val="8F8E8E"/>
                </a:solidFill>
              </a:rPr>
              <a:t>Otros proyectos OWASP</a:t>
            </a:r>
          </a:p>
          <a:p>
            <a:pPr algn="just"/>
            <a:endParaRPr lang="es-MX" sz="2800" b="1" dirty="0">
              <a:solidFill>
                <a:srgbClr val="8F8E8E"/>
              </a:solidFill>
            </a:endParaRPr>
          </a:p>
          <a:p>
            <a:pPr algn="just"/>
            <a:r>
              <a:rPr lang="es-MX" sz="2800" dirty="0">
                <a:solidFill>
                  <a:srgbClr val="8F8E8E"/>
                </a:solidFill>
              </a:rPr>
              <a:t>OWASP está trabajando activamente en varios otros proyectos útiles de seguridad de aplicaciones web, algunos de los cuales vale la pena mencionar aquí son </a:t>
            </a:r>
            <a:r>
              <a:rPr lang="es-MX" sz="2800" b="1" dirty="0" err="1">
                <a:solidFill>
                  <a:srgbClr val="8F8E8E"/>
                </a:solidFill>
              </a:rPr>
              <a:t>Application</a:t>
            </a:r>
            <a:r>
              <a:rPr lang="es-MX" sz="2800" b="1" dirty="0">
                <a:solidFill>
                  <a:srgbClr val="8F8E8E"/>
                </a:solidFill>
              </a:rPr>
              <a:t> Security </a:t>
            </a:r>
            <a:r>
              <a:rPr lang="es-MX" sz="2800" b="1" dirty="0" err="1">
                <a:solidFill>
                  <a:srgbClr val="8F8E8E"/>
                </a:solidFill>
              </a:rPr>
              <a:t>Desk</a:t>
            </a:r>
            <a:r>
              <a:rPr lang="es-MX" sz="2800" b="1" dirty="0">
                <a:solidFill>
                  <a:srgbClr val="8F8E8E"/>
                </a:solidFill>
              </a:rPr>
              <a:t> Reference (ASDR), Enterprise Security </a:t>
            </a:r>
            <a:r>
              <a:rPr lang="es-MX" sz="2800" b="1" dirty="0" err="1">
                <a:solidFill>
                  <a:srgbClr val="8F8E8E"/>
                </a:solidFill>
              </a:rPr>
              <a:t>Application</a:t>
            </a:r>
            <a:r>
              <a:rPr lang="es-MX" sz="2800" b="1" dirty="0">
                <a:solidFill>
                  <a:srgbClr val="8F8E8E"/>
                </a:solidFill>
              </a:rPr>
              <a:t> </a:t>
            </a:r>
            <a:r>
              <a:rPr lang="es-MX" sz="2800" b="1" dirty="0" err="1">
                <a:solidFill>
                  <a:srgbClr val="8F8E8E"/>
                </a:solidFill>
              </a:rPr>
              <a:t>Programming</a:t>
            </a:r>
            <a:r>
              <a:rPr lang="es-MX" sz="2800" b="1" dirty="0">
                <a:solidFill>
                  <a:srgbClr val="8F8E8E"/>
                </a:solidFill>
              </a:rPr>
              <a:t> Interface (ESAPI) y Software </a:t>
            </a:r>
            <a:r>
              <a:rPr lang="es-MX" sz="2800" b="1" dirty="0" err="1">
                <a:solidFill>
                  <a:srgbClr val="8F8E8E"/>
                </a:solidFill>
              </a:rPr>
              <a:t>Assurance</a:t>
            </a:r>
            <a:r>
              <a:rPr lang="es-MX" sz="2800" b="1" dirty="0">
                <a:solidFill>
                  <a:srgbClr val="8F8E8E"/>
                </a:solidFill>
              </a:rPr>
              <a:t> </a:t>
            </a:r>
            <a:r>
              <a:rPr lang="es-MX" sz="2800" b="1" dirty="0" err="1">
                <a:solidFill>
                  <a:srgbClr val="8F8E8E"/>
                </a:solidFill>
              </a:rPr>
              <a:t>Maturity</a:t>
            </a:r>
            <a:r>
              <a:rPr lang="es-MX" sz="2800" b="1" dirty="0">
                <a:solidFill>
                  <a:srgbClr val="8F8E8E"/>
                </a:solidFill>
              </a:rPr>
              <a:t> </a:t>
            </a:r>
            <a:r>
              <a:rPr lang="es-MX" sz="2800" b="1" dirty="0" err="1">
                <a:solidFill>
                  <a:srgbClr val="8F8E8E"/>
                </a:solidFill>
              </a:rPr>
              <a:t>Model</a:t>
            </a:r>
            <a:r>
              <a:rPr lang="es-MX" sz="2800" b="1" dirty="0">
                <a:solidFill>
                  <a:srgbClr val="8F8E8E"/>
                </a:solidFill>
              </a:rPr>
              <a:t> (SAMM). </a:t>
            </a:r>
            <a:r>
              <a:rPr lang="es-MX" sz="2800" dirty="0">
                <a:solidFill>
                  <a:srgbClr val="8F8E8E"/>
                </a:solidFill>
              </a:rPr>
              <a:t>Se puede obtener más información sobre cada uno de estos proyectos en el sitio web de OWASP.</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112755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Open Web Application Security Project </a:t>
            </a:r>
            <a:r>
              <a:rPr lang="en-US" dirty="0">
                <a:solidFill>
                  <a:schemeClr val="bg1">
                    <a:lumMod val="65000"/>
                  </a:schemeClr>
                </a:solidFill>
              </a:rPr>
              <a:t>(OWASP)</a:t>
            </a:r>
            <a:endParaRPr lang="es-MX" dirty="0">
              <a:solidFill>
                <a:schemeClr val="bg1">
                  <a:lumMod val="65000"/>
                </a:schemeClr>
              </a:solidFill>
            </a:endParaRPr>
          </a:p>
        </p:txBody>
      </p:sp>
    </p:spTree>
    <p:extLst>
      <p:ext uri="{BB962C8B-B14F-4D97-AF65-F5344CB8AC3E}">
        <p14:creationId xmlns:p14="http://schemas.microsoft.com/office/powerpoint/2010/main" val="23465791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873611"/>
            <a:ext cx="10082567" cy="3539430"/>
          </a:xfrm>
          <a:prstGeom prst="rect">
            <a:avLst/>
          </a:prstGeom>
          <a:noFill/>
        </p:spPr>
        <p:txBody>
          <a:bodyPr wrap="square" rtlCol="0">
            <a:spAutoFit/>
          </a:bodyPr>
          <a:lstStyle/>
          <a:p>
            <a:pPr algn="just"/>
            <a:r>
              <a:rPr lang="es-MX" sz="2800" dirty="0">
                <a:solidFill>
                  <a:srgbClr val="8F8E8E"/>
                </a:solidFill>
              </a:rPr>
              <a:t>La Biblioteca de Infraestructura de Tecnología de la Información (ITIL) </a:t>
            </a:r>
            <a:r>
              <a:rPr lang="es-MX" sz="2800" b="1" dirty="0">
                <a:solidFill>
                  <a:srgbClr val="8F8E8E"/>
                </a:solidFill>
              </a:rPr>
              <a:t>existe desde hace más de dos décadas </a:t>
            </a:r>
            <a:r>
              <a:rPr lang="es-MX" sz="2800" dirty="0">
                <a:solidFill>
                  <a:srgbClr val="8F8E8E"/>
                </a:solidFill>
              </a:rPr>
              <a:t>y ahora está ganando aceptación como un medio para la gestión de servicios. Desarrollado en el Reino Unido, </a:t>
            </a:r>
            <a:r>
              <a:rPr lang="es-MX" sz="2800" b="1" dirty="0">
                <a:solidFill>
                  <a:srgbClr val="8F8E8E"/>
                </a:solidFill>
              </a:rPr>
              <a:t>ITIL describe un conjunto de prácticas centradas en alinear los servicios de TI con las necesidades comerciales</a:t>
            </a:r>
            <a:r>
              <a:rPr lang="es-MX" sz="2800" dirty="0">
                <a:solidFill>
                  <a:srgbClr val="8F8E8E"/>
                </a:solidFill>
              </a:rPr>
              <a:t>. Se actualizó en 2011 y ha cambiado la convención de nomenclatura de ITIL V3 (2007) a ITIL 2011. </a:t>
            </a:r>
            <a:r>
              <a:rPr lang="es-MX" sz="2800" b="1" dirty="0">
                <a:solidFill>
                  <a:srgbClr val="8F8E8E"/>
                </a:solidFill>
              </a:rPr>
              <a:t>ITIL 2011 tiene cinco volúmenes que constan de 26 procesos y funciones</a:t>
            </a:r>
            <a:r>
              <a:rPr lang="es-MX" sz="2800" dirty="0">
                <a:solidFill>
                  <a:srgbClr val="8F8E8E"/>
                </a:solidFill>
              </a:rPr>
              <a:t>. </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361637"/>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Information Technology Infrastructure Library </a:t>
            </a:r>
            <a:r>
              <a:rPr lang="en-US" dirty="0">
                <a:solidFill>
                  <a:schemeClr val="bg1">
                    <a:lumMod val="65000"/>
                  </a:schemeClr>
                </a:solidFill>
              </a:rPr>
              <a:t>(ITIL)</a:t>
            </a:r>
            <a:endParaRPr lang="es-MX" dirty="0">
              <a:solidFill>
                <a:schemeClr val="bg1">
                  <a:lumMod val="65000"/>
                </a:schemeClr>
              </a:solidFill>
            </a:endParaRPr>
          </a:p>
        </p:txBody>
      </p:sp>
    </p:spTree>
    <p:extLst>
      <p:ext uri="{BB962C8B-B14F-4D97-AF65-F5344CB8AC3E}">
        <p14:creationId xmlns:p14="http://schemas.microsoft.com/office/powerpoint/2010/main" val="5170455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873611"/>
            <a:ext cx="10082567" cy="3108543"/>
          </a:xfrm>
          <a:prstGeom prst="rect">
            <a:avLst/>
          </a:prstGeom>
          <a:noFill/>
        </p:spPr>
        <p:txBody>
          <a:bodyPr wrap="square" rtlCol="0">
            <a:spAutoFit/>
          </a:bodyPr>
          <a:lstStyle/>
          <a:p>
            <a:pPr algn="just"/>
            <a:r>
              <a:rPr lang="es-MX" sz="2800" dirty="0">
                <a:solidFill>
                  <a:srgbClr val="8F8E8E"/>
                </a:solidFill>
              </a:rPr>
              <a:t>Los cinco volúmenes son:</a:t>
            </a:r>
          </a:p>
          <a:p>
            <a:pPr algn="just"/>
            <a:endParaRPr lang="es-MX" sz="2800" dirty="0">
              <a:solidFill>
                <a:srgbClr val="8F8E8E"/>
              </a:solidFill>
            </a:endParaRPr>
          </a:p>
          <a:p>
            <a:pPr algn="just"/>
            <a:r>
              <a:rPr lang="es-MX" sz="2800" dirty="0">
                <a:solidFill>
                  <a:srgbClr val="8F8E8E"/>
                </a:solidFill>
              </a:rPr>
              <a:t>● Estrategia de servicio ITIL</a:t>
            </a:r>
          </a:p>
          <a:p>
            <a:pPr algn="just"/>
            <a:r>
              <a:rPr lang="es-MX" sz="2800" dirty="0">
                <a:solidFill>
                  <a:srgbClr val="8F8E8E"/>
                </a:solidFill>
              </a:rPr>
              <a:t>● Diseño de servicios ITIL</a:t>
            </a:r>
          </a:p>
          <a:p>
            <a:pPr algn="just"/>
            <a:r>
              <a:rPr lang="es-MX" sz="2800" dirty="0">
                <a:solidFill>
                  <a:srgbClr val="8F8E8E"/>
                </a:solidFill>
              </a:rPr>
              <a:t>● Transición del servicio ITIL</a:t>
            </a:r>
          </a:p>
          <a:p>
            <a:pPr algn="just"/>
            <a:r>
              <a:rPr lang="es-MX" sz="2800" dirty="0">
                <a:solidFill>
                  <a:srgbClr val="8F8E8E"/>
                </a:solidFill>
              </a:rPr>
              <a:t>● Operación del servicio ITIL</a:t>
            </a:r>
          </a:p>
          <a:p>
            <a:pPr algn="just"/>
            <a:r>
              <a:rPr lang="es-MX" sz="2800" dirty="0">
                <a:solidFill>
                  <a:srgbClr val="8F8E8E"/>
                </a:solidFill>
              </a:rPr>
              <a:t>● Mejora continua del servicio de ITIL</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361637"/>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Information Technology Infrastructure Library </a:t>
            </a:r>
            <a:r>
              <a:rPr lang="en-US" dirty="0">
                <a:solidFill>
                  <a:schemeClr val="bg1">
                    <a:lumMod val="65000"/>
                  </a:schemeClr>
                </a:solidFill>
              </a:rPr>
              <a:t>(ITIL)</a:t>
            </a:r>
            <a:endParaRPr lang="es-MX" dirty="0">
              <a:solidFill>
                <a:schemeClr val="bg1">
                  <a:lumMod val="65000"/>
                </a:schemeClr>
              </a:solidFill>
            </a:endParaRPr>
          </a:p>
        </p:txBody>
      </p:sp>
    </p:spTree>
    <p:extLst>
      <p:ext uri="{BB962C8B-B14F-4D97-AF65-F5344CB8AC3E}">
        <p14:creationId xmlns:p14="http://schemas.microsoft.com/office/powerpoint/2010/main" val="256938239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873611"/>
            <a:ext cx="10082567" cy="2246769"/>
          </a:xfrm>
          <a:prstGeom prst="rect">
            <a:avLst/>
          </a:prstGeom>
          <a:noFill/>
        </p:spPr>
        <p:txBody>
          <a:bodyPr wrap="square" rtlCol="0">
            <a:spAutoFit/>
          </a:bodyPr>
          <a:lstStyle/>
          <a:p>
            <a:pPr algn="just"/>
            <a:r>
              <a:rPr lang="es-MX" sz="2800" dirty="0">
                <a:solidFill>
                  <a:srgbClr val="8F8E8E"/>
                </a:solidFill>
              </a:rPr>
              <a:t>Fue desarrollado por la </a:t>
            </a:r>
            <a:r>
              <a:rPr lang="es-MX" sz="2800" b="1" dirty="0">
                <a:solidFill>
                  <a:srgbClr val="8F8E8E"/>
                </a:solidFill>
              </a:rPr>
              <a:t>Agencia Central de Computación y Telecomunicaciones (CCTA) en el Reino Unido</a:t>
            </a:r>
            <a:r>
              <a:rPr lang="es-MX" sz="2800" dirty="0">
                <a:solidFill>
                  <a:srgbClr val="8F8E8E"/>
                </a:solidFill>
              </a:rPr>
              <a:t>. Para que una organización de TI sea eficaz, debe ser capaz de entregar a la empresa el nivel de servicio esperado, incluso cuando opera dentro de las limitaciones de alcance, cronograma y presupuesto.</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361637"/>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Information Technology Infrastructure Library </a:t>
            </a:r>
            <a:r>
              <a:rPr lang="en-US" dirty="0">
                <a:solidFill>
                  <a:schemeClr val="bg1">
                    <a:lumMod val="65000"/>
                  </a:schemeClr>
                </a:solidFill>
              </a:rPr>
              <a:t>(ITIL)</a:t>
            </a:r>
            <a:endParaRPr lang="es-MX" dirty="0">
              <a:solidFill>
                <a:schemeClr val="bg1">
                  <a:lumMod val="65000"/>
                </a:schemeClr>
              </a:solidFill>
            </a:endParaRPr>
          </a:p>
        </p:txBody>
      </p:sp>
    </p:spTree>
    <p:extLst>
      <p:ext uri="{BB962C8B-B14F-4D97-AF65-F5344CB8AC3E}">
        <p14:creationId xmlns:p14="http://schemas.microsoft.com/office/powerpoint/2010/main" val="33210437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873611"/>
            <a:ext cx="10082567" cy="3970318"/>
          </a:xfrm>
          <a:prstGeom prst="rect">
            <a:avLst/>
          </a:prstGeom>
          <a:noFill/>
        </p:spPr>
        <p:txBody>
          <a:bodyPr wrap="square" rtlCol="0">
            <a:spAutoFit/>
          </a:bodyPr>
          <a:lstStyle/>
          <a:p>
            <a:pPr algn="just"/>
            <a:r>
              <a:rPr lang="es-MX" sz="2800" dirty="0">
                <a:solidFill>
                  <a:srgbClr val="8F8E8E"/>
                </a:solidFill>
              </a:rPr>
              <a:t>ITIL es un </a:t>
            </a:r>
            <a:r>
              <a:rPr lang="es-MX" sz="2800" b="1" dirty="0">
                <a:solidFill>
                  <a:srgbClr val="8F8E8E"/>
                </a:solidFill>
              </a:rPr>
              <a:t>marco coherente de mejores prácticas </a:t>
            </a:r>
            <a:r>
              <a:rPr lang="es-MX" sz="2800" dirty="0">
                <a:solidFill>
                  <a:srgbClr val="8F8E8E"/>
                </a:solidFill>
              </a:rPr>
              <a:t>que se desarrolló originalmente en alineación con el estándar del Reino Unido para la </a:t>
            </a:r>
            <a:r>
              <a:rPr lang="es-MX" sz="2800" b="1" dirty="0">
                <a:solidFill>
                  <a:srgbClr val="8F8E8E"/>
                </a:solidFill>
              </a:rPr>
              <a:t>gestión de servicios de TI (BS 15000), </a:t>
            </a:r>
            <a:r>
              <a:rPr lang="es-MX" sz="2800" dirty="0">
                <a:solidFill>
                  <a:srgbClr val="8F8E8E"/>
                </a:solidFill>
              </a:rPr>
              <a:t>que ahora es </a:t>
            </a:r>
            <a:r>
              <a:rPr lang="es-MX" sz="2800" b="1" dirty="0">
                <a:solidFill>
                  <a:srgbClr val="8F8E8E"/>
                </a:solidFill>
              </a:rPr>
              <a:t>ISO / IEC 20000</a:t>
            </a:r>
            <a:r>
              <a:rPr lang="es-MX" sz="2800" dirty="0">
                <a:solidFill>
                  <a:srgbClr val="8F8E8E"/>
                </a:solidFill>
              </a:rPr>
              <a:t>, el primer estándar internacional para la gestión de servicios de TI. ITIL hoy se </a:t>
            </a:r>
            <a:r>
              <a:rPr lang="es-MX" sz="2800" b="1" dirty="0">
                <a:solidFill>
                  <a:srgbClr val="8F8E8E"/>
                </a:solidFill>
              </a:rPr>
              <a:t>encuentra en su tercera versión </a:t>
            </a:r>
            <a:r>
              <a:rPr lang="es-MX" sz="2800" dirty="0">
                <a:solidFill>
                  <a:srgbClr val="8F8E8E"/>
                </a:solidFill>
              </a:rPr>
              <a:t>(comúnmente conocida como ITIL V3) que considera el ciclo de vida de un servicio desde la planificación inicial, </a:t>
            </a:r>
            <a:r>
              <a:rPr lang="es-MX" sz="2800" b="1" dirty="0">
                <a:solidFill>
                  <a:srgbClr val="8F8E8E"/>
                </a:solidFill>
              </a:rPr>
              <a:t>la alineación con la necesidad del negocio hasta el retiro final</a:t>
            </a:r>
            <a:r>
              <a:rPr lang="es-MX" sz="2800" dirty="0">
                <a:solidFill>
                  <a:srgbClr val="8F8E8E"/>
                </a:solidFill>
              </a:rPr>
              <a:t>, a diferencia de sus versiones anteriores que estaban enfocadas en procesos.</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361637"/>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Information Technology Infrastructure Library </a:t>
            </a:r>
            <a:r>
              <a:rPr lang="en-US" dirty="0">
                <a:solidFill>
                  <a:schemeClr val="bg1">
                    <a:lumMod val="65000"/>
                  </a:schemeClr>
                </a:solidFill>
              </a:rPr>
              <a:t>(ITIL)</a:t>
            </a:r>
            <a:endParaRPr lang="es-MX" dirty="0">
              <a:solidFill>
                <a:schemeClr val="bg1">
                  <a:lumMod val="65000"/>
                </a:schemeClr>
              </a:solidFill>
            </a:endParaRPr>
          </a:p>
        </p:txBody>
      </p:sp>
    </p:spTree>
    <p:extLst>
      <p:ext uri="{BB962C8B-B14F-4D97-AF65-F5344CB8AC3E}">
        <p14:creationId xmlns:p14="http://schemas.microsoft.com/office/powerpoint/2010/main" val="10270103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873611"/>
            <a:ext cx="10082567" cy="2677656"/>
          </a:xfrm>
          <a:prstGeom prst="rect">
            <a:avLst/>
          </a:prstGeom>
          <a:noFill/>
        </p:spPr>
        <p:txBody>
          <a:bodyPr wrap="square" rtlCol="0">
            <a:spAutoFit/>
          </a:bodyPr>
          <a:lstStyle/>
          <a:p>
            <a:pPr algn="just"/>
            <a:r>
              <a:rPr lang="es-MX" sz="2800" dirty="0">
                <a:solidFill>
                  <a:srgbClr val="8F8E8E"/>
                </a:solidFill>
              </a:rPr>
              <a:t> ITIL V3 se revisó para alinearlo con las mejores prácticas y estándares de la industria y </a:t>
            </a:r>
            <a:r>
              <a:rPr lang="es-MX" sz="2800" b="1" dirty="0">
                <a:solidFill>
                  <a:srgbClr val="8F8E8E"/>
                </a:solidFill>
              </a:rPr>
              <a:t>cubre adecuadamente los estándares de seguridad de la información existentes, como los de la serie ISO 27000</a:t>
            </a:r>
            <a:r>
              <a:rPr lang="es-MX" sz="2800" dirty="0">
                <a:solidFill>
                  <a:srgbClr val="8F8E8E"/>
                </a:solidFill>
              </a:rPr>
              <a:t>. ITIL se alinea muy de </a:t>
            </a:r>
            <a:r>
              <a:rPr lang="es-MX" sz="2800" b="1" dirty="0">
                <a:solidFill>
                  <a:srgbClr val="8F8E8E"/>
                </a:solidFill>
              </a:rPr>
              <a:t>cerca con los estándares de seguridad de la información </a:t>
            </a:r>
            <a:r>
              <a:rPr lang="es-MX" sz="2800" dirty="0">
                <a:solidFill>
                  <a:srgbClr val="8F8E8E"/>
                </a:solidFill>
              </a:rPr>
              <a:t>y esto se puede aprovechar para proporcionar servicios de seguridad de la información a la empresa.</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361637"/>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Information Technology Infrastructure Library </a:t>
            </a:r>
            <a:r>
              <a:rPr lang="en-US" dirty="0">
                <a:solidFill>
                  <a:schemeClr val="bg1">
                    <a:lumMod val="65000"/>
                  </a:schemeClr>
                </a:solidFill>
              </a:rPr>
              <a:t>(ITIL)</a:t>
            </a:r>
            <a:endParaRPr lang="es-MX" dirty="0">
              <a:solidFill>
                <a:schemeClr val="bg1">
                  <a:lumMod val="65000"/>
                </a:schemeClr>
              </a:solidFill>
            </a:endParaRPr>
          </a:p>
        </p:txBody>
      </p:sp>
    </p:spTree>
    <p:extLst>
      <p:ext uri="{BB962C8B-B14F-4D97-AF65-F5344CB8AC3E}">
        <p14:creationId xmlns:p14="http://schemas.microsoft.com/office/powerpoint/2010/main" val="33047966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873611"/>
            <a:ext cx="10082567" cy="3539430"/>
          </a:xfrm>
          <a:prstGeom prst="rect">
            <a:avLst/>
          </a:prstGeom>
          <a:noFill/>
        </p:spPr>
        <p:txBody>
          <a:bodyPr wrap="square" rtlCol="0">
            <a:spAutoFit/>
          </a:bodyPr>
          <a:lstStyle/>
          <a:p>
            <a:pPr algn="just"/>
            <a:r>
              <a:rPr lang="es-MX" sz="2800" dirty="0">
                <a:solidFill>
                  <a:srgbClr val="8F8E8E"/>
                </a:solidFill>
              </a:rPr>
              <a:t>Es un marco diseñado para ayudar a la administración </a:t>
            </a:r>
            <a:r>
              <a:rPr lang="es-MX" sz="2800" b="1" dirty="0">
                <a:solidFill>
                  <a:srgbClr val="8F8E8E"/>
                </a:solidFill>
              </a:rPr>
              <a:t>a cerrar la brecha entre los requisitos de control, los problemas técnicos y los riesgos comerciales</a:t>
            </a:r>
            <a:r>
              <a:rPr lang="es-MX" sz="2800" dirty="0">
                <a:solidFill>
                  <a:srgbClr val="8F8E8E"/>
                </a:solidFill>
              </a:rPr>
              <a:t>. Publicado por ISACA, la edición </a:t>
            </a:r>
            <a:r>
              <a:rPr lang="es-MX" sz="2800" b="1" dirty="0">
                <a:solidFill>
                  <a:srgbClr val="8F8E8E"/>
                </a:solidFill>
              </a:rPr>
              <a:t>actual es COBIT 5, que se basa en los cuatro dominios y 34 procesos de COBIT 4.1 </a:t>
            </a:r>
            <a:r>
              <a:rPr lang="es-MX" sz="2800" dirty="0">
                <a:solidFill>
                  <a:srgbClr val="8F8E8E"/>
                </a:solidFill>
              </a:rPr>
              <a:t>mediante la </a:t>
            </a:r>
            <a:r>
              <a:rPr lang="es-MX" sz="2800" b="1" dirty="0">
                <a:solidFill>
                  <a:srgbClr val="8F8E8E"/>
                </a:solidFill>
              </a:rPr>
              <a:t>consolidación e integración de los marcos Val IT 2.0 y </a:t>
            </a:r>
            <a:r>
              <a:rPr lang="es-MX" sz="2800" b="1" dirty="0" err="1">
                <a:solidFill>
                  <a:srgbClr val="8F8E8E"/>
                </a:solidFill>
              </a:rPr>
              <a:t>Risk</a:t>
            </a:r>
            <a:r>
              <a:rPr lang="es-MX" sz="2800" b="1" dirty="0">
                <a:solidFill>
                  <a:srgbClr val="8F8E8E"/>
                </a:solidFill>
              </a:rPr>
              <a:t> IT</a:t>
            </a:r>
            <a:r>
              <a:rPr lang="es-MX" sz="2800" dirty="0">
                <a:solidFill>
                  <a:srgbClr val="8F8E8E"/>
                </a:solidFill>
              </a:rPr>
              <a:t>, y también se basa significativamente en el </a:t>
            </a:r>
            <a:r>
              <a:rPr lang="es-MX" sz="2800" b="1" dirty="0">
                <a:solidFill>
                  <a:srgbClr val="8F8E8E"/>
                </a:solidFill>
              </a:rPr>
              <a:t>Modelo de negocio para la seguridad de la información (BMIS) y Marco de Garantía de Tecnología de la Información (ITAF)</a:t>
            </a:r>
            <a:r>
              <a:rPr lang="es-MX" sz="2800" dirty="0">
                <a:solidFill>
                  <a:srgbClr val="8F8E8E"/>
                </a:solidFill>
              </a:rPr>
              <a:t>.</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58971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Control Objectives for Information and Related Technology </a:t>
            </a:r>
            <a:r>
              <a:rPr lang="en-US" dirty="0">
                <a:solidFill>
                  <a:schemeClr val="bg1">
                    <a:lumMod val="65000"/>
                  </a:schemeClr>
                </a:solidFill>
              </a:rPr>
              <a:t>(COBIT) </a:t>
            </a:r>
            <a:endParaRPr lang="es-MX" dirty="0"/>
          </a:p>
        </p:txBody>
      </p:sp>
    </p:spTree>
    <p:extLst>
      <p:ext uri="{BB962C8B-B14F-4D97-AF65-F5344CB8AC3E}">
        <p14:creationId xmlns:p14="http://schemas.microsoft.com/office/powerpoint/2010/main" val="7469276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n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2080" cy="6858000"/>
          </a:xfrm>
          <a:prstGeom prst="rect">
            <a:avLst/>
          </a:prstGeom>
        </p:spPr>
      </p:pic>
      <p:sp>
        <p:nvSpPr>
          <p:cNvPr id="6" name="CuadroTexto 5"/>
          <p:cNvSpPr txBox="1"/>
          <p:nvPr/>
        </p:nvSpPr>
        <p:spPr>
          <a:xfrm>
            <a:off x="1049756" y="1958019"/>
            <a:ext cx="10082567" cy="3108543"/>
          </a:xfrm>
          <a:prstGeom prst="rect">
            <a:avLst/>
          </a:prstGeom>
          <a:noFill/>
        </p:spPr>
        <p:txBody>
          <a:bodyPr wrap="square" rtlCol="0">
            <a:spAutoFit/>
          </a:bodyPr>
          <a:lstStyle/>
          <a:p>
            <a:pPr algn="just"/>
            <a:r>
              <a:rPr lang="es-MX" sz="2800" dirty="0">
                <a:solidFill>
                  <a:srgbClr val="8F8E8E"/>
                </a:solidFill>
              </a:rPr>
              <a:t>COBIT 5 se basa en cinco principios clave para el gobierno y la gestión de la TI empresarial:</a:t>
            </a:r>
          </a:p>
          <a:p>
            <a:pPr algn="just"/>
            <a:r>
              <a:rPr lang="es-MX" sz="2800" dirty="0">
                <a:solidFill>
                  <a:srgbClr val="8F8E8E"/>
                </a:solidFill>
              </a:rPr>
              <a:t>● Principio 1: </a:t>
            </a:r>
            <a:r>
              <a:rPr lang="es-MX" sz="2800" b="1" dirty="0">
                <a:solidFill>
                  <a:srgbClr val="8F8E8E"/>
                </a:solidFill>
              </a:rPr>
              <a:t>Satisfacer las necesidades de las partes interesadas</a:t>
            </a:r>
          </a:p>
          <a:p>
            <a:pPr algn="just"/>
            <a:r>
              <a:rPr lang="es-MX" sz="2800" dirty="0">
                <a:solidFill>
                  <a:srgbClr val="8F8E8E"/>
                </a:solidFill>
              </a:rPr>
              <a:t>● Principio 2: </a:t>
            </a:r>
            <a:r>
              <a:rPr lang="es-MX" sz="2800" b="1" dirty="0">
                <a:solidFill>
                  <a:srgbClr val="8F8E8E"/>
                </a:solidFill>
              </a:rPr>
              <a:t>Cubrir la empresa de principio a fin</a:t>
            </a:r>
          </a:p>
          <a:p>
            <a:pPr algn="just"/>
            <a:r>
              <a:rPr lang="es-MX" sz="2800" dirty="0">
                <a:solidFill>
                  <a:srgbClr val="8F8E8E"/>
                </a:solidFill>
              </a:rPr>
              <a:t>● Principio 3: </a:t>
            </a:r>
            <a:r>
              <a:rPr lang="es-MX" sz="2800" b="1" dirty="0">
                <a:solidFill>
                  <a:srgbClr val="8F8E8E"/>
                </a:solidFill>
              </a:rPr>
              <a:t>Aplicación de un marco único e integrado</a:t>
            </a:r>
          </a:p>
          <a:p>
            <a:pPr algn="just"/>
            <a:r>
              <a:rPr lang="es-MX" sz="2800" dirty="0">
                <a:solidFill>
                  <a:srgbClr val="8F8E8E"/>
                </a:solidFill>
              </a:rPr>
              <a:t>● Principio 4: </a:t>
            </a:r>
            <a:r>
              <a:rPr lang="es-MX" sz="2800" b="1" dirty="0">
                <a:solidFill>
                  <a:srgbClr val="8F8E8E"/>
                </a:solidFill>
              </a:rPr>
              <a:t>Habilitación de un enfoque holístico</a:t>
            </a:r>
          </a:p>
          <a:p>
            <a:pPr algn="just"/>
            <a:r>
              <a:rPr lang="es-MX" sz="2800" dirty="0">
                <a:solidFill>
                  <a:srgbClr val="8F8E8E"/>
                </a:solidFill>
              </a:rPr>
              <a:t>● Principio 5: </a:t>
            </a:r>
            <a:r>
              <a:rPr lang="es-MX" sz="2800" b="1" dirty="0">
                <a:solidFill>
                  <a:srgbClr val="8F8E8E"/>
                </a:solidFill>
              </a:rPr>
              <a:t>Separar la gobernanza de la gestión</a:t>
            </a:r>
          </a:p>
        </p:txBody>
      </p:sp>
      <p:pic>
        <p:nvPicPr>
          <p:cNvPr id="10" name="Imagen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999" y="6243997"/>
            <a:ext cx="774192" cy="390144"/>
          </a:xfrm>
          <a:prstGeom prst="rect">
            <a:avLst/>
          </a:prstGeom>
        </p:spPr>
      </p:pic>
      <p:pic>
        <p:nvPicPr>
          <p:cNvPr id="16" name="Imagen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4680" y="217170"/>
            <a:ext cx="1164925" cy="509394"/>
          </a:xfrm>
          <a:prstGeom prst="rect">
            <a:avLst/>
          </a:prstGeom>
        </p:spPr>
      </p:pic>
      <p:sp>
        <p:nvSpPr>
          <p:cNvPr id="2" name="CuadroTexto 1">
            <a:extLst>
              <a:ext uri="{FF2B5EF4-FFF2-40B4-BE49-F238E27FC236}">
                <a16:creationId xmlns:a16="http://schemas.microsoft.com/office/drawing/2014/main" xmlns="" id="{317062F8-F863-47D2-B368-A28E25695534}"/>
              </a:ext>
            </a:extLst>
          </p:cNvPr>
          <p:cNvSpPr txBox="1"/>
          <p:nvPr/>
        </p:nvSpPr>
        <p:spPr>
          <a:xfrm>
            <a:off x="1911764" y="710012"/>
            <a:ext cx="8834509" cy="589713"/>
          </a:xfrm>
          <a:prstGeom prst="rect">
            <a:avLst/>
          </a:prstGeom>
          <a:noFill/>
        </p:spPr>
        <p:txBody>
          <a:bodyPr wrap="square" rtlCol="0">
            <a:spAutoFit/>
          </a:bodyPr>
          <a:lstStyle>
            <a:defPPr>
              <a:defRPr lang="es-ES_tradnl"/>
            </a:defPPr>
            <a:lvl1pPr algn="ctr">
              <a:lnSpc>
                <a:spcPts val="4192"/>
              </a:lnSpc>
              <a:defRPr sz="3200" b="1" spc="-100">
                <a:solidFill>
                  <a:srgbClr val="048172"/>
                </a:solidFill>
                <a:latin typeface="Arial" charset="0"/>
                <a:ea typeface="Arial" charset="0"/>
                <a:cs typeface="Arial" charset="0"/>
              </a:defRPr>
            </a:lvl1pPr>
          </a:lstStyle>
          <a:p>
            <a:r>
              <a:rPr lang="en-US" dirty="0"/>
              <a:t>Control Objectives for Information and Related Technology </a:t>
            </a:r>
            <a:r>
              <a:rPr lang="en-US" dirty="0">
                <a:solidFill>
                  <a:schemeClr val="bg1">
                    <a:lumMod val="65000"/>
                  </a:schemeClr>
                </a:solidFill>
              </a:rPr>
              <a:t>(COBIT) </a:t>
            </a:r>
            <a:endParaRPr lang="es-MX" dirty="0"/>
          </a:p>
        </p:txBody>
      </p:sp>
    </p:spTree>
    <p:extLst>
      <p:ext uri="{BB962C8B-B14F-4D97-AF65-F5344CB8AC3E}">
        <p14:creationId xmlns:p14="http://schemas.microsoft.com/office/powerpoint/2010/main" val="1565770970"/>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1350</TotalTime>
  <Words>7117</Words>
  <Application>Microsoft Office PowerPoint</Application>
  <PresentationFormat>Personalizado</PresentationFormat>
  <Paragraphs>331</Paragraphs>
  <Slides>108</Slides>
  <Notes>0</Notes>
  <HiddenSlides>0</HiddenSlides>
  <MMClips>0</MMClips>
  <ScaleCrop>false</ScaleCrop>
  <HeadingPairs>
    <vt:vector size="4" baseType="variant">
      <vt:variant>
        <vt:lpstr>Tema</vt:lpstr>
      </vt:variant>
      <vt:variant>
        <vt:i4>1</vt:i4>
      </vt:variant>
      <vt:variant>
        <vt:lpstr>Títulos de diapositiva</vt:lpstr>
      </vt:variant>
      <vt:variant>
        <vt:i4>108</vt:i4>
      </vt:variant>
    </vt:vector>
  </HeadingPairs>
  <TitlesOfParts>
    <vt:vector size="10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Jesus Horacio GARCIA GUERRERO</cp:lastModifiedBy>
  <cp:revision>220</cp:revision>
  <dcterms:created xsi:type="dcterms:W3CDTF">2020-02-18T17:46:35Z</dcterms:created>
  <dcterms:modified xsi:type="dcterms:W3CDTF">2020-09-11T23:02:40Z</dcterms:modified>
</cp:coreProperties>
</file>