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98" r:id="rId3"/>
    <p:sldId id="375" r:id="rId4"/>
    <p:sldId id="299" r:id="rId5"/>
    <p:sldId id="300" r:id="rId6"/>
    <p:sldId id="302" r:id="rId7"/>
    <p:sldId id="376" r:id="rId8"/>
    <p:sldId id="321" r:id="rId9"/>
    <p:sldId id="303" r:id="rId10"/>
    <p:sldId id="304" r:id="rId11"/>
    <p:sldId id="377" r:id="rId12"/>
    <p:sldId id="378" r:id="rId13"/>
    <p:sldId id="322" r:id="rId14"/>
    <p:sldId id="305" r:id="rId15"/>
    <p:sldId id="323" r:id="rId16"/>
    <p:sldId id="325" r:id="rId17"/>
    <p:sldId id="324" r:id="rId18"/>
    <p:sldId id="308" r:id="rId19"/>
    <p:sldId id="379" r:id="rId20"/>
    <p:sldId id="326" r:id="rId21"/>
    <p:sldId id="380" r:id="rId22"/>
    <p:sldId id="327" r:id="rId23"/>
    <p:sldId id="381" r:id="rId24"/>
    <p:sldId id="309" r:id="rId25"/>
    <p:sldId id="330" r:id="rId26"/>
    <p:sldId id="331" r:id="rId27"/>
    <p:sldId id="332" r:id="rId28"/>
    <p:sldId id="333" r:id="rId29"/>
    <p:sldId id="334" r:id="rId30"/>
    <p:sldId id="382" r:id="rId31"/>
    <p:sldId id="335" r:id="rId32"/>
    <p:sldId id="311" r:id="rId33"/>
    <p:sldId id="383" r:id="rId34"/>
    <p:sldId id="336" r:id="rId35"/>
    <p:sldId id="337" r:id="rId36"/>
    <p:sldId id="384" r:id="rId37"/>
    <p:sldId id="338" r:id="rId38"/>
    <p:sldId id="339" r:id="rId39"/>
    <p:sldId id="340" r:id="rId40"/>
    <p:sldId id="385" r:id="rId41"/>
    <p:sldId id="341" r:id="rId42"/>
    <p:sldId id="342" r:id="rId43"/>
    <p:sldId id="343" r:id="rId44"/>
    <p:sldId id="344" r:id="rId45"/>
    <p:sldId id="386" r:id="rId46"/>
    <p:sldId id="312" r:id="rId47"/>
    <p:sldId id="346" r:id="rId48"/>
    <p:sldId id="351" r:id="rId49"/>
    <p:sldId id="353" r:id="rId50"/>
    <p:sldId id="352" r:id="rId51"/>
    <p:sldId id="314" r:id="rId52"/>
    <p:sldId id="387" r:id="rId53"/>
    <p:sldId id="354" r:id="rId54"/>
    <p:sldId id="315" r:id="rId55"/>
    <p:sldId id="388" r:id="rId56"/>
    <p:sldId id="355" r:id="rId57"/>
    <p:sldId id="389" r:id="rId58"/>
    <p:sldId id="356" r:id="rId59"/>
    <p:sldId id="290" r:id="rId60"/>
    <p:sldId id="291" r:id="rId61"/>
    <p:sldId id="292" r:id="rId62"/>
    <p:sldId id="293" r:id="rId63"/>
    <p:sldId id="294" r:id="rId64"/>
    <p:sldId id="295" r:id="rId65"/>
    <p:sldId id="296" r:id="rId6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8E8E"/>
    <a:srgbClr val="048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p:restoredTop sz="96739"/>
  </p:normalViewPr>
  <p:slideViewPr>
    <p:cSldViewPr snapToGrid="0" snapToObjects="1">
      <p:cViewPr varScale="1">
        <p:scale>
          <a:sx n="68" d="100"/>
          <a:sy n="68"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49118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7433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68602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324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56452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625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Clic para editar título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27709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72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59178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92668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207861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6896333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42877" y="3022049"/>
            <a:ext cx="8333645" cy="2253759"/>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Conceptos de Software Seguro</a:t>
            </a:r>
          </a:p>
          <a:p>
            <a:pPr>
              <a:lnSpc>
                <a:spcPts val="4192"/>
              </a:lnSpc>
            </a:pPr>
            <a:r>
              <a:rPr lang="es-ES_tradnl" sz="4853" b="1" spc="-100" dirty="0">
                <a:solidFill>
                  <a:srgbClr val="8F8E8E"/>
                </a:solidFill>
                <a:latin typeface="Arial" charset="0"/>
                <a:ea typeface="Arial" charset="0"/>
                <a:cs typeface="Arial" charset="0"/>
              </a:rPr>
              <a:t>Security </a:t>
            </a:r>
            <a:r>
              <a:rPr lang="es-ES_tradnl" sz="4853" b="1" spc="-100" dirty="0" err="1">
                <a:solidFill>
                  <a:srgbClr val="8F8E8E"/>
                </a:solidFill>
                <a:latin typeface="Arial" charset="0"/>
                <a:ea typeface="Arial" charset="0"/>
                <a:cs typeface="Arial" charset="0"/>
              </a:rPr>
              <a:t>Policies</a:t>
            </a:r>
            <a:r>
              <a:rPr lang="es-ES_tradnl" sz="4853" b="1" spc="-100" dirty="0">
                <a:solidFill>
                  <a:srgbClr val="8F8E8E"/>
                </a:solidFill>
                <a:latin typeface="Arial" charset="0"/>
                <a:ea typeface="Arial" charset="0"/>
                <a:cs typeface="Arial" charset="0"/>
              </a:rPr>
              <a:t> and </a:t>
            </a:r>
            <a:r>
              <a:rPr lang="es-ES_tradnl" sz="4853" b="1" spc="-100" dirty="0" err="1">
                <a:solidFill>
                  <a:srgbClr val="8F8E8E"/>
                </a:solidFill>
                <a:latin typeface="Arial" charset="0"/>
                <a:ea typeface="Arial" charset="0"/>
                <a:cs typeface="Arial" charset="0"/>
              </a:rPr>
              <a:t>Regulations</a:t>
            </a:r>
            <a:endParaRPr lang="es-ES_tradnl" sz="4853" b="1" spc="-100" dirty="0">
              <a:solidFill>
                <a:srgbClr val="8F8E8E"/>
              </a:solidFill>
              <a:latin typeface="Arial" charset="0"/>
              <a:ea typeface="Arial" charset="0"/>
              <a:cs typeface="Arial" charset="0"/>
            </a:endParaRP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58" y="1523396"/>
            <a:ext cx="1700784" cy="743712"/>
          </a:xfrm>
          <a:prstGeom prst="rect">
            <a:avLst/>
          </a:prstGeom>
        </p:spPr>
      </p:pic>
    </p:spTree>
    <p:extLst>
      <p:ext uri="{BB962C8B-B14F-4D97-AF65-F5344CB8AC3E}">
        <p14:creationId xmlns:p14="http://schemas.microsoft.com/office/powerpoint/2010/main" val="205417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5" y="-4705"/>
            <a:ext cx="12182080" cy="6858000"/>
          </a:xfrm>
          <a:prstGeom prst="rect">
            <a:avLst/>
          </a:prstGeom>
        </p:spPr>
      </p:pic>
      <p:sp>
        <p:nvSpPr>
          <p:cNvPr id="6" name="CuadroTexto 5"/>
          <p:cNvSpPr txBox="1"/>
          <p:nvPr/>
        </p:nvSpPr>
        <p:spPr>
          <a:xfrm>
            <a:off x="932191" y="2245969"/>
            <a:ext cx="10082567" cy="2677656"/>
          </a:xfrm>
          <a:prstGeom prst="rect">
            <a:avLst/>
          </a:prstGeom>
          <a:noFill/>
        </p:spPr>
        <p:txBody>
          <a:bodyPr wrap="square" rtlCol="0">
            <a:spAutoFit/>
          </a:bodyPr>
          <a:lstStyle/>
          <a:p>
            <a:pPr algn="just"/>
            <a:r>
              <a:rPr lang="es-ES" sz="2800" b="1" dirty="0">
                <a:solidFill>
                  <a:srgbClr val="8F8E8E"/>
                </a:solidFill>
              </a:rPr>
              <a:t>Ley </a:t>
            </a:r>
            <a:r>
              <a:rPr lang="es-ES" sz="2800" b="1" dirty="0" err="1">
                <a:solidFill>
                  <a:srgbClr val="8F8E8E"/>
                </a:solidFill>
              </a:rPr>
              <a:t>Gramm</a:t>
            </a:r>
            <a:r>
              <a:rPr lang="es-ES" sz="2800" b="1" dirty="0">
                <a:solidFill>
                  <a:srgbClr val="8F8E8E"/>
                </a:solidFill>
              </a:rPr>
              <a:t>-Leach-</a:t>
            </a:r>
            <a:r>
              <a:rPr lang="es-ES" sz="2800" b="1" dirty="0" err="1">
                <a:solidFill>
                  <a:srgbClr val="8F8E8E"/>
                </a:solidFill>
              </a:rPr>
              <a:t>Bliley</a:t>
            </a:r>
            <a:r>
              <a:rPr lang="es-ES" sz="2800" b="1" dirty="0">
                <a:solidFill>
                  <a:srgbClr val="8F8E8E"/>
                </a:solidFill>
              </a:rPr>
              <a:t> (Ley GLB)</a:t>
            </a:r>
          </a:p>
          <a:p>
            <a:pPr algn="just"/>
            <a:endParaRPr lang="es-ES" sz="2800" b="1" dirty="0">
              <a:solidFill>
                <a:srgbClr val="8F8E8E"/>
              </a:solidFill>
            </a:endParaRPr>
          </a:p>
          <a:p>
            <a:pPr algn="just"/>
            <a:r>
              <a:rPr lang="es-ES" sz="2800" dirty="0">
                <a:solidFill>
                  <a:srgbClr val="8F8E8E"/>
                </a:solidFill>
              </a:rPr>
              <a:t>Es una ley </a:t>
            </a:r>
            <a:r>
              <a:rPr lang="es-ES" sz="2800" b="1" dirty="0">
                <a:solidFill>
                  <a:srgbClr val="8F8E8E"/>
                </a:solidFill>
              </a:rPr>
              <a:t>de privacidad financiera </a:t>
            </a:r>
            <a:r>
              <a:rPr lang="es-ES" sz="2800" dirty="0">
                <a:solidFill>
                  <a:srgbClr val="8F8E8E"/>
                </a:solidFill>
              </a:rPr>
              <a:t>que tiene como objetivo </a:t>
            </a:r>
            <a:r>
              <a:rPr lang="es-ES" sz="2800" b="1" dirty="0">
                <a:solidFill>
                  <a:srgbClr val="8F8E8E"/>
                </a:solidFill>
              </a:rPr>
              <a:t>proteger la información financiera personal (PFI)</a:t>
            </a:r>
            <a:r>
              <a:rPr lang="es-ES" sz="2800" dirty="0">
                <a:solidFill>
                  <a:srgbClr val="8F8E8E"/>
                </a:solidFill>
              </a:rPr>
              <a:t> de los </a:t>
            </a:r>
            <a:r>
              <a:rPr lang="es-ES" sz="2800" b="1" dirty="0">
                <a:solidFill>
                  <a:srgbClr val="8F8E8E"/>
                </a:solidFill>
              </a:rPr>
              <a:t>consumidores</a:t>
            </a:r>
            <a:r>
              <a:rPr lang="es-ES" sz="2800" dirty="0">
                <a:solidFill>
                  <a:srgbClr val="8F8E8E"/>
                </a:solidFill>
              </a:rPr>
              <a:t> contenida en instituciones financieras. También se conoce como la </a:t>
            </a:r>
            <a:r>
              <a:rPr lang="es-ES" sz="2800" b="1" dirty="0">
                <a:solidFill>
                  <a:srgbClr val="8F8E8E"/>
                </a:solidFill>
              </a:rPr>
              <a:t>Ley de Modernización Financiera de 1999.</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A23A5711-5615-49F0-AA9B-B7B3556F1DDA}"/>
              </a:ext>
            </a:extLst>
          </p:cNvPr>
          <p:cNvSpPr txBox="1"/>
          <p:nvPr/>
        </p:nvSpPr>
        <p:spPr>
          <a:xfrm>
            <a:off x="2372794" y="1091548"/>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265999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5" y="-4705"/>
            <a:ext cx="12182080" cy="6858000"/>
          </a:xfrm>
          <a:prstGeom prst="rect">
            <a:avLst/>
          </a:prstGeom>
        </p:spPr>
      </p:pic>
      <p:sp>
        <p:nvSpPr>
          <p:cNvPr id="6" name="CuadroTexto 5"/>
          <p:cNvSpPr txBox="1"/>
          <p:nvPr/>
        </p:nvSpPr>
        <p:spPr>
          <a:xfrm>
            <a:off x="932191" y="2245969"/>
            <a:ext cx="10082567" cy="3108543"/>
          </a:xfrm>
          <a:prstGeom prst="rect">
            <a:avLst/>
          </a:prstGeom>
          <a:noFill/>
        </p:spPr>
        <p:txBody>
          <a:bodyPr wrap="square" rtlCol="0">
            <a:spAutoFit/>
          </a:bodyPr>
          <a:lstStyle/>
          <a:p>
            <a:pPr algn="just"/>
            <a:r>
              <a:rPr lang="es-ES" sz="2800" dirty="0">
                <a:solidFill>
                  <a:srgbClr val="8F8E8E"/>
                </a:solidFill>
              </a:rPr>
              <a:t>la </a:t>
            </a:r>
            <a:r>
              <a:rPr lang="es-ES" sz="2800" b="1" dirty="0">
                <a:solidFill>
                  <a:srgbClr val="8F8E8E"/>
                </a:solidFill>
              </a:rPr>
              <a:t>Ley GLB </a:t>
            </a:r>
            <a:r>
              <a:rPr lang="es-ES" sz="2800" dirty="0">
                <a:solidFill>
                  <a:srgbClr val="8F8E8E"/>
                </a:solidFill>
              </a:rPr>
              <a:t>tiene las siguientes </a:t>
            </a:r>
            <a:r>
              <a:rPr lang="es-ES" sz="2800" b="1" dirty="0">
                <a:solidFill>
                  <a:srgbClr val="8F8E8E"/>
                </a:solidFill>
              </a:rPr>
              <a:t>tres partes principales </a:t>
            </a:r>
            <a:r>
              <a:rPr lang="es-ES" sz="2800" dirty="0">
                <a:solidFill>
                  <a:srgbClr val="8F8E8E"/>
                </a:solidFill>
              </a:rPr>
              <a:t>para los requisitos de privacidad:</a:t>
            </a:r>
          </a:p>
          <a:p>
            <a:pPr algn="just"/>
            <a:endParaRPr lang="es-ES" sz="2800" dirty="0">
              <a:solidFill>
                <a:srgbClr val="8F8E8E"/>
              </a:solidFill>
            </a:endParaRPr>
          </a:p>
          <a:p>
            <a:pPr algn="just"/>
            <a:r>
              <a:rPr lang="es-ES" sz="2800" dirty="0">
                <a:solidFill>
                  <a:srgbClr val="8F8E8E"/>
                </a:solidFill>
              </a:rPr>
              <a:t>1. </a:t>
            </a:r>
            <a:r>
              <a:rPr lang="es-ES" sz="2800" b="1" dirty="0">
                <a:solidFill>
                  <a:srgbClr val="8F8E8E"/>
                </a:solidFill>
              </a:rPr>
              <a:t>Regla de privacidad financiera </a:t>
            </a:r>
            <a:r>
              <a:rPr lang="es-ES" sz="2800" dirty="0">
                <a:solidFill>
                  <a:srgbClr val="8F8E8E"/>
                </a:solidFill>
              </a:rPr>
              <a:t>- que rige </a:t>
            </a:r>
            <a:r>
              <a:rPr lang="es-ES" sz="2800" b="1" dirty="0">
                <a:solidFill>
                  <a:srgbClr val="8F8E8E"/>
                </a:solidFill>
              </a:rPr>
              <a:t>la recopilación y divulgación de PFI</a:t>
            </a:r>
            <a:r>
              <a:rPr lang="es-ES" sz="2800" dirty="0">
                <a:solidFill>
                  <a:srgbClr val="8F8E8E"/>
                </a:solidFill>
              </a:rPr>
              <a:t>. Incluidas en su alcance son las empresas que también son de naturaleza no financiera.</a:t>
            </a:r>
          </a:p>
          <a:p>
            <a:pPr algn="just"/>
            <a:endParaRPr lang="es-ES"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A23A5711-5615-49F0-AA9B-B7B3556F1DDA}"/>
              </a:ext>
            </a:extLst>
          </p:cNvPr>
          <p:cNvSpPr txBox="1"/>
          <p:nvPr/>
        </p:nvSpPr>
        <p:spPr>
          <a:xfrm>
            <a:off x="2372794" y="1091548"/>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118343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519316"/>
            <a:ext cx="10082567" cy="2246769"/>
          </a:xfrm>
          <a:prstGeom prst="rect">
            <a:avLst/>
          </a:prstGeom>
          <a:noFill/>
        </p:spPr>
        <p:txBody>
          <a:bodyPr wrap="square" rtlCol="0">
            <a:spAutoFit/>
          </a:bodyPr>
          <a:lstStyle/>
          <a:p>
            <a:pPr algn="just"/>
            <a:r>
              <a:rPr lang="es-ES" sz="2800" dirty="0">
                <a:solidFill>
                  <a:srgbClr val="8F8E8E"/>
                </a:solidFill>
              </a:rPr>
              <a:t>2. </a:t>
            </a:r>
            <a:r>
              <a:rPr lang="es-ES" sz="2800" b="1" dirty="0">
                <a:solidFill>
                  <a:srgbClr val="8F8E8E"/>
                </a:solidFill>
              </a:rPr>
              <a:t>Regla de salvaguardas</a:t>
            </a:r>
            <a:r>
              <a:rPr lang="es-ES" sz="2800" dirty="0">
                <a:solidFill>
                  <a:srgbClr val="8F8E8E"/>
                </a:solidFill>
              </a:rPr>
              <a:t>: se aplica </a:t>
            </a:r>
            <a:r>
              <a:rPr lang="es-ES" sz="2800" b="1" dirty="0">
                <a:solidFill>
                  <a:srgbClr val="8F8E8E"/>
                </a:solidFill>
              </a:rPr>
              <a:t>solo a las instituciones financieras (bancos, cooperativas de crédito, empresas de valores, compañías de seguros, etc.)</a:t>
            </a:r>
            <a:r>
              <a:rPr lang="es-ES" sz="2800" dirty="0">
                <a:solidFill>
                  <a:srgbClr val="8F8E8E"/>
                </a:solidFill>
              </a:rPr>
              <a:t> y exige que estas instituciones </a:t>
            </a:r>
            <a:r>
              <a:rPr lang="es-ES" sz="2800" b="1" dirty="0">
                <a:solidFill>
                  <a:srgbClr val="8F8E8E"/>
                </a:solidFill>
              </a:rPr>
              <a:t>diseñen, implementen y mantengan salvaguardas</a:t>
            </a:r>
            <a:r>
              <a:rPr lang="es-ES" sz="2800" dirty="0">
                <a:solidFill>
                  <a:srgbClr val="8F8E8E"/>
                </a:solidFill>
              </a:rPr>
              <a:t> para </a:t>
            </a:r>
            <a:r>
              <a:rPr lang="es-ES" sz="2800" b="1" dirty="0">
                <a:solidFill>
                  <a:srgbClr val="8F8E8E"/>
                </a:solidFill>
              </a:rPr>
              <a:t>proteger la información de los clientes</a:t>
            </a:r>
            <a:r>
              <a:rPr lang="es-ES" sz="2800" dirty="0">
                <a:solidFill>
                  <a:srgbClr val="8F8E8E"/>
                </a:solidFill>
              </a:rPr>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C7D514E7-AFAF-4792-8E97-5024C7AB53D6}"/>
              </a:ext>
            </a:extLst>
          </p:cNvPr>
          <p:cNvSpPr txBox="1"/>
          <p:nvPr/>
        </p:nvSpPr>
        <p:spPr>
          <a:xfrm>
            <a:off x="2372794" y="1091548"/>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227106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832790" y="2453454"/>
            <a:ext cx="10082567" cy="2677656"/>
          </a:xfrm>
          <a:prstGeom prst="rect">
            <a:avLst/>
          </a:prstGeom>
          <a:noFill/>
        </p:spPr>
        <p:txBody>
          <a:bodyPr wrap="square" rtlCol="0">
            <a:spAutoFit/>
          </a:bodyPr>
          <a:lstStyle/>
          <a:p>
            <a:pPr algn="just"/>
            <a:r>
              <a:rPr lang="es-ES" sz="2800" dirty="0">
                <a:solidFill>
                  <a:srgbClr val="8F8E8E"/>
                </a:solidFill>
              </a:rPr>
              <a:t>3. </a:t>
            </a:r>
            <a:r>
              <a:rPr lang="es-ES" sz="2800" b="1" dirty="0">
                <a:solidFill>
                  <a:srgbClr val="8F8E8E"/>
                </a:solidFill>
              </a:rPr>
              <a:t>Disposiciones de pretextos </a:t>
            </a:r>
            <a:r>
              <a:rPr lang="es-ES" sz="2800" dirty="0">
                <a:solidFill>
                  <a:srgbClr val="8F8E8E"/>
                </a:solidFill>
              </a:rPr>
              <a:t>de esta ley brindan protección a los consumidores de personas y empresas </a:t>
            </a:r>
            <a:r>
              <a:rPr lang="es-ES" sz="2800" b="1" dirty="0">
                <a:solidFill>
                  <a:srgbClr val="8F8E8E"/>
                </a:solidFill>
              </a:rPr>
              <a:t>que fingen falsamente (pretexto) la necesidad de obtener PFI</a:t>
            </a:r>
            <a:r>
              <a:rPr lang="es-ES" sz="2800" dirty="0">
                <a:solidFill>
                  <a:srgbClr val="8F8E8E"/>
                </a:solidFill>
              </a:rPr>
              <a:t>.</a:t>
            </a:r>
          </a:p>
          <a:p>
            <a:pPr algn="just"/>
            <a:r>
              <a:rPr lang="es-ES" sz="2800" dirty="0">
                <a:solidFill>
                  <a:srgbClr val="8F8E8E"/>
                </a:solidFill>
              </a:rPr>
              <a:t>Las </a:t>
            </a:r>
            <a:r>
              <a:rPr lang="es-ES" sz="2800" b="1" dirty="0">
                <a:solidFill>
                  <a:srgbClr val="8F8E8E"/>
                </a:solidFill>
              </a:rPr>
              <a:t>tres reglas están relacionadas con el software </a:t>
            </a:r>
            <a:r>
              <a:rPr lang="es-ES" sz="2800" dirty="0">
                <a:solidFill>
                  <a:srgbClr val="8F8E8E"/>
                </a:solidFill>
              </a:rPr>
              <a:t>que se </a:t>
            </a:r>
            <a:r>
              <a:rPr lang="es-ES" sz="2800" b="1" dirty="0">
                <a:solidFill>
                  <a:srgbClr val="8F8E8E"/>
                </a:solidFill>
              </a:rPr>
              <a:t>ocupa de la recopilación, procesamiento, retención y eliminación de información financiera personal</a:t>
            </a:r>
            <a:r>
              <a:rPr lang="es-ES"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D43591CF-270A-4448-AFAE-C01DD0C1E48B}"/>
              </a:ext>
            </a:extLst>
          </p:cNvPr>
          <p:cNvSpPr txBox="1"/>
          <p:nvPr/>
        </p:nvSpPr>
        <p:spPr>
          <a:xfrm>
            <a:off x="2372794" y="1091548"/>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248018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5" y="-4705"/>
            <a:ext cx="12182080" cy="6858000"/>
          </a:xfrm>
          <a:prstGeom prst="rect">
            <a:avLst/>
          </a:prstGeom>
        </p:spPr>
      </p:pic>
      <p:sp>
        <p:nvSpPr>
          <p:cNvPr id="6" name="CuadroTexto 5"/>
          <p:cNvSpPr txBox="1"/>
          <p:nvPr/>
        </p:nvSpPr>
        <p:spPr>
          <a:xfrm>
            <a:off x="932191" y="2221194"/>
            <a:ext cx="10082567" cy="3970318"/>
          </a:xfrm>
          <a:prstGeom prst="rect">
            <a:avLst/>
          </a:prstGeom>
          <a:noFill/>
        </p:spPr>
        <p:txBody>
          <a:bodyPr wrap="square" rtlCol="0">
            <a:spAutoFit/>
          </a:bodyPr>
          <a:lstStyle/>
          <a:p>
            <a:pPr algn="just"/>
            <a:r>
              <a:rPr lang="es-ES" sz="2800" b="1" dirty="0">
                <a:solidFill>
                  <a:srgbClr val="8F8E8E"/>
                </a:solidFill>
              </a:rPr>
              <a:t>Ley de Portabilidad y Responsabilidad del Seguro Médico (HIPAA</a:t>
            </a:r>
            <a:r>
              <a:rPr lang="es-ES" sz="2800" dirty="0">
                <a:solidFill>
                  <a:srgbClr val="8F8E8E"/>
                </a:solidFill>
              </a:rPr>
              <a:t>)</a:t>
            </a:r>
          </a:p>
          <a:p>
            <a:pPr algn="just"/>
            <a:r>
              <a:rPr lang="es-ES" sz="2800" dirty="0">
                <a:solidFill>
                  <a:srgbClr val="8F8E8E"/>
                </a:solidFill>
              </a:rPr>
              <a:t>Esta es otra </a:t>
            </a:r>
            <a:r>
              <a:rPr lang="es-ES" sz="2800" b="1" dirty="0">
                <a:solidFill>
                  <a:srgbClr val="8F8E8E"/>
                </a:solidFill>
              </a:rPr>
              <a:t>regla de privacidad</a:t>
            </a:r>
            <a:r>
              <a:rPr lang="es-ES" sz="2800" dirty="0">
                <a:solidFill>
                  <a:srgbClr val="8F8E8E"/>
                </a:solidFill>
              </a:rPr>
              <a:t>, pero a diferencia de la Ley GLB que se ocupa de la información financiera personal (PFI), la Ley de Responsabilidad y Portabilidad del Seguro Médico (HIPAA) </a:t>
            </a:r>
            <a:r>
              <a:rPr lang="es-ES" sz="2800" b="1" dirty="0">
                <a:solidFill>
                  <a:srgbClr val="8F8E8E"/>
                </a:solidFill>
              </a:rPr>
              <a:t>se ocupa de la información médica personal (PHI)</a:t>
            </a:r>
            <a:r>
              <a:rPr lang="es-ES" sz="2800" dirty="0">
                <a:solidFill>
                  <a:srgbClr val="8F8E8E"/>
                </a:solidFill>
              </a:rPr>
              <a:t>. Instituida por la Oficina de Derechos Civiles (OCR) en 1996, HIPAA protege la privacidad de la información de salud identificable individual. </a:t>
            </a:r>
            <a:r>
              <a:rPr lang="es-ES" sz="2800" b="1" dirty="0">
                <a:solidFill>
                  <a:srgbClr val="8F8E8E"/>
                </a:solidFill>
              </a:rPr>
              <a:t>Fue desarrollado para garantizar la confidencialidad y seguridad de la información del paciente</a:t>
            </a:r>
            <a:r>
              <a:rPr lang="es-ES"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779C6A9B-F57D-4381-B3FF-8A0BC4C2E535}"/>
              </a:ext>
            </a:extLst>
          </p:cNvPr>
          <p:cNvSpPr txBox="1"/>
          <p:nvPr/>
        </p:nvSpPr>
        <p:spPr>
          <a:xfrm>
            <a:off x="2372794" y="1091548"/>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266298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23" y="0"/>
            <a:ext cx="12182080" cy="6858000"/>
          </a:xfrm>
          <a:prstGeom prst="rect">
            <a:avLst/>
          </a:prstGeom>
        </p:spPr>
      </p:pic>
      <p:sp>
        <p:nvSpPr>
          <p:cNvPr id="6" name="CuadroTexto 5"/>
          <p:cNvSpPr txBox="1"/>
          <p:nvPr/>
        </p:nvSpPr>
        <p:spPr>
          <a:xfrm>
            <a:off x="932190" y="1431016"/>
            <a:ext cx="10082567" cy="4832092"/>
          </a:xfrm>
          <a:prstGeom prst="rect">
            <a:avLst/>
          </a:prstGeom>
          <a:noFill/>
        </p:spPr>
        <p:txBody>
          <a:bodyPr wrap="square" rtlCol="0">
            <a:spAutoFit/>
          </a:bodyPr>
          <a:lstStyle/>
          <a:p>
            <a:pPr algn="just"/>
            <a:r>
              <a:rPr lang="es-ES" sz="2800" b="1" dirty="0">
                <a:solidFill>
                  <a:srgbClr val="8F8E8E"/>
                </a:solidFill>
              </a:rPr>
              <a:t>Ley de protección de datos</a:t>
            </a:r>
          </a:p>
          <a:p>
            <a:pPr algn="just"/>
            <a:r>
              <a:rPr lang="es-ES" sz="2800" dirty="0">
                <a:solidFill>
                  <a:srgbClr val="8F8E8E"/>
                </a:solidFill>
              </a:rPr>
              <a:t>La Ley de protección de datos de 1998 se promulgó para regular </a:t>
            </a:r>
            <a:r>
              <a:rPr lang="es-ES" sz="2800" b="1" dirty="0">
                <a:solidFill>
                  <a:srgbClr val="8F8E8E"/>
                </a:solidFill>
              </a:rPr>
              <a:t>la recopilación, el procesamiento, la conservación, el uso y la divulgación de la información privada o personal de un individuo</a:t>
            </a:r>
            <a:r>
              <a:rPr lang="es-ES" sz="2800" dirty="0">
                <a:solidFill>
                  <a:srgbClr val="8F8E8E"/>
                </a:solidFill>
              </a:rPr>
              <a:t>. La Directiva de Protección de Datos Personales de la Unión Europea (EUDPD) de hecho declara que </a:t>
            </a:r>
            <a:r>
              <a:rPr lang="es-ES" sz="2800" b="1" dirty="0">
                <a:solidFill>
                  <a:srgbClr val="8F8E8E"/>
                </a:solidFill>
              </a:rPr>
              <a:t>la protección de datos personales es un derecho humano fundamental </a:t>
            </a:r>
            <a:r>
              <a:rPr lang="es-ES" sz="2800" dirty="0">
                <a:solidFill>
                  <a:srgbClr val="8F8E8E"/>
                </a:solidFill>
              </a:rPr>
              <a:t>y requiere que los datos personales que ya no sean necesarios para los fines para los que fueron recopilados en primer lugar </a:t>
            </a:r>
            <a:r>
              <a:rPr lang="es-ES" sz="2800" b="1" dirty="0">
                <a:solidFill>
                  <a:srgbClr val="8F8E8E"/>
                </a:solidFill>
              </a:rPr>
              <a:t>deben ser eliminados o modificados</a:t>
            </a:r>
            <a:r>
              <a:rPr lang="es-ES" sz="2800" dirty="0">
                <a:solidFill>
                  <a:srgbClr val="8F8E8E"/>
                </a:solidFill>
              </a:rPr>
              <a:t> para que ya no puede identificar a la persona de la que se recopilaron originalmente los datos.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78F32169-CA56-4C61-BECF-8BCA5039DA10}"/>
              </a:ext>
            </a:extLst>
          </p:cNvPr>
          <p:cNvSpPr txBox="1"/>
          <p:nvPr/>
        </p:nvSpPr>
        <p:spPr>
          <a:xfrm>
            <a:off x="2372794" y="84963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210067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23" y="0"/>
            <a:ext cx="12182080" cy="6858000"/>
          </a:xfrm>
          <a:prstGeom prst="rect">
            <a:avLst/>
          </a:prstGeom>
        </p:spPr>
      </p:pic>
      <p:sp>
        <p:nvSpPr>
          <p:cNvPr id="6" name="CuadroTexto 5"/>
          <p:cNvSpPr txBox="1"/>
          <p:nvPr/>
        </p:nvSpPr>
        <p:spPr>
          <a:xfrm>
            <a:off x="932190" y="2205551"/>
            <a:ext cx="10082567" cy="2677656"/>
          </a:xfrm>
          <a:prstGeom prst="rect">
            <a:avLst/>
          </a:prstGeom>
          <a:noFill/>
        </p:spPr>
        <p:txBody>
          <a:bodyPr wrap="square" rtlCol="0">
            <a:spAutoFit/>
          </a:bodyPr>
          <a:lstStyle/>
          <a:p>
            <a:pPr algn="just"/>
            <a:r>
              <a:rPr lang="es-ES" sz="2800" b="1" dirty="0">
                <a:solidFill>
                  <a:srgbClr val="8F8E8E"/>
                </a:solidFill>
              </a:rPr>
              <a:t>El software </a:t>
            </a:r>
            <a:r>
              <a:rPr lang="es-ES" sz="2800" dirty="0">
                <a:solidFill>
                  <a:srgbClr val="8F8E8E"/>
                </a:solidFill>
              </a:rPr>
              <a:t>que recopila, procesa, almacena y archiva datos personales </a:t>
            </a:r>
            <a:r>
              <a:rPr lang="es-ES" sz="2800" b="1" dirty="0">
                <a:solidFill>
                  <a:srgbClr val="8F8E8E"/>
                </a:solidFill>
              </a:rPr>
              <a:t>debe, por tanto, diseñarse y desarrollarse con mecanismos de eliminación o desidentificación</a:t>
            </a:r>
            <a:r>
              <a:rPr lang="es-ES" sz="2800" dirty="0">
                <a:solidFill>
                  <a:srgbClr val="8F8E8E"/>
                </a:solidFill>
              </a:rPr>
              <a:t>. La Ley de Protección de Información Personal y Documentos Electrónicos (</a:t>
            </a:r>
            <a:r>
              <a:rPr lang="es-ES" sz="2800" b="1" dirty="0">
                <a:solidFill>
                  <a:srgbClr val="8F8E8E"/>
                </a:solidFill>
              </a:rPr>
              <a:t>PIPEDA</a:t>
            </a:r>
            <a:r>
              <a:rPr lang="es-ES" sz="2800" dirty="0">
                <a:solidFill>
                  <a:srgbClr val="8F8E8E"/>
                </a:solidFill>
              </a:rPr>
              <a:t>) es en Canadá lo que la </a:t>
            </a:r>
            <a:r>
              <a:rPr lang="es-ES" sz="2800" b="1" dirty="0">
                <a:solidFill>
                  <a:srgbClr val="8F8E8E"/>
                </a:solidFill>
              </a:rPr>
              <a:t>EUDPD</a:t>
            </a:r>
            <a:r>
              <a:rPr lang="es-ES" sz="2800" dirty="0">
                <a:solidFill>
                  <a:srgbClr val="8F8E8E"/>
                </a:solidFill>
              </a:rPr>
              <a:t> es en </a:t>
            </a:r>
            <a:r>
              <a:rPr lang="es-ES" sz="2800" b="1" dirty="0">
                <a:solidFill>
                  <a:srgbClr val="8F8E8E"/>
                </a:solidFill>
              </a:rPr>
              <a:t>la Unión Europea</a:t>
            </a:r>
            <a:r>
              <a:rPr lang="es-ES" sz="2800" dirty="0">
                <a:solidFill>
                  <a:srgbClr val="8F8E8E"/>
                </a:solidFill>
              </a:rPr>
              <a:t>.</a:t>
            </a:r>
            <a:endParaRPr lang="es-ES_tradnl" sz="2800" dirty="0">
              <a:solidFill>
                <a:srgbClr val="8F8E8E"/>
              </a:solidFill>
            </a:endParaRP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1D3402E2-A0E0-4A54-9EF0-59C94A586C1A}"/>
              </a:ext>
            </a:extLst>
          </p:cNvPr>
          <p:cNvSpPr txBox="1"/>
          <p:nvPr/>
        </p:nvSpPr>
        <p:spPr>
          <a:xfrm>
            <a:off x="2372794" y="1171201"/>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394760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23" y="0"/>
            <a:ext cx="12182080" cy="6858000"/>
          </a:xfrm>
          <a:prstGeom prst="rect">
            <a:avLst/>
          </a:prstGeom>
        </p:spPr>
      </p:pic>
      <p:sp>
        <p:nvSpPr>
          <p:cNvPr id="6" name="CuadroTexto 5"/>
          <p:cNvSpPr txBox="1"/>
          <p:nvPr/>
        </p:nvSpPr>
        <p:spPr>
          <a:xfrm>
            <a:off x="829159" y="1889712"/>
            <a:ext cx="10082567" cy="3539430"/>
          </a:xfrm>
          <a:prstGeom prst="rect">
            <a:avLst/>
          </a:prstGeom>
          <a:noFill/>
        </p:spPr>
        <p:txBody>
          <a:bodyPr wrap="square" rtlCol="0">
            <a:spAutoFit/>
          </a:bodyPr>
          <a:lstStyle/>
          <a:p>
            <a:pPr algn="just"/>
            <a:r>
              <a:rPr lang="es-ES" sz="2800" b="1" dirty="0">
                <a:solidFill>
                  <a:srgbClr val="8F8E8E"/>
                </a:solidFill>
              </a:rPr>
              <a:t>Ley de uso indebido de computadoras</a:t>
            </a:r>
          </a:p>
          <a:p>
            <a:pPr algn="just"/>
            <a:r>
              <a:rPr lang="es-ES" sz="2800" dirty="0">
                <a:solidFill>
                  <a:srgbClr val="8F8E8E"/>
                </a:solidFill>
              </a:rPr>
              <a:t>Esta ley establece disposiciones para </a:t>
            </a:r>
            <a:r>
              <a:rPr lang="es-ES" sz="2800" b="1" dirty="0">
                <a:solidFill>
                  <a:srgbClr val="8F8E8E"/>
                </a:solidFill>
              </a:rPr>
              <a:t>proteger el material informático contra el acceso y / o modificación no autorizados</a:t>
            </a:r>
            <a:r>
              <a:rPr lang="es-ES" sz="2800" dirty="0">
                <a:solidFill>
                  <a:srgbClr val="8F8E8E"/>
                </a:solidFill>
              </a:rPr>
              <a:t>. El uso indebido de la computadora, como </a:t>
            </a:r>
            <a:r>
              <a:rPr lang="es-ES" sz="2800" b="1" dirty="0">
                <a:solidFill>
                  <a:srgbClr val="8F8E8E"/>
                </a:solidFill>
              </a:rPr>
              <a:t>la piratería</a:t>
            </a:r>
            <a:r>
              <a:rPr lang="es-ES" sz="2800" dirty="0">
                <a:solidFill>
                  <a:srgbClr val="8F8E8E"/>
                </a:solidFill>
              </a:rPr>
              <a:t>, el </a:t>
            </a:r>
            <a:r>
              <a:rPr lang="es-ES" sz="2800" b="1" dirty="0">
                <a:solidFill>
                  <a:srgbClr val="8F8E8E"/>
                </a:solidFill>
              </a:rPr>
              <a:t>acceso no autorizado</a:t>
            </a:r>
            <a:r>
              <a:rPr lang="es-ES" sz="2800" dirty="0">
                <a:solidFill>
                  <a:srgbClr val="8F8E8E"/>
                </a:solidFill>
              </a:rPr>
              <a:t>, la </a:t>
            </a:r>
            <a:r>
              <a:rPr lang="es-ES" sz="2800" b="1" dirty="0">
                <a:solidFill>
                  <a:srgbClr val="8F8E8E"/>
                </a:solidFill>
              </a:rPr>
              <a:t>modificación no autorizada </a:t>
            </a:r>
            <a:r>
              <a:rPr lang="es-ES" sz="2800" dirty="0">
                <a:solidFill>
                  <a:srgbClr val="8F8E8E"/>
                </a:solidFill>
              </a:rPr>
              <a:t>de los contenidos y las actividades disruptivas como la </a:t>
            </a:r>
            <a:r>
              <a:rPr lang="es-ES" sz="2800" b="1" dirty="0">
                <a:solidFill>
                  <a:srgbClr val="8F8E8E"/>
                </a:solidFill>
              </a:rPr>
              <a:t>introducción de virus, se consideran delitos penales</a:t>
            </a:r>
            <a:r>
              <a:rPr lang="es-ES" sz="2800" dirty="0">
                <a:solidFill>
                  <a:srgbClr val="8F8E8E"/>
                </a:solidFill>
              </a:rPr>
              <a:t>.</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E183D061-6190-417F-B0B1-FDD35F9EEC85}"/>
              </a:ext>
            </a:extLst>
          </p:cNvPr>
          <p:cNvSpPr txBox="1"/>
          <p:nvPr/>
        </p:nvSpPr>
        <p:spPr>
          <a:xfrm>
            <a:off x="2372794" y="1171201"/>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375895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792722" y="2048442"/>
            <a:ext cx="10082567" cy="3108543"/>
          </a:xfrm>
          <a:prstGeom prst="rect">
            <a:avLst/>
          </a:prstGeom>
          <a:noFill/>
        </p:spPr>
        <p:txBody>
          <a:bodyPr wrap="square" rtlCol="0">
            <a:spAutoFit/>
          </a:bodyPr>
          <a:lstStyle/>
          <a:p>
            <a:pPr algn="just"/>
            <a:r>
              <a:rPr lang="es-ES" sz="2800" b="1" dirty="0">
                <a:solidFill>
                  <a:srgbClr val="8F8E8E"/>
                </a:solidFill>
              </a:rPr>
              <a:t>Ley de privacidad de dispositivos móviles</a:t>
            </a:r>
          </a:p>
          <a:p>
            <a:pPr algn="just"/>
            <a:r>
              <a:rPr lang="es-ES" sz="2800" dirty="0">
                <a:solidFill>
                  <a:srgbClr val="8F8E8E"/>
                </a:solidFill>
              </a:rPr>
              <a:t>Exigiría que los vendedores de dispositivos móviles, fabricantes, proveedores de servicios </a:t>
            </a:r>
            <a:r>
              <a:rPr lang="es-ES" sz="2800" b="1" dirty="0">
                <a:solidFill>
                  <a:srgbClr val="8F8E8E"/>
                </a:solidFill>
              </a:rPr>
              <a:t>y proveedores de aplicaciones revelen a los consumidores la existencia de cualquier software de monitoreo</a:t>
            </a:r>
            <a:r>
              <a:rPr lang="es-ES" sz="2800" dirty="0">
                <a:solidFill>
                  <a:srgbClr val="8F8E8E"/>
                </a:solidFill>
              </a:rPr>
              <a:t>. Las entidades también tendrían que </a:t>
            </a:r>
            <a:r>
              <a:rPr lang="es-ES" sz="2800" b="1" dirty="0">
                <a:solidFill>
                  <a:srgbClr val="8F8E8E"/>
                </a:solidFill>
              </a:rPr>
              <a:t>revelar qué tipo de información está sujeta a monitoreo</a:t>
            </a:r>
            <a:r>
              <a:rPr lang="es-ES" sz="2800" dirty="0">
                <a:solidFill>
                  <a:srgbClr val="8F8E8E"/>
                </a:solidFill>
              </a:rPr>
              <a:t>, </a:t>
            </a:r>
            <a:r>
              <a:rPr lang="es-ES" sz="2800" b="1" dirty="0">
                <a:solidFill>
                  <a:srgbClr val="8F8E8E"/>
                </a:solidFill>
              </a:rPr>
              <a:t>quién recolectaría o transmitiría la información y cómo se usaría la información</a:t>
            </a:r>
            <a:r>
              <a:rPr lang="es-ES"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14C79A3E-2F8A-4996-AB81-60F1CAB04631}"/>
              </a:ext>
            </a:extLst>
          </p:cNvPr>
          <p:cNvSpPr txBox="1"/>
          <p:nvPr/>
        </p:nvSpPr>
        <p:spPr>
          <a:xfrm>
            <a:off x="2372794" y="117478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83746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2453454"/>
            <a:ext cx="10082567" cy="2677656"/>
          </a:xfrm>
          <a:prstGeom prst="rect">
            <a:avLst/>
          </a:prstGeom>
          <a:noFill/>
        </p:spPr>
        <p:txBody>
          <a:bodyPr wrap="square" rtlCol="0">
            <a:spAutoFit/>
          </a:bodyPr>
          <a:lstStyle/>
          <a:p>
            <a:pPr algn="just"/>
            <a:r>
              <a:rPr lang="es-ES" sz="2800" dirty="0">
                <a:solidFill>
                  <a:srgbClr val="8F8E8E"/>
                </a:solidFill>
              </a:rPr>
              <a:t>Además, el proyecto de ley requeriría que cualquier entidad sujeta a los requisitos anteriores o</a:t>
            </a:r>
            <a:r>
              <a:rPr lang="es-ES" sz="2800" b="1" dirty="0">
                <a:solidFill>
                  <a:srgbClr val="8F8E8E"/>
                </a:solidFill>
              </a:rPr>
              <a:t>btenga el consentimiento expreso del consumidor antes de que el software de monitoreo recopile información</a:t>
            </a:r>
            <a:r>
              <a:rPr lang="es-ES" sz="2800" dirty="0">
                <a:solidFill>
                  <a:srgbClr val="8F8E8E"/>
                </a:solidFill>
              </a:rPr>
              <a:t>. También se requeriría que esas mismas entidades </a:t>
            </a:r>
            <a:r>
              <a:rPr lang="es-ES" sz="2800" b="1" dirty="0">
                <a:solidFill>
                  <a:srgbClr val="8F8E8E"/>
                </a:solidFill>
              </a:rPr>
              <a:t>desarrollen políticas de seguridad </a:t>
            </a:r>
            <a:r>
              <a:rPr lang="es-ES" sz="2800" dirty="0">
                <a:solidFill>
                  <a:srgbClr val="8F8E8E"/>
                </a:solidFill>
              </a:rPr>
              <a:t>de la información </a:t>
            </a:r>
            <a:r>
              <a:rPr lang="es-ES" sz="2800" b="1" dirty="0">
                <a:solidFill>
                  <a:srgbClr val="8F8E8E"/>
                </a:solidFill>
              </a:rPr>
              <a:t>con respecto a la información recopilada</a:t>
            </a:r>
            <a:r>
              <a:rPr lang="es-ES"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7E2C7504-11D4-447E-914C-28A57EC77DB9}"/>
              </a:ext>
            </a:extLst>
          </p:cNvPr>
          <p:cNvSpPr txBox="1"/>
          <p:nvPr/>
        </p:nvSpPr>
        <p:spPr>
          <a:xfrm>
            <a:off x="2372794" y="117478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265624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56495"/>
            <a:ext cx="10082567" cy="2246769"/>
          </a:xfrm>
          <a:prstGeom prst="rect">
            <a:avLst/>
          </a:prstGeom>
          <a:noFill/>
        </p:spPr>
        <p:txBody>
          <a:bodyPr wrap="square" rtlCol="0">
            <a:spAutoFit/>
          </a:bodyPr>
          <a:lstStyle/>
          <a:p>
            <a:pPr algn="just"/>
            <a:r>
              <a:rPr lang="es-ES" sz="2800" b="1" dirty="0">
                <a:solidFill>
                  <a:srgbClr val="8F8E8E"/>
                </a:solidFill>
              </a:rPr>
              <a:t> </a:t>
            </a:r>
            <a:r>
              <a:rPr lang="es-ES" sz="2800" dirty="0">
                <a:solidFill>
                  <a:srgbClr val="8F8E8E"/>
                </a:solidFill>
              </a:rPr>
              <a:t>Las regulaciones y los mandatos de privacidad </a:t>
            </a:r>
            <a:r>
              <a:rPr lang="es-ES" sz="2800" b="1" dirty="0">
                <a:solidFill>
                  <a:srgbClr val="8F8E8E"/>
                </a:solidFill>
              </a:rPr>
              <a:t>existen</a:t>
            </a:r>
            <a:r>
              <a:rPr lang="es-ES" sz="2800" dirty="0">
                <a:solidFill>
                  <a:srgbClr val="8F8E8E"/>
                </a:solidFill>
              </a:rPr>
              <a:t> principalmente para proporcionar un mecanismo de control y balance </a:t>
            </a:r>
            <a:r>
              <a:rPr lang="es-ES" sz="2800" b="1" dirty="0">
                <a:solidFill>
                  <a:srgbClr val="8F8E8E"/>
                </a:solidFill>
              </a:rPr>
              <a:t>para ganar la confianza de las partes interesadas </a:t>
            </a:r>
            <a:r>
              <a:rPr lang="es-ES" sz="2800" dirty="0">
                <a:solidFill>
                  <a:srgbClr val="8F8E8E"/>
                </a:solidFill>
              </a:rPr>
              <a:t>y evitar la </a:t>
            </a:r>
            <a:r>
              <a:rPr lang="es-ES" sz="2800" b="1" dirty="0">
                <a:solidFill>
                  <a:srgbClr val="8F8E8E"/>
                </a:solidFill>
              </a:rPr>
              <a:t>divulgación de información personal identificable</a:t>
            </a:r>
            <a:r>
              <a:rPr lang="es-ES" sz="2800" dirty="0">
                <a:solidFill>
                  <a:srgbClr val="8F8E8E"/>
                </a:solidFill>
              </a:rPr>
              <a:t>, de salud personal o financiera personal (PII, PHI y PFI).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9EA7699-7992-4DC8-B2B2-B899A3619D7B}"/>
              </a:ext>
            </a:extLst>
          </p:cNvPr>
          <p:cNvSpPr txBox="1"/>
          <p:nvPr/>
        </p:nvSpPr>
        <p:spPr>
          <a:xfrm>
            <a:off x="2404404" y="959000"/>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ES_tradnl" sz="3200" dirty="0"/>
              <a:t>Regulaciones, </a:t>
            </a:r>
            <a:r>
              <a:rPr lang="es-ES_tradnl" sz="3200" dirty="0">
                <a:solidFill>
                  <a:srgbClr val="8F8E8E"/>
                </a:solidFill>
              </a:rPr>
              <a:t>privacidad y cumplimiento</a:t>
            </a:r>
          </a:p>
        </p:txBody>
      </p:sp>
    </p:spTree>
    <p:extLst>
      <p:ext uri="{BB962C8B-B14F-4D97-AF65-F5344CB8AC3E}">
        <p14:creationId xmlns:p14="http://schemas.microsoft.com/office/powerpoint/2010/main" val="2146266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807123"/>
            <a:ext cx="10082567" cy="3970318"/>
          </a:xfrm>
          <a:prstGeom prst="rect">
            <a:avLst/>
          </a:prstGeom>
          <a:noFill/>
        </p:spPr>
        <p:txBody>
          <a:bodyPr wrap="square" rtlCol="0">
            <a:spAutoFit/>
          </a:bodyPr>
          <a:lstStyle/>
          <a:p>
            <a:pPr algn="just"/>
            <a:r>
              <a:rPr lang="es-ES" sz="2800" b="1" dirty="0">
                <a:solidFill>
                  <a:srgbClr val="8F8E8E"/>
                </a:solidFill>
              </a:rPr>
              <a:t>Leyes de incumplimiento de la seguridad estatal</a:t>
            </a:r>
          </a:p>
          <a:p>
            <a:pPr algn="just"/>
            <a:r>
              <a:rPr lang="es-ES" sz="2800" dirty="0">
                <a:solidFill>
                  <a:srgbClr val="8F8E8E"/>
                </a:solidFill>
              </a:rPr>
              <a:t>La mayoría de los </a:t>
            </a:r>
            <a:r>
              <a:rPr lang="es-ES" sz="2800" b="1" dirty="0">
                <a:solidFill>
                  <a:srgbClr val="8F8E8E"/>
                </a:solidFill>
              </a:rPr>
              <a:t>estados de los Estados Unidos </a:t>
            </a:r>
            <a:r>
              <a:rPr lang="es-ES" sz="2800" dirty="0">
                <a:solidFill>
                  <a:srgbClr val="8F8E8E"/>
                </a:solidFill>
              </a:rPr>
              <a:t>de América tienen ahora </a:t>
            </a:r>
            <a:r>
              <a:rPr lang="es-ES" sz="2800" b="1" dirty="0">
                <a:solidFill>
                  <a:srgbClr val="8F8E8E"/>
                </a:solidFill>
              </a:rPr>
              <a:t>algún tipo de regulación o proyecto de ley para abordar las violaciones de seguridad</a:t>
            </a:r>
            <a:r>
              <a:rPr lang="es-ES" sz="2800" dirty="0">
                <a:solidFill>
                  <a:srgbClr val="8F8E8E"/>
                </a:solidFill>
              </a:rPr>
              <a:t> asociadas con el compromiso de la información personal. El que necesita una mención especial es el </a:t>
            </a:r>
            <a:r>
              <a:rPr lang="es-ES" sz="2800" b="1" dirty="0">
                <a:solidFill>
                  <a:srgbClr val="8F8E8E"/>
                </a:solidFill>
              </a:rPr>
              <a:t>código civil de California 1798.82 (comúnmente conocido como el proyecto de ley estatal 1386), </a:t>
            </a:r>
            <a:r>
              <a:rPr lang="es-ES" sz="2800" dirty="0">
                <a:solidFill>
                  <a:srgbClr val="8F8E8E"/>
                </a:solidFill>
              </a:rPr>
              <a:t>que fue el precursor de este tipo. Esto requiere que </a:t>
            </a:r>
            <a:r>
              <a:rPr lang="es-ES" sz="2800" b="1" dirty="0">
                <a:solidFill>
                  <a:srgbClr val="8F8E8E"/>
                </a:solidFill>
              </a:rPr>
              <a:t>la información personal sea destruida cuando la entidad recolectora ya no la necesite</a:t>
            </a:r>
            <a:r>
              <a:rPr lang="es-ES"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5223C436-D169-4F64-9B3B-A59455E23E56}"/>
              </a:ext>
            </a:extLst>
          </p:cNvPr>
          <p:cNvSpPr txBox="1"/>
          <p:nvPr/>
        </p:nvSpPr>
        <p:spPr>
          <a:xfrm>
            <a:off x="2065080" y="785702"/>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1233372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808002" y="2192299"/>
            <a:ext cx="10082567" cy="2246769"/>
          </a:xfrm>
          <a:prstGeom prst="rect">
            <a:avLst/>
          </a:prstGeom>
          <a:noFill/>
        </p:spPr>
        <p:txBody>
          <a:bodyPr wrap="square" rtlCol="0">
            <a:spAutoFit/>
          </a:bodyPr>
          <a:lstStyle/>
          <a:p>
            <a:pPr algn="just"/>
            <a:r>
              <a:rPr lang="es-ES" sz="2800" dirty="0">
                <a:solidFill>
                  <a:srgbClr val="8F8E8E"/>
                </a:solidFill>
              </a:rPr>
              <a:t>También requiere que las entidades que hacen negocios en el estado de California </a:t>
            </a:r>
            <a:r>
              <a:rPr lang="es-ES" sz="2800" b="1" dirty="0">
                <a:solidFill>
                  <a:srgbClr val="8F8E8E"/>
                </a:solidFill>
              </a:rPr>
              <a:t>notifiquen a los propietarios de información personal que su protección de información ha sido violada </a:t>
            </a:r>
            <a:r>
              <a:rPr lang="es-ES" sz="2800" dirty="0">
                <a:solidFill>
                  <a:srgbClr val="8F8E8E"/>
                </a:solidFill>
              </a:rPr>
              <a:t>o que se cree razonablemente que alguien no autorizado ha accedido o adquirido.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B1A5A2A4-DDF5-4ABC-9421-FD41E2C61CA0}"/>
              </a:ext>
            </a:extLst>
          </p:cNvPr>
          <p:cNvSpPr txBox="1"/>
          <p:nvPr/>
        </p:nvSpPr>
        <p:spPr>
          <a:xfrm>
            <a:off x="2065080" y="785702"/>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1595217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2027107"/>
            <a:ext cx="10082567" cy="3970318"/>
          </a:xfrm>
          <a:prstGeom prst="rect">
            <a:avLst/>
          </a:prstGeom>
          <a:noFill/>
        </p:spPr>
        <p:txBody>
          <a:bodyPr wrap="square" rtlCol="0">
            <a:spAutoFit/>
          </a:bodyPr>
          <a:lstStyle/>
          <a:p>
            <a:pPr algn="just"/>
            <a:r>
              <a:rPr lang="es-ES" sz="2800" b="1" dirty="0">
                <a:solidFill>
                  <a:srgbClr val="8F8E8E"/>
                </a:solidFill>
              </a:rPr>
              <a:t>Desafíos con los mandatos regulatorios</a:t>
            </a:r>
          </a:p>
          <a:p>
            <a:pPr algn="just"/>
            <a:endParaRPr lang="es-ES" sz="2800" b="1" dirty="0">
              <a:solidFill>
                <a:srgbClr val="8F8E8E"/>
              </a:solidFill>
            </a:endParaRPr>
          </a:p>
          <a:p>
            <a:pPr algn="just"/>
            <a:r>
              <a:rPr lang="es-ES" sz="2800" dirty="0">
                <a:solidFill>
                  <a:srgbClr val="8F8E8E"/>
                </a:solidFill>
              </a:rPr>
              <a:t>Si bien es necesario que las organizaciones cumplan con los requisitos reglamentarios y de privacidad, se ha observado que dicho cumplimiento conlleva algunos desafíos. Algunos de los desafíos que enfrentan las organizaciones cuando necesitan cumplir con regulaciones y mandatos de privacidad </a:t>
            </a:r>
            <a:r>
              <a:rPr lang="es-ES" sz="2800" b="1" dirty="0">
                <a:solidFill>
                  <a:srgbClr val="8F8E8E"/>
                </a:solidFill>
              </a:rPr>
              <a:t>son interpretaciones abiertas, subjetividad del auditor, jurisdicción localizada, variaciones regionales y aplicación inconsistente</a:t>
            </a:r>
            <a:r>
              <a:rPr lang="es-ES" sz="2800" dirty="0">
                <a:solidFill>
                  <a:srgbClr val="8F8E8E"/>
                </a:solidFill>
              </a:rPr>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AAD9EF26-C176-4D8B-800A-8A910A5253FA}"/>
              </a:ext>
            </a:extLst>
          </p:cNvPr>
          <p:cNvSpPr txBox="1"/>
          <p:nvPr/>
        </p:nvSpPr>
        <p:spPr>
          <a:xfrm>
            <a:off x="2065080" y="1081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68906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932190" y="2090172"/>
            <a:ext cx="10082567" cy="3108543"/>
          </a:xfrm>
          <a:prstGeom prst="rect">
            <a:avLst/>
          </a:prstGeom>
          <a:noFill/>
        </p:spPr>
        <p:txBody>
          <a:bodyPr wrap="square" rtlCol="0">
            <a:spAutoFit/>
          </a:bodyPr>
          <a:lstStyle/>
          <a:p>
            <a:pPr algn="just"/>
            <a:r>
              <a:rPr lang="es-ES" sz="2800" b="1" dirty="0">
                <a:solidFill>
                  <a:srgbClr val="8F8E8E"/>
                </a:solidFill>
              </a:rPr>
              <a:t>Desafíos con los mandatos regulatorios</a:t>
            </a:r>
          </a:p>
          <a:p>
            <a:pPr algn="just"/>
            <a:endParaRPr lang="es-ES" sz="2800" b="1" dirty="0">
              <a:solidFill>
                <a:srgbClr val="8F8E8E"/>
              </a:solidFill>
            </a:endParaRPr>
          </a:p>
          <a:p>
            <a:pPr algn="just"/>
            <a:r>
              <a:rPr lang="es-ES" sz="2800" dirty="0">
                <a:solidFill>
                  <a:srgbClr val="8F8E8E"/>
                </a:solidFill>
              </a:rPr>
              <a:t>La mayoría de las regulaciones </a:t>
            </a:r>
            <a:r>
              <a:rPr lang="es-ES" sz="2800" b="1" dirty="0">
                <a:solidFill>
                  <a:srgbClr val="8F8E8E"/>
                </a:solidFill>
              </a:rPr>
              <a:t>no son muy específicas, pero son generales y amplias en su descripción</a:t>
            </a:r>
            <a:r>
              <a:rPr lang="es-ES" sz="2800" dirty="0">
                <a:solidFill>
                  <a:srgbClr val="8F8E8E"/>
                </a:solidFill>
              </a:rPr>
              <a:t>. </a:t>
            </a:r>
            <a:r>
              <a:rPr lang="es-ES" sz="2800" b="1" dirty="0">
                <a:solidFill>
                  <a:srgbClr val="8F8E8E"/>
                </a:solidFill>
              </a:rPr>
              <a:t>No mencionan requisitos de seguridad específicos que deban incorporarse al software</a:t>
            </a:r>
            <a:r>
              <a:rPr lang="es-ES" sz="2800" dirty="0">
                <a:solidFill>
                  <a:srgbClr val="8F8E8E"/>
                </a:solidFill>
              </a:rPr>
              <a:t>. Esto deja espacio para que </a:t>
            </a:r>
            <a:r>
              <a:rPr lang="es-ES" sz="2800" b="1" dirty="0">
                <a:solidFill>
                  <a:srgbClr val="8F8E8E"/>
                </a:solidFill>
              </a:rPr>
              <a:t>diferentes organizaciones interpreten los requisitos como mejor les parezca para su organización</a:t>
            </a:r>
            <a:r>
              <a:rPr lang="es-ES"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C31B066C-FAAE-4812-9021-86D8FCD74719}"/>
              </a:ext>
            </a:extLst>
          </p:cNvPr>
          <p:cNvSpPr txBox="1"/>
          <p:nvPr/>
        </p:nvSpPr>
        <p:spPr>
          <a:xfrm>
            <a:off x="2065080" y="1081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2729269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850600" y="1551110"/>
            <a:ext cx="10082567" cy="3970318"/>
          </a:xfrm>
          <a:prstGeom prst="rect">
            <a:avLst/>
          </a:prstGeom>
          <a:noFill/>
        </p:spPr>
        <p:txBody>
          <a:bodyPr wrap="square" rtlCol="0">
            <a:spAutoFit/>
          </a:bodyPr>
          <a:lstStyle/>
          <a:p>
            <a:pPr algn="just"/>
            <a:r>
              <a:rPr lang="es-ES" sz="2800" b="1" dirty="0">
                <a:solidFill>
                  <a:srgbClr val="8F8E8E"/>
                </a:solidFill>
              </a:rPr>
              <a:t>Los requisitos de privacidad deben tenerse en cuenta y considerarse importantes como requisitos de seguridad </a:t>
            </a:r>
            <a:r>
              <a:rPr lang="es-ES" sz="2800" dirty="0">
                <a:solidFill>
                  <a:srgbClr val="8F8E8E"/>
                </a:solidFill>
              </a:rPr>
              <a:t>o confiabilidad al desarrollar software seguro y compatible. Algunos estándares y mejores prácticas, </a:t>
            </a:r>
            <a:r>
              <a:rPr lang="es-ES" sz="2800" b="1" dirty="0">
                <a:solidFill>
                  <a:srgbClr val="8F8E8E"/>
                </a:solidFill>
              </a:rPr>
              <a:t>como PCI DSS, no permiten la recopilación de cierta información privada y confidencial</a:t>
            </a:r>
            <a:r>
              <a:rPr lang="es-ES" sz="2800" dirty="0">
                <a:solidFill>
                  <a:srgbClr val="8F8E8E"/>
                </a:solidFill>
              </a:rPr>
              <a:t>.</a:t>
            </a:r>
          </a:p>
          <a:p>
            <a:pPr algn="just"/>
            <a:r>
              <a:rPr lang="es-ES" sz="2800" dirty="0">
                <a:solidFill>
                  <a:srgbClr val="8F8E8E"/>
                </a:solidFill>
              </a:rPr>
              <a:t>Las iniciativas de privacidad deben considerar </a:t>
            </a:r>
            <a:r>
              <a:rPr lang="es-ES" sz="2800" b="1" dirty="0">
                <a:solidFill>
                  <a:srgbClr val="8F8E8E"/>
                </a:solidFill>
              </a:rPr>
              <a:t>la privacidad de los datos y también el apoyo de la empresa</a:t>
            </a:r>
            <a:r>
              <a:rPr lang="es-ES" sz="2800" dirty="0">
                <a:solidFill>
                  <a:srgbClr val="8F8E8E"/>
                </a:solidFill>
              </a:rPr>
              <a:t>. La clasificación de datos puede ayudar a identificar los datos que necesitarán aplicar requisitos de protección de la privacidad.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72DE4180-082A-414B-8B36-E30B4C1792ED}"/>
              </a:ext>
            </a:extLst>
          </p:cNvPr>
          <p:cNvSpPr txBox="1"/>
          <p:nvPr/>
        </p:nvSpPr>
        <p:spPr>
          <a:xfrm>
            <a:off x="2824735" y="648877"/>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2580783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511369" y="1469619"/>
            <a:ext cx="10082567" cy="4832092"/>
          </a:xfrm>
          <a:prstGeom prst="rect">
            <a:avLst/>
          </a:prstGeom>
          <a:noFill/>
        </p:spPr>
        <p:txBody>
          <a:bodyPr wrap="square" rtlCol="0">
            <a:spAutoFit/>
          </a:bodyPr>
          <a:lstStyle/>
          <a:p>
            <a:pPr algn="just"/>
            <a:r>
              <a:rPr lang="es-ES" sz="2800" b="1" dirty="0">
                <a:solidFill>
                  <a:srgbClr val="8F8E8E"/>
                </a:solidFill>
              </a:rPr>
              <a:t>La categorización de los datos en niveles de privacidad</a:t>
            </a:r>
            <a:r>
              <a:rPr lang="es-ES" sz="2800" dirty="0">
                <a:solidFill>
                  <a:srgbClr val="8F8E8E"/>
                </a:solidFill>
              </a:rPr>
              <a:t>, según el impacto en la divulgación, alteración y / o destrucción, </a:t>
            </a:r>
            <a:r>
              <a:rPr lang="es-ES" sz="2800" b="1" dirty="0">
                <a:solidFill>
                  <a:srgbClr val="8F8E8E"/>
                </a:solidFill>
              </a:rPr>
              <a:t>puede proporcionar información para garantizar que se establezcan los niveles adecuados de controles de privacidad</a:t>
            </a:r>
            <a:r>
              <a:rPr lang="es-ES" sz="2800" dirty="0">
                <a:solidFill>
                  <a:srgbClr val="8F8E8E"/>
                </a:solidFill>
              </a:rPr>
              <a:t>. Para que el programa de privacidad sea efectivo, algunas estrategias comprobadas son </a:t>
            </a:r>
            <a:r>
              <a:rPr lang="es-ES" sz="2800" b="1" dirty="0">
                <a:solidFill>
                  <a:srgbClr val="8F8E8E"/>
                </a:solidFill>
              </a:rPr>
              <a:t>establecer una política de privacidad </a:t>
            </a:r>
            <a:r>
              <a:rPr lang="es-ES" sz="2800" dirty="0">
                <a:solidFill>
                  <a:srgbClr val="8F8E8E"/>
                </a:solidFill>
              </a:rPr>
              <a:t>que se </a:t>
            </a:r>
            <a:r>
              <a:rPr lang="es-ES" sz="2800" b="1" dirty="0">
                <a:solidFill>
                  <a:srgbClr val="8F8E8E"/>
                </a:solidFill>
              </a:rPr>
              <a:t>pueda hacer cumplir</a:t>
            </a:r>
            <a:r>
              <a:rPr lang="es-ES" sz="2800" dirty="0">
                <a:solidFill>
                  <a:srgbClr val="8F8E8E"/>
                </a:solidFill>
              </a:rPr>
              <a:t>, obtener el </a:t>
            </a:r>
            <a:r>
              <a:rPr lang="es-ES" sz="2800" b="1" dirty="0">
                <a:solidFill>
                  <a:srgbClr val="8F8E8E"/>
                </a:solidFill>
              </a:rPr>
              <a:t>apoyo de la gerencia ejecutiva </a:t>
            </a:r>
            <a:r>
              <a:rPr lang="es-ES" sz="2800" dirty="0">
                <a:solidFill>
                  <a:srgbClr val="8F8E8E"/>
                </a:solidFill>
              </a:rPr>
              <a:t>y de alto nivel como patrocinadores o campeones de la aplicación del programa de privacidad y educar a las personas sobre los requisitos de privacidad y controles.</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E7347C56-4152-45C9-82C4-7ED9F5A0CFB5}"/>
              </a:ext>
            </a:extLst>
          </p:cNvPr>
          <p:cNvSpPr txBox="1"/>
          <p:nvPr/>
        </p:nvSpPr>
        <p:spPr>
          <a:xfrm>
            <a:off x="2824735" y="648877"/>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242215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274575" y="1670297"/>
            <a:ext cx="10082567" cy="3970318"/>
          </a:xfrm>
          <a:prstGeom prst="rect">
            <a:avLst/>
          </a:prstGeom>
          <a:noFill/>
        </p:spPr>
        <p:txBody>
          <a:bodyPr wrap="square" rtlCol="0">
            <a:spAutoFit/>
          </a:bodyPr>
          <a:lstStyle/>
          <a:p>
            <a:pPr algn="just"/>
            <a:r>
              <a:rPr lang="es-ES" sz="2800" dirty="0">
                <a:solidFill>
                  <a:srgbClr val="8F8E8E"/>
                </a:solidFill>
              </a:rPr>
              <a:t>Las pautas de mejores prácticas para la privacidad de los datos que deben incluirse en el análisis, el diseño y la arquitectura de los requisitos del software se pueden abordar si se cumplen las siguientes reglas.</a:t>
            </a:r>
          </a:p>
          <a:p>
            <a:pPr algn="just"/>
            <a:r>
              <a:rPr lang="es-ES" sz="2800" dirty="0">
                <a:solidFill>
                  <a:srgbClr val="8F8E8E"/>
                </a:solidFill>
              </a:rPr>
              <a:t>■ </a:t>
            </a:r>
            <a:r>
              <a:rPr lang="es-ES" sz="2800" b="1" dirty="0">
                <a:solidFill>
                  <a:srgbClr val="8F8E8E"/>
                </a:solidFill>
              </a:rPr>
              <a:t>Si no lo necesita, no la recopile.</a:t>
            </a:r>
          </a:p>
          <a:p>
            <a:pPr algn="just"/>
            <a:r>
              <a:rPr lang="es-ES" sz="2800" dirty="0">
                <a:solidFill>
                  <a:srgbClr val="8F8E8E"/>
                </a:solidFill>
              </a:rPr>
              <a:t>■ Si necesita recopilarlo solo para su procesamiento, recójalo solo después de haber informado al usuario que está recopilando su información y él ha dado su consentimiento, pero no lo almacene.</a:t>
            </a:r>
            <a:endParaRPr lang="es-ES_tradnl" sz="2800" dirty="0">
              <a:solidFill>
                <a:srgbClr val="8F8E8E"/>
              </a:solidFill>
            </a:endParaRP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E3E99AC0-DED1-4E4C-B30F-19148A394CB2}"/>
              </a:ext>
            </a:extLst>
          </p:cNvPr>
          <p:cNvSpPr txBox="1"/>
          <p:nvPr/>
        </p:nvSpPr>
        <p:spPr>
          <a:xfrm>
            <a:off x="2824735" y="648877"/>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3408455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932191" y="1920738"/>
            <a:ext cx="10082567" cy="3539430"/>
          </a:xfrm>
          <a:prstGeom prst="rect">
            <a:avLst/>
          </a:prstGeom>
          <a:noFill/>
        </p:spPr>
        <p:txBody>
          <a:bodyPr wrap="square" rtlCol="0">
            <a:spAutoFit/>
          </a:bodyPr>
          <a:lstStyle/>
          <a:p>
            <a:pPr algn="just"/>
            <a:r>
              <a:rPr lang="es-ES" sz="2800" dirty="0">
                <a:solidFill>
                  <a:srgbClr val="8F8E8E"/>
                </a:solidFill>
              </a:rPr>
              <a:t>■ Si tiene la necesidad </a:t>
            </a:r>
            <a:r>
              <a:rPr lang="es-ES" sz="2800" b="1" dirty="0">
                <a:solidFill>
                  <a:srgbClr val="8F8E8E"/>
                </a:solidFill>
              </a:rPr>
              <a:t>de recopilarlo para su procesamiento y almacenamiento, hágalo, con el consentimiento del usuario</a:t>
            </a:r>
            <a:r>
              <a:rPr lang="es-ES" sz="2800" dirty="0">
                <a:solidFill>
                  <a:srgbClr val="8F8E8E"/>
                </a:solidFill>
              </a:rPr>
              <a:t>, y guárdelo solo durante un período de retención explícito que cumpla con la política de la organización y / o los requisitos reglamentarios.</a:t>
            </a:r>
          </a:p>
          <a:p>
            <a:pPr algn="just"/>
            <a:r>
              <a:rPr lang="es-ES" sz="2800" dirty="0">
                <a:solidFill>
                  <a:srgbClr val="8F8E8E"/>
                </a:solidFill>
              </a:rPr>
              <a:t>■ Si tiene la </a:t>
            </a:r>
            <a:r>
              <a:rPr lang="es-ES" sz="2800" b="1" dirty="0">
                <a:solidFill>
                  <a:srgbClr val="8F8E8E"/>
                </a:solidFill>
              </a:rPr>
              <a:t>necesidad de recopilarlos y almacenarlos, no los archive</a:t>
            </a:r>
            <a:r>
              <a:rPr lang="es-ES" sz="2800" dirty="0">
                <a:solidFill>
                  <a:srgbClr val="8F8E8E"/>
                </a:solidFill>
              </a:rPr>
              <a:t>, si los datos han dejado de ser útiles y no existe ningún requisito de retención.</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3226890-D95A-4795-B029-98B81CC453A7}"/>
              </a:ext>
            </a:extLst>
          </p:cNvPr>
          <p:cNvSpPr txBox="1"/>
          <p:nvPr/>
        </p:nvSpPr>
        <p:spPr>
          <a:xfrm>
            <a:off x="2824735" y="648877"/>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1954322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340197" y="1411905"/>
            <a:ext cx="10082567" cy="3970318"/>
          </a:xfrm>
          <a:prstGeom prst="rect">
            <a:avLst/>
          </a:prstGeom>
          <a:noFill/>
        </p:spPr>
        <p:txBody>
          <a:bodyPr wrap="square" rtlCol="0">
            <a:spAutoFit/>
          </a:bodyPr>
          <a:lstStyle/>
          <a:p>
            <a:pPr algn="just"/>
            <a:r>
              <a:rPr lang="es-ES" sz="2800" dirty="0">
                <a:solidFill>
                  <a:srgbClr val="8F8E8E"/>
                </a:solidFill>
              </a:rPr>
              <a:t>La </a:t>
            </a:r>
            <a:r>
              <a:rPr lang="es-ES" sz="2800" b="1" dirty="0">
                <a:solidFill>
                  <a:srgbClr val="8F8E8E"/>
                </a:solidFill>
              </a:rPr>
              <a:t>Política de Uso Aceptable (AUP) y las pantallas de inicio de sesión y los banners que se muestran al iniciar sesión son mecanismos que se utilizan comúnmente para solicitar el consentimiento del usuario </a:t>
            </a:r>
            <a:r>
              <a:rPr lang="es-ES" sz="2800" dirty="0">
                <a:solidFill>
                  <a:srgbClr val="8F8E8E"/>
                </a:solidFill>
              </a:rPr>
              <a:t>al informar a los usuarios que su información personal se recopila y posiblemente se retiene, o que están siendo monitoreados cuando utilizan la empresa. recursos. La AUP protege al empleador contra los violadores de la política y disuade a las personas que pueden estar involucradas en actividades maliciosas o nefastas que ponen en riesgo a sus empleadores.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DA11AB5-B536-4EAE-A947-BC82CF258C1B}"/>
              </a:ext>
            </a:extLst>
          </p:cNvPr>
          <p:cNvSpPr txBox="1"/>
          <p:nvPr/>
        </p:nvSpPr>
        <p:spPr>
          <a:xfrm>
            <a:off x="2824735" y="648877"/>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3097125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75" y="0"/>
            <a:ext cx="12182080" cy="6858000"/>
          </a:xfrm>
          <a:prstGeom prst="rect">
            <a:avLst/>
          </a:prstGeom>
        </p:spPr>
      </p:pic>
      <p:sp>
        <p:nvSpPr>
          <p:cNvPr id="6" name="CuadroTexto 5"/>
          <p:cNvSpPr txBox="1"/>
          <p:nvPr/>
        </p:nvSpPr>
        <p:spPr>
          <a:xfrm>
            <a:off x="1054716" y="1670297"/>
            <a:ext cx="10082567" cy="3970318"/>
          </a:xfrm>
          <a:prstGeom prst="rect">
            <a:avLst/>
          </a:prstGeom>
          <a:noFill/>
        </p:spPr>
        <p:txBody>
          <a:bodyPr wrap="square" rtlCol="0">
            <a:spAutoFit/>
          </a:bodyPr>
          <a:lstStyle/>
          <a:p>
            <a:pPr algn="just"/>
            <a:r>
              <a:rPr lang="es-ES" sz="2800" dirty="0">
                <a:solidFill>
                  <a:srgbClr val="8F8E8E"/>
                </a:solidFill>
              </a:rPr>
              <a:t>Además, </a:t>
            </a:r>
            <a:r>
              <a:rPr lang="es-ES" sz="2800" b="1" dirty="0">
                <a:solidFill>
                  <a:srgbClr val="8F8E8E"/>
                </a:solidFill>
              </a:rPr>
              <a:t>las PUA deben ser complementarias y no contrarias a las políticas de seguridad de la información</a:t>
            </a:r>
            <a:r>
              <a:rPr lang="es-ES" sz="2800" dirty="0">
                <a:solidFill>
                  <a:srgbClr val="8F8E8E"/>
                </a:solidFill>
              </a:rPr>
              <a:t>, estableciendo explícitamente lo que los usuarios pueden hacer y lo que no pueden hacer. Algunos ejemplos de comportamiento aceptable </a:t>
            </a:r>
            <a:r>
              <a:rPr lang="es-ES" sz="2800" b="1" dirty="0">
                <a:solidFill>
                  <a:srgbClr val="8F8E8E"/>
                </a:solidFill>
              </a:rPr>
              <a:t>del usuario incluyen el uso diligente de los recursos de la empresa, la limitación del software para que se ejecute dentro de un rango de IP </a:t>
            </a:r>
            <a:r>
              <a:rPr lang="es-ES" sz="2800" dirty="0">
                <a:solidFill>
                  <a:srgbClr val="8F8E8E"/>
                </a:solidFill>
              </a:rPr>
              <a:t>y la restricción de los componentes del software de la versión de prueba a instancias de servidores de desarrollo únicamente. </a:t>
            </a:r>
          </a:p>
          <a:p>
            <a:pPr algn="just"/>
            <a:r>
              <a:rPr lang="es-ES" sz="2800" dirty="0">
                <a:solidFill>
                  <a:srgbClr val="8F8E8E"/>
                </a:solidFill>
              </a:rPr>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3B1A0DCF-0D24-47BD-88E5-9891E8227921}"/>
              </a:ext>
            </a:extLst>
          </p:cNvPr>
          <p:cNvSpPr txBox="1"/>
          <p:nvPr/>
        </p:nvSpPr>
        <p:spPr>
          <a:xfrm>
            <a:off x="2824735" y="648877"/>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86666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257823"/>
            <a:ext cx="10082567" cy="2246769"/>
          </a:xfrm>
          <a:prstGeom prst="rect">
            <a:avLst/>
          </a:prstGeom>
          <a:noFill/>
        </p:spPr>
        <p:txBody>
          <a:bodyPr wrap="square" rtlCol="0">
            <a:spAutoFit/>
          </a:bodyPr>
          <a:lstStyle/>
          <a:p>
            <a:pPr algn="just"/>
            <a:r>
              <a:rPr lang="es-ES" sz="2800" dirty="0">
                <a:solidFill>
                  <a:srgbClr val="8F8E8E"/>
                </a:solidFill>
              </a:rPr>
              <a:t>Los requisitos regulatorios y de privacidad </a:t>
            </a:r>
            <a:r>
              <a:rPr lang="es-ES" sz="2800" b="1" dirty="0">
                <a:solidFill>
                  <a:srgbClr val="8F8E8E"/>
                </a:solidFill>
              </a:rPr>
              <a:t>deben determinarse </a:t>
            </a:r>
            <a:r>
              <a:rPr lang="es-ES" sz="2800" dirty="0">
                <a:solidFill>
                  <a:srgbClr val="8F8E8E"/>
                </a:solidFill>
              </a:rPr>
              <a:t>durante la fase de </a:t>
            </a:r>
            <a:r>
              <a:rPr lang="es-ES" sz="2800" b="1" dirty="0">
                <a:solidFill>
                  <a:srgbClr val="8F8E8E"/>
                </a:solidFill>
              </a:rPr>
              <a:t>requisitos del SDLC y los mecanismos de control </a:t>
            </a:r>
            <a:r>
              <a:rPr lang="es-ES" sz="2800" dirty="0">
                <a:solidFill>
                  <a:srgbClr val="8F8E8E"/>
                </a:solidFill>
              </a:rPr>
              <a:t>para garantizar que se cumplan </a:t>
            </a:r>
            <a:r>
              <a:rPr lang="es-ES" sz="2800" b="1" dirty="0">
                <a:solidFill>
                  <a:srgbClr val="8F8E8E"/>
                </a:solidFill>
              </a:rPr>
              <a:t>deben tenerse en cuenta en el diseño, la arquitectura, el desarrollo y la implementación del software</a:t>
            </a:r>
            <a:r>
              <a:rPr lang="es-ES"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9EA7699-7992-4DC8-B2B2-B899A3619D7B}"/>
              </a:ext>
            </a:extLst>
          </p:cNvPr>
          <p:cNvSpPr txBox="1"/>
          <p:nvPr/>
        </p:nvSpPr>
        <p:spPr>
          <a:xfrm>
            <a:off x="2404404" y="959000"/>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ES_tradnl" sz="3200" dirty="0"/>
              <a:t>Regulaciones, </a:t>
            </a:r>
            <a:r>
              <a:rPr lang="es-ES_tradnl" sz="3200" dirty="0">
                <a:solidFill>
                  <a:srgbClr val="8F8E8E"/>
                </a:solidFill>
              </a:rPr>
              <a:t>privacidad y cumplimiento</a:t>
            </a:r>
          </a:p>
        </p:txBody>
      </p:sp>
    </p:spTree>
    <p:extLst>
      <p:ext uri="{BB962C8B-B14F-4D97-AF65-F5344CB8AC3E}">
        <p14:creationId xmlns:p14="http://schemas.microsoft.com/office/powerpoint/2010/main" val="1742153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75" y="0"/>
            <a:ext cx="12182080" cy="6858000"/>
          </a:xfrm>
          <a:prstGeom prst="rect">
            <a:avLst/>
          </a:prstGeom>
        </p:spPr>
      </p:pic>
      <p:sp>
        <p:nvSpPr>
          <p:cNvPr id="6" name="CuadroTexto 5"/>
          <p:cNvSpPr txBox="1"/>
          <p:nvPr/>
        </p:nvSpPr>
        <p:spPr>
          <a:xfrm>
            <a:off x="932191" y="2090172"/>
            <a:ext cx="10082567" cy="2677656"/>
          </a:xfrm>
          <a:prstGeom prst="rect">
            <a:avLst/>
          </a:prstGeom>
          <a:noFill/>
        </p:spPr>
        <p:txBody>
          <a:bodyPr wrap="square" rtlCol="0">
            <a:spAutoFit/>
          </a:bodyPr>
          <a:lstStyle/>
          <a:p>
            <a:pPr algn="just"/>
            <a:r>
              <a:rPr lang="es-ES" sz="2800" dirty="0">
                <a:solidFill>
                  <a:srgbClr val="8F8E8E"/>
                </a:solidFill>
              </a:rPr>
              <a:t>Algunos ejemplos de comportamiento inaceptable del usuario incluyen </a:t>
            </a:r>
            <a:r>
              <a:rPr lang="es-ES" sz="2800" b="1" dirty="0">
                <a:solidFill>
                  <a:srgbClr val="8F8E8E"/>
                </a:solidFill>
              </a:rPr>
              <a:t>la ingeniería inversa del software, la reventa prohibida de licencias individuales del fabricante de equipos originales (OEM), </a:t>
            </a:r>
            <a:r>
              <a:rPr lang="es-ES" sz="2800" dirty="0">
                <a:solidFill>
                  <a:srgbClr val="8F8E8E"/>
                </a:solidFill>
              </a:rPr>
              <a:t>la navegación en sitios de pornografía o de odio y el intercambio de software ilegal.</a:t>
            </a:r>
          </a:p>
          <a:p>
            <a:pPr algn="just"/>
            <a:r>
              <a:rPr lang="es-ES" sz="2800" dirty="0">
                <a:solidFill>
                  <a:srgbClr val="8F8E8E"/>
                </a:solidFill>
              </a:rPr>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3B1A0DCF-0D24-47BD-88E5-9891E8227921}"/>
              </a:ext>
            </a:extLst>
          </p:cNvPr>
          <p:cNvSpPr txBox="1"/>
          <p:nvPr/>
        </p:nvSpPr>
        <p:spPr>
          <a:xfrm>
            <a:off x="2824735" y="94373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3823138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75" y="0"/>
            <a:ext cx="12182080" cy="6858000"/>
          </a:xfrm>
          <a:prstGeom prst="rect">
            <a:avLst/>
          </a:prstGeom>
        </p:spPr>
      </p:pic>
      <p:sp>
        <p:nvSpPr>
          <p:cNvPr id="6" name="CuadroTexto 5"/>
          <p:cNvSpPr txBox="1"/>
          <p:nvPr/>
        </p:nvSpPr>
        <p:spPr>
          <a:xfrm>
            <a:off x="807281" y="2301187"/>
            <a:ext cx="10082567" cy="1384995"/>
          </a:xfrm>
          <a:prstGeom prst="rect">
            <a:avLst/>
          </a:prstGeom>
          <a:noFill/>
        </p:spPr>
        <p:txBody>
          <a:bodyPr wrap="square" rtlCol="0">
            <a:spAutoFit/>
          </a:bodyPr>
          <a:lstStyle/>
          <a:p>
            <a:pPr algn="just"/>
            <a:r>
              <a:rPr lang="es-ES" sz="2800" dirty="0">
                <a:solidFill>
                  <a:srgbClr val="8F8E8E"/>
                </a:solidFill>
              </a:rPr>
              <a:t>Además, cuando se importan datos de </a:t>
            </a:r>
            <a:r>
              <a:rPr lang="es-ES" sz="2800" b="1" dirty="0">
                <a:solidFill>
                  <a:srgbClr val="8F8E8E"/>
                </a:solidFill>
              </a:rPr>
              <a:t>producción a entornos de prueba</a:t>
            </a:r>
            <a:r>
              <a:rPr lang="es-ES" sz="2800" dirty="0">
                <a:solidFill>
                  <a:srgbClr val="8F8E8E"/>
                </a:solidFill>
              </a:rPr>
              <a:t>, se debe tener en cuenta </a:t>
            </a:r>
            <a:r>
              <a:rPr lang="es-ES" sz="2800" b="1" dirty="0">
                <a:solidFill>
                  <a:srgbClr val="8F8E8E"/>
                </a:solidFill>
              </a:rPr>
              <a:t>la protección contra la divulgación de información privada</a:t>
            </a:r>
            <a:r>
              <a:rPr lang="es-ES" sz="2800" dirty="0">
                <a:solidFill>
                  <a:srgbClr val="8F8E8E"/>
                </a:solidFill>
              </a:rPr>
              <a:t>.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1F799505-DC74-4375-811A-10E37DE6D5F4}"/>
              </a:ext>
            </a:extLst>
          </p:cNvPr>
          <p:cNvSpPr txBox="1"/>
          <p:nvPr/>
        </p:nvSpPr>
        <p:spPr>
          <a:xfrm>
            <a:off x="2824735" y="94373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97085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274575" y="1923065"/>
            <a:ext cx="10082567" cy="3108543"/>
          </a:xfrm>
          <a:prstGeom prst="rect">
            <a:avLst/>
          </a:prstGeom>
          <a:noFill/>
        </p:spPr>
        <p:txBody>
          <a:bodyPr wrap="square" rtlCol="0">
            <a:spAutoFit/>
          </a:bodyPr>
          <a:lstStyle/>
          <a:p>
            <a:pPr algn="just"/>
            <a:r>
              <a:rPr lang="es-ES" sz="2800" b="1" dirty="0">
                <a:solidFill>
                  <a:srgbClr val="8F8E8E"/>
                </a:solidFill>
              </a:rPr>
              <a:t>Anonimato de datos</a:t>
            </a:r>
          </a:p>
          <a:p>
            <a:pPr algn="just"/>
            <a:endParaRPr lang="es-ES" sz="2800" b="1" dirty="0">
              <a:solidFill>
                <a:srgbClr val="8F8E8E"/>
              </a:solidFill>
            </a:endParaRPr>
          </a:p>
          <a:p>
            <a:pPr algn="just"/>
            <a:r>
              <a:rPr lang="es-ES" sz="2800" dirty="0">
                <a:solidFill>
                  <a:srgbClr val="8F8E8E"/>
                </a:solidFill>
              </a:rPr>
              <a:t>La incidencia de la computación en la nube, combinada con la asequibilidad de la conectividad de red y el espacio de almacenamiento de datos, </a:t>
            </a:r>
            <a:r>
              <a:rPr lang="es-ES" sz="2800" b="1" dirty="0">
                <a:solidFill>
                  <a:srgbClr val="8F8E8E"/>
                </a:solidFill>
              </a:rPr>
              <a:t>ha traído consigo un mayor crecimiento en el número de recolectores y poseedores de datos</a:t>
            </a:r>
            <a:r>
              <a:rPr lang="es-ES" sz="2800" dirty="0">
                <a:solidFill>
                  <a:srgbClr val="8F8E8E"/>
                </a:solidFill>
              </a:rPr>
              <a:t>, que recopilan y mantienen información privada.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DD0A926-27E2-493E-BC05-5E23C3940F7E}"/>
              </a:ext>
            </a:extLst>
          </p:cNvPr>
          <p:cNvSpPr txBox="1"/>
          <p:nvPr/>
        </p:nvSpPr>
        <p:spPr>
          <a:xfrm>
            <a:off x="2824735" y="94373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1800081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274575" y="1830359"/>
            <a:ext cx="10082567" cy="3539430"/>
          </a:xfrm>
          <a:prstGeom prst="rect">
            <a:avLst/>
          </a:prstGeom>
          <a:noFill/>
        </p:spPr>
        <p:txBody>
          <a:bodyPr wrap="square" rtlCol="0">
            <a:spAutoFit/>
          </a:bodyPr>
          <a:lstStyle/>
          <a:p>
            <a:pPr algn="just"/>
            <a:r>
              <a:rPr lang="es-ES" sz="2800" b="1" dirty="0">
                <a:solidFill>
                  <a:srgbClr val="8F8E8E"/>
                </a:solidFill>
              </a:rPr>
              <a:t>Anonimato de datos</a:t>
            </a:r>
          </a:p>
          <a:p>
            <a:pPr algn="just"/>
            <a:endParaRPr lang="es-ES" sz="2800" b="1" dirty="0">
              <a:solidFill>
                <a:srgbClr val="8F8E8E"/>
              </a:solidFill>
            </a:endParaRPr>
          </a:p>
          <a:p>
            <a:pPr algn="just"/>
            <a:r>
              <a:rPr lang="es-ES" sz="2800" dirty="0">
                <a:solidFill>
                  <a:srgbClr val="8F8E8E"/>
                </a:solidFill>
              </a:rPr>
              <a:t>Algunas formas de información privada incluyen información de identificación personal (PII), información de salud personal (PHI) e información financiera personal (PFI). Esta información privada también debe protegerse.</a:t>
            </a:r>
          </a:p>
          <a:p>
            <a:pPr algn="just"/>
            <a:r>
              <a:rPr lang="es-ES" sz="2800" dirty="0">
                <a:solidFill>
                  <a:srgbClr val="8F8E8E"/>
                </a:solidFill>
              </a:rPr>
              <a:t>Un componente muy importante de proteger la información privada y asegurar la privacidad </a:t>
            </a:r>
            <a:r>
              <a:rPr lang="es-ES" sz="2800" b="1" dirty="0">
                <a:solidFill>
                  <a:srgbClr val="8F8E8E"/>
                </a:solidFill>
              </a:rPr>
              <a:t>es asegurar el anonimato</a:t>
            </a:r>
            <a:r>
              <a:rPr lang="es-ES"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B45E3F70-C6D9-4E56-902B-25874B214111}"/>
              </a:ext>
            </a:extLst>
          </p:cNvPr>
          <p:cNvSpPr txBox="1"/>
          <p:nvPr/>
        </p:nvSpPr>
        <p:spPr>
          <a:xfrm>
            <a:off x="2824735" y="94373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3577598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457069" y="1164134"/>
            <a:ext cx="10082567" cy="5693866"/>
          </a:xfrm>
          <a:prstGeom prst="rect">
            <a:avLst/>
          </a:prstGeom>
          <a:noFill/>
        </p:spPr>
        <p:txBody>
          <a:bodyPr wrap="square" rtlCol="0">
            <a:spAutoFit/>
          </a:bodyPr>
          <a:lstStyle/>
          <a:p>
            <a:pPr algn="just"/>
            <a:r>
              <a:rPr lang="es-ES" sz="2800" b="1" dirty="0">
                <a:solidFill>
                  <a:srgbClr val="8F8E8E"/>
                </a:solidFill>
              </a:rPr>
              <a:t>Anonimato de datos</a:t>
            </a:r>
          </a:p>
          <a:p>
            <a:pPr algn="just"/>
            <a:endParaRPr lang="es-ES" sz="2800" dirty="0">
              <a:solidFill>
                <a:srgbClr val="8F8E8E"/>
              </a:solidFill>
            </a:endParaRPr>
          </a:p>
          <a:p>
            <a:pPr algn="just"/>
            <a:r>
              <a:rPr lang="es-ES" sz="2800" dirty="0">
                <a:solidFill>
                  <a:srgbClr val="8F8E8E"/>
                </a:solidFill>
              </a:rPr>
              <a:t>Eliminando total y permanentemente identificadores personales a partir de datos, se puede garantizar el anonimato. El anonimato es </a:t>
            </a:r>
            <a:r>
              <a:rPr lang="es-ES" sz="2800" b="1" dirty="0">
                <a:solidFill>
                  <a:srgbClr val="8F8E8E"/>
                </a:solidFill>
              </a:rPr>
              <a:t>el proceso de eliminar información privada de los datos</a:t>
            </a:r>
            <a:r>
              <a:rPr lang="es-ES" sz="2800" dirty="0">
                <a:solidFill>
                  <a:srgbClr val="8F8E8E"/>
                </a:solidFill>
              </a:rPr>
              <a:t>. </a:t>
            </a:r>
            <a:r>
              <a:rPr lang="es-ES" sz="2800" b="1" dirty="0">
                <a:solidFill>
                  <a:srgbClr val="8F8E8E"/>
                </a:solidFill>
              </a:rPr>
              <a:t>Los datos anónimos no se pueden vincular a ninguna cuenta individual</a:t>
            </a:r>
            <a:r>
              <a:rPr lang="es-ES" sz="2800" dirty="0">
                <a:solidFill>
                  <a:srgbClr val="8F8E8E"/>
                </a:solidFill>
              </a:rPr>
              <a:t>.</a:t>
            </a:r>
          </a:p>
          <a:p>
            <a:pPr algn="just"/>
            <a:r>
              <a:rPr lang="es-ES" sz="2800" dirty="0">
                <a:solidFill>
                  <a:srgbClr val="8F8E8E"/>
                </a:solidFill>
              </a:rPr>
              <a:t>Las técnicas de anonimato son útiles para garantizar la privacidad de los datos. Estas técnicas incluyen:</a:t>
            </a:r>
          </a:p>
          <a:p>
            <a:pPr algn="just"/>
            <a:r>
              <a:rPr lang="es-ES" sz="2800" b="1" dirty="0">
                <a:solidFill>
                  <a:srgbClr val="8F8E8E"/>
                </a:solidFill>
              </a:rPr>
              <a:t>1. Reemplazo.</a:t>
            </a:r>
          </a:p>
          <a:p>
            <a:pPr algn="just"/>
            <a:r>
              <a:rPr lang="es-ES" sz="2800" b="1" dirty="0">
                <a:solidFill>
                  <a:srgbClr val="8F8E8E"/>
                </a:solidFill>
              </a:rPr>
              <a:t>2. Supresión.</a:t>
            </a:r>
          </a:p>
          <a:p>
            <a:pPr algn="just"/>
            <a:r>
              <a:rPr lang="es-ES" sz="2800" b="1" dirty="0">
                <a:solidFill>
                  <a:srgbClr val="8F8E8E"/>
                </a:solidFill>
              </a:rPr>
              <a:t>3. Generalización</a:t>
            </a:r>
          </a:p>
          <a:p>
            <a:pPr algn="just"/>
            <a:r>
              <a:rPr lang="es-ES" sz="2800" b="1" dirty="0">
                <a:solidFill>
                  <a:srgbClr val="8F8E8E"/>
                </a:solidFill>
              </a:rPr>
              <a:t>4. </a:t>
            </a:r>
            <a:r>
              <a:rPr lang="es-ES" sz="2800" b="1" dirty="0" err="1">
                <a:solidFill>
                  <a:srgbClr val="8F8E8E"/>
                </a:solidFill>
              </a:rPr>
              <a:t>Pertubación</a:t>
            </a:r>
            <a:endParaRPr lang="es-ES" sz="2800" b="1" dirty="0">
              <a:solidFill>
                <a:srgbClr val="8F8E8E"/>
              </a:solidFill>
            </a:endParaRP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7651E844-858B-4792-9F63-A58D5C62A2AB}"/>
              </a:ext>
            </a:extLst>
          </p:cNvPr>
          <p:cNvSpPr txBox="1"/>
          <p:nvPr/>
        </p:nvSpPr>
        <p:spPr>
          <a:xfrm>
            <a:off x="3190495" y="574421"/>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370161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274575" y="1521385"/>
            <a:ext cx="10082567" cy="3970318"/>
          </a:xfrm>
          <a:prstGeom prst="rect">
            <a:avLst/>
          </a:prstGeom>
          <a:noFill/>
        </p:spPr>
        <p:txBody>
          <a:bodyPr wrap="square" rtlCol="0">
            <a:spAutoFit/>
          </a:bodyPr>
          <a:lstStyle/>
          <a:p>
            <a:pPr algn="just"/>
            <a:r>
              <a:rPr lang="es-ES" sz="2800" b="1" dirty="0">
                <a:solidFill>
                  <a:srgbClr val="8F8E8E"/>
                </a:solidFill>
              </a:rPr>
              <a:t>Anonimato de datos</a:t>
            </a:r>
          </a:p>
          <a:p>
            <a:pPr algn="just"/>
            <a:endParaRPr lang="es-ES" sz="2800" dirty="0">
              <a:solidFill>
                <a:srgbClr val="8F8E8E"/>
              </a:solidFill>
            </a:endParaRPr>
          </a:p>
          <a:p>
            <a:pPr algn="just"/>
            <a:r>
              <a:rPr lang="es-ES" sz="2800" dirty="0">
                <a:solidFill>
                  <a:srgbClr val="8F8E8E"/>
                </a:solidFill>
              </a:rPr>
              <a:t>El </a:t>
            </a:r>
            <a:r>
              <a:rPr lang="es-ES" sz="2800" b="1" dirty="0">
                <a:solidFill>
                  <a:srgbClr val="8F8E8E"/>
                </a:solidFill>
              </a:rPr>
              <a:t>reemplazo</a:t>
            </a:r>
            <a:r>
              <a:rPr lang="es-ES" sz="2800" dirty="0">
                <a:solidFill>
                  <a:srgbClr val="8F8E8E"/>
                </a:solidFill>
              </a:rPr>
              <a:t>, también conocido como </a:t>
            </a:r>
            <a:r>
              <a:rPr lang="es-ES" sz="2800" b="1" dirty="0">
                <a:solidFill>
                  <a:srgbClr val="8F8E8E"/>
                </a:solidFill>
              </a:rPr>
              <a:t>sustitución, es la técnica de </a:t>
            </a:r>
            <a:r>
              <a:rPr lang="es-ES" sz="2800" b="1" dirty="0" err="1">
                <a:solidFill>
                  <a:srgbClr val="8F8E8E"/>
                </a:solidFill>
              </a:rPr>
              <a:t>anonimización</a:t>
            </a:r>
            <a:r>
              <a:rPr lang="es-ES" sz="2800" b="1" dirty="0">
                <a:solidFill>
                  <a:srgbClr val="8F8E8E"/>
                </a:solidFill>
              </a:rPr>
              <a:t> en la que la información identificable se sustituye por información no identificable.</a:t>
            </a:r>
            <a:r>
              <a:rPr lang="es-ES" sz="2800" dirty="0">
                <a:solidFill>
                  <a:srgbClr val="8F8E8E"/>
                </a:solidFill>
              </a:rPr>
              <a:t> Por ejemplo, el número de cuenta principal de un titular de tarjeta se reemplaza por datos ficticios. La </a:t>
            </a:r>
            <a:r>
              <a:rPr lang="es-ES" sz="2800" b="1" dirty="0">
                <a:solidFill>
                  <a:srgbClr val="8F8E8E"/>
                </a:solidFill>
              </a:rPr>
              <a:t>supresión</a:t>
            </a:r>
            <a:r>
              <a:rPr lang="es-ES" sz="2800" dirty="0">
                <a:solidFill>
                  <a:srgbClr val="8F8E8E"/>
                </a:solidFill>
              </a:rPr>
              <a:t>, también conocida como </a:t>
            </a:r>
            <a:r>
              <a:rPr lang="es-ES" sz="2800" b="1" dirty="0">
                <a:solidFill>
                  <a:srgbClr val="8F8E8E"/>
                </a:solidFill>
              </a:rPr>
              <a:t>omisión</a:t>
            </a:r>
            <a:r>
              <a:rPr lang="es-ES" sz="2800" dirty="0">
                <a:solidFill>
                  <a:srgbClr val="8F8E8E"/>
                </a:solidFill>
              </a:rPr>
              <a:t>, </a:t>
            </a:r>
            <a:r>
              <a:rPr lang="es-ES" sz="2800" b="1" dirty="0">
                <a:solidFill>
                  <a:srgbClr val="8F8E8E"/>
                </a:solidFill>
              </a:rPr>
              <a:t>es la técnica de </a:t>
            </a:r>
            <a:r>
              <a:rPr lang="es-ES" sz="2800" b="1" dirty="0" err="1">
                <a:solidFill>
                  <a:srgbClr val="8F8E8E"/>
                </a:solidFill>
              </a:rPr>
              <a:t>anonimización</a:t>
            </a:r>
            <a:r>
              <a:rPr lang="es-ES" sz="2800" b="1" dirty="0">
                <a:solidFill>
                  <a:srgbClr val="8F8E8E"/>
                </a:solidFill>
              </a:rPr>
              <a:t> en la que se omite información identificable de la información que se divulga</a:t>
            </a:r>
            <a:r>
              <a:rPr lang="es-ES"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FB922617-632C-4ADE-A9D0-4E8D71CDFDCA}"/>
              </a:ext>
            </a:extLst>
          </p:cNvPr>
          <p:cNvSpPr txBox="1"/>
          <p:nvPr/>
        </p:nvSpPr>
        <p:spPr>
          <a:xfrm>
            <a:off x="3190495" y="574421"/>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2037214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448612" y="1529539"/>
            <a:ext cx="10082567" cy="3539430"/>
          </a:xfrm>
          <a:prstGeom prst="rect">
            <a:avLst/>
          </a:prstGeom>
          <a:noFill/>
        </p:spPr>
        <p:txBody>
          <a:bodyPr wrap="square" rtlCol="0">
            <a:spAutoFit/>
          </a:bodyPr>
          <a:lstStyle/>
          <a:p>
            <a:pPr algn="just"/>
            <a:r>
              <a:rPr lang="es-ES" sz="2800" b="1" dirty="0">
                <a:solidFill>
                  <a:srgbClr val="8F8E8E"/>
                </a:solidFill>
              </a:rPr>
              <a:t>Anonimato de datos</a:t>
            </a:r>
          </a:p>
          <a:p>
            <a:pPr algn="just"/>
            <a:endParaRPr lang="es-ES" sz="2800" dirty="0">
              <a:solidFill>
                <a:srgbClr val="8F8E8E"/>
              </a:solidFill>
            </a:endParaRPr>
          </a:p>
          <a:p>
            <a:pPr algn="just"/>
            <a:r>
              <a:rPr lang="es-ES" sz="2800" dirty="0">
                <a:solidFill>
                  <a:srgbClr val="8F8E8E"/>
                </a:solidFill>
              </a:rPr>
              <a:t>Por ejemplo, solo se mantienen los </a:t>
            </a:r>
            <a:r>
              <a:rPr lang="es-ES" sz="2800" b="1" dirty="0">
                <a:solidFill>
                  <a:srgbClr val="8F8E8E"/>
                </a:solidFill>
              </a:rPr>
              <a:t>últimos cuatro números del número de seguro social de la persona</a:t>
            </a:r>
            <a:r>
              <a:rPr lang="es-ES" sz="2800" dirty="0">
                <a:solidFill>
                  <a:srgbClr val="8F8E8E"/>
                </a:solidFill>
              </a:rPr>
              <a:t>. La </a:t>
            </a:r>
            <a:r>
              <a:rPr lang="es-ES" sz="2800" b="1" dirty="0">
                <a:solidFill>
                  <a:srgbClr val="8F8E8E"/>
                </a:solidFill>
              </a:rPr>
              <a:t>generalización</a:t>
            </a:r>
            <a:r>
              <a:rPr lang="es-ES" sz="2800" dirty="0">
                <a:solidFill>
                  <a:srgbClr val="8F8E8E"/>
                </a:solidFill>
              </a:rPr>
              <a:t> es la técnica de anonimato </a:t>
            </a:r>
            <a:r>
              <a:rPr lang="es-ES" sz="2800" b="1" dirty="0">
                <a:solidFill>
                  <a:srgbClr val="8F8E8E"/>
                </a:solidFill>
              </a:rPr>
              <a:t>en la que la información identificable específica se reemplaza utilizando una forma más generalizada</a:t>
            </a:r>
            <a:r>
              <a:rPr lang="es-ES" sz="2800" dirty="0">
                <a:solidFill>
                  <a:srgbClr val="8F8E8E"/>
                </a:solidFill>
              </a:rPr>
              <a:t>. Por ejemplo, la información de la fecha de nacimiento se reemplaza solo por el año de nacimiento.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1E01854A-FD11-4433-8571-5BE8E54F41E0}"/>
              </a:ext>
            </a:extLst>
          </p:cNvPr>
          <p:cNvSpPr txBox="1"/>
          <p:nvPr/>
        </p:nvSpPr>
        <p:spPr>
          <a:xfrm>
            <a:off x="3190495" y="574421"/>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1372573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117093" y="1563371"/>
            <a:ext cx="10082567" cy="4401205"/>
          </a:xfrm>
          <a:prstGeom prst="rect">
            <a:avLst/>
          </a:prstGeom>
          <a:noFill/>
        </p:spPr>
        <p:txBody>
          <a:bodyPr wrap="square" rtlCol="0">
            <a:spAutoFit/>
          </a:bodyPr>
          <a:lstStyle/>
          <a:p>
            <a:pPr algn="just"/>
            <a:r>
              <a:rPr lang="es-ES" sz="2800" dirty="0">
                <a:solidFill>
                  <a:srgbClr val="8F8E8E"/>
                </a:solidFill>
              </a:rPr>
              <a:t>La </a:t>
            </a:r>
            <a:r>
              <a:rPr lang="es-ES" sz="2800" b="1" dirty="0">
                <a:solidFill>
                  <a:srgbClr val="8F8E8E"/>
                </a:solidFill>
              </a:rPr>
              <a:t>perturbación</a:t>
            </a:r>
            <a:r>
              <a:rPr lang="es-ES" sz="2800" dirty="0">
                <a:solidFill>
                  <a:srgbClr val="8F8E8E"/>
                </a:solidFill>
              </a:rPr>
              <a:t>, también conocida como </a:t>
            </a:r>
            <a:r>
              <a:rPr lang="es-ES" sz="2800" b="1" dirty="0">
                <a:solidFill>
                  <a:srgbClr val="8F8E8E"/>
                </a:solidFill>
              </a:rPr>
              <a:t>aleatorización</a:t>
            </a:r>
            <a:r>
              <a:rPr lang="es-ES" sz="2800" dirty="0">
                <a:solidFill>
                  <a:srgbClr val="8F8E8E"/>
                </a:solidFill>
              </a:rPr>
              <a:t>, </a:t>
            </a:r>
            <a:r>
              <a:rPr lang="es-ES" sz="2800" b="1" dirty="0">
                <a:solidFill>
                  <a:srgbClr val="8F8E8E"/>
                </a:solidFill>
              </a:rPr>
              <a:t>es la técnica de anonimato que implica realizar cambios aleatorios en los datos</a:t>
            </a:r>
            <a:r>
              <a:rPr lang="es-ES" sz="2800" dirty="0">
                <a:solidFill>
                  <a:srgbClr val="8F8E8E"/>
                </a:solidFill>
              </a:rPr>
              <a:t>.</a:t>
            </a:r>
          </a:p>
          <a:p>
            <a:pPr algn="just"/>
            <a:r>
              <a:rPr lang="es-ES" sz="2800" dirty="0">
                <a:solidFill>
                  <a:srgbClr val="8F8E8E"/>
                </a:solidFill>
              </a:rPr>
              <a:t>Cuando los datos se vuelven anónimos, también es muy importante </a:t>
            </a:r>
            <a:r>
              <a:rPr lang="es-ES" sz="2800" b="1" dirty="0">
                <a:solidFill>
                  <a:srgbClr val="8F8E8E"/>
                </a:solidFill>
              </a:rPr>
              <a:t>asegurarse</a:t>
            </a:r>
            <a:r>
              <a:rPr lang="es-ES" sz="2800" dirty="0">
                <a:solidFill>
                  <a:srgbClr val="8F8E8E"/>
                </a:solidFill>
              </a:rPr>
              <a:t> de que </a:t>
            </a:r>
            <a:r>
              <a:rPr lang="es-ES" sz="2800" b="1" dirty="0">
                <a:solidFill>
                  <a:srgbClr val="8F8E8E"/>
                </a:solidFill>
              </a:rPr>
              <a:t>cualquier información de identificación personal que se elimine de los datos asociados no se pueda volver a asociar con los datos o con la persona</a:t>
            </a:r>
            <a:r>
              <a:rPr lang="es-ES" sz="2800" dirty="0">
                <a:solidFill>
                  <a:srgbClr val="8F8E8E"/>
                </a:solidFill>
              </a:rPr>
              <a:t>. En otras palabras, el anonimato de los datos </a:t>
            </a:r>
            <a:r>
              <a:rPr lang="es-ES" sz="2800" b="1" dirty="0">
                <a:solidFill>
                  <a:srgbClr val="8F8E8E"/>
                </a:solidFill>
              </a:rPr>
              <a:t>debe permitir la desvinculación</a:t>
            </a:r>
            <a:r>
              <a:rPr lang="es-ES" sz="2800" dirty="0">
                <a:solidFill>
                  <a:srgbClr val="8F8E8E"/>
                </a:solidFill>
              </a:rPr>
              <a:t>, es decir, </a:t>
            </a:r>
            <a:r>
              <a:rPr lang="es-ES" sz="2800" b="1" dirty="0">
                <a:solidFill>
                  <a:srgbClr val="8F8E8E"/>
                </a:solidFill>
              </a:rPr>
              <a:t>el proveedor de la información no puede ser identificado</a:t>
            </a:r>
            <a:r>
              <a:rPr lang="es-ES" sz="2800" dirty="0">
                <a:solidFill>
                  <a:srgbClr val="8F8E8E"/>
                </a:solidFill>
              </a:rPr>
              <a:t> (vinculado a) con la información que se está proporcionando.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AAAD6DDF-D7C1-4A77-8F8C-12445CDB4E5F}"/>
              </a:ext>
            </a:extLst>
          </p:cNvPr>
          <p:cNvSpPr txBox="1"/>
          <p:nvPr/>
        </p:nvSpPr>
        <p:spPr>
          <a:xfrm>
            <a:off x="3190495" y="574421"/>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501366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274575" y="1704227"/>
            <a:ext cx="10082567" cy="4401205"/>
          </a:xfrm>
          <a:prstGeom prst="rect">
            <a:avLst/>
          </a:prstGeom>
          <a:noFill/>
        </p:spPr>
        <p:txBody>
          <a:bodyPr wrap="square" rtlCol="0">
            <a:spAutoFit/>
          </a:bodyPr>
          <a:lstStyle/>
          <a:p>
            <a:pPr algn="just"/>
            <a:r>
              <a:rPr lang="es-ES" sz="2800" b="1" dirty="0" err="1">
                <a:solidFill>
                  <a:srgbClr val="8F8E8E"/>
                </a:solidFill>
              </a:rPr>
              <a:t>Onion</a:t>
            </a:r>
            <a:r>
              <a:rPr lang="es-ES" sz="2800" b="1" dirty="0">
                <a:solidFill>
                  <a:srgbClr val="8F8E8E"/>
                </a:solidFill>
              </a:rPr>
              <a:t> </a:t>
            </a:r>
            <a:r>
              <a:rPr lang="es-ES" sz="2800" b="1" dirty="0" err="1">
                <a:solidFill>
                  <a:srgbClr val="8F8E8E"/>
                </a:solidFill>
              </a:rPr>
              <a:t>Routing</a:t>
            </a:r>
            <a:r>
              <a:rPr lang="es-ES" sz="2800" b="1" dirty="0">
                <a:solidFill>
                  <a:srgbClr val="8F8E8E"/>
                </a:solidFill>
              </a:rPr>
              <a:t> (</a:t>
            </a:r>
            <a:r>
              <a:rPr lang="es-ES" sz="2800" b="1" dirty="0" err="1">
                <a:solidFill>
                  <a:srgbClr val="8F8E8E"/>
                </a:solidFill>
              </a:rPr>
              <a:t>Tor</a:t>
            </a:r>
            <a:r>
              <a:rPr lang="es-ES" sz="2800" b="1" dirty="0">
                <a:solidFill>
                  <a:srgbClr val="8F8E8E"/>
                </a:solidFill>
              </a:rPr>
              <a:t>) </a:t>
            </a:r>
            <a:r>
              <a:rPr lang="es-ES" sz="2800" dirty="0">
                <a:solidFill>
                  <a:srgbClr val="8F8E8E"/>
                </a:solidFill>
              </a:rPr>
              <a:t>es una plataforma que los desarrolladores de software </a:t>
            </a:r>
            <a:r>
              <a:rPr lang="es-ES" sz="2800" b="1" dirty="0">
                <a:solidFill>
                  <a:srgbClr val="8F8E8E"/>
                </a:solidFill>
              </a:rPr>
              <a:t>pueden aprovechar para diseñar software </a:t>
            </a:r>
            <a:r>
              <a:rPr lang="es-ES" sz="2800" dirty="0">
                <a:solidFill>
                  <a:srgbClr val="8F8E8E"/>
                </a:solidFill>
              </a:rPr>
              <a:t>con </a:t>
            </a:r>
            <a:r>
              <a:rPr lang="es-ES" sz="2800" b="1" dirty="0">
                <a:solidFill>
                  <a:srgbClr val="8F8E8E"/>
                </a:solidFill>
              </a:rPr>
              <a:t>anonimato y privacidad integrados, incluso en redes públicas</a:t>
            </a:r>
            <a:r>
              <a:rPr lang="es-ES" sz="2800" dirty="0">
                <a:solidFill>
                  <a:srgbClr val="8F8E8E"/>
                </a:solidFill>
              </a:rPr>
              <a:t>.</a:t>
            </a:r>
          </a:p>
          <a:p>
            <a:pPr algn="just"/>
            <a:r>
              <a:rPr lang="es-ES" sz="2800" dirty="0">
                <a:solidFill>
                  <a:srgbClr val="8F8E8E"/>
                </a:solidFill>
              </a:rPr>
              <a:t>Es importante tener en cuenta que, si bien el anonimato de datos asegura la privacidad, </a:t>
            </a:r>
            <a:r>
              <a:rPr lang="es-ES" sz="2800" b="1" dirty="0">
                <a:solidFill>
                  <a:srgbClr val="8F8E8E"/>
                </a:solidFill>
              </a:rPr>
              <a:t>no necesariamente garantiza la protección total de la privacidad</a:t>
            </a:r>
            <a:r>
              <a:rPr lang="es-ES" sz="2800" dirty="0">
                <a:solidFill>
                  <a:srgbClr val="8F8E8E"/>
                </a:solidFill>
              </a:rPr>
              <a:t>, porque un atacante puede realizar un ataque de inferencia y aún ser capaz de recopilar la información identificable agregando y correlacionados conjuntos de datos relacionados.</a:t>
            </a:r>
            <a:endParaRPr lang="es-ES_tradnl" sz="2800" dirty="0">
              <a:solidFill>
                <a:srgbClr val="8F8E8E"/>
              </a:solidFill>
            </a:endParaRP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ACF41D03-8951-4018-9EEE-D92986119F2E}"/>
              </a:ext>
            </a:extLst>
          </p:cNvPr>
          <p:cNvSpPr txBox="1"/>
          <p:nvPr/>
        </p:nvSpPr>
        <p:spPr>
          <a:xfrm>
            <a:off x="3190495" y="574421"/>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107424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738555"/>
            <a:ext cx="10082567" cy="2677656"/>
          </a:xfrm>
          <a:prstGeom prst="rect">
            <a:avLst/>
          </a:prstGeom>
          <a:noFill/>
        </p:spPr>
        <p:txBody>
          <a:bodyPr wrap="square" rtlCol="0">
            <a:spAutoFit/>
          </a:bodyPr>
          <a:lstStyle/>
          <a:p>
            <a:pPr algn="just"/>
            <a:r>
              <a:rPr lang="es-ES" sz="2800" b="1" dirty="0">
                <a:solidFill>
                  <a:srgbClr val="8F8E8E"/>
                </a:solidFill>
              </a:rPr>
              <a:t>Disposición</a:t>
            </a:r>
          </a:p>
          <a:p>
            <a:pPr algn="just"/>
            <a:endParaRPr lang="es-ES" sz="2800" b="1" dirty="0">
              <a:solidFill>
                <a:srgbClr val="8F8E8E"/>
              </a:solidFill>
            </a:endParaRPr>
          </a:p>
          <a:p>
            <a:pPr algn="just"/>
            <a:r>
              <a:rPr lang="es-ES" sz="2800" dirty="0">
                <a:solidFill>
                  <a:srgbClr val="8F8E8E"/>
                </a:solidFill>
              </a:rPr>
              <a:t>Todo el software es vulnerable hasta que él y los datos que procesa, transmite y almacena </a:t>
            </a:r>
            <a:r>
              <a:rPr lang="es-ES" sz="2800" b="1" dirty="0">
                <a:solidFill>
                  <a:srgbClr val="8F8E8E"/>
                </a:solidFill>
              </a:rPr>
              <a:t>se eliminan de forma segura</a:t>
            </a:r>
            <a:r>
              <a:rPr lang="es-ES" sz="2800" dirty="0">
                <a:solidFill>
                  <a:srgbClr val="8F8E8E"/>
                </a:solidFill>
              </a:rPr>
              <a:t>. Esto es particularmente de gran importancia</a:t>
            </a:r>
            <a:r>
              <a:rPr lang="es-ES" sz="2800" b="1" dirty="0">
                <a:solidFill>
                  <a:srgbClr val="8F8E8E"/>
                </a:solidFill>
              </a:rPr>
              <a:t> si los datos son sensibles y / o identificables personalmente</a:t>
            </a:r>
            <a:r>
              <a:rPr lang="es-ES" sz="2800" dirty="0">
                <a:solidFill>
                  <a:srgbClr val="8F8E8E"/>
                </a:solidFill>
              </a:rPr>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8503033-1E53-415F-9DFF-407532CC82BC}"/>
              </a:ext>
            </a:extLst>
          </p:cNvPr>
          <p:cNvSpPr txBox="1"/>
          <p:nvPr/>
        </p:nvSpPr>
        <p:spPr>
          <a:xfrm>
            <a:off x="3190495" y="574421"/>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236302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832790" y="2277147"/>
            <a:ext cx="10082567" cy="2677656"/>
          </a:xfrm>
          <a:prstGeom prst="rect">
            <a:avLst/>
          </a:prstGeom>
          <a:noFill/>
        </p:spPr>
        <p:txBody>
          <a:bodyPr wrap="square" rtlCol="0">
            <a:spAutoFit/>
          </a:bodyPr>
          <a:lstStyle/>
          <a:p>
            <a:pPr algn="just"/>
            <a:r>
              <a:rPr lang="es-ES" sz="2800" dirty="0">
                <a:solidFill>
                  <a:srgbClr val="8F8E8E"/>
                </a:solidFill>
              </a:rPr>
              <a:t>En este tema, se introducen algunas de las regulaciones, leyes y mandatos de privacidad importantes. Es muy recomendable que, </a:t>
            </a:r>
            <a:r>
              <a:rPr lang="es-ES" sz="2800" b="1" dirty="0">
                <a:solidFill>
                  <a:srgbClr val="8F8E8E"/>
                </a:solidFill>
              </a:rPr>
              <a:t>como CSSLP, esté familiarizado con cada una de estas regulaciones y actos importantes</a:t>
            </a:r>
            <a:r>
              <a:rPr lang="es-ES" sz="2800" dirty="0">
                <a:solidFill>
                  <a:srgbClr val="8F8E8E"/>
                </a:solidFill>
              </a:rPr>
              <a:t>, así como con cualquier otro requisito reglamentario, de privacidad y de cumplimiento que su organización deba cumplir.</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D3CB20D0-22DC-4497-AB99-1AC399D8B035}"/>
              </a:ext>
            </a:extLst>
          </p:cNvPr>
          <p:cNvSpPr txBox="1"/>
          <p:nvPr/>
        </p:nvSpPr>
        <p:spPr>
          <a:xfrm>
            <a:off x="2404404" y="959000"/>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ES_tradnl" sz="3200" dirty="0"/>
              <a:t>Regulaciones, </a:t>
            </a:r>
            <a:r>
              <a:rPr lang="es-ES_tradnl" sz="3200" dirty="0">
                <a:solidFill>
                  <a:srgbClr val="8F8E8E"/>
                </a:solidFill>
              </a:rPr>
              <a:t>privacidad y cumplimiento</a:t>
            </a:r>
          </a:p>
        </p:txBody>
      </p:sp>
    </p:spTree>
    <p:extLst>
      <p:ext uri="{BB962C8B-B14F-4D97-AF65-F5344CB8AC3E}">
        <p14:creationId xmlns:p14="http://schemas.microsoft.com/office/powerpoint/2010/main" val="783793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274575" y="1627297"/>
            <a:ext cx="10082567" cy="3539430"/>
          </a:xfrm>
          <a:prstGeom prst="rect">
            <a:avLst/>
          </a:prstGeom>
          <a:noFill/>
        </p:spPr>
        <p:txBody>
          <a:bodyPr wrap="square" rtlCol="0">
            <a:spAutoFit/>
          </a:bodyPr>
          <a:lstStyle/>
          <a:p>
            <a:pPr algn="just"/>
            <a:r>
              <a:rPr lang="es-ES" sz="2800" b="1" dirty="0">
                <a:solidFill>
                  <a:srgbClr val="8F8E8E"/>
                </a:solidFill>
              </a:rPr>
              <a:t>Disposición</a:t>
            </a:r>
          </a:p>
          <a:p>
            <a:pPr algn="just"/>
            <a:endParaRPr lang="es-ES" sz="2800" b="1" dirty="0">
              <a:solidFill>
                <a:srgbClr val="8F8E8E"/>
              </a:solidFill>
            </a:endParaRPr>
          </a:p>
          <a:p>
            <a:pPr algn="just"/>
            <a:r>
              <a:rPr lang="es-ES" sz="2800" dirty="0">
                <a:solidFill>
                  <a:srgbClr val="8F8E8E"/>
                </a:solidFill>
              </a:rPr>
              <a:t>Las regulaciones </a:t>
            </a:r>
            <a:r>
              <a:rPr lang="es-ES" sz="2800" b="1" dirty="0">
                <a:solidFill>
                  <a:srgbClr val="8F8E8E"/>
                </a:solidFill>
              </a:rPr>
              <a:t>de privacidad exigen no solo la protección </a:t>
            </a:r>
            <a:r>
              <a:rPr lang="es-ES" sz="2800" dirty="0">
                <a:solidFill>
                  <a:srgbClr val="8F8E8E"/>
                </a:solidFill>
              </a:rPr>
              <a:t>de la </a:t>
            </a:r>
            <a:r>
              <a:rPr lang="es-ES" sz="2800" b="1" dirty="0">
                <a:solidFill>
                  <a:srgbClr val="8F8E8E"/>
                </a:solidFill>
              </a:rPr>
              <a:t>información</a:t>
            </a:r>
            <a:r>
              <a:rPr lang="es-ES" sz="2800" dirty="0">
                <a:solidFill>
                  <a:srgbClr val="8F8E8E"/>
                </a:solidFill>
              </a:rPr>
              <a:t> privada </a:t>
            </a:r>
            <a:r>
              <a:rPr lang="es-ES" sz="2800" b="1" dirty="0">
                <a:solidFill>
                  <a:srgbClr val="8F8E8E"/>
                </a:solidFill>
              </a:rPr>
              <a:t>cuando se transmite, procesa y almacena</a:t>
            </a:r>
            <a:r>
              <a:rPr lang="es-ES" sz="2800" dirty="0">
                <a:solidFill>
                  <a:srgbClr val="8F8E8E"/>
                </a:solidFill>
              </a:rPr>
              <a:t>, sino también </a:t>
            </a:r>
            <a:r>
              <a:rPr lang="es-ES" sz="2800" b="1" dirty="0">
                <a:solidFill>
                  <a:srgbClr val="8F8E8E"/>
                </a:solidFill>
              </a:rPr>
              <a:t>después de que ha dejado de ser útil</a:t>
            </a:r>
            <a:r>
              <a:rPr lang="es-ES" sz="2800" dirty="0">
                <a:solidFill>
                  <a:srgbClr val="8F8E8E"/>
                </a:solidFill>
              </a:rPr>
              <a:t>. Es necesario implementar </a:t>
            </a:r>
            <a:r>
              <a:rPr lang="es-ES" sz="2800" b="1" dirty="0">
                <a:solidFill>
                  <a:srgbClr val="8F8E8E"/>
                </a:solidFill>
              </a:rPr>
              <a:t>controles técnicos, administrativos y físicos </a:t>
            </a:r>
            <a:r>
              <a:rPr lang="es-ES" sz="2800" dirty="0">
                <a:solidFill>
                  <a:srgbClr val="8F8E8E"/>
                </a:solidFill>
              </a:rPr>
              <a:t>adecuados para proteger la información privada contra las amenazas de los piratas informáticos.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FC2DC5E-D7EA-427E-8CEB-608349B71D52}"/>
              </a:ext>
            </a:extLst>
          </p:cNvPr>
          <p:cNvSpPr txBox="1"/>
          <p:nvPr/>
        </p:nvSpPr>
        <p:spPr>
          <a:xfrm>
            <a:off x="3190495" y="72656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1132974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453128"/>
            <a:ext cx="10082567" cy="4832092"/>
          </a:xfrm>
          <a:prstGeom prst="rect">
            <a:avLst/>
          </a:prstGeom>
          <a:noFill/>
        </p:spPr>
        <p:txBody>
          <a:bodyPr wrap="square" rtlCol="0">
            <a:spAutoFit/>
          </a:bodyPr>
          <a:lstStyle/>
          <a:p>
            <a:pPr algn="just"/>
            <a:r>
              <a:rPr lang="es-ES" sz="2800" b="1" dirty="0">
                <a:solidFill>
                  <a:srgbClr val="8F8E8E"/>
                </a:solidFill>
              </a:rPr>
              <a:t>Disposición</a:t>
            </a:r>
          </a:p>
          <a:p>
            <a:pPr algn="just"/>
            <a:endParaRPr lang="es-ES" sz="2800" dirty="0">
              <a:solidFill>
                <a:srgbClr val="8F8E8E"/>
              </a:solidFill>
            </a:endParaRPr>
          </a:p>
          <a:p>
            <a:pPr algn="just"/>
            <a:r>
              <a:rPr lang="es-ES" sz="2800" dirty="0">
                <a:solidFill>
                  <a:srgbClr val="8F8E8E"/>
                </a:solidFill>
              </a:rPr>
              <a:t>Estos controles deben </a:t>
            </a:r>
            <a:r>
              <a:rPr lang="es-ES" sz="2800" b="1" dirty="0">
                <a:solidFill>
                  <a:srgbClr val="8F8E8E"/>
                </a:solidFill>
              </a:rPr>
              <a:t>garantizar salvaguardias razonables </a:t>
            </a:r>
            <a:r>
              <a:rPr lang="es-ES" sz="2800" dirty="0">
                <a:solidFill>
                  <a:srgbClr val="8F8E8E"/>
                </a:solidFill>
              </a:rPr>
              <a:t>para </a:t>
            </a:r>
            <a:r>
              <a:rPr lang="es-ES" sz="2800" b="1" dirty="0">
                <a:solidFill>
                  <a:srgbClr val="8F8E8E"/>
                </a:solidFill>
              </a:rPr>
              <a:t>minimizar</a:t>
            </a:r>
            <a:r>
              <a:rPr lang="es-ES" sz="2800" dirty="0">
                <a:solidFill>
                  <a:srgbClr val="8F8E8E"/>
                </a:solidFill>
              </a:rPr>
              <a:t> los </a:t>
            </a:r>
            <a:r>
              <a:rPr lang="es-ES" sz="2800" b="1" dirty="0">
                <a:solidFill>
                  <a:srgbClr val="8F8E8E"/>
                </a:solidFill>
              </a:rPr>
              <a:t>incidentes</a:t>
            </a:r>
            <a:r>
              <a:rPr lang="es-ES" sz="2800" dirty="0">
                <a:solidFill>
                  <a:srgbClr val="8F8E8E"/>
                </a:solidFill>
              </a:rPr>
              <a:t> y </a:t>
            </a:r>
            <a:r>
              <a:rPr lang="es-ES" sz="2800" b="1" dirty="0">
                <a:solidFill>
                  <a:srgbClr val="8F8E8E"/>
                </a:solidFill>
              </a:rPr>
              <a:t>evitar los usos prohibidos y la divulgación de información privada</a:t>
            </a:r>
            <a:r>
              <a:rPr lang="es-ES" sz="2800" dirty="0">
                <a:solidFill>
                  <a:srgbClr val="8F8E8E"/>
                </a:solidFill>
              </a:rPr>
              <a:t>, incluida la eliminación de dicha información.</a:t>
            </a:r>
          </a:p>
          <a:p>
            <a:pPr algn="just"/>
            <a:r>
              <a:rPr lang="es-ES" sz="2800" dirty="0">
                <a:solidFill>
                  <a:srgbClr val="8F8E8E"/>
                </a:solidFill>
              </a:rPr>
              <a:t>La </a:t>
            </a:r>
            <a:r>
              <a:rPr lang="es-ES" sz="2800" b="1" dirty="0">
                <a:solidFill>
                  <a:srgbClr val="8F8E8E"/>
                </a:solidFill>
              </a:rPr>
              <a:t>mayoría de las regulaciones </a:t>
            </a:r>
            <a:r>
              <a:rPr lang="es-ES" sz="2800" dirty="0">
                <a:solidFill>
                  <a:srgbClr val="8F8E8E"/>
                </a:solidFill>
              </a:rPr>
              <a:t>de privacidad </a:t>
            </a:r>
            <a:r>
              <a:rPr lang="es-ES" sz="2800" b="1" dirty="0">
                <a:solidFill>
                  <a:srgbClr val="8F8E8E"/>
                </a:solidFill>
              </a:rPr>
              <a:t>requieren la implementación de políticas y procedimientos para abordar la disposición final de la información privada</a:t>
            </a:r>
            <a:r>
              <a:rPr lang="es-ES" sz="2800" dirty="0">
                <a:solidFill>
                  <a:srgbClr val="8F8E8E"/>
                </a:solidFill>
              </a:rPr>
              <a:t> y / o la desinfección del hardware y los medios electrónicos en los que se almacena, antes de que el hardware se reaprovisione para su reutilización.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5729BC9B-5E42-4C08-885A-77D5CF0F7730}"/>
              </a:ext>
            </a:extLst>
          </p:cNvPr>
          <p:cNvSpPr txBox="1"/>
          <p:nvPr/>
        </p:nvSpPr>
        <p:spPr>
          <a:xfrm>
            <a:off x="3190495" y="72656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1212902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456002"/>
            <a:ext cx="10082567" cy="4401205"/>
          </a:xfrm>
          <a:prstGeom prst="rect">
            <a:avLst/>
          </a:prstGeom>
          <a:noFill/>
        </p:spPr>
        <p:txBody>
          <a:bodyPr wrap="square" rtlCol="0">
            <a:spAutoFit/>
          </a:bodyPr>
          <a:lstStyle/>
          <a:p>
            <a:pPr algn="just"/>
            <a:r>
              <a:rPr lang="es-ES" sz="2800" b="1" dirty="0">
                <a:solidFill>
                  <a:srgbClr val="8F8E8E"/>
                </a:solidFill>
              </a:rPr>
              <a:t>Disposición</a:t>
            </a:r>
          </a:p>
          <a:p>
            <a:pPr algn="just"/>
            <a:endParaRPr lang="es-ES" sz="2800" dirty="0">
              <a:solidFill>
                <a:srgbClr val="8F8E8E"/>
              </a:solidFill>
            </a:endParaRPr>
          </a:p>
          <a:p>
            <a:pPr algn="just"/>
            <a:r>
              <a:rPr lang="es-ES" sz="2800" dirty="0">
                <a:solidFill>
                  <a:srgbClr val="8F8E8E"/>
                </a:solidFill>
              </a:rPr>
              <a:t>Para medios electrónicos, </a:t>
            </a:r>
            <a:r>
              <a:rPr lang="es-ES" sz="2800" b="1" dirty="0">
                <a:solidFill>
                  <a:srgbClr val="8F8E8E"/>
                </a:solidFill>
              </a:rPr>
              <a:t>sobreescritura</a:t>
            </a:r>
            <a:r>
              <a:rPr lang="es-ES" sz="2800" dirty="0">
                <a:solidFill>
                  <a:srgbClr val="8F8E8E"/>
                </a:solidFill>
              </a:rPr>
              <a:t> (utilizando productos de software o hardware para formatear los medios), </a:t>
            </a:r>
            <a:r>
              <a:rPr lang="es-ES" sz="2800" b="1" dirty="0">
                <a:solidFill>
                  <a:srgbClr val="8F8E8E"/>
                </a:solidFill>
              </a:rPr>
              <a:t>desmagnetización</a:t>
            </a:r>
            <a:r>
              <a:rPr lang="es-ES" sz="2800" dirty="0">
                <a:solidFill>
                  <a:srgbClr val="8F8E8E"/>
                </a:solidFill>
              </a:rPr>
              <a:t> (exponiendo los medios a un campo magnético fuerte para interrumpir los dominios magnéticos grabados) o </a:t>
            </a:r>
            <a:r>
              <a:rPr lang="es-ES" sz="2800" b="1" dirty="0">
                <a:solidFill>
                  <a:srgbClr val="8F8E8E"/>
                </a:solidFill>
              </a:rPr>
              <a:t>destruyendo los medios</a:t>
            </a:r>
            <a:r>
              <a:rPr lang="es-ES" sz="2800" dirty="0">
                <a:solidFill>
                  <a:srgbClr val="8F8E8E"/>
                </a:solidFill>
              </a:rPr>
              <a:t> (desintegración, pulverización, fusión, incineración o trituración). La </a:t>
            </a:r>
            <a:r>
              <a:rPr lang="es-ES" sz="2800" b="1" dirty="0">
                <a:solidFill>
                  <a:srgbClr val="8F8E8E"/>
                </a:solidFill>
              </a:rPr>
              <a:t>sobreescritura</a:t>
            </a:r>
            <a:r>
              <a:rPr lang="es-ES" sz="2800" dirty="0">
                <a:solidFill>
                  <a:srgbClr val="8F8E8E"/>
                </a:solidFill>
              </a:rPr>
              <a:t> también se denomina a veces </a:t>
            </a:r>
            <a:r>
              <a:rPr lang="es-ES" sz="2800" b="1" dirty="0">
                <a:solidFill>
                  <a:srgbClr val="8F8E8E"/>
                </a:solidFill>
              </a:rPr>
              <a:t>formatear o borrar </a:t>
            </a:r>
            <a:r>
              <a:rPr lang="es-ES" sz="2800" dirty="0">
                <a:solidFill>
                  <a:srgbClr val="8F8E8E"/>
                </a:solidFill>
              </a:rPr>
              <a:t>y la </a:t>
            </a:r>
            <a:r>
              <a:rPr lang="es-ES" sz="2800" b="1" dirty="0">
                <a:solidFill>
                  <a:srgbClr val="8F8E8E"/>
                </a:solidFill>
              </a:rPr>
              <a:t>desmagnetización</a:t>
            </a:r>
            <a:r>
              <a:rPr lang="es-ES" sz="2800" dirty="0">
                <a:solidFill>
                  <a:srgbClr val="8F8E8E"/>
                </a:solidFill>
              </a:rPr>
              <a:t> a veces se denomina </a:t>
            </a:r>
            <a:r>
              <a:rPr lang="es-ES" sz="2800" b="1" dirty="0">
                <a:solidFill>
                  <a:srgbClr val="8F8E8E"/>
                </a:solidFill>
              </a:rPr>
              <a:t>purga</a:t>
            </a:r>
            <a:r>
              <a:rPr lang="es-ES" sz="2800" dirty="0">
                <a:solidFill>
                  <a:srgbClr val="8F8E8E"/>
                </a:solidFill>
              </a:rPr>
              <a:t>.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A7F5D417-A352-4456-AB95-9834CD619CF5}"/>
              </a:ext>
            </a:extLst>
          </p:cNvPr>
          <p:cNvSpPr txBox="1"/>
          <p:nvPr/>
        </p:nvSpPr>
        <p:spPr>
          <a:xfrm>
            <a:off x="3190495" y="72656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3004570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932191" y="1766615"/>
            <a:ext cx="10082567" cy="3539430"/>
          </a:xfrm>
          <a:prstGeom prst="rect">
            <a:avLst/>
          </a:prstGeom>
          <a:noFill/>
        </p:spPr>
        <p:txBody>
          <a:bodyPr wrap="square" rtlCol="0">
            <a:spAutoFit/>
          </a:bodyPr>
          <a:lstStyle/>
          <a:p>
            <a:pPr algn="just"/>
            <a:r>
              <a:rPr lang="es-ES" sz="2800" b="1" dirty="0">
                <a:solidFill>
                  <a:srgbClr val="8F8E8E"/>
                </a:solidFill>
              </a:rPr>
              <a:t>Disposición</a:t>
            </a:r>
          </a:p>
          <a:p>
            <a:pPr algn="just"/>
            <a:endParaRPr lang="es-ES" sz="2800" dirty="0">
              <a:solidFill>
                <a:srgbClr val="8F8E8E"/>
              </a:solidFill>
            </a:endParaRPr>
          </a:p>
          <a:p>
            <a:pPr algn="just"/>
            <a:r>
              <a:rPr lang="es-ES" sz="2800" dirty="0">
                <a:solidFill>
                  <a:srgbClr val="8F8E8E"/>
                </a:solidFill>
              </a:rPr>
              <a:t>Algunas regulaciones de privacidad también exigen que el personal de la fuerza laboral, incluidos los voluntarios, involucrados en la realización o gestión de personas que realizan actividades de eliminación, reciba la capacitación adecuada y siga las políticas y procedimientos de eliminación correctos</a:t>
            </a:r>
            <a:endParaRPr lang="es-ES_tradnl" sz="2800" dirty="0">
              <a:solidFill>
                <a:srgbClr val="8F8E8E"/>
              </a:solidFill>
            </a:endParaRPr>
          </a:p>
          <a:p>
            <a:pPr algn="just"/>
            <a:endParaRPr lang="es-ES"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08B51E79-6823-4489-A5DA-EBD5C2EEF192}"/>
              </a:ext>
            </a:extLst>
          </p:cNvPr>
          <p:cNvSpPr txBox="1"/>
          <p:nvPr/>
        </p:nvSpPr>
        <p:spPr>
          <a:xfrm>
            <a:off x="3190495" y="72656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2035561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803266"/>
            <a:ext cx="10082567" cy="3108543"/>
          </a:xfrm>
          <a:prstGeom prst="rect">
            <a:avLst/>
          </a:prstGeom>
          <a:noFill/>
        </p:spPr>
        <p:txBody>
          <a:bodyPr wrap="square" rtlCol="0">
            <a:spAutoFit/>
          </a:bodyPr>
          <a:lstStyle/>
          <a:p>
            <a:pPr algn="just"/>
            <a:r>
              <a:rPr lang="es-ES" sz="2800" b="1" dirty="0">
                <a:solidFill>
                  <a:srgbClr val="8F8E8E"/>
                </a:solidFill>
              </a:rPr>
              <a:t>Modelos de seguridad</a:t>
            </a:r>
          </a:p>
          <a:p>
            <a:pPr algn="just"/>
            <a:endParaRPr lang="es-ES" sz="2800" b="1" dirty="0">
              <a:solidFill>
                <a:srgbClr val="8F8E8E"/>
              </a:solidFill>
            </a:endParaRPr>
          </a:p>
          <a:p>
            <a:pPr algn="just"/>
            <a:r>
              <a:rPr lang="es-ES" sz="2800" dirty="0">
                <a:solidFill>
                  <a:srgbClr val="8F8E8E"/>
                </a:solidFill>
              </a:rPr>
              <a:t>Así como un modelo arquitectónico es una abstracción del edificio real, </a:t>
            </a:r>
            <a:r>
              <a:rPr lang="es-ES" sz="2800" b="1" dirty="0">
                <a:solidFill>
                  <a:srgbClr val="8F8E8E"/>
                </a:solidFill>
              </a:rPr>
              <a:t>los modelos de seguridad son una abstracción formal de la política de seguridad</a:t>
            </a:r>
            <a:r>
              <a:rPr lang="es-ES" sz="2800" dirty="0">
                <a:solidFill>
                  <a:srgbClr val="8F8E8E"/>
                </a:solidFill>
              </a:rPr>
              <a:t> que se compone del c</a:t>
            </a:r>
            <a:r>
              <a:rPr lang="es-ES" sz="2800" b="1" dirty="0">
                <a:solidFill>
                  <a:srgbClr val="8F8E8E"/>
                </a:solidFill>
              </a:rPr>
              <a:t>onjunto de requisitos de seguridad</a:t>
            </a:r>
            <a:r>
              <a:rPr lang="es-ES" sz="2800" dirty="0">
                <a:solidFill>
                  <a:srgbClr val="8F8E8E"/>
                </a:solidFill>
              </a:rPr>
              <a:t> que deben formar </a:t>
            </a:r>
            <a:r>
              <a:rPr lang="es-ES" sz="2800" b="1" dirty="0">
                <a:solidFill>
                  <a:srgbClr val="8F8E8E"/>
                </a:solidFill>
              </a:rPr>
              <a:t>parte del sistema o software</a:t>
            </a:r>
            <a:r>
              <a:rPr lang="es-ES" sz="2800" dirty="0">
                <a:solidFill>
                  <a:srgbClr val="8F8E8E"/>
                </a:solidFill>
              </a:rPr>
              <a:t>, para que sea resistente a los ataques.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774" y="6715074"/>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2DB964AC-D1D8-449A-A90F-2FFA7690C76C}"/>
              </a:ext>
            </a:extLst>
          </p:cNvPr>
          <p:cNvSpPr txBox="1"/>
          <p:nvPr/>
        </p:nvSpPr>
        <p:spPr>
          <a:xfrm>
            <a:off x="3190495" y="72656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776897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750617"/>
            <a:ext cx="10082567" cy="4401205"/>
          </a:xfrm>
          <a:prstGeom prst="rect">
            <a:avLst/>
          </a:prstGeom>
          <a:noFill/>
        </p:spPr>
        <p:txBody>
          <a:bodyPr wrap="square" rtlCol="0">
            <a:spAutoFit/>
          </a:bodyPr>
          <a:lstStyle/>
          <a:p>
            <a:pPr algn="just"/>
            <a:r>
              <a:rPr lang="es-ES" sz="2800" b="1" dirty="0">
                <a:solidFill>
                  <a:srgbClr val="8F8E8E"/>
                </a:solidFill>
              </a:rPr>
              <a:t>Modelos de seguridad</a:t>
            </a:r>
          </a:p>
          <a:p>
            <a:pPr algn="just"/>
            <a:endParaRPr lang="es-ES" sz="2800" b="1" dirty="0">
              <a:solidFill>
                <a:srgbClr val="8F8E8E"/>
              </a:solidFill>
            </a:endParaRPr>
          </a:p>
          <a:p>
            <a:pPr algn="just"/>
            <a:r>
              <a:rPr lang="es-ES" sz="2800" dirty="0">
                <a:solidFill>
                  <a:srgbClr val="8F8E8E"/>
                </a:solidFill>
              </a:rPr>
              <a:t>En otras palabras, </a:t>
            </a:r>
            <a:r>
              <a:rPr lang="es-ES" sz="2800" b="1" dirty="0">
                <a:solidFill>
                  <a:srgbClr val="8F8E8E"/>
                </a:solidFill>
              </a:rPr>
              <a:t>es una presentación formal de la política de seguridad</a:t>
            </a:r>
            <a:r>
              <a:rPr lang="es-ES" sz="2800" dirty="0">
                <a:solidFill>
                  <a:srgbClr val="8F8E8E"/>
                </a:solidFill>
              </a:rPr>
              <a:t>. Los modelos de seguridad incluyen </a:t>
            </a:r>
            <a:r>
              <a:rPr lang="es-ES" sz="2800" b="1" dirty="0">
                <a:solidFill>
                  <a:srgbClr val="8F8E8E"/>
                </a:solidFill>
              </a:rPr>
              <a:t>la secuencia de pasos que se requieren para desarrollar software o sistemas seguros </a:t>
            </a:r>
            <a:r>
              <a:rPr lang="es-ES" sz="2800" dirty="0">
                <a:solidFill>
                  <a:srgbClr val="8F8E8E"/>
                </a:solidFill>
              </a:rPr>
              <a:t>y proporcionar el "plan" para la implementación de políticas de seguridad. Los modelos de seguridad </a:t>
            </a:r>
            <a:r>
              <a:rPr lang="es-ES" sz="2800" b="1" dirty="0">
                <a:solidFill>
                  <a:srgbClr val="8F8E8E"/>
                </a:solidFill>
              </a:rPr>
              <a:t>se pueden clasificar </a:t>
            </a:r>
            <a:r>
              <a:rPr lang="es-ES" sz="2800" dirty="0">
                <a:solidFill>
                  <a:srgbClr val="8F8E8E"/>
                </a:solidFill>
              </a:rPr>
              <a:t>ampliamente en </a:t>
            </a:r>
            <a:r>
              <a:rPr lang="es-ES" sz="2800" b="1" dirty="0">
                <a:solidFill>
                  <a:srgbClr val="8F8E8E"/>
                </a:solidFill>
              </a:rPr>
              <a:t>modelos de confidencialidad, modelos de integridad y modelos de control de acceso</a:t>
            </a:r>
            <a:r>
              <a:rPr lang="es-ES" sz="2800" dirty="0">
                <a:solidFill>
                  <a:srgbClr val="8F8E8E"/>
                </a:solidFill>
              </a:rPr>
              <a:t>.</a:t>
            </a:r>
          </a:p>
          <a:p>
            <a:pPr algn="just"/>
            <a:endParaRPr lang="es-ES"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774" y="6715074"/>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A3A789CD-263B-400F-9658-809FB034D1C3}"/>
              </a:ext>
            </a:extLst>
          </p:cNvPr>
          <p:cNvSpPr txBox="1"/>
          <p:nvPr/>
        </p:nvSpPr>
        <p:spPr>
          <a:xfrm>
            <a:off x="3190495" y="72656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Privacidad y </a:t>
            </a:r>
            <a:r>
              <a:rPr lang="es-MX" sz="2800" dirty="0">
                <a:solidFill>
                  <a:srgbClr val="8F8E8E"/>
                </a:solidFill>
              </a:rPr>
              <a:t>desarrollo de Software</a:t>
            </a:r>
            <a:endParaRPr lang="es-ES_tradnl" sz="2800" dirty="0">
              <a:solidFill>
                <a:srgbClr val="8F8E8E"/>
              </a:solidFill>
            </a:endParaRPr>
          </a:p>
        </p:txBody>
      </p:sp>
    </p:spTree>
    <p:extLst>
      <p:ext uri="{BB962C8B-B14F-4D97-AF65-F5344CB8AC3E}">
        <p14:creationId xmlns:p14="http://schemas.microsoft.com/office/powerpoint/2010/main" val="2918274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988728"/>
            <a:ext cx="10082567" cy="4832092"/>
          </a:xfrm>
          <a:prstGeom prst="rect">
            <a:avLst/>
          </a:prstGeom>
          <a:noFill/>
        </p:spPr>
        <p:txBody>
          <a:bodyPr wrap="square" rtlCol="0">
            <a:spAutoFit/>
          </a:bodyPr>
          <a:lstStyle/>
          <a:p>
            <a:pPr algn="just"/>
            <a:r>
              <a:rPr lang="es-ES" sz="2800" dirty="0">
                <a:solidFill>
                  <a:srgbClr val="8F8E8E"/>
                </a:solidFill>
              </a:rPr>
              <a:t>El Informe de estado del arte (SOAR) sobre la garantía de seguridad del software comienza afirmando con precisión que </a:t>
            </a:r>
            <a:r>
              <a:rPr lang="es-ES" sz="2800" b="1" dirty="0">
                <a:solidFill>
                  <a:srgbClr val="8F8E8E"/>
                </a:solidFill>
              </a:rPr>
              <a:t>el objetivo de la garantía del software es establecer una base para obtener una confianza justificada de que el software demostrará consistentemente propiedades deseables</a:t>
            </a:r>
            <a:r>
              <a:rPr lang="es-ES" sz="2800" dirty="0">
                <a:solidFill>
                  <a:srgbClr val="8F8E8E"/>
                </a:solidFill>
              </a:rPr>
              <a:t>. Estas propiedades deseables pueden variar desde </a:t>
            </a:r>
            <a:r>
              <a:rPr lang="es-ES" sz="2800" b="1" dirty="0">
                <a:solidFill>
                  <a:srgbClr val="8F8E8E"/>
                </a:solidFill>
              </a:rPr>
              <a:t>calidad</a:t>
            </a:r>
            <a:r>
              <a:rPr lang="es-ES" sz="2800" dirty="0">
                <a:solidFill>
                  <a:srgbClr val="8F8E8E"/>
                </a:solidFill>
              </a:rPr>
              <a:t> (libre de errores), </a:t>
            </a:r>
            <a:r>
              <a:rPr lang="es-ES" sz="2800" b="1" dirty="0">
                <a:solidFill>
                  <a:srgbClr val="8F8E8E"/>
                </a:solidFill>
              </a:rPr>
              <a:t>confiabilidad</a:t>
            </a:r>
            <a:r>
              <a:rPr lang="es-ES" sz="2800" dirty="0">
                <a:solidFill>
                  <a:srgbClr val="8F8E8E"/>
                </a:solidFill>
              </a:rPr>
              <a:t> (funcionando según lo diseñado), </a:t>
            </a:r>
            <a:r>
              <a:rPr lang="es-ES" sz="2800" b="1" dirty="0">
                <a:solidFill>
                  <a:srgbClr val="8F8E8E"/>
                </a:solidFill>
              </a:rPr>
              <a:t>usabilidad</a:t>
            </a:r>
            <a:r>
              <a:rPr lang="es-ES" sz="2800" dirty="0">
                <a:solidFill>
                  <a:srgbClr val="8F8E8E"/>
                </a:solidFill>
              </a:rPr>
              <a:t> (no restrictiva para realizar lo que el usuario espera), </a:t>
            </a:r>
            <a:r>
              <a:rPr lang="es-ES" sz="2800" b="1" dirty="0">
                <a:solidFill>
                  <a:srgbClr val="8F8E8E"/>
                </a:solidFill>
              </a:rPr>
              <a:t>interoperabilidad</a:t>
            </a:r>
            <a:r>
              <a:rPr lang="es-ES" sz="2800" dirty="0">
                <a:solidFill>
                  <a:srgbClr val="8F8E8E"/>
                </a:solidFill>
              </a:rPr>
              <a:t> (funcionar en entornos heterogéneos dispares), </a:t>
            </a:r>
            <a:r>
              <a:rPr lang="es-ES" sz="2800" b="1" dirty="0">
                <a:solidFill>
                  <a:srgbClr val="8F8E8E"/>
                </a:solidFill>
              </a:rPr>
              <a:t>tolerancia a fallas </a:t>
            </a:r>
            <a:r>
              <a:rPr lang="es-ES" sz="2800" dirty="0">
                <a:solidFill>
                  <a:srgbClr val="8F8E8E"/>
                </a:solidFill>
              </a:rPr>
              <a:t>y, por supuesto, </a:t>
            </a:r>
            <a:r>
              <a:rPr lang="es-ES" sz="2800" b="1" dirty="0">
                <a:solidFill>
                  <a:srgbClr val="8F8E8E"/>
                </a:solidFill>
              </a:rPr>
              <a:t>seguridad</a:t>
            </a:r>
            <a:r>
              <a:rPr lang="es-ES" sz="2800" dirty="0">
                <a:solidFill>
                  <a:srgbClr val="8F8E8E"/>
                </a:solidFill>
              </a:rPr>
              <a:t> (resistente a ataques, tolerante a la violación y rápido para recuperarse de un estado inseguro).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30090320-1BAE-4BE6-B211-D38E6335348D}"/>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2742162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070692"/>
            <a:ext cx="10082567" cy="5693866"/>
          </a:xfrm>
          <a:prstGeom prst="rect">
            <a:avLst/>
          </a:prstGeom>
          <a:noFill/>
        </p:spPr>
        <p:txBody>
          <a:bodyPr wrap="square" rtlCol="0">
            <a:spAutoFit/>
          </a:bodyPr>
          <a:lstStyle/>
          <a:p>
            <a:pPr algn="just"/>
            <a:r>
              <a:rPr lang="es-ES" sz="2800" dirty="0">
                <a:solidFill>
                  <a:srgbClr val="8F8E8E"/>
                </a:solidFill>
              </a:rPr>
              <a:t>La </a:t>
            </a:r>
            <a:r>
              <a:rPr lang="es-ES" sz="2800" b="1" dirty="0">
                <a:solidFill>
                  <a:srgbClr val="8F8E8E"/>
                </a:solidFill>
              </a:rPr>
              <a:t>confianza justificable </a:t>
            </a:r>
            <a:r>
              <a:rPr lang="es-ES" sz="2800" dirty="0">
                <a:solidFill>
                  <a:srgbClr val="8F8E8E"/>
                </a:solidFill>
              </a:rPr>
              <a:t>en otras palabras </a:t>
            </a:r>
            <a:r>
              <a:rPr lang="es-ES" sz="2800" b="1" dirty="0">
                <a:solidFill>
                  <a:srgbClr val="8F8E8E"/>
                </a:solidFill>
              </a:rPr>
              <a:t>es "Confianza"</a:t>
            </a:r>
            <a:r>
              <a:rPr lang="es-ES" sz="2800" dirty="0">
                <a:solidFill>
                  <a:srgbClr val="8F8E8E"/>
                </a:solidFill>
              </a:rPr>
              <a:t>. Por lo tanto, la definición de garantía de software es el concepto que tiene como objetivo responder la pregunta: </a:t>
            </a:r>
            <a:r>
              <a:rPr lang="es-ES" sz="2800" b="1" dirty="0">
                <a:solidFill>
                  <a:srgbClr val="8F8E8E"/>
                </a:solidFill>
              </a:rPr>
              <a:t>"¿Se puede confiar en el software?"</a:t>
            </a:r>
          </a:p>
          <a:p>
            <a:pPr algn="just"/>
            <a:r>
              <a:rPr lang="es-ES" sz="2800" dirty="0">
                <a:solidFill>
                  <a:srgbClr val="8F8E8E"/>
                </a:solidFill>
              </a:rPr>
              <a:t>La clave a tener en cuenta es que </a:t>
            </a:r>
            <a:r>
              <a:rPr lang="es-ES" sz="2800" b="1" dirty="0">
                <a:solidFill>
                  <a:srgbClr val="8F8E8E"/>
                </a:solidFill>
              </a:rPr>
              <a:t>la garantía de software </a:t>
            </a:r>
            <a:r>
              <a:rPr lang="es-ES" sz="2800" dirty="0">
                <a:solidFill>
                  <a:srgbClr val="8F8E8E"/>
                </a:solidFill>
              </a:rPr>
              <a:t>se trata de </a:t>
            </a:r>
            <a:r>
              <a:rPr lang="es-ES" sz="2800" b="1" dirty="0">
                <a:solidFill>
                  <a:srgbClr val="8F8E8E"/>
                </a:solidFill>
              </a:rPr>
              <a:t>"confianza" y no de "seguridad</a:t>
            </a:r>
            <a:r>
              <a:rPr lang="es-ES" sz="2800" dirty="0">
                <a:solidFill>
                  <a:srgbClr val="8F8E8E"/>
                </a:solidFill>
              </a:rPr>
              <a:t>", que es de lo que se trata la garantía de seguridad del software. </a:t>
            </a:r>
            <a:r>
              <a:rPr lang="es-ES" sz="2800" b="1" dirty="0">
                <a:solidFill>
                  <a:srgbClr val="8F8E8E"/>
                </a:solidFill>
              </a:rPr>
              <a:t>La seguridad es una de las diversas propiedades deseables</a:t>
            </a:r>
            <a:r>
              <a:rPr lang="es-ES" sz="2800" dirty="0">
                <a:solidFill>
                  <a:srgbClr val="8F8E8E"/>
                </a:solidFill>
              </a:rPr>
              <a:t> que se esperan del software bajo el </a:t>
            </a:r>
            <a:r>
              <a:rPr lang="es-ES" sz="2800" b="1" dirty="0" err="1">
                <a:solidFill>
                  <a:srgbClr val="8F8E8E"/>
                </a:solidFill>
              </a:rPr>
              <a:t>superconjunto</a:t>
            </a:r>
            <a:r>
              <a:rPr lang="es-ES" sz="2800" b="1" dirty="0">
                <a:solidFill>
                  <a:srgbClr val="8F8E8E"/>
                </a:solidFill>
              </a:rPr>
              <a:t> de "Confianza". </a:t>
            </a:r>
            <a:r>
              <a:rPr lang="es-ES" sz="2800" dirty="0">
                <a:solidFill>
                  <a:srgbClr val="8F8E8E"/>
                </a:solidFill>
              </a:rPr>
              <a:t>En otras palabras, </a:t>
            </a:r>
            <a:r>
              <a:rPr lang="es-ES" sz="2800" b="1" dirty="0">
                <a:solidFill>
                  <a:srgbClr val="8F8E8E"/>
                </a:solidFill>
              </a:rPr>
              <a:t>la informática confiable garantiza la seguridad del software y, en el contexto de CSSLP, nos centramos principalmente en la garantía de seguridad del software</a:t>
            </a:r>
            <a:r>
              <a:rPr lang="es-ES" sz="2800" dirty="0">
                <a:solidFill>
                  <a:srgbClr val="8F8E8E"/>
                </a:solidFill>
              </a:rPr>
              <a:t>.</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E16C8241-0186-4A6D-9EDB-434977619C00}"/>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1130431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80152" y="1293605"/>
            <a:ext cx="10082567" cy="4832092"/>
          </a:xfrm>
          <a:prstGeom prst="rect">
            <a:avLst/>
          </a:prstGeom>
          <a:noFill/>
        </p:spPr>
        <p:txBody>
          <a:bodyPr wrap="square" rtlCol="0">
            <a:spAutoFit/>
          </a:bodyPr>
          <a:lstStyle/>
          <a:p>
            <a:pPr algn="just"/>
            <a:r>
              <a:rPr lang="es-ES" sz="2800" b="1" dirty="0">
                <a:solidFill>
                  <a:srgbClr val="8F8E8E"/>
                </a:solidFill>
              </a:rPr>
              <a:t>Protección de anillo: </a:t>
            </a:r>
          </a:p>
          <a:p>
            <a:pPr algn="just"/>
            <a:endParaRPr lang="es-ES" sz="2800" dirty="0">
              <a:solidFill>
                <a:srgbClr val="8F8E8E"/>
              </a:solidFill>
            </a:endParaRPr>
          </a:p>
          <a:p>
            <a:pPr algn="just"/>
            <a:r>
              <a:rPr lang="es-ES" sz="2800" dirty="0">
                <a:solidFill>
                  <a:srgbClr val="8F8E8E"/>
                </a:solidFill>
              </a:rPr>
              <a:t>Los </a:t>
            </a:r>
            <a:r>
              <a:rPr lang="es-ES" sz="2800" b="1" dirty="0">
                <a:solidFill>
                  <a:srgbClr val="8F8E8E"/>
                </a:solidFill>
              </a:rPr>
              <a:t>sistemas operativos (SO) </a:t>
            </a:r>
            <a:r>
              <a:rPr lang="es-ES" sz="2800" dirty="0">
                <a:solidFill>
                  <a:srgbClr val="8F8E8E"/>
                </a:solidFill>
              </a:rPr>
              <a:t>actuales emplean un mecanismo de seguridad </a:t>
            </a:r>
            <a:r>
              <a:rPr lang="es-ES" sz="2800" b="1" dirty="0">
                <a:solidFill>
                  <a:srgbClr val="8F8E8E"/>
                </a:solidFill>
              </a:rPr>
              <a:t>conocido como protección de anillo</a:t>
            </a:r>
            <a:r>
              <a:rPr lang="es-ES" sz="2800" dirty="0">
                <a:solidFill>
                  <a:srgbClr val="8F8E8E"/>
                </a:solidFill>
              </a:rPr>
              <a:t>. Basado en la arquitectura del sistema operativo </a:t>
            </a:r>
            <a:r>
              <a:rPr lang="es-ES" sz="2800" b="1" dirty="0">
                <a:solidFill>
                  <a:srgbClr val="8F8E8E"/>
                </a:solidFill>
              </a:rPr>
              <a:t>Honeywell </a:t>
            </a:r>
            <a:r>
              <a:rPr lang="es-ES" sz="2800" b="1" dirty="0" err="1">
                <a:solidFill>
                  <a:srgbClr val="8F8E8E"/>
                </a:solidFill>
              </a:rPr>
              <a:t>Multics</a:t>
            </a:r>
            <a:r>
              <a:rPr lang="es-ES" sz="2800" dirty="0">
                <a:solidFill>
                  <a:srgbClr val="8F8E8E"/>
                </a:solidFill>
              </a:rPr>
              <a:t>, el mecanismo de protección del anillo se puede representar como un conjunto de anillos concéntricos numerados.</a:t>
            </a:r>
          </a:p>
          <a:p>
            <a:pPr algn="just"/>
            <a:r>
              <a:rPr lang="es-ES" sz="2800" b="1" dirty="0">
                <a:solidFill>
                  <a:srgbClr val="8F8E8E"/>
                </a:solidFill>
              </a:rPr>
              <a:t>Es el número </a:t>
            </a:r>
            <a:r>
              <a:rPr lang="es-ES" sz="2800" dirty="0">
                <a:solidFill>
                  <a:srgbClr val="8F8E8E"/>
                </a:solidFill>
              </a:rPr>
              <a:t>el que determina </a:t>
            </a:r>
            <a:r>
              <a:rPr lang="es-ES" sz="2800" b="1" dirty="0">
                <a:solidFill>
                  <a:srgbClr val="8F8E8E"/>
                </a:solidFill>
              </a:rPr>
              <a:t>el nivel de acceso permitido</a:t>
            </a:r>
            <a:r>
              <a:rPr lang="es-ES" sz="2800" dirty="0">
                <a:solidFill>
                  <a:srgbClr val="8F8E8E"/>
                </a:solidFill>
              </a:rPr>
              <a:t>. El número de anillo </a:t>
            </a:r>
            <a:r>
              <a:rPr lang="es-ES" sz="2800" b="1" dirty="0">
                <a:solidFill>
                  <a:srgbClr val="8F8E8E"/>
                </a:solidFill>
              </a:rPr>
              <a:t>tiene una relación inversa con el nivel de acceso</a:t>
            </a:r>
            <a:r>
              <a:rPr lang="es-ES" sz="2800" dirty="0">
                <a:solidFill>
                  <a:srgbClr val="8F8E8E"/>
                </a:solidFill>
              </a:rPr>
              <a:t>, es decir, </a:t>
            </a:r>
            <a:r>
              <a:rPr lang="es-ES" sz="2800" b="1" dirty="0">
                <a:solidFill>
                  <a:srgbClr val="8F8E8E"/>
                </a:solidFill>
              </a:rPr>
              <a:t>cuanto más bajo es el nivel de anillo, mayor es el nivel de acceso y viceversa.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439069"/>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22318B0-AF45-4599-811F-CD7EFE1C39C6}"/>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2997217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40526"/>
            <a:ext cx="12182080" cy="6858000"/>
          </a:xfrm>
          <a:prstGeom prst="rect">
            <a:avLst/>
          </a:prstGeom>
        </p:spPr>
      </p:pic>
      <p:sp>
        <p:nvSpPr>
          <p:cNvPr id="6" name="CuadroTexto 5"/>
          <p:cNvSpPr txBox="1"/>
          <p:nvPr/>
        </p:nvSpPr>
        <p:spPr>
          <a:xfrm>
            <a:off x="692113" y="1690019"/>
            <a:ext cx="10082567" cy="523220"/>
          </a:xfrm>
          <a:prstGeom prst="rect">
            <a:avLst/>
          </a:prstGeom>
          <a:noFill/>
        </p:spPr>
        <p:txBody>
          <a:bodyPr wrap="square" rtlCol="0">
            <a:spAutoFit/>
          </a:bodyPr>
          <a:lstStyle/>
          <a:p>
            <a:pPr algn="just"/>
            <a:r>
              <a:rPr lang="es-ES" sz="2800" dirty="0">
                <a:solidFill>
                  <a:srgbClr val="8F8E8E"/>
                </a:solidFill>
              </a:rPr>
              <a:t>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439069"/>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pic>
        <p:nvPicPr>
          <p:cNvPr id="7" name="image57.png"/>
          <p:cNvPicPr/>
          <p:nvPr/>
        </p:nvPicPr>
        <p:blipFill>
          <a:blip r:embed="rId5" cstate="print"/>
          <a:stretch>
            <a:fillRect/>
          </a:stretch>
        </p:blipFill>
        <p:spPr>
          <a:xfrm>
            <a:off x="3571052" y="2046112"/>
            <a:ext cx="5049896" cy="2765776"/>
          </a:xfrm>
          <a:prstGeom prst="rect">
            <a:avLst/>
          </a:prstGeom>
        </p:spPr>
      </p:pic>
      <p:sp>
        <p:nvSpPr>
          <p:cNvPr id="4" name="CuadroTexto 3">
            <a:extLst>
              <a:ext uri="{FF2B5EF4-FFF2-40B4-BE49-F238E27FC236}">
                <a16:creationId xmlns:a16="http://schemas.microsoft.com/office/drawing/2014/main" id="{7A5DDA5B-5232-4F1A-8C57-D76E711AE935}"/>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369888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545095" y="1595021"/>
            <a:ext cx="10082567" cy="4401205"/>
          </a:xfrm>
          <a:prstGeom prst="rect">
            <a:avLst/>
          </a:prstGeom>
          <a:noFill/>
        </p:spPr>
        <p:txBody>
          <a:bodyPr wrap="square" rtlCol="0">
            <a:spAutoFit/>
          </a:bodyPr>
          <a:lstStyle/>
          <a:p>
            <a:pPr algn="just"/>
            <a:r>
              <a:rPr lang="es-ES" sz="2800" b="1" dirty="0">
                <a:solidFill>
                  <a:srgbClr val="8F8E8E"/>
                </a:solidFill>
              </a:rPr>
              <a:t>Ley </a:t>
            </a:r>
            <a:r>
              <a:rPr lang="es-ES" sz="2800" b="1" dirty="0" err="1">
                <a:solidFill>
                  <a:srgbClr val="8F8E8E"/>
                </a:solidFill>
              </a:rPr>
              <a:t>Sarbanes-Oxley</a:t>
            </a:r>
            <a:r>
              <a:rPr lang="es-ES" sz="2800" b="1" dirty="0">
                <a:solidFill>
                  <a:srgbClr val="8F8E8E"/>
                </a:solidFill>
              </a:rPr>
              <a:t> (SOX)</a:t>
            </a:r>
          </a:p>
          <a:p>
            <a:pPr algn="just"/>
            <a:r>
              <a:rPr lang="es-ES" sz="2800" dirty="0">
                <a:solidFill>
                  <a:srgbClr val="8F8E8E"/>
                </a:solidFill>
              </a:rPr>
              <a:t>Comúnmente conocida como </a:t>
            </a:r>
            <a:r>
              <a:rPr lang="es-ES" sz="2800" b="1" dirty="0">
                <a:solidFill>
                  <a:srgbClr val="8F8E8E"/>
                </a:solidFill>
              </a:rPr>
              <a:t>SOX</a:t>
            </a:r>
            <a:r>
              <a:rPr lang="es-ES" sz="2800" dirty="0">
                <a:solidFill>
                  <a:srgbClr val="8F8E8E"/>
                </a:solidFill>
              </a:rPr>
              <a:t> o también conocida </a:t>
            </a:r>
            <a:r>
              <a:rPr lang="es-ES" sz="2800" b="1" dirty="0">
                <a:solidFill>
                  <a:srgbClr val="8F8E8E"/>
                </a:solidFill>
              </a:rPr>
              <a:t>como Ley de Reforma Contable de Empresas Públicas y Protección al Inversionista</a:t>
            </a:r>
            <a:r>
              <a:rPr lang="es-ES" sz="2800" dirty="0">
                <a:solidFill>
                  <a:srgbClr val="8F8E8E"/>
                </a:solidFill>
              </a:rPr>
              <a:t>, SOX fue </a:t>
            </a:r>
            <a:r>
              <a:rPr lang="es-ES" sz="2800" b="1" dirty="0">
                <a:solidFill>
                  <a:srgbClr val="8F8E8E"/>
                </a:solidFill>
              </a:rPr>
              <a:t>promulgada en 2002 </a:t>
            </a:r>
            <a:r>
              <a:rPr lang="es-ES" sz="2800" dirty="0">
                <a:solidFill>
                  <a:srgbClr val="8F8E8E"/>
                </a:solidFill>
              </a:rPr>
              <a:t>para </a:t>
            </a:r>
            <a:r>
              <a:rPr lang="es-ES" sz="2800" b="1" dirty="0">
                <a:solidFill>
                  <a:srgbClr val="8F8E8E"/>
                </a:solidFill>
              </a:rPr>
              <a:t>mejorar la calidad y transparencia en los informes financieros y auditorías independientes y servicios contables para empresas públicas</a:t>
            </a:r>
            <a:r>
              <a:rPr lang="es-ES" sz="2800" dirty="0">
                <a:solidFill>
                  <a:srgbClr val="8F8E8E"/>
                </a:solidFill>
              </a:rPr>
              <a:t>. Esto se produjo inmediatamente después de los principales fraudes corporativos y contables perpetrados por empresas como Enron, </a:t>
            </a:r>
            <a:r>
              <a:rPr lang="es-ES" sz="2800" dirty="0" err="1">
                <a:solidFill>
                  <a:srgbClr val="8F8E8E"/>
                </a:solidFill>
              </a:rPr>
              <a:t>Tyco</a:t>
            </a:r>
            <a:r>
              <a:rPr lang="es-ES" sz="2800" dirty="0">
                <a:solidFill>
                  <a:srgbClr val="8F8E8E"/>
                </a:solidFill>
              </a:rPr>
              <a:t> International y WorldCom y con la intención de aumentar la responsabilidad corporativa con sus inversores.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06F85059-E8C5-48E7-947B-502DDBBEA768}"/>
              </a:ext>
            </a:extLst>
          </p:cNvPr>
          <p:cNvSpPr txBox="1"/>
          <p:nvPr/>
        </p:nvSpPr>
        <p:spPr>
          <a:xfrm>
            <a:off x="2404404" y="943734"/>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2374993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591869"/>
            <a:ext cx="10082567" cy="3970318"/>
          </a:xfrm>
          <a:prstGeom prst="rect">
            <a:avLst/>
          </a:prstGeom>
          <a:noFill/>
        </p:spPr>
        <p:txBody>
          <a:bodyPr wrap="square" rtlCol="0">
            <a:spAutoFit/>
          </a:bodyPr>
          <a:lstStyle/>
          <a:p>
            <a:pPr algn="just"/>
            <a:r>
              <a:rPr lang="es-ES" sz="2800" b="1" dirty="0">
                <a:solidFill>
                  <a:srgbClr val="8F8E8E"/>
                </a:solidFill>
              </a:rPr>
              <a:t>Protección de anillo: </a:t>
            </a:r>
          </a:p>
          <a:p>
            <a:pPr algn="just"/>
            <a:endParaRPr lang="es-ES" sz="2800" dirty="0">
              <a:solidFill>
                <a:srgbClr val="8F8E8E"/>
              </a:solidFill>
            </a:endParaRPr>
          </a:p>
          <a:p>
            <a:pPr algn="just"/>
            <a:r>
              <a:rPr lang="es-ES" sz="2800" dirty="0">
                <a:solidFill>
                  <a:srgbClr val="8F8E8E"/>
                </a:solidFill>
              </a:rPr>
              <a:t> Las operaciones realizadas </a:t>
            </a:r>
            <a:r>
              <a:rPr lang="es-ES" sz="2800" b="1" dirty="0">
                <a:solidFill>
                  <a:srgbClr val="8F8E8E"/>
                </a:solidFill>
              </a:rPr>
              <a:t>en el nivel Ring 0 </a:t>
            </a:r>
            <a:r>
              <a:rPr lang="es-ES" sz="2800" dirty="0">
                <a:solidFill>
                  <a:srgbClr val="8F8E8E"/>
                </a:solidFill>
              </a:rPr>
              <a:t>tienen </a:t>
            </a:r>
            <a:r>
              <a:rPr lang="es-ES" sz="2800" b="1" dirty="0">
                <a:solidFill>
                  <a:srgbClr val="8F8E8E"/>
                </a:solidFill>
              </a:rPr>
              <a:t>muchos privilegios </a:t>
            </a:r>
            <a:r>
              <a:rPr lang="es-ES" sz="2800" dirty="0">
                <a:solidFill>
                  <a:srgbClr val="8F8E8E"/>
                </a:solidFill>
              </a:rPr>
              <a:t>y esto incluye la funcionalidad y el acceso del </a:t>
            </a:r>
            <a:r>
              <a:rPr lang="es-ES" sz="2800" dirty="0" err="1">
                <a:solidFill>
                  <a:srgbClr val="8F8E8E"/>
                </a:solidFill>
              </a:rPr>
              <a:t>kernel</a:t>
            </a:r>
            <a:r>
              <a:rPr lang="es-ES" sz="2800" dirty="0">
                <a:solidFill>
                  <a:srgbClr val="8F8E8E"/>
                </a:solidFill>
              </a:rPr>
              <a:t> del sistema operativo. </a:t>
            </a:r>
            <a:r>
              <a:rPr lang="es-ES" sz="2800" b="1" dirty="0">
                <a:solidFill>
                  <a:srgbClr val="8F8E8E"/>
                </a:solidFill>
              </a:rPr>
              <a:t>El nivel Ring 3 es donde se ejecutan las aplicaciones de software</a:t>
            </a:r>
            <a:r>
              <a:rPr lang="es-ES" sz="2800" dirty="0">
                <a:solidFill>
                  <a:srgbClr val="8F8E8E"/>
                </a:solidFill>
              </a:rPr>
              <a:t>. Los piratas informáticos utilizan los términos "</a:t>
            </a:r>
            <a:r>
              <a:rPr lang="es-ES" sz="2800" dirty="0" err="1">
                <a:solidFill>
                  <a:srgbClr val="8F8E8E"/>
                </a:solidFill>
              </a:rPr>
              <a:t>root</a:t>
            </a:r>
            <a:r>
              <a:rPr lang="es-ES" sz="2800" dirty="0">
                <a:solidFill>
                  <a:srgbClr val="8F8E8E"/>
                </a:solidFill>
              </a:rPr>
              <a:t>", "poseído" o "</a:t>
            </a:r>
            <a:r>
              <a:rPr lang="es-ES" sz="2800" dirty="0" err="1">
                <a:solidFill>
                  <a:srgbClr val="8F8E8E"/>
                </a:solidFill>
              </a:rPr>
              <a:t>pwned</a:t>
            </a:r>
            <a:r>
              <a:rPr lang="es-ES" sz="2800" dirty="0">
                <a:solidFill>
                  <a:srgbClr val="8F8E8E"/>
                </a:solidFill>
              </a:rPr>
              <a:t>" cuando aprovechan las vulnerabilidades con éxito.</a:t>
            </a:r>
          </a:p>
          <a:p>
            <a:pPr algn="just"/>
            <a:endParaRPr lang="es-ES"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439069"/>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A540365-7AD5-4916-A18A-A9983D085A4A}"/>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33244992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80152" y="1635059"/>
            <a:ext cx="10082567" cy="3970318"/>
          </a:xfrm>
          <a:prstGeom prst="rect">
            <a:avLst/>
          </a:prstGeom>
          <a:noFill/>
        </p:spPr>
        <p:txBody>
          <a:bodyPr wrap="square" rtlCol="0">
            <a:spAutoFit/>
          </a:bodyPr>
          <a:lstStyle/>
          <a:p>
            <a:pPr algn="just"/>
            <a:r>
              <a:rPr lang="es-ES" sz="2800" b="1" dirty="0">
                <a:solidFill>
                  <a:srgbClr val="8F8E8E"/>
                </a:solidFill>
              </a:rPr>
              <a:t>Límite de confianza (o perímetro de seguridad)</a:t>
            </a:r>
          </a:p>
          <a:p>
            <a:pPr algn="just"/>
            <a:endParaRPr lang="es-ES" sz="2800" b="1" dirty="0">
              <a:solidFill>
                <a:srgbClr val="8F8E8E"/>
              </a:solidFill>
            </a:endParaRPr>
          </a:p>
          <a:p>
            <a:pPr algn="just"/>
            <a:r>
              <a:rPr lang="es-ES" sz="2800" dirty="0">
                <a:solidFill>
                  <a:srgbClr val="8F8E8E"/>
                </a:solidFill>
              </a:rPr>
              <a:t>El límite de confianza </a:t>
            </a:r>
            <a:r>
              <a:rPr lang="es-ES" sz="2800" b="1" dirty="0">
                <a:solidFill>
                  <a:srgbClr val="8F8E8E"/>
                </a:solidFill>
              </a:rPr>
              <a:t>es el concepto abstracto que determina el punto en el que cambian los niveles de confianza</a:t>
            </a:r>
            <a:r>
              <a:rPr lang="es-ES" sz="2800" dirty="0">
                <a:solidFill>
                  <a:srgbClr val="8F8E8E"/>
                </a:solidFill>
              </a:rPr>
              <a:t>. También se conoce como </a:t>
            </a:r>
            <a:r>
              <a:rPr lang="es-ES" sz="2800" b="1" dirty="0">
                <a:solidFill>
                  <a:srgbClr val="8F8E8E"/>
                </a:solidFill>
              </a:rPr>
              <a:t>perímetro de seguridad</a:t>
            </a:r>
            <a:r>
              <a:rPr lang="es-ES" sz="2800" dirty="0">
                <a:solidFill>
                  <a:srgbClr val="8F8E8E"/>
                </a:solidFill>
              </a:rPr>
              <a:t>. Hay un límite de confianza muy claro en cada nivel de anillo, comenzando con el nivel de anillo más externo del usuario con baja confianza hasta el nivel más interno del anillo de la tierra del </a:t>
            </a:r>
            <a:r>
              <a:rPr lang="es-ES" sz="2800" dirty="0" err="1">
                <a:solidFill>
                  <a:srgbClr val="8F8E8E"/>
                </a:solidFill>
              </a:rPr>
              <a:t>kernel</a:t>
            </a:r>
            <a:r>
              <a:rPr lang="es-ES" sz="2800" dirty="0">
                <a:solidFill>
                  <a:srgbClr val="8F8E8E"/>
                </a:solidFill>
              </a:rPr>
              <a:t> que es altamente privilegiado.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7402488-4225-4A28-82B6-743D670A9AE6}"/>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3988099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349594"/>
            <a:ext cx="10082567" cy="3539430"/>
          </a:xfrm>
          <a:prstGeom prst="rect">
            <a:avLst/>
          </a:prstGeom>
          <a:noFill/>
        </p:spPr>
        <p:txBody>
          <a:bodyPr wrap="square" rtlCol="0">
            <a:spAutoFit/>
          </a:bodyPr>
          <a:lstStyle/>
          <a:p>
            <a:pPr algn="just"/>
            <a:r>
              <a:rPr lang="es-ES" sz="2800" b="1" dirty="0">
                <a:solidFill>
                  <a:srgbClr val="8F8E8E"/>
                </a:solidFill>
              </a:rPr>
              <a:t>Límite de confianza (o perímetro de seguridad)</a:t>
            </a:r>
          </a:p>
          <a:p>
            <a:pPr algn="just"/>
            <a:endParaRPr lang="es-ES" sz="2800" b="1" dirty="0">
              <a:solidFill>
                <a:srgbClr val="8F8E8E"/>
              </a:solidFill>
            </a:endParaRPr>
          </a:p>
          <a:p>
            <a:pPr algn="just"/>
            <a:r>
              <a:rPr lang="es-ES" sz="2800" dirty="0">
                <a:solidFill>
                  <a:srgbClr val="8F8E8E"/>
                </a:solidFill>
              </a:rPr>
              <a:t>El concepto de "límite de confianza" </a:t>
            </a:r>
            <a:r>
              <a:rPr lang="es-ES" sz="2800" b="1" dirty="0">
                <a:solidFill>
                  <a:srgbClr val="8F8E8E"/>
                </a:solidFill>
              </a:rPr>
              <a:t>no se limita a los mecanismos de protección del anillo</a:t>
            </a:r>
            <a:r>
              <a:rPr lang="es-ES" sz="2800" dirty="0">
                <a:solidFill>
                  <a:srgbClr val="8F8E8E"/>
                </a:solidFill>
              </a:rPr>
              <a:t>. Los límites de confianza </a:t>
            </a:r>
            <a:r>
              <a:rPr lang="es-ES" sz="2800" b="1" dirty="0">
                <a:solidFill>
                  <a:srgbClr val="8F8E8E"/>
                </a:solidFill>
              </a:rPr>
              <a:t>deben tenerse en cuenta en el diseño y la arquitectura del software</a:t>
            </a:r>
            <a:r>
              <a:rPr lang="es-ES" sz="2800" dirty="0">
                <a:solidFill>
                  <a:srgbClr val="8F8E8E"/>
                </a:solidFill>
              </a:rPr>
              <a:t>. Por ejemplo, al diseñar software que se implementará en un entorno de Internet, </a:t>
            </a:r>
            <a:r>
              <a:rPr lang="es-ES" sz="2800" b="1" dirty="0">
                <a:solidFill>
                  <a:srgbClr val="8F8E8E"/>
                </a:solidFill>
              </a:rPr>
              <a:t>la confianza en las diferentes zonas</a:t>
            </a:r>
            <a:r>
              <a:rPr lang="es-ES" sz="2800" dirty="0">
                <a:solidFill>
                  <a:srgbClr val="8F8E8E"/>
                </a:solidFill>
              </a:rPr>
              <a:t> debe tenerse en cuenta en el diseño y la arquitectura.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7402488-4225-4A28-82B6-743D670A9AE6}"/>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11595102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3" y="0"/>
            <a:ext cx="12182080" cy="6858000"/>
          </a:xfrm>
          <a:prstGeom prst="rect">
            <a:avLst/>
          </a:prstGeom>
        </p:spPr>
      </p:pic>
      <p:sp>
        <p:nvSpPr>
          <p:cNvPr id="6" name="CuadroTexto 5"/>
          <p:cNvSpPr txBox="1"/>
          <p:nvPr/>
        </p:nvSpPr>
        <p:spPr>
          <a:xfrm>
            <a:off x="1003153" y="1976400"/>
            <a:ext cx="10082567" cy="2677656"/>
          </a:xfrm>
          <a:prstGeom prst="rect">
            <a:avLst/>
          </a:prstGeom>
          <a:noFill/>
        </p:spPr>
        <p:txBody>
          <a:bodyPr wrap="square" rtlCol="0">
            <a:spAutoFit/>
          </a:bodyPr>
          <a:lstStyle/>
          <a:p>
            <a:pPr algn="just"/>
            <a:r>
              <a:rPr lang="es-ES" sz="2800" b="1" dirty="0">
                <a:solidFill>
                  <a:srgbClr val="8F8E8E"/>
                </a:solidFill>
              </a:rPr>
              <a:t>Límite de confianza (o perímetro de seguridad)</a:t>
            </a:r>
          </a:p>
          <a:p>
            <a:pPr algn="just"/>
            <a:endParaRPr lang="es-ES" sz="2800" dirty="0">
              <a:solidFill>
                <a:srgbClr val="8F8E8E"/>
              </a:solidFill>
            </a:endParaRPr>
          </a:p>
          <a:p>
            <a:pPr algn="just"/>
            <a:r>
              <a:rPr lang="es-ES" sz="2800" dirty="0">
                <a:solidFill>
                  <a:srgbClr val="8F8E8E"/>
                </a:solidFill>
              </a:rPr>
              <a:t>Los controles de seguridad en la Zona de Internet donde hay menor confianza deben ser </a:t>
            </a:r>
            <a:r>
              <a:rPr lang="es-ES" sz="2800" b="1" dirty="0">
                <a:solidFill>
                  <a:srgbClr val="8F8E8E"/>
                </a:solidFill>
              </a:rPr>
              <a:t>mucho más restrictivos </a:t>
            </a:r>
            <a:r>
              <a:rPr lang="es-ES" sz="2800" dirty="0">
                <a:solidFill>
                  <a:srgbClr val="8F8E8E"/>
                </a:solidFill>
              </a:rPr>
              <a:t>de lo que se puede esperar en </a:t>
            </a:r>
            <a:r>
              <a:rPr lang="es-ES" sz="2800" b="1" dirty="0">
                <a:solidFill>
                  <a:srgbClr val="8F8E8E"/>
                </a:solidFill>
              </a:rPr>
              <a:t>la Zona Desmilitarizada (DMZ) </a:t>
            </a:r>
            <a:r>
              <a:rPr lang="es-ES" sz="2800" dirty="0">
                <a:solidFill>
                  <a:srgbClr val="8F8E8E"/>
                </a:solidFill>
              </a:rPr>
              <a:t>o </a:t>
            </a:r>
            <a:r>
              <a:rPr lang="es-ES" sz="2800" b="1" dirty="0">
                <a:solidFill>
                  <a:srgbClr val="8F8E8E"/>
                </a:solidFill>
              </a:rPr>
              <a:t>la Zona de Intranet</a:t>
            </a:r>
            <a:r>
              <a:rPr lang="es-ES" sz="2800" dirty="0">
                <a:solidFill>
                  <a:srgbClr val="8F8E8E"/>
                </a:solidFill>
              </a:rPr>
              <a:t>..</a:t>
            </a:r>
            <a:endParaRPr lang="es-ES_tradnl" sz="2800" dirty="0">
              <a:solidFill>
                <a:srgbClr val="8F8E8E"/>
              </a:solidFill>
            </a:endParaRP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699688A1-3A19-4434-BD10-F8D89B859DC0}"/>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1966399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700261"/>
            <a:ext cx="10082567" cy="3108543"/>
          </a:xfrm>
          <a:prstGeom prst="rect">
            <a:avLst/>
          </a:prstGeom>
          <a:noFill/>
        </p:spPr>
        <p:txBody>
          <a:bodyPr wrap="square" rtlCol="0">
            <a:spAutoFit/>
          </a:bodyPr>
          <a:lstStyle/>
          <a:p>
            <a:pPr algn="just"/>
            <a:r>
              <a:rPr lang="es-ES" sz="2800" b="1" dirty="0">
                <a:solidFill>
                  <a:srgbClr val="8F8E8E"/>
                </a:solidFill>
              </a:rPr>
              <a:t>Base de cómputo confiable (TCB)</a:t>
            </a:r>
          </a:p>
          <a:p>
            <a:pPr algn="just"/>
            <a:endParaRPr lang="es-ES" sz="2800" b="1" dirty="0">
              <a:solidFill>
                <a:srgbClr val="8F8E8E"/>
              </a:solidFill>
            </a:endParaRPr>
          </a:p>
          <a:p>
            <a:pPr algn="just"/>
            <a:r>
              <a:rPr lang="es-ES" sz="2800" dirty="0">
                <a:solidFill>
                  <a:srgbClr val="8F8E8E"/>
                </a:solidFill>
              </a:rPr>
              <a:t>Aunque la etimología del término '</a:t>
            </a:r>
            <a:r>
              <a:rPr lang="es-ES" sz="2800" dirty="0" err="1">
                <a:solidFill>
                  <a:srgbClr val="8F8E8E"/>
                </a:solidFill>
              </a:rPr>
              <a:t>Trusted</a:t>
            </a:r>
            <a:r>
              <a:rPr lang="es-ES" sz="2800" dirty="0">
                <a:solidFill>
                  <a:srgbClr val="8F8E8E"/>
                </a:solidFill>
              </a:rPr>
              <a:t> Computing Base' (TCB) proviene de los </a:t>
            </a:r>
            <a:r>
              <a:rPr lang="es-ES" sz="2800" b="1" dirty="0" err="1">
                <a:solidFill>
                  <a:srgbClr val="8F8E8E"/>
                </a:solidFill>
              </a:rPr>
              <a:t>Trusted</a:t>
            </a:r>
            <a:r>
              <a:rPr lang="es-ES" sz="2800" b="1" dirty="0">
                <a:solidFill>
                  <a:srgbClr val="8F8E8E"/>
                </a:solidFill>
              </a:rPr>
              <a:t> </a:t>
            </a:r>
            <a:r>
              <a:rPr lang="es-ES" sz="2800" b="1" dirty="0" err="1">
                <a:solidFill>
                  <a:srgbClr val="8F8E8E"/>
                </a:solidFill>
              </a:rPr>
              <a:t>Computer</a:t>
            </a:r>
            <a:r>
              <a:rPr lang="es-ES" sz="2800" b="1" dirty="0">
                <a:solidFill>
                  <a:srgbClr val="8F8E8E"/>
                </a:solidFill>
              </a:rPr>
              <a:t> </a:t>
            </a:r>
            <a:r>
              <a:rPr lang="es-ES" sz="2800" b="1" dirty="0" err="1">
                <a:solidFill>
                  <a:srgbClr val="8F8E8E"/>
                </a:solidFill>
              </a:rPr>
              <a:t>System</a:t>
            </a:r>
            <a:r>
              <a:rPr lang="es-ES" sz="2800" b="1" dirty="0">
                <a:solidFill>
                  <a:srgbClr val="8F8E8E"/>
                </a:solidFill>
              </a:rPr>
              <a:t> </a:t>
            </a:r>
            <a:r>
              <a:rPr lang="es-ES" sz="2800" b="1" dirty="0" err="1">
                <a:solidFill>
                  <a:srgbClr val="8F8E8E"/>
                </a:solidFill>
              </a:rPr>
              <a:t>Evaluation</a:t>
            </a:r>
            <a:r>
              <a:rPr lang="es-ES" sz="2800" b="1" dirty="0">
                <a:solidFill>
                  <a:srgbClr val="8F8E8E"/>
                </a:solidFill>
              </a:rPr>
              <a:t> </a:t>
            </a:r>
            <a:r>
              <a:rPr lang="es-ES" sz="2800" b="1" dirty="0" err="1">
                <a:solidFill>
                  <a:srgbClr val="8F8E8E"/>
                </a:solidFill>
              </a:rPr>
              <a:t>Criteria</a:t>
            </a:r>
            <a:r>
              <a:rPr lang="es-ES" sz="2800" b="1" dirty="0">
                <a:solidFill>
                  <a:srgbClr val="8F8E8E"/>
                </a:solidFill>
              </a:rPr>
              <a:t> (TCSEC),</a:t>
            </a:r>
            <a:r>
              <a:rPr lang="es-ES" sz="2800" dirty="0">
                <a:solidFill>
                  <a:srgbClr val="8F8E8E"/>
                </a:solidFill>
              </a:rPr>
              <a:t> más comúnmente conocido como el 'Libro naranja', que algunos consideran fechado, su aplicación en la seguridad del software. El mundo de hoy no es vestigial de ningún modo.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A5A9FECC-881A-4DEC-BD77-51A1B333E0A2}"/>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42095466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274575" y="1334501"/>
            <a:ext cx="10082567" cy="4401205"/>
          </a:xfrm>
          <a:prstGeom prst="rect">
            <a:avLst/>
          </a:prstGeom>
          <a:noFill/>
        </p:spPr>
        <p:txBody>
          <a:bodyPr wrap="square" rtlCol="0">
            <a:spAutoFit/>
          </a:bodyPr>
          <a:lstStyle/>
          <a:p>
            <a:pPr algn="just"/>
            <a:r>
              <a:rPr lang="es-ES" sz="2800" b="1" dirty="0">
                <a:solidFill>
                  <a:srgbClr val="8F8E8E"/>
                </a:solidFill>
              </a:rPr>
              <a:t>Base de cómputo confiable (TCB)</a:t>
            </a:r>
          </a:p>
          <a:p>
            <a:pPr algn="just"/>
            <a:r>
              <a:rPr lang="es-ES" sz="2800" dirty="0">
                <a:solidFill>
                  <a:srgbClr val="8F8E8E"/>
                </a:solidFill>
              </a:rPr>
              <a:t>Aunque la etimología del término '</a:t>
            </a:r>
            <a:r>
              <a:rPr lang="es-ES" sz="2800" dirty="0" err="1">
                <a:solidFill>
                  <a:srgbClr val="8F8E8E"/>
                </a:solidFill>
              </a:rPr>
              <a:t>Trusted</a:t>
            </a:r>
            <a:r>
              <a:rPr lang="es-ES" sz="2800" dirty="0">
                <a:solidFill>
                  <a:srgbClr val="8F8E8E"/>
                </a:solidFill>
              </a:rPr>
              <a:t> Computing Base' (TCB) proviene de los </a:t>
            </a:r>
            <a:r>
              <a:rPr lang="es-ES" sz="2800" dirty="0" err="1">
                <a:solidFill>
                  <a:srgbClr val="8F8E8E"/>
                </a:solidFill>
              </a:rPr>
              <a:t>Trusted</a:t>
            </a:r>
            <a:r>
              <a:rPr lang="es-ES" sz="2800" dirty="0">
                <a:solidFill>
                  <a:srgbClr val="8F8E8E"/>
                </a:solidFill>
              </a:rPr>
              <a:t> </a:t>
            </a:r>
            <a:r>
              <a:rPr lang="es-ES" sz="2800" dirty="0" err="1">
                <a:solidFill>
                  <a:srgbClr val="8F8E8E"/>
                </a:solidFill>
              </a:rPr>
              <a:t>Computer</a:t>
            </a:r>
            <a:r>
              <a:rPr lang="es-ES" sz="2800" dirty="0">
                <a:solidFill>
                  <a:srgbClr val="8F8E8E"/>
                </a:solidFill>
              </a:rPr>
              <a:t> </a:t>
            </a:r>
            <a:r>
              <a:rPr lang="es-ES" sz="2800" dirty="0" err="1">
                <a:solidFill>
                  <a:srgbClr val="8F8E8E"/>
                </a:solidFill>
              </a:rPr>
              <a:t>System</a:t>
            </a:r>
            <a:r>
              <a:rPr lang="es-ES" sz="2800" dirty="0">
                <a:solidFill>
                  <a:srgbClr val="8F8E8E"/>
                </a:solidFill>
              </a:rPr>
              <a:t> </a:t>
            </a:r>
            <a:r>
              <a:rPr lang="es-ES" sz="2800" dirty="0" err="1">
                <a:solidFill>
                  <a:srgbClr val="8F8E8E"/>
                </a:solidFill>
              </a:rPr>
              <a:t>Evaluation</a:t>
            </a:r>
            <a:r>
              <a:rPr lang="es-ES" sz="2800" dirty="0">
                <a:solidFill>
                  <a:srgbClr val="8F8E8E"/>
                </a:solidFill>
              </a:rPr>
              <a:t> </a:t>
            </a:r>
            <a:r>
              <a:rPr lang="es-ES" sz="2800" dirty="0" err="1">
                <a:solidFill>
                  <a:srgbClr val="8F8E8E"/>
                </a:solidFill>
              </a:rPr>
              <a:t>Criteria</a:t>
            </a:r>
            <a:r>
              <a:rPr lang="es-ES" sz="2800" dirty="0">
                <a:solidFill>
                  <a:srgbClr val="8F8E8E"/>
                </a:solidFill>
              </a:rPr>
              <a:t> (TCSEC).</a:t>
            </a:r>
          </a:p>
          <a:p>
            <a:pPr algn="just"/>
            <a:endParaRPr lang="es-ES" sz="2800" dirty="0">
              <a:solidFill>
                <a:srgbClr val="8F8E8E"/>
              </a:solidFill>
            </a:endParaRPr>
          </a:p>
          <a:p>
            <a:pPr algn="just"/>
            <a:r>
              <a:rPr lang="es-MX" sz="2800" dirty="0" err="1">
                <a:solidFill>
                  <a:srgbClr val="8F8E8E"/>
                </a:solidFill>
              </a:rPr>
              <a:t>Trusted</a:t>
            </a:r>
            <a:r>
              <a:rPr lang="es-MX" sz="2800" dirty="0">
                <a:solidFill>
                  <a:srgbClr val="8F8E8E"/>
                </a:solidFill>
              </a:rPr>
              <a:t> </a:t>
            </a:r>
            <a:r>
              <a:rPr lang="es-MX" sz="2800" dirty="0" err="1">
                <a:solidFill>
                  <a:srgbClr val="8F8E8E"/>
                </a:solidFill>
              </a:rPr>
              <a:t>Computer</a:t>
            </a:r>
            <a:r>
              <a:rPr lang="es-MX" sz="2800" dirty="0">
                <a:solidFill>
                  <a:srgbClr val="8F8E8E"/>
                </a:solidFill>
              </a:rPr>
              <a:t> </a:t>
            </a:r>
            <a:r>
              <a:rPr lang="es-MX" sz="2800" dirty="0" err="1">
                <a:solidFill>
                  <a:srgbClr val="8F8E8E"/>
                </a:solidFill>
              </a:rPr>
              <a:t>System</a:t>
            </a:r>
            <a:r>
              <a:rPr lang="es-MX" sz="2800" dirty="0">
                <a:solidFill>
                  <a:srgbClr val="8F8E8E"/>
                </a:solidFill>
              </a:rPr>
              <a:t> </a:t>
            </a:r>
            <a:r>
              <a:rPr lang="es-MX" sz="2800" dirty="0" err="1">
                <a:solidFill>
                  <a:srgbClr val="8F8E8E"/>
                </a:solidFill>
              </a:rPr>
              <a:t>Evaluation</a:t>
            </a:r>
            <a:r>
              <a:rPr lang="es-MX" sz="2800" dirty="0">
                <a:solidFill>
                  <a:srgbClr val="8F8E8E"/>
                </a:solidFill>
              </a:rPr>
              <a:t> </a:t>
            </a:r>
            <a:r>
              <a:rPr lang="es-MX" sz="2800" dirty="0" err="1">
                <a:solidFill>
                  <a:srgbClr val="8F8E8E"/>
                </a:solidFill>
              </a:rPr>
              <a:t>Criteria</a:t>
            </a:r>
            <a:r>
              <a:rPr lang="es-MX" sz="2800" dirty="0">
                <a:solidFill>
                  <a:srgbClr val="8F8E8E"/>
                </a:solidFill>
              </a:rPr>
              <a:t> (TCSEC) es </a:t>
            </a:r>
            <a:r>
              <a:rPr lang="es-MX" sz="2800" b="1" dirty="0">
                <a:solidFill>
                  <a:srgbClr val="8F8E8E"/>
                </a:solidFill>
              </a:rPr>
              <a:t>un estándar del Departamento de Defensa (</a:t>
            </a:r>
            <a:r>
              <a:rPr lang="es-MX" sz="2800" b="1" dirty="0" err="1">
                <a:solidFill>
                  <a:srgbClr val="8F8E8E"/>
                </a:solidFill>
              </a:rPr>
              <a:t>DoD</a:t>
            </a:r>
            <a:r>
              <a:rPr lang="es-MX" sz="2800" b="1" dirty="0">
                <a:solidFill>
                  <a:srgbClr val="8F8E8E"/>
                </a:solidFill>
              </a:rPr>
              <a:t>) del Gobierno de los Estados Unidos que establece requisitos básicos </a:t>
            </a:r>
            <a:r>
              <a:rPr lang="es-MX" sz="2800" dirty="0">
                <a:solidFill>
                  <a:srgbClr val="8F8E8E"/>
                </a:solidFill>
              </a:rPr>
              <a:t>para </a:t>
            </a:r>
            <a:r>
              <a:rPr lang="es-MX" sz="2800" b="1" dirty="0">
                <a:solidFill>
                  <a:srgbClr val="8F8E8E"/>
                </a:solidFill>
              </a:rPr>
              <a:t>evaluar la eficacia de los controles de seguridad informática integrados </a:t>
            </a:r>
            <a:r>
              <a:rPr lang="es-MX" sz="2800" dirty="0">
                <a:solidFill>
                  <a:srgbClr val="8F8E8E"/>
                </a:solidFill>
              </a:rPr>
              <a:t>en un sistema informático. </a:t>
            </a:r>
            <a:endParaRPr lang="es-ES"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A5A9FECC-881A-4DEC-BD77-51A1B333E0A2}"/>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1620297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932191" y="1874728"/>
            <a:ext cx="10082567" cy="3539430"/>
          </a:xfrm>
          <a:prstGeom prst="rect">
            <a:avLst/>
          </a:prstGeom>
          <a:noFill/>
        </p:spPr>
        <p:txBody>
          <a:bodyPr wrap="square" rtlCol="0">
            <a:spAutoFit/>
          </a:bodyPr>
          <a:lstStyle/>
          <a:p>
            <a:pPr algn="just"/>
            <a:r>
              <a:rPr lang="es-ES" sz="2800" b="1" dirty="0">
                <a:solidFill>
                  <a:srgbClr val="8F8E8E"/>
                </a:solidFill>
              </a:rPr>
              <a:t>Base de cómputo confiable (TCB)</a:t>
            </a:r>
          </a:p>
          <a:p>
            <a:pPr algn="just"/>
            <a:endParaRPr lang="es-ES" sz="2800" dirty="0">
              <a:solidFill>
                <a:srgbClr val="8F8E8E"/>
              </a:solidFill>
            </a:endParaRPr>
          </a:p>
          <a:p>
            <a:pPr algn="just"/>
            <a:r>
              <a:rPr lang="es-ES" sz="2800" dirty="0">
                <a:solidFill>
                  <a:srgbClr val="8F8E8E"/>
                </a:solidFill>
              </a:rPr>
              <a:t>La </a:t>
            </a:r>
            <a:r>
              <a:rPr lang="es-ES" sz="2800" dirty="0" err="1">
                <a:solidFill>
                  <a:srgbClr val="8F8E8E"/>
                </a:solidFill>
              </a:rPr>
              <a:t>Trusted</a:t>
            </a:r>
            <a:r>
              <a:rPr lang="es-ES" sz="2800" dirty="0">
                <a:solidFill>
                  <a:srgbClr val="8F8E8E"/>
                </a:solidFill>
              </a:rPr>
              <a:t> Computing Base (TCB) </a:t>
            </a:r>
            <a:r>
              <a:rPr lang="es-ES" sz="2800" b="1" dirty="0">
                <a:solidFill>
                  <a:srgbClr val="8F8E8E"/>
                </a:solidFill>
              </a:rPr>
              <a:t>es el concepto abstracto que garantiza que la política de seguridad se aplique en todo momento</a:t>
            </a:r>
            <a:r>
              <a:rPr lang="es-ES" sz="2800" dirty="0">
                <a:solidFill>
                  <a:srgbClr val="8F8E8E"/>
                </a:solidFill>
              </a:rPr>
              <a:t>. La TCB incluye </a:t>
            </a:r>
            <a:r>
              <a:rPr lang="es-ES" sz="2800" b="1" dirty="0">
                <a:solidFill>
                  <a:srgbClr val="8F8E8E"/>
                </a:solidFill>
              </a:rPr>
              <a:t>todos los componentes </a:t>
            </a:r>
            <a:r>
              <a:rPr lang="es-ES" sz="2800" dirty="0">
                <a:solidFill>
                  <a:srgbClr val="8F8E8E"/>
                </a:solidFill>
              </a:rPr>
              <a:t>(hardware, software y firmware) y </a:t>
            </a:r>
            <a:r>
              <a:rPr lang="es-ES" sz="2800" b="1" dirty="0">
                <a:solidFill>
                  <a:srgbClr val="8F8E8E"/>
                </a:solidFill>
              </a:rPr>
              <a:t>mecanismos</a:t>
            </a:r>
            <a:r>
              <a:rPr lang="es-ES" sz="2800" dirty="0">
                <a:solidFill>
                  <a:srgbClr val="8F8E8E"/>
                </a:solidFill>
              </a:rPr>
              <a:t> (proceso, comunicaciones entre procesos) y </a:t>
            </a:r>
            <a:r>
              <a:rPr lang="es-ES" sz="2800" b="1" dirty="0">
                <a:solidFill>
                  <a:srgbClr val="8F8E8E"/>
                </a:solidFill>
              </a:rPr>
              <a:t>factores humanos que brindan seguridad</a:t>
            </a:r>
            <a:r>
              <a:rPr lang="es-ES" sz="2800" dirty="0">
                <a:solidFill>
                  <a:srgbClr val="8F8E8E"/>
                </a:solidFill>
              </a:rPr>
              <a:t>, que si falla, resultarían en una brecha o violación de seguridad. </a:t>
            </a: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179E7CAB-FF92-432F-AB2A-9835154521F5}"/>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7763493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054716" y="1874728"/>
            <a:ext cx="10082567" cy="3108543"/>
          </a:xfrm>
          <a:prstGeom prst="rect">
            <a:avLst/>
          </a:prstGeom>
          <a:noFill/>
        </p:spPr>
        <p:txBody>
          <a:bodyPr wrap="square" rtlCol="0">
            <a:spAutoFit/>
          </a:bodyPr>
          <a:lstStyle/>
          <a:p>
            <a:pPr algn="just"/>
            <a:r>
              <a:rPr lang="es-ES" sz="2800" b="1" dirty="0">
                <a:solidFill>
                  <a:srgbClr val="8F8E8E"/>
                </a:solidFill>
              </a:rPr>
              <a:t>La </a:t>
            </a:r>
            <a:r>
              <a:rPr lang="es-ES" sz="2800" b="1" dirty="0" err="1">
                <a:solidFill>
                  <a:srgbClr val="8F8E8E"/>
                </a:solidFill>
              </a:rPr>
              <a:t>Trusted</a:t>
            </a:r>
            <a:r>
              <a:rPr lang="es-ES" sz="2800" b="1" dirty="0">
                <a:solidFill>
                  <a:srgbClr val="8F8E8E"/>
                </a:solidFill>
              </a:rPr>
              <a:t> Computing Base (TCB) </a:t>
            </a:r>
          </a:p>
          <a:p>
            <a:pPr algn="just"/>
            <a:endParaRPr lang="es-ES" sz="2800" b="1" dirty="0">
              <a:solidFill>
                <a:srgbClr val="8F8E8E"/>
              </a:solidFill>
            </a:endParaRPr>
          </a:p>
          <a:p>
            <a:pPr algn="just"/>
            <a:r>
              <a:rPr lang="es-ES" sz="2800" dirty="0">
                <a:solidFill>
                  <a:srgbClr val="8F8E8E"/>
                </a:solidFill>
              </a:rPr>
              <a:t>Es </a:t>
            </a:r>
            <a:r>
              <a:rPr lang="es-ES" sz="2800" b="1" dirty="0">
                <a:solidFill>
                  <a:srgbClr val="8F8E8E"/>
                </a:solidFill>
              </a:rPr>
              <a:t>un concepto abstracto </a:t>
            </a:r>
            <a:r>
              <a:rPr lang="es-ES" sz="2800" dirty="0">
                <a:solidFill>
                  <a:srgbClr val="8F8E8E"/>
                </a:solidFill>
              </a:rPr>
              <a:t>en el sentido de que los arquitectos y diseñadores de software deben tener en cuenta todos los componentes de hardware, software y firmware y sus mecanismos para diseñar software seguro. Los elementos de hardware, firmware y software de un TCB también se denominan </a:t>
            </a:r>
            <a:r>
              <a:rPr lang="es-ES" sz="2800" dirty="0" err="1">
                <a:solidFill>
                  <a:srgbClr val="8F8E8E"/>
                </a:solidFill>
              </a:rPr>
              <a:t>kernel</a:t>
            </a:r>
            <a:r>
              <a:rPr lang="es-ES" sz="2800" dirty="0">
                <a:solidFill>
                  <a:srgbClr val="8F8E8E"/>
                </a:solidFill>
              </a:rPr>
              <a:t> de seguridad.</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87E45C64-59B4-4826-8323-F31B5CB06856}"/>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3404972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6" y="0"/>
            <a:ext cx="12182080" cy="6858000"/>
          </a:xfrm>
          <a:prstGeom prst="rect">
            <a:avLst/>
          </a:prstGeom>
        </p:spPr>
      </p:pic>
      <p:sp>
        <p:nvSpPr>
          <p:cNvPr id="6" name="CuadroTexto 5"/>
          <p:cNvSpPr txBox="1"/>
          <p:nvPr/>
        </p:nvSpPr>
        <p:spPr>
          <a:xfrm>
            <a:off x="1274575" y="1866384"/>
            <a:ext cx="10082567" cy="3970318"/>
          </a:xfrm>
          <a:prstGeom prst="rect">
            <a:avLst/>
          </a:prstGeom>
          <a:noFill/>
        </p:spPr>
        <p:txBody>
          <a:bodyPr wrap="square" rtlCol="0">
            <a:spAutoFit/>
          </a:bodyPr>
          <a:lstStyle/>
          <a:p>
            <a:pPr algn="just"/>
            <a:r>
              <a:rPr lang="es-ES" sz="2800" b="1" dirty="0">
                <a:solidFill>
                  <a:srgbClr val="8F8E8E"/>
                </a:solidFill>
              </a:rPr>
              <a:t>La </a:t>
            </a:r>
            <a:r>
              <a:rPr lang="es-ES" sz="2800" b="1" dirty="0" err="1">
                <a:solidFill>
                  <a:srgbClr val="8F8E8E"/>
                </a:solidFill>
              </a:rPr>
              <a:t>Trusted</a:t>
            </a:r>
            <a:r>
              <a:rPr lang="es-ES" sz="2800" b="1" dirty="0">
                <a:solidFill>
                  <a:srgbClr val="8F8E8E"/>
                </a:solidFill>
              </a:rPr>
              <a:t> Computing Base (TCB) </a:t>
            </a:r>
          </a:p>
          <a:p>
            <a:pPr algn="just"/>
            <a:endParaRPr lang="es-ES" sz="2800" dirty="0">
              <a:solidFill>
                <a:srgbClr val="8F8E8E"/>
              </a:solidFill>
            </a:endParaRPr>
          </a:p>
          <a:p>
            <a:pPr algn="just"/>
            <a:r>
              <a:rPr lang="es-ES" sz="2800" dirty="0">
                <a:solidFill>
                  <a:srgbClr val="8F8E8E"/>
                </a:solidFill>
              </a:rPr>
              <a:t>La TCB puede garantizar que la política de seguridad se cumpla supervisando cuatro funciones básicas. Estos son:</a:t>
            </a:r>
          </a:p>
          <a:p>
            <a:pPr algn="just"/>
            <a:r>
              <a:rPr lang="es-ES" sz="2800" dirty="0">
                <a:solidFill>
                  <a:srgbClr val="8F8E8E"/>
                </a:solidFill>
              </a:rPr>
              <a:t>■ Activación del proceso</a:t>
            </a:r>
          </a:p>
          <a:p>
            <a:pPr algn="just"/>
            <a:r>
              <a:rPr lang="es-ES" sz="2800" dirty="0">
                <a:solidFill>
                  <a:srgbClr val="8F8E8E"/>
                </a:solidFill>
              </a:rPr>
              <a:t>■ Conmutación de dominio de ejecución</a:t>
            </a:r>
          </a:p>
          <a:p>
            <a:pPr algn="just"/>
            <a:r>
              <a:rPr lang="es-ES" sz="2800" dirty="0">
                <a:solidFill>
                  <a:srgbClr val="8F8E8E"/>
                </a:solidFill>
              </a:rPr>
              <a:t>■ Protección de memoria y</a:t>
            </a:r>
          </a:p>
          <a:p>
            <a:pPr algn="just"/>
            <a:r>
              <a:rPr lang="es-ES" sz="2800" dirty="0">
                <a:solidFill>
                  <a:srgbClr val="8F8E8E"/>
                </a:solidFill>
              </a:rPr>
              <a:t>■ Operaciones de entrada / salida (E / S). </a:t>
            </a:r>
          </a:p>
          <a:p>
            <a:pPr algn="just"/>
            <a:endParaRPr lang="es-ES"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6EE25AFB-91B0-40B2-9E91-CDC2A033D7AB}"/>
              </a:ext>
            </a:extLst>
          </p:cNvPr>
          <p:cNvSpPr txBox="1"/>
          <p:nvPr/>
        </p:nvSpPr>
        <p:spPr>
          <a:xfrm>
            <a:off x="3837609" y="480979"/>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Computación </a:t>
            </a:r>
            <a:r>
              <a:rPr lang="es-MX" sz="2800" dirty="0">
                <a:solidFill>
                  <a:srgbClr val="8F8E8E"/>
                </a:solidFill>
              </a:rPr>
              <a:t>confiable</a:t>
            </a:r>
            <a:endParaRPr lang="es-ES_tradnl" sz="2800" dirty="0">
              <a:solidFill>
                <a:srgbClr val="8F8E8E"/>
              </a:solidFill>
            </a:endParaRPr>
          </a:p>
        </p:txBody>
      </p:sp>
    </p:spTree>
    <p:extLst>
      <p:ext uri="{BB962C8B-B14F-4D97-AF65-F5344CB8AC3E}">
        <p14:creationId xmlns:p14="http://schemas.microsoft.com/office/powerpoint/2010/main" val="28317728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539430"/>
          </a:xfrm>
          <a:prstGeom prst="rect">
            <a:avLst/>
          </a:prstGeom>
          <a:noFill/>
        </p:spPr>
        <p:txBody>
          <a:bodyPr wrap="square" rtlCol="0">
            <a:spAutoFit/>
          </a:bodyPr>
          <a:lstStyle/>
          <a:p>
            <a:pPr algn="just"/>
            <a:r>
              <a:rPr lang="es-MX" sz="2800" dirty="0">
                <a:solidFill>
                  <a:srgbClr val="8F8E8E"/>
                </a:solidFill>
              </a:rPr>
              <a:t>Hay regulaciones menos conocidas, pero igualmente importantes. La </a:t>
            </a:r>
            <a:r>
              <a:rPr lang="es-MX" sz="2800" b="1" dirty="0">
                <a:solidFill>
                  <a:srgbClr val="8F8E8E"/>
                </a:solidFill>
              </a:rPr>
              <a:t>autenticación para operaciones bancarias a través de Internet </a:t>
            </a:r>
            <a:r>
              <a:rPr lang="es-MX" sz="2800" dirty="0">
                <a:solidFill>
                  <a:srgbClr val="8F8E8E"/>
                </a:solidFill>
              </a:rPr>
              <a:t>se rige por las reglas del Consejo de </a:t>
            </a:r>
            <a:r>
              <a:rPr lang="es-MX" sz="2800" b="1" dirty="0">
                <a:solidFill>
                  <a:srgbClr val="8F8E8E"/>
                </a:solidFill>
              </a:rPr>
              <a:t>Examen de las Instituciones Financieras Federales (</a:t>
            </a:r>
            <a:r>
              <a:rPr lang="en-US" sz="2800" b="1" dirty="0">
                <a:solidFill>
                  <a:srgbClr val="8F8E8E"/>
                </a:solidFill>
              </a:rPr>
              <a:t>Federal Financial </a:t>
            </a:r>
            <a:r>
              <a:rPr lang="en-US" sz="2800" b="1" dirty="0" err="1">
                <a:solidFill>
                  <a:srgbClr val="8F8E8E"/>
                </a:solidFill>
              </a:rPr>
              <a:t>Institu</a:t>
            </a:r>
            <a:r>
              <a:rPr lang="en-US" sz="2800" b="1" dirty="0">
                <a:solidFill>
                  <a:srgbClr val="8F8E8E"/>
                </a:solidFill>
              </a:rPr>
              <a:t>- </a:t>
            </a:r>
            <a:r>
              <a:rPr lang="en-US" sz="2800" b="1" dirty="0" err="1">
                <a:solidFill>
                  <a:srgbClr val="8F8E8E"/>
                </a:solidFill>
              </a:rPr>
              <a:t>tions</a:t>
            </a:r>
            <a:r>
              <a:rPr lang="en-US" sz="2800" b="1" dirty="0">
                <a:solidFill>
                  <a:srgbClr val="8F8E8E"/>
                </a:solidFill>
              </a:rPr>
              <a:t> Examination Council  </a:t>
            </a:r>
            <a:r>
              <a:rPr lang="es-MX" sz="2800" b="1" dirty="0">
                <a:solidFill>
                  <a:srgbClr val="8F8E8E"/>
                </a:solidFill>
              </a:rPr>
              <a:t>FFIEC)</a:t>
            </a:r>
            <a:r>
              <a:rPr lang="es-MX" sz="2800" dirty="0">
                <a:solidFill>
                  <a:srgbClr val="8F8E8E"/>
                </a:solidFill>
              </a:rPr>
              <a:t>. Las regulaciones actuales de la FFIEC establecen que la autenticación </a:t>
            </a:r>
            <a:r>
              <a:rPr lang="es-MX" sz="2800" b="1" dirty="0">
                <a:solidFill>
                  <a:srgbClr val="8F8E8E"/>
                </a:solidFill>
              </a:rPr>
              <a:t>debe ser de naturaleza multifactorial como mínimo</a:t>
            </a:r>
            <a:r>
              <a:rPr lang="es-MX" sz="2800" dirty="0">
                <a:solidFill>
                  <a:srgbClr val="8F8E8E"/>
                </a:solidFill>
              </a:rPr>
              <a:t>. Cualquier sistema diseñado para su uso en este entorno debe incluirlo como requisito.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Otras </a:t>
            </a:r>
            <a:r>
              <a:rPr lang="es-MX" sz="4000" b="1" spc="-100" dirty="0">
                <a:solidFill>
                  <a:schemeClr val="bg1">
                    <a:lumMod val="65000"/>
                  </a:schemeClr>
                </a:solidFill>
                <a:latin typeface="Arial" charset="0"/>
                <a:ea typeface="Arial" charset="0"/>
                <a:cs typeface="Arial" charset="0"/>
              </a:rPr>
              <a:t>regulaciones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1990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46245"/>
            <a:ext cx="10082567" cy="3108543"/>
          </a:xfrm>
          <a:prstGeom prst="rect">
            <a:avLst/>
          </a:prstGeom>
          <a:noFill/>
        </p:spPr>
        <p:txBody>
          <a:bodyPr wrap="square" rtlCol="0">
            <a:spAutoFit/>
          </a:bodyPr>
          <a:lstStyle/>
          <a:p>
            <a:pPr algn="just"/>
            <a:r>
              <a:rPr lang="es-ES" sz="2800" dirty="0">
                <a:solidFill>
                  <a:srgbClr val="8F8E8E"/>
                </a:solidFill>
              </a:rPr>
              <a:t>La Ley SOX tiene </a:t>
            </a:r>
            <a:r>
              <a:rPr lang="es-ES" sz="2800" b="1" dirty="0">
                <a:solidFill>
                  <a:srgbClr val="8F8E8E"/>
                </a:solidFill>
              </a:rPr>
              <a:t>11 títulos que exigen requisitos específicos</a:t>
            </a:r>
            <a:r>
              <a:rPr lang="es-ES" sz="2800" dirty="0">
                <a:solidFill>
                  <a:srgbClr val="8F8E8E"/>
                </a:solidFill>
              </a:rPr>
              <a:t> para los informes financieros y abordan</a:t>
            </a:r>
          </a:p>
          <a:p>
            <a:pPr algn="just"/>
            <a:r>
              <a:rPr lang="es-ES" sz="2800" dirty="0">
                <a:solidFill>
                  <a:srgbClr val="8F8E8E"/>
                </a:solidFill>
              </a:rPr>
              <a:t>1. Junta de Supervisión Contable de Empresas Públicas</a:t>
            </a:r>
          </a:p>
          <a:p>
            <a:pPr algn="just"/>
            <a:r>
              <a:rPr lang="es-ES" sz="2800" dirty="0">
                <a:solidFill>
                  <a:srgbClr val="8F8E8E"/>
                </a:solidFill>
              </a:rPr>
              <a:t>2. Independencia del auditor</a:t>
            </a:r>
          </a:p>
          <a:p>
            <a:pPr algn="just"/>
            <a:r>
              <a:rPr lang="es-ES" sz="2800" dirty="0">
                <a:solidFill>
                  <a:srgbClr val="8F8E8E"/>
                </a:solidFill>
              </a:rPr>
              <a:t>3. Responsabilidad corporativa</a:t>
            </a:r>
          </a:p>
          <a:p>
            <a:pPr algn="just"/>
            <a:r>
              <a:rPr lang="es-ES" sz="2800" dirty="0">
                <a:solidFill>
                  <a:srgbClr val="8F8E8E"/>
                </a:solidFill>
              </a:rPr>
              <a:t>4. Divulgaciones financieras mejoradas</a:t>
            </a:r>
          </a:p>
          <a:p>
            <a:pPr algn="just"/>
            <a:r>
              <a:rPr lang="es-ES" sz="2800" dirty="0">
                <a:solidFill>
                  <a:srgbClr val="8F8E8E"/>
                </a:solidFill>
              </a:rPr>
              <a:t>5. Conflictos de intereses de los analistas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1987B72C-91E7-4EF2-AC43-B93D4798810A}"/>
              </a:ext>
            </a:extLst>
          </p:cNvPr>
          <p:cNvSpPr txBox="1"/>
          <p:nvPr/>
        </p:nvSpPr>
        <p:spPr>
          <a:xfrm>
            <a:off x="2372794" y="1091548"/>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13288600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108543"/>
          </a:xfrm>
          <a:prstGeom prst="rect">
            <a:avLst/>
          </a:prstGeom>
          <a:noFill/>
        </p:spPr>
        <p:txBody>
          <a:bodyPr wrap="square" rtlCol="0">
            <a:spAutoFit/>
          </a:bodyPr>
          <a:lstStyle/>
          <a:p>
            <a:pPr algn="just"/>
            <a:r>
              <a:rPr lang="es-MX" sz="2800" dirty="0">
                <a:solidFill>
                  <a:srgbClr val="8F8E8E"/>
                </a:solidFill>
              </a:rPr>
              <a:t>Las cuestiones legales enmarcan una amplia gama de comportamientos y entornos laborales. Esto proviene del concepto de que cuando surgen </a:t>
            </a:r>
            <a:r>
              <a:rPr lang="es-MX" sz="2800" b="1" dirty="0">
                <a:solidFill>
                  <a:srgbClr val="8F8E8E"/>
                </a:solidFill>
              </a:rPr>
              <a:t>disputas entre las partes, el sistema legal es un método para resolver estas disputas</a:t>
            </a:r>
            <a:r>
              <a:rPr lang="es-MX" sz="2800" dirty="0">
                <a:solidFill>
                  <a:srgbClr val="8F8E8E"/>
                </a:solidFill>
              </a:rPr>
              <a:t>. Con el tiempo, se ha creado un cuerpo de </a:t>
            </a:r>
            <a:r>
              <a:rPr lang="es-MX" sz="2800" b="1" dirty="0">
                <a:solidFill>
                  <a:srgbClr val="8F8E8E"/>
                </a:solidFill>
              </a:rPr>
              <a:t>leyes y reglamentos para regular las actividades, proporcionando una hoja de ruta para el comportamiento entre las partes</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957813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539430"/>
          </a:xfrm>
          <a:prstGeom prst="rect">
            <a:avLst/>
          </a:prstGeom>
          <a:noFill/>
        </p:spPr>
        <p:txBody>
          <a:bodyPr wrap="square" rtlCol="0">
            <a:spAutoFit/>
          </a:bodyPr>
          <a:lstStyle/>
          <a:p>
            <a:pPr algn="just"/>
            <a:r>
              <a:rPr lang="es-MX" sz="2800" dirty="0">
                <a:solidFill>
                  <a:srgbClr val="8F8E8E"/>
                </a:solidFill>
              </a:rPr>
              <a:t>La </a:t>
            </a:r>
            <a:r>
              <a:rPr lang="es-MX" sz="2800" b="1" dirty="0">
                <a:solidFill>
                  <a:srgbClr val="8F8E8E"/>
                </a:solidFill>
              </a:rPr>
              <a:t>propiedad intelectual </a:t>
            </a:r>
            <a:r>
              <a:rPr lang="es-MX" sz="2800" dirty="0">
                <a:solidFill>
                  <a:srgbClr val="8F8E8E"/>
                </a:solidFill>
              </a:rPr>
              <a:t>es un término legal que reconoce que </a:t>
            </a:r>
            <a:r>
              <a:rPr lang="es-MX" sz="2800" b="1" dirty="0">
                <a:solidFill>
                  <a:srgbClr val="8F8E8E"/>
                </a:solidFill>
              </a:rPr>
              <a:t>las creaciones de la mente pueden ser y son propiedad a la que se le puede otorgar el control exclusivo al creador. </a:t>
            </a:r>
            <a:r>
              <a:rPr lang="es-MX" sz="2800" dirty="0">
                <a:solidFill>
                  <a:srgbClr val="8F8E8E"/>
                </a:solidFill>
              </a:rPr>
              <a:t>Se puede utilizar una </a:t>
            </a:r>
            <a:r>
              <a:rPr lang="es-MX" sz="2800" b="1" dirty="0">
                <a:solidFill>
                  <a:srgbClr val="8F8E8E"/>
                </a:solidFill>
              </a:rPr>
              <a:t>variedad de diferentes mecanismos legales para proteger los derechos de control exclusivo</a:t>
            </a:r>
            <a:r>
              <a:rPr lang="es-MX" sz="2800" dirty="0">
                <a:solidFill>
                  <a:srgbClr val="8F8E8E"/>
                </a:solidFill>
              </a:rPr>
              <a:t>. La asociación del mecanismo legal a la propiedad generalmente está determinada por el tipo de propiedad. </a:t>
            </a:r>
            <a:r>
              <a:rPr lang="es-MX" sz="2800" b="1" dirty="0">
                <a:solidFill>
                  <a:srgbClr val="8F8E8E"/>
                </a:solidFill>
              </a:rPr>
              <a:t>Las formas comunes de protección legal son patentes, derechos de autor, marcas comerciales y secretos comerciales</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4759972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2677656"/>
          </a:xfrm>
          <a:prstGeom prst="rect">
            <a:avLst/>
          </a:prstGeom>
          <a:noFill/>
        </p:spPr>
        <p:txBody>
          <a:bodyPr wrap="square" rtlCol="0">
            <a:spAutoFit/>
          </a:bodyPr>
          <a:lstStyle/>
          <a:p>
            <a:pPr algn="just"/>
            <a:r>
              <a:rPr lang="es-MX" sz="2800" dirty="0">
                <a:solidFill>
                  <a:srgbClr val="8F8E8E"/>
                </a:solidFill>
              </a:rPr>
              <a:t>Patentes de software</a:t>
            </a:r>
          </a:p>
          <a:p>
            <a:pPr algn="just"/>
            <a:r>
              <a:rPr lang="es-MX" sz="2800" dirty="0">
                <a:solidFill>
                  <a:srgbClr val="8F8E8E"/>
                </a:solidFill>
              </a:rPr>
              <a:t>Existe un intenso debate sobre </a:t>
            </a:r>
            <a:r>
              <a:rPr lang="es-MX" sz="2800" b="1" dirty="0">
                <a:solidFill>
                  <a:srgbClr val="8F8E8E"/>
                </a:solidFill>
              </a:rPr>
              <a:t>hasta qué punto deberían concederse las patentes de software</a:t>
            </a:r>
            <a:r>
              <a:rPr lang="es-MX" sz="2800" dirty="0">
                <a:solidFill>
                  <a:srgbClr val="8F8E8E"/>
                </a:solidFill>
              </a:rPr>
              <a:t>, si es que se conceden. En los </a:t>
            </a:r>
            <a:r>
              <a:rPr lang="es-MX" sz="2800" b="1" dirty="0">
                <a:solidFill>
                  <a:srgbClr val="8F8E8E"/>
                </a:solidFill>
              </a:rPr>
              <a:t>Estados Unidos</a:t>
            </a:r>
            <a:r>
              <a:rPr lang="es-MX" sz="2800" dirty="0">
                <a:solidFill>
                  <a:srgbClr val="8F8E8E"/>
                </a:solidFill>
              </a:rPr>
              <a:t>, la ley de patentes </a:t>
            </a:r>
            <a:r>
              <a:rPr lang="es-MX" sz="2800" b="1" dirty="0">
                <a:solidFill>
                  <a:srgbClr val="8F8E8E"/>
                </a:solidFill>
              </a:rPr>
              <a:t>excluye la emisión de patentes para ideas abstractas</a:t>
            </a:r>
            <a:r>
              <a:rPr lang="es-MX" sz="2800" dirty="0">
                <a:solidFill>
                  <a:srgbClr val="8F8E8E"/>
                </a:solidFill>
              </a:rPr>
              <a:t>, y esto se ha utilizado para denegar algunas patentes relacionadas con software.</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755671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2246769"/>
          </a:xfrm>
          <a:prstGeom prst="rect">
            <a:avLst/>
          </a:prstGeom>
          <a:noFill/>
        </p:spPr>
        <p:txBody>
          <a:bodyPr wrap="square" rtlCol="0">
            <a:spAutoFit/>
          </a:bodyPr>
          <a:lstStyle/>
          <a:p>
            <a:pPr algn="just"/>
            <a:r>
              <a:rPr lang="es-MX" sz="2800" dirty="0">
                <a:solidFill>
                  <a:srgbClr val="8F8E8E"/>
                </a:solidFill>
              </a:rPr>
              <a:t>Patentes de software</a:t>
            </a:r>
          </a:p>
          <a:p>
            <a:pPr algn="just"/>
            <a:endParaRPr lang="es-MX" sz="2800" dirty="0">
              <a:solidFill>
                <a:srgbClr val="8F8E8E"/>
              </a:solidFill>
            </a:endParaRPr>
          </a:p>
          <a:p>
            <a:pPr algn="just"/>
            <a:r>
              <a:rPr lang="es-MX" sz="2800" dirty="0">
                <a:solidFill>
                  <a:srgbClr val="8F8E8E"/>
                </a:solidFill>
              </a:rPr>
              <a:t>En </a:t>
            </a:r>
            <a:r>
              <a:rPr lang="es-MX" sz="2800" b="1" dirty="0">
                <a:solidFill>
                  <a:srgbClr val="8F8E8E"/>
                </a:solidFill>
              </a:rPr>
              <a:t>Europa</a:t>
            </a:r>
            <a:r>
              <a:rPr lang="es-MX" sz="2800" dirty="0">
                <a:solidFill>
                  <a:srgbClr val="8F8E8E"/>
                </a:solidFill>
              </a:rPr>
              <a:t>, los programas informáticos como tales </a:t>
            </a:r>
            <a:r>
              <a:rPr lang="es-MX" sz="2800" b="1" dirty="0">
                <a:solidFill>
                  <a:srgbClr val="8F8E8E"/>
                </a:solidFill>
              </a:rPr>
              <a:t>suelen estar excluidos de la patentabilidad</a:t>
            </a:r>
            <a:r>
              <a:rPr lang="es-MX" sz="2800" dirty="0">
                <a:solidFill>
                  <a:srgbClr val="8F8E8E"/>
                </a:solidFill>
              </a:rPr>
              <a:t>. Existe cierta protección superpuesta para el software en forma de </a:t>
            </a:r>
            <a:r>
              <a:rPr lang="es-MX" sz="2800" b="1" dirty="0">
                <a:solidFill>
                  <a:srgbClr val="8F8E8E"/>
                </a:solidFill>
              </a:rPr>
              <a:t>derechos de autor</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623097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108543"/>
          </a:xfrm>
          <a:prstGeom prst="rect">
            <a:avLst/>
          </a:prstGeom>
          <a:noFill/>
        </p:spPr>
        <p:txBody>
          <a:bodyPr wrap="square" rtlCol="0">
            <a:spAutoFit/>
          </a:bodyPr>
          <a:lstStyle/>
          <a:p>
            <a:pPr algn="just"/>
            <a:r>
              <a:rPr lang="es-MX" sz="2800" dirty="0">
                <a:solidFill>
                  <a:srgbClr val="8F8E8E"/>
                </a:solidFill>
              </a:rPr>
              <a:t>Patentes de software</a:t>
            </a:r>
          </a:p>
          <a:p>
            <a:pPr algn="just"/>
            <a:endParaRPr lang="es-MX" sz="2800" dirty="0">
              <a:solidFill>
                <a:srgbClr val="8F8E8E"/>
              </a:solidFill>
            </a:endParaRPr>
          </a:p>
          <a:p>
            <a:pPr algn="just"/>
            <a:r>
              <a:rPr lang="es-MX" sz="2800" dirty="0">
                <a:solidFill>
                  <a:srgbClr val="8F8E8E"/>
                </a:solidFill>
              </a:rPr>
              <a:t>Las patentes pueden </a:t>
            </a:r>
            <a:r>
              <a:rPr lang="es-MX" sz="2800" b="1" dirty="0">
                <a:solidFill>
                  <a:srgbClr val="8F8E8E"/>
                </a:solidFill>
              </a:rPr>
              <a:t>cubrir los algoritmos y métodos subyacentes </a:t>
            </a:r>
            <a:r>
              <a:rPr lang="es-MX" sz="2800" dirty="0">
                <a:solidFill>
                  <a:srgbClr val="8F8E8E"/>
                </a:solidFill>
              </a:rPr>
              <a:t>incorporados en el software. También pueden </a:t>
            </a:r>
            <a:r>
              <a:rPr lang="es-MX" sz="2800" b="1" dirty="0">
                <a:solidFill>
                  <a:srgbClr val="8F8E8E"/>
                </a:solidFill>
              </a:rPr>
              <a:t>proteger la función para la que está destinado el software</a:t>
            </a:r>
            <a:r>
              <a:rPr lang="es-MX" sz="2800" dirty="0">
                <a:solidFill>
                  <a:srgbClr val="8F8E8E"/>
                </a:solidFill>
              </a:rPr>
              <a:t>. Estas protecciones son independientes del lenguaje en particular o de la codificación específica.</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5897043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56611"/>
            <a:ext cx="10082567" cy="3970318"/>
          </a:xfrm>
          <a:prstGeom prst="rect">
            <a:avLst/>
          </a:prstGeom>
          <a:noFill/>
        </p:spPr>
        <p:txBody>
          <a:bodyPr wrap="square" rtlCol="0">
            <a:spAutoFit/>
          </a:bodyPr>
          <a:lstStyle/>
          <a:p>
            <a:pPr algn="just"/>
            <a:r>
              <a:rPr lang="es-MX" sz="2800" dirty="0">
                <a:solidFill>
                  <a:srgbClr val="8F8E8E"/>
                </a:solidFill>
              </a:rPr>
              <a:t>Derechos de autor del software</a:t>
            </a:r>
          </a:p>
          <a:p>
            <a:pPr algn="just"/>
            <a:endParaRPr lang="es-MX" sz="2800" dirty="0">
              <a:solidFill>
                <a:srgbClr val="8F8E8E"/>
              </a:solidFill>
            </a:endParaRPr>
          </a:p>
          <a:p>
            <a:pPr algn="just"/>
            <a:r>
              <a:rPr lang="es-MX" sz="2800" dirty="0">
                <a:solidFill>
                  <a:srgbClr val="8F8E8E"/>
                </a:solidFill>
              </a:rPr>
              <a:t>Mediante el derecho de autor, </a:t>
            </a:r>
            <a:r>
              <a:rPr lang="es-MX" sz="2800" b="1" dirty="0">
                <a:solidFill>
                  <a:srgbClr val="8F8E8E"/>
                </a:solidFill>
              </a:rPr>
              <a:t>el software está protegido como obra literaria en virtud del Convenio de Berna</a:t>
            </a:r>
            <a:r>
              <a:rPr lang="es-MX" sz="2800" dirty="0">
                <a:solidFill>
                  <a:srgbClr val="8F8E8E"/>
                </a:solidFill>
              </a:rPr>
              <a:t>. La protección de los derechos de autor permite </a:t>
            </a:r>
            <a:r>
              <a:rPr lang="es-MX" sz="2800" b="1" dirty="0">
                <a:solidFill>
                  <a:srgbClr val="8F8E8E"/>
                </a:solidFill>
              </a:rPr>
              <a:t>al creador de un programa evitar que otra entidad lo copie</a:t>
            </a:r>
            <a:r>
              <a:rPr lang="es-MX" sz="2800" dirty="0">
                <a:solidFill>
                  <a:srgbClr val="8F8E8E"/>
                </a:solidFill>
              </a:rPr>
              <a:t>. La ley de derechos de autor </a:t>
            </a:r>
            <a:r>
              <a:rPr lang="es-MX" sz="2800" b="1" dirty="0">
                <a:solidFill>
                  <a:srgbClr val="8F8E8E"/>
                </a:solidFill>
              </a:rPr>
              <a:t>prohíbe la copia directa de parte o la totalidad de una versión </a:t>
            </a:r>
            <a:r>
              <a:rPr lang="es-MX" sz="2800" dirty="0">
                <a:solidFill>
                  <a:srgbClr val="8F8E8E"/>
                </a:solidFill>
              </a:rPr>
              <a:t>particular de un software determinado, pero </a:t>
            </a:r>
            <a:r>
              <a:rPr lang="es-MX" sz="2800" b="1" dirty="0">
                <a:solidFill>
                  <a:srgbClr val="8F8E8E"/>
                </a:solidFill>
              </a:rPr>
              <a:t>no impide que otros desarrolladores escriban sus propias versiones de forma independiente.</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63611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2313532"/>
            <a:ext cx="10082567" cy="2677656"/>
          </a:xfrm>
          <a:prstGeom prst="rect">
            <a:avLst/>
          </a:prstGeom>
          <a:noFill/>
        </p:spPr>
        <p:txBody>
          <a:bodyPr wrap="square" rtlCol="0">
            <a:spAutoFit/>
          </a:bodyPr>
          <a:lstStyle/>
          <a:p>
            <a:pPr algn="just"/>
            <a:r>
              <a:rPr lang="es-ES" sz="2800" dirty="0">
                <a:solidFill>
                  <a:srgbClr val="8F8E8E"/>
                </a:solidFill>
              </a:rPr>
              <a:t>6. Autoridad y recursos de la Comisión</a:t>
            </a:r>
          </a:p>
          <a:p>
            <a:pPr algn="just"/>
            <a:r>
              <a:rPr lang="es-ES" sz="2800" dirty="0">
                <a:solidFill>
                  <a:srgbClr val="8F8E8E"/>
                </a:solidFill>
              </a:rPr>
              <a:t>7. Estudios e informes</a:t>
            </a:r>
          </a:p>
          <a:p>
            <a:pPr algn="just"/>
            <a:r>
              <a:rPr lang="es-ES" sz="2800" dirty="0">
                <a:solidFill>
                  <a:srgbClr val="8F8E8E"/>
                </a:solidFill>
              </a:rPr>
              <a:t>8. Responsabilidad corporativa y por fraude criminal</a:t>
            </a:r>
          </a:p>
          <a:p>
            <a:pPr algn="just"/>
            <a:r>
              <a:rPr lang="es-ES" sz="2800" dirty="0">
                <a:solidFill>
                  <a:srgbClr val="8F8E8E"/>
                </a:solidFill>
              </a:rPr>
              <a:t>9. Mejoras en las sanciones por delitos de cuello blanco</a:t>
            </a:r>
          </a:p>
          <a:p>
            <a:pPr algn="just"/>
            <a:r>
              <a:rPr lang="es-ES" sz="2800" dirty="0">
                <a:solidFill>
                  <a:srgbClr val="8F8E8E"/>
                </a:solidFill>
              </a:rPr>
              <a:t>10. Declaraciones de impuestos corporativos y</a:t>
            </a:r>
          </a:p>
          <a:p>
            <a:pPr algn="just"/>
            <a:r>
              <a:rPr lang="es-ES" sz="2800" dirty="0">
                <a:solidFill>
                  <a:srgbClr val="8F8E8E"/>
                </a:solidFill>
              </a:rPr>
              <a:t>11. Fraude empresarial y responsabilidad</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1987B72C-91E7-4EF2-AC43-B93D4798810A}"/>
              </a:ext>
            </a:extLst>
          </p:cNvPr>
          <p:cNvSpPr txBox="1"/>
          <p:nvPr/>
        </p:nvSpPr>
        <p:spPr>
          <a:xfrm>
            <a:off x="2372794" y="1091548"/>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332081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07123"/>
            <a:ext cx="10082567" cy="3970318"/>
          </a:xfrm>
          <a:prstGeom prst="rect">
            <a:avLst/>
          </a:prstGeom>
          <a:noFill/>
        </p:spPr>
        <p:txBody>
          <a:bodyPr wrap="square" rtlCol="0">
            <a:spAutoFit/>
          </a:bodyPr>
          <a:lstStyle/>
          <a:p>
            <a:pPr algn="just"/>
            <a:r>
              <a:rPr lang="es-ES" sz="2800" b="1" dirty="0">
                <a:solidFill>
                  <a:srgbClr val="8F8E8E"/>
                </a:solidFill>
              </a:rPr>
              <a:t>Dos</a:t>
            </a:r>
            <a:r>
              <a:rPr lang="es-ES" sz="2800" dirty="0">
                <a:solidFill>
                  <a:srgbClr val="8F8E8E"/>
                </a:solidFill>
              </a:rPr>
              <a:t> </a:t>
            </a:r>
            <a:r>
              <a:rPr lang="es-ES" sz="2800" b="1" dirty="0">
                <a:solidFill>
                  <a:srgbClr val="8F8E8E"/>
                </a:solidFill>
              </a:rPr>
              <a:t>secciones de la Ley SOX </a:t>
            </a:r>
            <a:r>
              <a:rPr lang="es-ES" sz="2800" dirty="0">
                <a:solidFill>
                  <a:srgbClr val="8F8E8E"/>
                </a:solidFill>
              </a:rPr>
              <a:t>que </a:t>
            </a:r>
            <a:r>
              <a:rPr lang="es-ES" sz="2800" b="1" dirty="0">
                <a:solidFill>
                  <a:srgbClr val="8F8E8E"/>
                </a:solidFill>
              </a:rPr>
              <a:t>se volvieron prominentes </a:t>
            </a:r>
            <a:r>
              <a:rPr lang="es-ES" sz="2800" dirty="0">
                <a:solidFill>
                  <a:srgbClr val="8F8E8E"/>
                </a:solidFill>
              </a:rPr>
              <a:t>y en algunos casos contenciosas en el contexto de los controles de seguridad y las directivas de la Comisión de Intercambio de Seguridad (SEC) que adoptaron reglas para cumplir con la Ley SOX fueron la </a:t>
            </a:r>
            <a:r>
              <a:rPr lang="es-ES" sz="2800" b="1" dirty="0">
                <a:solidFill>
                  <a:srgbClr val="8F8E8E"/>
                </a:solidFill>
              </a:rPr>
              <a:t>Sección 302 que cubre la responsabilidad corporativa de los controles financieros y la Sección 404 que trata de la evaluación de la administración de los controles internos. </a:t>
            </a:r>
            <a:r>
              <a:rPr lang="es-ES" sz="2800" dirty="0">
                <a:solidFill>
                  <a:srgbClr val="8F8E8E"/>
                </a:solidFill>
              </a:rPr>
              <a:t>Se evalúa la solidez de los controles y se genera un informe de control interno que describe la idoneidad y eficacia de los controles revelados.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A8BB1836-8527-47D1-8FC9-8BCCB2F6120D}"/>
              </a:ext>
            </a:extLst>
          </p:cNvPr>
          <p:cNvSpPr txBox="1"/>
          <p:nvPr/>
        </p:nvSpPr>
        <p:spPr>
          <a:xfrm>
            <a:off x="2372794" y="1091548"/>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5512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5" y="-4705"/>
            <a:ext cx="12182080" cy="6858000"/>
          </a:xfrm>
          <a:prstGeom prst="rect">
            <a:avLst/>
          </a:prstGeom>
        </p:spPr>
      </p:pic>
      <p:sp>
        <p:nvSpPr>
          <p:cNvPr id="6" name="CuadroTexto 5"/>
          <p:cNvSpPr txBox="1"/>
          <p:nvPr/>
        </p:nvSpPr>
        <p:spPr>
          <a:xfrm>
            <a:off x="1117093" y="2300910"/>
            <a:ext cx="10082567" cy="2677656"/>
          </a:xfrm>
          <a:prstGeom prst="rect">
            <a:avLst/>
          </a:prstGeom>
          <a:noFill/>
        </p:spPr>
        <p:txBody>
          <a:bodyPr wrap="square" rtlCol="0">
            <a:spAutoFit/>
          </a:bodyPr>
          <a:lstStyle/>
          <a:p>
            <a:pPr algn="just"/>
            <a:r>
              <a:rPr lang="es-ES" sz="2800" b="1" dirty="0">
                <a:solidFill>
                  <a:srgbClr val="8F8E8E"/>
                </a:solidFill>
              </a:rPr>
              <a:t>BASILEA II es la Ley de Reglamentación Financiera </a:t>
            </a:r>
            <a:r>
              <a:rPr lang="es-ES" sz="2800" dirty="0">
                <a:solidFill>
                  <a:srgbClr val="8F8E8E"/>
                </a:solidFill>
              </a:rPr>
              <a:t>Europea que se desarrolló originalmente para </a:t>
            </a:r>
            <a:r>
              <a:rPr lang="es-ES" sz="2800" b="1" dirty="0">
                <a:solidFill>
                  <a:srgbClr val="8F8E8E"/>
                </a:solidFill>
              </a:rPr>
              <a:t>proteger contra los riesgos de las operaciones financieras y el fraude</a:t>
            </a:r>
            <a:r>
              <a:rPr lang="es-ES" sz="2800" dirty="0">
                <a:solidFill>
                  <a:srgbClr val="8F8E8E"/>
                </a:solidFill>
              </a:rPr>
              <a:t>. Fue desarrollada inicialmente para ser </a:t>
            </a:r>
            <a:r>
              <a:rPr lang="es-ES" sz="2800" b="1" dirty="0">
                <a:solidFill>
                  <a:srgbClr val="8F8E8E"/>
                </a:solidFill>
              </a:rPr>
              <a:t>un estándar internacional para reguladores bancarios </a:t>
            </a:r>
            <a:r>
              <a:rPr lang="es-ES" sz="2800" dirty="0">
                <a:solidFill>
                  <a:srgbClr val="8F8E8E"/>
                </a:solidFill>
              </a:rPr>
              <a:t>y proporcionar recomendaciones sobre regulaciones y leyes bancarias.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3" name="CuadroTexto 2">
            <a:extLst>
              <a:ext uri="{FF2B5EF4-FFF2-40B4-BE49-F238E27FC236}">
                <a16:creationId xmlns:a16="http://schemas.microsoft.com/office/drawing/2014/main" id="{2FB03287-9340-4672-8FBF-A794A52067B2}"/>
              </a:ext>
            </a:extLst>
          </p:cNvPr>
          <p:cNvSpPr txBox="1"/>
          <p:nvPr/>
        </p:nvSpPr>
        <p:spPr>
          <a:xfrm>
            <a:off x="2372794" y="1091548"/>
            <a:ext cx="9999434" cy="58971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s-MX" sz="2800" dirty="0"/>
              <a:t>Regulaciones significativas y </a:t>
            </a:r>
            <a:r>
              <a:rPr lang="es-MX" sz="2800" dirty="0">
                <a:solidFill>
                  <a:srgbClr val="8F8E8E"/>
                </a:solidFill>
              </a:rPr>
              <a:t>leyes de privacidad</a:t>
            </a:r>
            <a:endParaRPr lang="es-ES_tradnl" sz="2800" dirty="0">
              <a:solidFill>
                <a:srgbClr val="8F8E8E"/>
              </a:solidFill>
            </a:endParaRPr>
          </a:p>
        </p:txBody>
      </p:sp>
    </p:spTree>
    <p:extLst>
      <p:ext uri="{BB962C8B-B14F-4D97-AF65-F5344CB8AC3E}">
        <p14:creationId xmlns:p14="http://schemas.microsoft.com/office/powerpoint/2010/main" val="93571824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1715</TotalTime>
  <Words>4537</Words>
  <Application>Microsoft Office PowerPoint</Application>
  <PresentationFormat>Panorámica</PresentationFormat>
  <Paragraphs>228</Paragraphs>
  <Slides>65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65</vt:i4>
      </vt:variant>
    </vt:vector>
  </HeadingPairs>
  <TitlesOfParts>
    <vt:vector size="6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Amayte Fernanda Monroy León</cp:lastModifiedBy>
  <cp:revision>359</cp:revision>
  <dcterms:created xsi:type="dcterms:W3CDTF">2020-02-18T17:46:35Z</dcterms:created>
  <dcterms:modified xsi:type="dcterms:W3CDTF">2020-09-11T22:16:08Z</dcterms:modified>
</cp:coreProperties>
</file>