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2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6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+mn-lt"/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76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65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D2DB6-A9DB-414C-8EE8-26AA4A0F334C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C412-CC56-4A26-BCB5-A53BFE453FEC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96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1FEDEC-9C0F-4947-ADCC-CCB919C702E9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CF0CF-EF45-4A27-9606-CCDDC891BE7E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41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C8D87-8ABF-4DE8-BCB1-BB7463AD0F17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D89C6-6C30-4B22-9B5A-898A92E75FA0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342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BD9E3-79D0-4575-98A4-6F5FD410EBB7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AF42D-11AD-4EB1-A8D1-E6D70C3C3C7C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752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C7D0D-78A3-44A8-8825-111FEF61EC24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F7A7-D1FA-4E4B-829B-981C8737DD2C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0023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8C4166-C9DB-4342-9DF1-7D4A0AD58114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C76-B092-4A5D-B863-8E828DF27AD2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0243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286C85-9AF6-493E-AA79-7C377D888525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C94D-127A-4768-BC3F-7A34C702B8CB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6615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58B64-0C37-4C75-AE81-338AAB254D64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DA4C-FEB9-4FE6-BD71-AA562902170B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622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28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078F20-CBF0-4919-B75D-0F711AA4568F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DC3E-E811-4EAA-A37A-5C5F496D93C4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9209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3DC2CB-3F11-41D7-8424-8362EE2628BC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2836-F81F-4443-A3B1-B22F494F7BAF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2323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60351"/>
            <a:ext cx="2258483" cy="586581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60351"/>
            <a:ext cx="6576484" cy="5865813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F13327-75E0-4AE8-9657-9814CC1F0A76}" type="datetime1">
              <a:rPr lang="en-US" altLang="ru-RU" smtClean="0"/>
              <a:t>11/24/2023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37D5-11EB-4330-BA8C-7CF5B992F7D2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9442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496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868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02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504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79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463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352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7823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196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194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393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9035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5219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0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83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08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0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99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56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spcBef>
          <a:spcPct val="0"/>
        </a:spcBef>
        <a:buNone/>
        <a:defRPr sz="4200" kern="1200">
          <a:solidFill>
            <a:schemeClr val="bg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60350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ru-RU" smtClean="0"/>
              <a:t>Fare clic per modificare lo stile del titolo</a:t>
            </a:r>
            <a:endParaRPr lang="ru-RU" alt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ru-RU" smtClean="0"/>
              <a:t>Modifica gli stili del testo dello schema</a:t>
            </a:r>
          </a:p>
          <a:p>
            <a:pPr lvl="1"/>
            <a:r>
              <a:rPr lang="it-IT" altLang="ru-RU" smtClean="0"/>
              <a:t>Secondo livello</a:t>
            </a:r>
          </a:p>
          <a:p>
            <a:pPr lvl="2"/>
            <a:r>
              <a:rPr lang="it-IT" altLang="ru-RU" smtClean="0"/>
              <a:t>Terzo livello</a:t>
            </a:r>
          </a:p>
          <a:p>
            <a:pPr lvl="3"/>
            <a:r>
              <a:rPr lang="it-IT" altLang="ru-RU" smtClean="0"/>
              <a:t>Quarto livello</a:t>
            </a:r>
          </a:p>
          <a:p>
            <a:pPr lvl="4"/>
            <a:r>
              <a:rPr lang="it-IT" altLang="ru-RU" smtClean="0"/>
              <a:t>Quinto livello</a:t>
            </a:r>
            <a:endParaRPr lang="ru-RU" altLang="ru-RU" dirty="0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75B5A79B-3CC1-4C8E-ADA0-F2AFC8E887F8}" type="datetime1">
              <a:rPr lang="en-US" altLang="ru-RU" smtClean="0"/>
              <a:pPr/>
              <a:t>11/24/2023</a:t>
            </a:fld>
            <a:endParaRPr lang="ru-RU" altLang="ru-RU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F383D8D2-883F-4EC8-8067-58268E46ED62}" type="slidenum">
              <a:rPr lang="ru-RU" altLang="ru-RU" smtClean="0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274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3691CBB-EA92-4005-8D96-50318415F57A}" type="datetimeFigureOut">
              <a:rPr lang="it-IT" smtClean="0"/>
              <a:t>24/11/2023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5C73F6-062F-47F6-B696-41496B304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833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Molteni/progetto_tcp_fil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06335" y="1277329"/>
            <a:ext cx="3383280" cy="1470026"/>
          </a:xfrm>
        </p:spPr>
        <p:txBody>
          <a:bodyPr>
            <a:normAutofit/>
          </a:bodyPr>
          <a:lstStyle/>
          <a:p>
            <a:r>
              <a:rPr lang="it-IT" sz="6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FORZA 4</a:t>
            </a:r>
            <a:endParaRPr lang="it-IT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06335" y="2743197"/>
            <a:ext cx="2959331" cy="1752600"/>
          </a:xfrm>
        </p:spPr>
        <p:txBody>
          <a:bodyPr>
            <a:normAutofit/>
          </a:bodyPr>
          <a:lstStyle/>
          <a:p>
            <a:r>
              <a:rPr lang="it-IT" sz="1800" i="1" dirty="0" smtClean="0"/>
              <a:t>Molteni Filippo</a:t>
            </a:r>
            <a:endParaRPr lang="it-IT" sz="1800" i="1" dirty="0"/>
          </a:p>
        </p:txBody>
      </p:sp>
    </p:spTree>
    <p:extLst>
      <p:ext uri="{BB962C8B-B14F-4D97-AF65-F5344CB8AC3E}">
        <p14:creationId xmlns:p14="http://schemas.microsoft.com/office/powerpoint/2010/main" val="36348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Risorse e </a:t>
            </a:r>
            <a:r>
              <a:rPr lang="it-IT" dirty="0" smtClean="0"/>
              <a:t>Documentazione:</a:t>
            </a:r>
            <a:endParaRPr lang="it-IT" dirty="0"/>
          </a:p>
          <a:p>
            <a:r>
              <a:rPr lang="it-IT" dirty="0"/>
              <a:t>Il codice sorgente del progetto è disponibile su </a:t>
            </a: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u="sng" dirty="0">
                <a:hlinkClick r:id="rId2"/>
              </a:rPr>
              <a:t>https://github.com/filMolteni/progetto_tcp_fil</a:t>
            </a:r>
            <a:endParaRPr lang="it-IT" u="sng" dirty="0"/>
          </a:p>
          <a:p>
            <a:r>
              <a:rPr lang="it-IT" dirty="0"/>
              <a:t>La documentazione del codice include dettagliati diagrammi UML:</a:t>
            </a:r>
          </a:p>
          <a:p>
            <a:pPr lvl="1"/>
            <a:r>
              <a:rPr lang="it-IT" dirty="0"/>
              <a:t>Diagrammi dei casi d'uso (Use Case).</a:t>
            </a:r>
          </a:p>
          <a:p>
            <a:pPr lvl="1"/>
            <a:r>
              <a:rPr lang="it-IT" dirty="0"/>
              <a:t>Diagrammi di sequenza (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).</a:t>
            </a:r>
          </a:p>
          <a:p>
            <a:pPr lvl="1"/>
            <a:r>
              <a:rPr lang="it-IT" dirty="0"/>
              <a:t>Diagrammi delle classi (Class </a:t>
            </a:r>
            <a:r>
              <a:rPr lang="it-IT" dirty="0" err="1"/>
              <a:t>Diagram</a:t>
            </a:r>
            <a:r>
              <a:rPr lang="it-IT" dirty="0"/>
              <a:t>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41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4791" y="2307100"/>
            <a:ext cx="7061354" cy="3636511"/>
          </a:xfrm>
        </p:spPr>
        <p:txBody>
          <a:bodyPr/>
          <a:lstStyle/>
          <a:p>
            <a:r>
              <a:rPr lang="it-IT" b="1" dirty="0"/>
              <a:t>Origine del Progetto</a:t>
            </a:r>
            <a:r>
              <a:rPr lang="it-IT" dirty="0"/>
              <a:t>: Il progetto Forza 4 è </a:t>
            </a:r>
            <a:r>
              <a:rPr lang="it-IT" dirty="0" smtClean="0"/>
              <a:t>un </a:t>
            </a:r>
            <a:r>
              <a:rPr lang="it-IT" dirty="0"/>
              <a:t>gioco </a:t>
            </a:r>
            <a:r>
              <a:rPr lang="it-IT" dirty="0" smtClean="0"/>
              <a:t>multiplayer.</a:t>
            </a:r>
            <a:endParaRPr lang="it-IT" dirty="0"/>
          </a:p>
          <a:p>
            <a:r>
              <a:rPr lang="it-IT" b="1" dirty="0"/>
              <a:t>Scopo del Progetto</a:t>
            </a:r>
            <a:r>
              <a:rPr lang="it-IT" dirty="0"/>
              <a:t>: Il progetto mira a offrire una piattaforma </a:t>
            </a:r>
            <a:r>
              <a:rPr lang="it-IT" dirty="0" err="1" smtClean="0"/>
              <a:t>client-server</a:t>
            </a:r>
            <a:r>
              <a:rPr lang="it-IT" dirty="0" smtClean="0"/>
              <a:t> </a:t>
            </a:r>
            <a:r>
              <a:rPr lang="it-IT" dirty="0"/>
              <a:t>dove gli utenti possono sfidarsi a Forza 4 in tempo </a:t>
            </a:r>
            <a:r>
              <a:rPr lang="it-IT" dirty="0" smtClean="0"/>
              <a:t>reale.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84" y="2643828"/>
            <a:ext cx="2803932" cy="29056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57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 GENERALE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Il Gioco Forza 4</a:t>
            </a:r>
            <a:r>
              <a:rPr lang="it-IT" dirty="0"/>
              <a:t>: Forza 4 è un gioco da tavolo strategico in cui due giocatori si sfidano a turno per posizionare i propri pezzi in una griglia verticale. L'obiettivo è allineare quattro pezzi consecutivi (orizzontalmente, verticalmente o diagonalmente) prima dell'avversario.</a:t>
            </a:r>
          </a:p>
          <a:p>
            <a:r>
              <a:rPr lang="it-IT" b="1" dirty="0"/>
              <a:t>Caratteristiche Principali del Progetto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Modalità Multiplayer Online</a:t>
            </a:r>
            <a:r>
              <a:rPr lang="it-IT" dirty="0"/>
              <a:t>: Possibilità di giocare contro altri giocatori online.</a:t>
            </a:r>
          </a:p>
          <a:p>
            <a:pPr lvl="1"/>
            <a:r>
              <a:rPr lang="it-IT" b="1" dirty="0"/>
              <a:t>Interfaccia Grafica Intuitiva</a:t>
            </a:r>
            <a:r>
              <a:rPr lang="it-IT" dirty="0"/>
              <a:t>: Un'interfaccia utente intuitiva </a:t>
            </a:r>
            <a:r>
              <a:rPr lang="it-IT" dirty="0" smtClean="0"/>
              <a:t>per </a:t>
            </a:r>
            <a:r>
              <a:rPr lang="it-IT" dirty="0"/>
              <a:t>migliorare l'esperienza di gioco.</a:t>
            </a:r>
          </a:p>
          <a:p>
            <a:pPr lvl="1"/>
            <a:r>
              <a:rPr lang="it-IT" b="1" dirty="0"/>
              <a:t>Architettura Client-Server</a:t>
            </a:r>
            <a:r>
              <a:rPr lang="it-IT" dirty="0"/>
              <a:t>: Suddivisione del progetto in un lato client e un lato server per gestire le comunicazioni e le logiche di gioco.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</a:t>
            </a:r>
            <a:r>
              <a:rPr lang="it-IT" dirty="0" smtClean="0">
                <a:sym typeface="Wingdings" panose="05000000000000000000" pitchFamily="2" charset="2"/>
              </a:rPr>
              <a:t> LATO CLIENT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Lato Client</a:t>
            </a:r>
          </a:p>
          <a:p>
            <a:r>
              <a:rPr lang="it-IT" b="1" dirty="0"/>
              <a:t>Interfaccia Grafica (GUI)</a:t>
            </a:r>
            <a:r>
              <a:rPr lang="it-IT" dirty="0"/>
              <a:t>: Gestisce l'interazione visuale con l'utente. Comprende pulsanti di gioco, griglia di Forza 4 e altri elementi grafici.</a:t>
            </a:r>
          </a:p>
          <a:p>
            <a:r>
              <a:rPr lang="it-IT" b="1" dirty="0" err="1"/>
              <a:t>TCPClient</a:t>
            </a:r>
            <a:r>
              <a:rPr lang="it-IT" dirty="0"/>
              <a:t>: Gestisce la comunicazione con il server attraverso il protocollo TCP. Invia i dati di gioco al server e riceve gli aggiornamenti da visualizzare nell'interfaccia.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39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</a:t>
            </a:r>
            <a:r>
              <a:rPr lang="it-IT" dirty="0">
                <a:sym typeface="Wingdings" panose="05000000000000000000" pitchFamily="2" charset="2"/>
              </a:rPr>
              <a:t> LATO </a:t>
            </a:r>
            <a:r>
              <a:rPr lang="it-IT" dirty="0" smtClean="0">
                <a:sym typeface="Wingdings" panose="05000000000000000000" pitchFamily="2" charset="2"/>
              </a:rPr>
              <a:t>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/>
              <a:t>TCPServer</a:t>
            </a:r>
            <a:r>
              <a:rPr lang="it-IT" dirty="0"/>
              <a:t>: Accetta le connessioni dai client, gestisce i </a:t>
            </a:r>
            <a:r>
              <a:rPr lang="it-IT" dirty="0" err="1"/>
              <a:t>thread</a:t>
            </a:r>
            <a:r>
              <a:rPr lang="it-IT" dirty="0"/>
              <a:t> di comunicazione e coordina il flusso del gioco. Si occupa di notificare tutti i client quando si verificano eventi significativi.</a:t>
            </a:r>
          </a:p>
          <a:p>
            <a:r>
              <a:rPr lang="it-IT" b="1" dirty="0" err="1"/>
              <a:t>CommunicationThread</a:t>
            </a:r>
            <a:r>
              <a:rPr lang="it-IT" dirty="0"/>
              <a:t>: Un </a:t>
            </a:r>
            <a:r>
              <a:rPr lang="it-IT" dirty="0" err="1"/>
              <a:t>thread</a:t>
            </a:r>
            <a:r>
              <a:rPr lang="it-IT" dirty="0"/>
              <a:t> dedicato per ogni connessione client. Gestisce la comunicazione bidirezionale tra il server e il singolo client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Cmatrice</a:t>
            </a:r>
            <a:r>
              <a:rPr lang="it-IT" dirty="0" smtClean="0"/>
              <a:t> gestisce la tavola(matrice di </a:t>
            </a:r>
            <a:r>
              <a:rPr lang="it-IT" dirty="0" err="1" smtClean="0"/>
              <a:t>char</a:t>
            </a:r>
            <a:r>
              <a:rPr lang="it-IT" dirty="0" smtClean="0"/>
              <a:t>) di gioco dove vengono inseriti i vari caratteri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1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TCP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424" y="250492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comunicazione tra client e server avviene tramite il protocollo TCP. I dati vengono scambiati in formato testo, consentendo una facile comprensione e </a:t>
            </a:r>
            <a:r>
              <a:rPr lang="it-IT" dirty="0" err="1" smtClean="0"/>
              <a:t>debug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L’utilizzo di TCP garantisce:</a:t>
            </a:r>
          </a:p>
          <a:p>
            <a:r>
              <a:rPr lang="it-IT" b="1" dirty="0"/>
              <a:t>Affidabilità</a:t>
            </a:r>
            <a:r>
              <a:rPr lang="it-IT" dirty="0"/>
              <a:t>: TCP assicura che tutti i dati inviati siano ricevuti correttamente dal destinatario. </a:t>
            </a:r>
            <a:endParaRPr lang="it-IT" dirty="0" smtClean="0"/>
          </a:p>
          <a:p>
            <a:r>
              <a:rPr lang="it-IT" b="1" dirty="0" smtClean="0"/>
              <a:t>Sequenza </a:t>
            </a:r>
            <a:r>
              <a:rPr lang="it-IT" b="1" dirty="0"/>
              <a:t>di Pacchetti</a:t>
            </a:r>
            <a:r>
              <a:rPr lang="it-IT" dirty="0"/>
              <a:t>: I dati sono trasmessi e ricevuti in un ordine specifico. </a:t>
            </a:r>
            <a:endParaRPr lang="it-IT" dirty="0" smtClean="0"/>
          </a:p>
          <a:p>
            <a:r>
              <a:rPr lang="it-IT" b="1" dirty="0" smtClean="0"/>
              <a:t>Connessione </a:t>
            </a:r>
            <a:r>
              <a:rPr lang="it-IT" b="1" dirty="0"/>
              <a:t>Persistente</a:t>
            </a:r>
            <a:r>
              <a:rPr lang="it-IT" dirty="0"/>
              <a:t>: TCP crea una connessione persistente tra client e server durante l'intera sessione di </a:t>
            </a:r>
            <a:r>
              <a:rPr lang="it-IT" dirty="0" smtClean="0"/>
              <a:t>gioco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6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MOSSA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29000" y="2643095"/>
            <a:ext cx="10554574" cy="25880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b="1" dirty="0" smtClean="0"/>
              <a:t>client1 </a:t>
            </a:r>
            <a:r>
              <a:rPr lang="it-IT" sz="1400" b="1" dirty="0"/>
              <a:t>effettua una mossa</a:t>
            </a:r>
            <a:r>
              <a:rPr lang="it-IT" sz="1400" dirty="0"/>
              <a:t>:</a:t>
            </a:r>
          </a:p>
          <a:p>
            <a:pPr lvl="1"/>
            <a:r>
              <a:rPr lang="it-IT" sz="1200" dirty="0"/>
              <a:t>Il client1 effettua una mossa selezionando una colonna. Questa azione viene inviata al server con il messaggio "colonna", indicando la colonna scelta da </a:t>
            </a:r>
            <a:r>
              <a:rPr lang="it-IT" sz="1200" dirty="0" smtClean="0"/>
              <a:t>client1.</a:t>
            </a:r>
          </a:p>
          <a:p>
            <a:pPr marL="0" indent="0">
              <a:buNone/>
            </a:pPr>
            <a:r>
              <a:rPr lang="it-IT" sz="1400" b="1" dirty="0" smtClean="0"/>
              <a:t>server aggiorna la grafica di client1</a:t>
            </a:r>
            <a:r>
              <a:rPr lang="it-IT" sz="1400" dirty="0" smtClean="0"/>
              <a:t>:</a:t>
            </a:r>
          </a:p>
          <a:p>
            <a:pPr lvl="1"/>
            <a:r>
              <a:rPr lang="it-IT" sz="1200" dirty="0" smtClean="0"/>
              <a:t>Il </a:t>
            </a:r>
            <a:r>
              <a:rPr lang="it-IT" sz="1200" dirty="0"/>
              <a:t>server riceve il messaggio "colonna" da client1 e aggiorna la situazione di gioco. Dopodiché, invia un messaggio di aggiornamento contenente "</a:t>
            </a:r>
            <a:r>
              <a:rPr lang="it-IT" sz="1200" dirty="0" err="1"/>
              <a:t>riga;colonna</a:t>
            </a:r>
            <a:r>
              <a:rPr lang="it-IT" sz="1200" dirty="0"/>
              <a:t>" a client1.</a:t>
            </a:r>
          </a:p>
          <a:p>
            <a:pPr marL="0" indent="0">
              <a:buNone/>
            </a:pPr>
            <a:r>
              <a:rPr lang="it-IT" sz="1400" b="1" dirty="0"/>
              <a:t>client1 riceve l'aggiornamento del server</a:t>
            </a:r>
            <a:r>
              <a:rPr lang="it-IT" sz="1400" dirty="0"/>
              <a:t>:</a:t>
            </a:r>
          </a:p>
          <a:p>
            <a:pPr lvl="1"/>
            <a:r>
              <a:rPr lang="it-IT" sz="1200" dirty="0"/>
              <a:t>Il client1 riceve il messaggio "</a:t>
            </a:r>
            <a:r>
              <a:rPr lang="it-IT" sz="1200" dirty="0" err="1"/>
              <a:t>riga;colonna</a:t>
            </a:r>
            <a:r>
              <a:rPr lang="it-IT" sz="1200" dirty="0"/>
              <a:t>" dal server, il quale fornisce le coordinate (riga e colonna) in cui il suo pezzo è stato posizionato. In base a queste informazioni, il client1 aggiorna la sua interfaccia grafica per riflettere la mossa appena effettuata.</a:t>
            </a:r>
          </a:p>
          <a:p>
            <a:pPr marL="0" indent="0">
              <a:buNone/>
            </a:pPr>
            <a:r>
              <a:rPr lang="it-IT" sz="1400" b="1" dirty="0"/>
              <a:t>server inoltra l'aggiornamento a client2</a:t>
            </a:r>
            <a:r>
              <a:rPr lang="it-IT" sz="1400" dirty="0"/>
              <a:t>:</a:t>
            </a:r>
          </a:p>
          <a:p>
            <a:pPr lvl="1"/>
            <a:r>
              <a:rPr lang="it-IT" sz="1200" dirty="0"/>
              <a:t>Il server invia un messaggio di aggiornamento contenente "</a:t>
            </a:r>
            <a:r>
              <a:rPr lang="it-IT" sz="1200" dirty="0" err="1"/>
              <a:t>riga;colonna</a:t>
            </a:r>
            <a:r>
              <a:rPr lang="it-IT" sz="1200" dirty="0"/>
              <a:t>" anche a client2, il secondo partecipante al </a:t>
            </a:r>
            <a:r>
              <a:rPr lang="it-IT" sz="1200" dirty="0" smtClean="0"/>
              <a:t>gioco che aggiorna la grafica.</a:t>
            </a:r>
            <a:endParaRPr lang="it-IT" sz="12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29247" t="26702" r="23817" b="67850"/>
          <a:stretch/>
        </p:blipFill>
        <p:spPr>
          <a:xfrm>
            <a:off x="0" y="5885065"/>
            <a:ext cx="12197689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GRAFICA </a:t>
            </a:r>
            <a:r>
              <a:rPr lang="it-IT" dirty="0" smtClean="0">
                <a:sym typeface="Wingdings" panose="05000000000000000000" pitchFamily="2" charset="2"/>
              </a:rPr>
              <a:t> STRUTTURA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6202" y="191471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 smtClean="0"/>
              <a:t>L'interfaccia </a:t>
            </a:r>
            <a:r>
              <a:rPr lang="it-IT" sz="1400" dirty="0"/>
              <a:t>grafica del progetto Forza 4 è progettata per offrire un'esperienza utente intuitiva e coinvolgente. La struttura si compone principalmente di due componenti:</a:t>
            </a:r>
          </a:p>
          <a:p>
            <a:pPr marL="0" indent="0">
              <a:buNone/>
            </a:pPr>
            <a:r>
              <a:rPr lang="it-IT" sz="1400" b="1" dirty="0"/>
              <a:t>Matrice di Gioco (Griglia)</a:t>
            </a:r>
            <a:r>
              <a:rPr lang="it-IT" sz="1400" dirty="0"/>
              <a:t>:</a:t>
            </a:r>
          </a:p>
          <a:p>
            <a:pPr lvl="1"/>
            <a:r>
              <a:rPr lang="it-IT" sz="1200" dirty="0"/>
              <a:t>Composta da 7 colonne e 6 righe, rappresenta la griglia di gioco di Forza 4.</a:t>
            </a:r>
          </a:p>
          <a:p>
            <a:pPr lvl="1"/>
            <a:r>
              <a:rPr lang="it-IT" sz="1200" dirty="0"/>
              <a:t>Ogni cella può contenere uno dei due simboli dei giocatori (cerchio rosso o cerchio giallo).</a:t>
            </a:r>
          </a:p>
          <a:p>
            <a:pPr lvl="1"/>
            <a:r>
              <a:rPr lang="it-IT" sz="1200" dirty="0"/>
              <a:t>Aggiornata dinamicamente durante il gioco per riflettere le mosse dei giocatori.</a:t>
            </a:r>
          </a:p>
          <a:p>
            <a:pPr marL="0" indent="0">
              <a:buNone/>
            </a:pPr>
            <a:r>
              <a:rPr lang="it-IT" sz="1400" b="1" dirty="0"/>
              <a:t>Pulsanti di Colonna</a:t>
            </a:r>
            <a:r>
              <a:rPr lang="it-IT" sz="1400" dirty="0"/>
              <a:t>:</a:t>
            </a:r>
          </a:p>
          <a:p>
            <a:pPr lvl="1"/>
            <a:r>
              <a:rPr lang="it-IT" sz="1200" dirty="0"/>
              <a:t>Sette pulsanti, uno per ogni colonna della griglia.</a:t>
            </a:r>
          </a:p>
          <a:p>
            <a:pPr lvl="1"/>
            <a:r>
              <a:rPr lang="it-IT" sz="1200" dirty="0"/>
              <a:t>Consentono ai giocatori di effettuare una mossa posizionando il proprio simbolo nella colonna desiderata.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34002" t="36837" r="33706" b="40896"/>
          <a:stretch/>
        </p:blipFill>
        <p:spPr>
          <a:xfrm>
            <a:off x="810000" y="5012522"/>
            <a:ext cx="4222867" cy="163796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34002" t="36837" r="33706" b="40896"/>
          <a:stretch/>
        </p:blipFill>
        <p:spPr>
          <a:xfrm>
            <a:off x="6531928" y="5012522"/>
            <a:ext cx="4222867" cy="16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GRAFICA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FUNZIONALITA’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44887" y="2463357"/>
            <a:ext cx="7701833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 smtClean="0"/>
              <a:t>Click </a:t>
            </a:r>
            <a:r>
              <a:rPr lang="it-IT" b="1" dirty="0"/>
              <a:t>su Colonna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Gli utenti interagiscono cliccando sui pulsanti delle colonne per selezionare la colonna in cui effettuare la mossa.</a:t>
            </a:r>
          </a:p>
          <a:p>
            <a:pPr lvl="1"/>
            <a:r>
              <a:rPr lang="it-IT" dirty="0"/>
              <a:t>Il sistema gestisce gli input dell'utente e aggiorna la matrice di gioco di conseguenza.</a:t>
            </a:r>
          </a:p>
          <a:p>
            <a:pPr marL="0" indent="0">
              <a:buNone/>
            </a:pPr>
            <a:r>
              <a:rPr lang="it-IT" b="1" dirty="0"/>
              <a:t>Aggiornamento Dinamico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Dopo ogni mossa, l'interfaccia grafica si aggiorna dinamicamente per riflettere lo stato corrente del gioco.</a:t>
            </a:r>
          </a:p>
          <a:p>
            <a:pPr lvl="1"/>
            <a:r>
              <a:rPr lang="it-IT" dirty="0"/>
              <a:t>Le celle vengono colorate con il simbolo del giocatore corrispondente.</a:t>
            </a:r>
          </a:p>
          <a:p>
            <a:pPr marL="0" indent="0">
              <a:buNone/>
            </a:pPr>
            <a:r>
              <a:rPr lang="it-IT" b="1" dirty="0"/>
              <a:t>Notifiche di Vittoria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In caso di vittoria di uno dei giocatori, viene visualizzata una notifica a schermo.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1984" t="35573" r="45159" b="41993"/>
          <a:stretch/>
        </p:blipFill>
        <p:spPr>
          <a:xfrm>
            <a:off x="8046720" y="2463357"/>
            <a:ext cx="3898537" cy="156638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52935" t="34303" r="14366" b="43686"/>
          <a:stretch/>
        </p:blipFill>
        <p:spPr>
          <a:xfrm>
            <a:off x="8046720" y="4354286"/>
            <a:ext cx="3898537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irdsmall">
  <a:themeElements>
    <a:clrScheme name="my green&amp;blue">
      <a:dk1>
        <a:srgbClr val="D8D8D8"/>
      </a:dk1>
      <a:lt1>
        <a:srgbClr val="000000"/>
      </a:lt1>
      <a:dk2>
        <a:srgbClr val="003300"/>
      </a:dk2>
      <a:lt2>
        <a:srgbClr val="FFFFFF"/>
      </a:lt2>
      <a:accent1>
        <a:srgbClr val="01B357"/>
      </a:accent1>
      <a:accent2>
        <a:srgbClr val="961E90"/>
      </a:accent2>
      <a:accent3>
        <a:srgbClr val="37A76F"/>
      </a:accent3>
      <a:accent4>
        <a:srgbClr val="739A1A"/>
      </a:accent4>
      <a:accent5>
        <a:srgbClr val="797877"/>
      </a:accent5>
      <a:accent6>
        <a:srgbClr val="00B48C"/>
      </a:accent6>
      <a:hlink>
        <a:srgbClr val="EE7B08"/>
      </a:hlink>
      <a:folHlink>
        <a:srgbClr val="977B2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rdsmall" id="{4561C2AD-72CA-423C-8A23-45BB616A888C}" vid="{F6F66EAE-422D-4313-834F-A2A4AFF23259}"/>
    </a:ext>
  </a:extLst>
</a:theme>
</file>

<file path=ppt/theme/theme2.xml><?xml version="1.0" encoding="utf-8"?>
<a:theme xmlns:a="http://schemas.openxmlformats.org/drawingml/2006/main" name="Custom Design">
  <a:themeElements>
    <a:clrScheme name="my green&amp;blue">
      <a:dk1>
        <a:srgbClr val="D8D8D8"/>
      </a:dk1>
      <a:lt1>
        <a:srgbClr val="000000"/>
      </a:lt1>
      <a:dk2>
        <a:srgbClr val="003300"/>
      </a:dk2>
      <a:lt2>
        <a:srgbClr val="FFFFFF"/>
      </a:lt2>
      <a:accent1>
        <a:srgbClr val="01B357"/>
      </a:accent1>
      <a:accent2>
        <a:srgbClr val="961E90"/>
      </a:accent2>
      <a:accent3>
        <a:srgbClr val="37A76F"/>
      </a:accent3>
      <a:accent4>
        <a:srgbClr val="739A1A"/>
      </a:accent4>
      <a:accent5>
        <a:srgbClr val="797877"/>
      </a:accent5>
      <a:accent6>
        <a:srgbClr val="00B48C"/>
      </a:accent6>
      <a:hlink>
        <a:srgbClr val="EE7B08"/>
      </a:hlink>
      <a:folHlink>
        <a:srgbClr val="977B2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67</TotalTime>
  <Words>771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Georgia</vt:lpstr>
      <vt:lpstr>Wingdings</vt:lpstr>
      <vt:lpstr>Wingdings 2</vt:lpstr>
      <vt:lpstr>birdsmall</vt:lpstr>
      <vt:lpstr>Custom Design</vt:lpstr>
      <vt:lpstr>Citazione</vt:lpstr>
      <vt:lpstr>FORZA 4</vt:lpstr>
      <vt:lpstr>INTRODUZIONE</vt:lpstr>
      <vt:lpstr>DESCRIZIONE GENERALE</vt:lpstr>
      <vt:lpstr>ARCHITETTURA  LATO CLIENT</vt:lpstr>
      <vt:lpstr>ARCHITETTURA  LATO SERVER</vt:lpstr>
      <vt:lpstr>Comunicazione TCP</vt:lpstr>
      <vt:lpstr>ESEMPIO MOSSA</vt:lpstr>
      <vt:lpstr>INTERFACCIA GRAFICA  STRUTTURA</vt:lpstr>
      <vt:lpstr>INTERFACCIA GRAFICA  FUNZIONALITA’</vt:lpstr>
      <vt:lpstr>CONCLUSIONI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FORZA 4</dc:title>
  <dc:creator>HP</dc:creator>
  <cp:lastModifiedBy>HP</cp:lastModifiedBy>
  <cp:revision>9</cp:revision>
  <dcterms:created xsi:type="dcterms:W3CDTF">2023-11-24T18:35:50Z</dcterms:created>
  <dcterms:modified xsi:type="dcterms:W3CDTF">2023-11-24T19:43:04Z</dcterms:modified>
</cp:coreProperties>
</file>