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67" r:id="rId4"/>
    <p:sldId id="278" r:id="rId5"/>
    <p:sldId id="272" r:id="rId6"/>
    <p:sldId id="260" r:id="rId7"/>
    <p:sldId id="262" r:id="rId8"/>
    <p:sldId id="265" r:id="rId9"/>
    <p:sldId id="264" r:id="rId10"/>
    <p:sldId id="276" r:id="rId11"/>
    <p:sldId id="277" r:id="rId12"/>
    <p:sldId id="263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873"/>
    <a:srgbClr val="AC733A"/>
    <a:srgbClr val="6A4724"/>
    <a:srgbClr val="DC0000"/>
    <a:srgbClr val="224D02"/>
    <a:srgbClr val="1C530D"/>
    <a:srgbClr val="996633"/>
    <a:srgbClr val="2C7F14"/>
    <a:srgbClr val="7D5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88"/>
    <p:restoredTop sz="94643"/>
  </p:normalViewPr>
  <p:slideViewPr>
    <p:cSldViewPr>
      <p:cViewPr>
        <p:scale>
          <a:sx n="93" d="100"/>
          <a:sy n="93" d="100"/>
        </p:scale>
        <p:origin x="-280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6316B-899B-A242-A032-0FF2B134E35A}" type="datetimeFigureOut">
              <a:rPr lang="it-IT" smtClean="0"/>
              <a:t>12/12/18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AA62B-5120-D441-AF3B-C89F8087E2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66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AA62B-5120-D441-AF3B-C89F8087E21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48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12/12/18</a:t>
            </a:fld>
            <a:endParaRPr lang="it-IT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96633"/>
            </a:gs>
            <a:gs pos="100000">
              <a:schemeClr val="bg2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12/12/18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988840"/>
            <a:ext cx="5040560" cy="648072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n w="13335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GEKI</a:t>
            </a:r>
            <a:r>
              <a:rPr lang="en-GB" sz="3200" dirty="0">
                <a:ln w="13335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700" dirty="0">
                <a:ln w="13335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GB" sz="2700" dirty="0" err="1">
                <a:ln w="13335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GEt-out</a:t>
            </a:r>
            <a:r>
              <a:rPr lang="en-GB" sz="2700" dirty="0">
                <a:ln w="13335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Kids and Interact)</a:t>
            </a:r>
            <a:endParaRPr lang="en-GB" sz="2800" dirty="0">
              <a:ln w="13335" cmpd="sng">
                <a:solidFill>
                  <a:schemeClr val="bg2">
                    <a:lumMod val="75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9512" y="3933056"/>
            <a:ext cx="4419600" cy="1066800"/>
          </a:xfrm>
        </p:spPr>
        <p:txBody>
          <a:bodyPr>
            <a:normAutofit fontScale="92500" lnSpcReduction="10000"/>
          </a:bodyPr>
          <a:lstStyle/>
          <a:p>
            <a:r>
              <a:rPr lang="it-IT" sz="1600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Giovanni </a:t>
            </a:r>
            <a:r>
              <a:rPr lang="it-IT" sz="1600" dirty="0" err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Filaferro</a:t>
            </a:r>
            <a:endParaRPr lang="it-IT" sz="16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it-IT" sz="1600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Michele </a:t>
            </a:r>
            <a:r>
              <a:rPr lang="it-IT" sz="1600" dirty="0" err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Gennaioli</a:t>
            </a:r>
            <a:endParaRPr lang="it-IT" sz="16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it-IT" sz="1600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Giuseppe Manzi</a:t>
            </a:r>
          </a:p>
          <a:p>
            <a:r>
              <a:rPr lang="it-IT" sz="1600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Valentina </a:t>
            </a:r>
            <a:r>
              <a:rPr lang="it-IT" sz="1600" dirty="0" err="1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Menabue</a:t>
            </a:r>
            <a:endParaRPr lang="it-IT" sz="16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GB" sz="28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B2F1B79-C3DC-6648-A639-8D446E92D7CB}"/>
              </a:ext>
            </a:extLst>
          </p:cNvPr>
          <p:cNvSpPr/>
          <p:nvPr/>
        </p:nvSpPr>
        <p:spPr>
          <a:xfrm>
            <a:off x="0" y="2869485"/>
            <a:ext cx="4932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spc="40" dirty="0">
                <a:ln w="13335" cmpd="sng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 Smart Game Motivating Children To Become Outdoor Explorer</a:t>
            </a:r>
            <a:endParaRPr lang="it-IT" sz="2400" b="1" spc="40" dirty="0">
              <a:ln w="13335" cmpd="sng">
                <a:solidFill>
                  <a:schemeClr val="bg2">
                    <a:lumMod val="75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314099-A9D4-854A-A340-F1B9FF38F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4839" y="764704"/>
            <a:ext cx="2991577" cy="4958555"/>
          </a:xfrm>
          <a:prstGeom prst="rect">
            <a:avLst/>
          </a:prstGeom>
          <a:effectLst>
            <a:outerShdw blurRad="152400" dist="114300" dir="1740000" algn="tl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51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40642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USER STUDY</a:t>
            </a:r>
            <a:br>
              <a:rPr lang="en-GB" sz="4800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</a:br>
            <a:r>
              <a:rPr lang="en-GB" sz="4800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(PHASE 1)</a:t>
            </a:r>
            <a:endParaRPr lang="en-GB" dirty="0">
              <a:effectLst>
                <a:outerShdw blurRad="50800" dist="38100" dir="2700000" algn="tl" rotWithShape="0">
                  <a:schemeClr val="bg1">
                    <a:alpha val="97000"/>
                  </a:schemeClr>
                </a:outerShdw>
              </a:effectLst>
            </a:endParaRPr>
          </a:p>
        </p:txBody>
      </p:sp>
      <p:cxnSp>
        <p:nvCxnSpPr>
          <p:cNvPr id="31" name="Connettore 2 30"/>
          <p:cNvCxnSpPr>
            <a:cxnSpLocks/>
            <a:stCxn id="13" idx="4"/>
          </p:cNvCxnSpPr>
          <p:nvPr/>
        </p:nvCxnSpPr>
        <p:spPr>
          <a:xfrm>
            <a:off x="4572000" y="3556748"/>
            <a:ext cx="1" cy="7682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026419" y="5589240"/>
            <a:ext cx="3091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b="1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Review the subject of the stories 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420EF49-91C6-134F-AEC7-C6EB9F2E5ED6}"/>
              </a:ext>
            </a:extLst>
          </p:cNvPr>
          <p:cNvSpPr/>
          <p:nvPr/>
        </p:nvSpPr>
        <p:spPr>
          <a:xfrm>
            <a:off x="1864268" y="2348880"/>
            <a:ext cx="5415464" cy="1207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800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  <a:latin typeface="+mj-lt"/>
                <a:ea typeface="+mj-ea"/>
                <a:cs typeface="+mj-cs"/>
              </a:rPr>
              <a:t>MEETING WITH THE TEACHERS</a:t>
            </a:r>
            <a:endParaRPr lang="en-GB" sz="3600" b="1" spc="50" dirty="0">
              <a:ln w="13335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outerShdw blurRad="50800" dist="38100" dir="2700000" algn="tl" rotWithShape="0">
                  <a:schemeClr val="bg1">
                    <a:alpha val="97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5400391-6BA9-B741-B8C2-21862816F645}"/>
              </a:ext>
            </a:extLst>
          </p:cNvPr>
          <p:cNvSpPr txBox="1"/>
          <p:nvPr/>
        </p:nvSpPr>
        <p:spPr>
          <a:xfrm>
            <a:off x="3367440" y="4288416"/>
            <a:ext cx="240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Goals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82B4CF8-5AFC-2A40-8FD9-92C79764D199}"/>
              </a:ext>
            </a:extLst>
          </p:cNvPr>
          <p:cNvSpPr txBox="1"/>
          <p:nvPr/>
        </p:nvSpPr>
        <p:spPr>
          <a:xfrm>
            <a:off x="247584" y="5589240"/>
            <a:ext cx="278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b="1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Verify if the teachers approve the device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83653C1-AEE1-9244-9558-F49616601859}"/>
              </a:ext>
            </a:extLst>
          </p:cNvPr>
          <p:cNvSpPr txBox="1"/>
          <p:nvPr/>
        </p:nvSpPr>
        <p:spPr>
          <a:xfrm>
            <a:off x="6080482" y="5589240"/>
            <a:ext cx="3091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b="1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Identify new ideas to improve the learning experience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80F50C6-9048-E04D-A1CC-3FF3DBD98A44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637716" y="4725144"/>
            <a:ext cx="2934286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9F44CB5-482A-754E-BABC-057DE6DB405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4572001" y="4725144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AA1FB32A-F06F-E24A-BD3A-0708EDD80C4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572001" y="4725144"/>
            <a:ext cx="3054063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40642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USER STUDY</a:t>
            </a:r>
            <a:br>
              <a:rPr lang="en-GB" sz="4800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</a:br>
            <a:r>
              <a:rPr lang="en-GB" sz="4800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(PHASE 2)</a:t>
            </a:r>
            <a:endParaRPr lang="en-GB" dirty="0">
              <a:effectLst>
                <a:outerShdw blurRad="50800" dist="38100" dir="2700000" algn="tl" rotWithShape="0">
                  <a:schemeClr val="bg1">
                    <a:alpha val="97000"/>
                  </a:schemeClr>
                </a:outerShdw>
              </a:effectLst>
            </a:endParaRPr>
          </a:p>
        </p:txBody>
      </p:sp>
      <p:cxnSp>
        <p:nvCxnSpPr>
          <p:cNvPr id="31" name="Connettore 2 30"/>
          <p:cNvCxnSpPr>
            <a:cxnSpLocks/>
            <a:stCxn id="13" idx="4"/>
            <a:endCxn id="21" idx="0"/>
          </p:cNvCxnSpPr>
          <p:nvPr/>
        </p:nvCxnSpPr>
        <p:spPr>
          <a:xfrm>
            <a:off x="4572000" y="3556748"/>
            <a:ext cx="1" cy="5203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7420EF49-91C6-134F-AEC7-C6EB9F2E5ED6}"/>
              </a:ext>
            </a:extLst>
          </p:cNvPr>
          <p:cNvSpPr/>
          <p:nvPr/>
        </p:nvSpPr>
        <p:spPr>
          <a:xfrm>
            <a:off x="1864268" y="2348880"/>
            <a:ext cx="5415464" cy="1207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800" b="1" spc="50" dirty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  <a:latin typeface="+mj-lt"/>
                <a:ea typeface="+mj-ea"/>
                <a:cs typeface="+mj-cs"/>
              </a:rPr>
              <a:t>OBSERVING THE CHILDREN</a:t>
            </a:r>
            <a:endParaRPr lang="en-GB" sz="3600" b="1" spc="50" dirty="0">
              <a:ln w="13335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outerShdw blurRad="50800" dist="38100" dir="2700000" algn="tl" rotWithShape="0">
                  <a:schemeClr val="bg1">
                    <a:alpha val="97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5400391-6BA9-B741-B8C2-21862816F645}"/>
              </a:ext>
            </a:extLst>
          </p:cNvPr>
          <p:cNvSpPr txBox="1"/>
          <p:nvPr/>
        </p:nvSpPr>
        <p:spPr>
          <a:xfrm>
            <a:off x="3367441" y="4077072"/>
            <a:ext cx="240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Goals</a:t>
            </a:r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1C29D44-A06F-7A40-BA77-647BCCACFA04}"/>
              </a:ext>
            </a:extLst>
          </p:cNvPr>
          <p:cNvGrpSpPr/>
          <p:nvPr/>
        </p:nvGrpSpPr>
        <p:grpSpPr>
          <a:xfrm>
            <a:off x="2003533" y="5231157"/>
            <a:ext cx="5136935" cy="1323439"/>
            <a:chOff x="1968360" y="5231157"/>
            <a:chExt cx="5136935" cy="1323439"/>
          </a:xfrm>
        </p:grpSpPr>
        <p:sp>
          <p:nvSpPr>
            <p:cNvPr id="37" name="CasellaDiTesto 36"/>
            <p:cNvSpPr txBox="1"/>
            <p:nvPr/>
          </p:nvSpPr>
          <p:spPr>
            <a:xfrm>
              <a:off x="1968360" y="5233880"/>
              <a:ext cx="24644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effectLst>
                    <a:outerShdw blurRad="50800" dist="38100" dir="2700000" algn="tl" rotWithShape="0">
                      <a:schemeClr val="bg1">
                        <a:alpha val="97000"/>
                      </a:schemeClr>
                    </a:outerShdw>
                  </a:effectLst>
                </a:rPr>
                <a:t>Check if the age range is the right one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683653C1-AEE1-9244-9558-F49616601859}"/>
                </a:ext>
              </a:extLst>
            </p:cNvPr>
            <p:cNvSpPr txBox="1"/>
            <p:nvPr/>
          </p:nvSpPr>
          <p:spPr>
            <a:xfrm>
              <a:off x="4640829" y="5231157"/>
              <a:ext cx="246446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effectLst>
                    <a:outerShdw blurRad="50800" dist="38100" dir="2700000" algn="tl" rotWithShape="0">
                      <a:schemeClr val="bg1">
                        <a:alpha val="97000"/>
                      </a:schemeClr>
                    </a:outerShdw>
                  </a:effectLst>
                </a:rPr>
                <a:t>Identify new ideas to make the game and/or the device more attractive</a:t>
              </a:r>
            </a:p>
          </p:txBody>
        </p:sp>
      </p:grp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80F50C6-9048-E04D-A1CC-3FF3DBD98A44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 flipH="1">
            <a:off x="2987824" y="4477182"/>
            <a:ext cx="1584177" cy="1000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9F44CB5-482A-754E-BABC-057DE6DB4058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3235766" y="4477182"/>
            <a:ext cx="1336235" cy="756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AA1FB32A-F06F-E24A-BD3A-0708EDD80C4E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4572001" y="4477182"/>
            <a:ext cx="1336234" cy="753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82B4CF8-5AFC-2A40-8FD9-92C79764D199}"/>
              </a:ext>
            </a:extLst>
          </p:cNvPr>
          <p:cNvSpPr txBox="1"/>
          <p:nvPr/>
        </p:nvSpPr>
        <p:spPr>
          <a:xfrm>
            <a:off x="179511" y="4223265"/>
            <a:ext cx="280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b="1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Verify if the children approve the device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E2FB0D0-8CC7-EF4C-8CE7-4F806A6FB0BC}"/>
              </a:ext>
            </a:extLst>
          </p:cNvPr>
          <p:cNvSpPr txBox="1"/>
          <p:nvPr/>
        </p:nvSpPr>
        <p:spPr>
          <a:xfrm>
            <a:off x="6156177" y="4223265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b="1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Verify if the game is instructive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AE7950A-6C1F-E14E-A797-53F869033F07}"/>
              </a:ext>
            </a:extLst>
          </p:cNvPr>
          <p:cNvCxnSpPr>
            <a:cxnSpLocks/>
            <a:stCxn id="21" idx="2"/>
            <a:endCxn id="12" idx="1"/>
          </p:cNvCxnSpPr>
          <p:nvPr/>
        </p:nvCxnSpPr>
        <p:spPr>
          <a:xfrm>
            <a:off x="4572001" y="4477182"/>
            <a:ext cx="1584176" cy="1000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2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FUTURE IMPLEMENTATIONS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RFID Cards </a:t>
            </a:r>
            <a:r>
              <a:rPr lang="en-GB" sz="28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representing</a:t>
            </a:r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characters, settings or other</a:t>
            </a:r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 elements of the story</a:t>
            </a:r>
            <a:r>
              <a:rPr lang="en-GB" sz="28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, in order to </a:t>
            </a:r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adapt </a:t>
            </a:r>
            <a:r>
              <a:rPr lang="en-GB" sz="28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it to the user </a:t>
            </a:r>
          </a:p>
          <a:p>
            <a:r>
              <a:rPr lang="en-GB" sz="28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Possibility to implement many other </a:t>
            </a:r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new games</a:t>
            </a:r>
          </a:p>
          <a:p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Interacting </a:t>
            </a:r>
            <a:r>
              <a:rPr lang="en-GB" sz="28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with other</a:t>
            </a:r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 smart objects </a:t>
            </a:r>
            <a:r>
              <a:rPr lang="en-GB" sz="28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in the park (ex. ABBOT)</a:t>
            </a:r>
          </a:p>
          <a:p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Capacitive fabric </a:t>
            </a:r>
            <a:r>
              <a:rPr lang="en-GB" sz="28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instead of buttons</a:t>
            </a:r>
          </a:p>
        </p:txBody>
      </p:sp>
    </p:spTree>
    <p:extLst>
      <p:ext uri="{BB962C8B-B14F-4D97-AF65-F5344CB8AC3E}">
        <p14:creationId xmlns:p14="http://schemas.microsoft.com/office/powerpoint/2010/main" val="8468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hq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683568" y="620688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3175">
                  <a:solidFill>
                    <a:schemeClr val="bg2">
                      <a:lumMod val="60000"/>
                      <a:lumOff val="40000"/>
                    </a:schemeClr>
                  </a:solidFill>
                </a:ln>
                <a:effectLst>
                  <a:outerShdw blurRad="114300" dist="50800" dir="2700000" algn="tl" rotWithShape="0">
                    <a:prstClr val="black">
                      <a:alpha val="85000"/>
                    </a:prstClr>
                  </a:outerShdw>
                </a:effectLst>
              </a:rPr>
              <a:t>Nowadays children are sometimes </a:t>
            </a:r>
          </a:p>
          <a:p>
            <a:pPr algn="ctr"/>
            <a:r>
              <a:rPr lang="en-US" sz="3600" dirty="0">
                <a:ln w="3175">
                  <a:solidFill>
                    <a:schemeClr val="bg2">
                      <a:lumMod val="60000"/>
                      <a:lumOff val="40000"/>
                    </a:schemeClr>
                  </a:solidFill>
                </a:ln>
                <a:effectLst>
                  <a:outerShdw blurRad="114300" dist="50800" dir="2700000" algn="tl" rotWithShape="0">
                    <a:prstClr val="black">
                      <a:alpha val="85000"/>
                    </a:prstClr>
                  </a:outerShdw>
                </a:effectLst>
              </a:rPr>
              <a:t>too exposed to displays and technology... </a:t>
            </a:r>
          </a:p>
          <a:p>
            <a:pPr algn="ctr"/>
            <a:endParaRPr lang="en-GB" sz="2400" dirty="0">
              <a:ln w="3175">
                <a:solidFill>
                  <a:schemeClr val="bg2">
                    <a:lumMod val="60000"/>
                    <a:lumOff val="40000"/>
                  </a:schemeClr>
                </a:solidFill>
              </a:ln>
              <a:effectLst>
                <a:outerShdw blurRad="114300" dist="50800" dir="2700000" algn="tl" rotWithShape="0">
                  <a:prstClr val="black">
                    <a:alpha val="8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497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ctr"/>
            <a:r>
              <a:rPr lang="en-GB" sz="4800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PURPOSE</a:t>
            </a:r>
            <a:endParaRPr lang="en-GB" dirty="0">
              <a:effectLst>
                <a:outerShdw blurRad="50800" dist="38100" dir="2700000" algn="tl" rotWithShape="0">
                  <a:schemeClr val="bg1">
                    <a:alpha val="97000"/>
                  </a:schemeClr>
                </a:outerShdw>
              </a:effectLst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3F2E5F6-7309-D44F-B619-64C455D0EA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136" y="1268760"/>
            <a:ext cx="7757728" cy="51125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199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ctr"/>
            <a:r>
              <a:rPr lang="en-GB" sz="4800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PURPOSE</a:t>
            </a:r>
            <a:endParaRPr lang="en-GB" dirty="0">
              <a:effectLst>
                <a:outerShdw blurRad="50800" dist="38100" dir="2700000" algn="tl" rotWithShape="0">
                  <a:schemeClr val="bg1">
                    <a:alpha val="97000"/>
                  </a:schemeClr>
                </a:outerShdw>
              </a:effectLst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3F2E5F6-7309-D44F-B619-64C455D0EA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136" y="1268760"/>
            <a:ext cx="7757728" cy="5112567"/>
          </a:xfrm>
          <a:prstGeom prst="rect">
            <a:avLst/>
          </a:prstGeom>
          <a:effectLst/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52DC80E4-28EB-BC4E-A473-94187825482D}"/>
              </a:ext>
            </a:extLst>
          </p:cNvPr>
          <p:cNvGrpSpPr/>
          <p:nvPr/>
        </p:nvGrpSpPr>
        <p:grpSpPr>
          <a:xfrm>
            <a:off x="457200" y="980728"/>
            <a:ext cx="8229600" cy="5544615"/>
            <a:chOff x="457200" y="980728"/>
            <a:chExt cx="8229600" cy="5544615"/>
          </a:xfrm>
        </p:grpSpPr>
        <p:cxnSp>
          <p:nvCxnSpPr>
            <p:cNvPr id="10" name="Connettore 1 9">
              <a:extLst>
                <a:ext uri="{FF2B5EF4-FFF2-40B4-BE49-F238E27FC236}">
                  <a16:creationId xmlns:a16="http://schemas.microsoft.com/office/drawing/2014/main" id="{C6264AFD-6CA1-8041-AAC9-48CFB4C8CD9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980728"/>
              <a:ext cx="8229600" cy="5544615"/>
            </a:xfrm>
            <a:prstGeom prst="line">
              <a:avLst/>
            </a:prstGeom>
            <a:ln w="317500">
              <a:solidFill>
                <a:srgbClr val="D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11A204CA-0738-734A-8108-90450D21A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" y="980728"/>
              <a:ext cx="8229600" cy="5544615"/>
            </a:xfrm>
            <a:prstGeom prst="line">
              <a:avLst/>
            </a:prstGeom>
            <a:ln w="317500">
              <a:solidFill>
                <a:srgbClr val="D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08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ctr"/>
            <a:r>
              <a:rPr lang="en-GB" sz="4800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GOALS</a:t>
            </a:r>
            <a:endParaRPr lang="en-GB" dirty="0">
              <a:effectLst>
                <a:outerShdw blurRad="50800" dist="38100" dir="2700000" algn="tl" rotWithShape="0">
                  <a:schemeClr val="bg1">
                    <a:alpha val="97000"/>
                  </a:schemeClr>
                </a:outerShdw>
              </a:effectLst>
            </a:endParaRP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4C38B4FC-942F-444A-9506-A334D5CE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SMART DEVICE</a:t>
            </a:r>
            <a:r>
              <a:rPr lang="en-GB" sz="2800" b="1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: </a:t>
            </a:r>
          </a:p>
          <a:p>
            <a:pPr marL="685800" lvl="2" indent="0">
              <a:buNone/>
            </a:pPr>
            <a:r>
              <a:rPr lang="en-GB" sz="28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To motivate children to </a:t>
            </a:r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interact with the nature </a:t>
            </a:r>
            <a:r>
              <a:rPr lang="en-GB" sz="28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while </a:t>
            </a:r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enjoying</a:t>
            </a:r>
            <a:endParaRPr lang="en-GB" sz="2800" b="1" dirty="0">
              <a:solidFill>
                <a:schemeClr val="tx1"/>
              </a:solidFill>
              <a:effectLst>
                <a:outerShdw blurRad="50800" dist="38100" dir="2700000" algn="tl" rotWithShape="0">
                  <a:schemeClr val="bg1">
                    <a:alpha val="97000"/>
                  </a:schemeClr>
                </a:outerShdw>
              </a:effectLst>
            </a:endParaRPr>
          </a:p>
          <a:p>
            <a:pPr lvl="1"/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GAME:</a:t>
            </a:r>
          </a:p>
          <a:p>
            <a:pPr marL="685800" lvl="2" indent="0">
              <a:buNone/>
            </a:pPr>
            <a:r>
              <a:rPr lang="en-GB" sz="28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To be </a:t>
            </a:r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attractive</a:t>
            </a:r>
            <a:r>
              <a:rPr lang="en-GB" sz="28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 and </a:t>
            </a:r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instructive</a:t>
            </a:r>
            <a:r>
              <a:rPr lang="en-GB" sz="28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 and make children </a:t>
            </a:r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explore the nature</a:t>
            </a:r>
          </a:p>
          <a:p>
            <a:pPr lvl="1"/>
            <a:endParaRPr lang="en-GB" sz="2800" b="1" dirty="0">
              <a:effectLst>
                <a:outerShdw blurRad="50800" dist="38100" dir="2700000" algn="tl" rotWithShape="0">
                  <a:schemeClr val="bg1">
                    <a:alpha val="97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174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A0BD37A8-EBF4-0E4D-B34E-3385CE614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128" y="1710805"/>
            <a:ext cx="2991577" cy="4958555"/>
          </a:xfrm>
          <a:prstGeom prst="rect">
            <a:avLst/>
          </a:prstGeom>
          <a:effectLst>
            <a:outerShdw blurRad="152400" dist="114300" dir="174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4537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SMART DEVICE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9550"/>
            <a:ext cx="8229600" cy="851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A </a:t>
            </a:r>
            <a:r>
              <a:rPr lang="en-GB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band </a:t>
            </a:r>
            <a:r>
              <a:rPr lang="en-GB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with a </a:t>
            </a:r>
            <a:r>
              <a:rPr lang="en-GB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microcontroller </a:t>
            </a:r>
            <a:r>
              <a:rPr lang="en-GB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plus 4 </a:t>
            </a:r>
            <a:r>
              <a:rPr lang="en-GB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bright buttons, </a:t>
            </a:r>
            <a:r>
              <a:rPr lang="en-GB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2 </a:t>
            </a:r>
            <a:r>
              <a:rPr lang="en-GB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speakers </a:t>
            </a:r>
            <a:r>
              <a:rPr lang="en-GB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for </a:t>
            </a:r>
            <a:r>
              <a:rPr lang="en-GB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5-8 years-old children </a:t>
            </a:r>
            <a:r>
              <a:rPr lang="en-GB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(also </a:t>
            </a:r>
            <a:r>
              <a:rPr lang="en-GB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inclusive</a:t>
            </a:r>
            <a:r>
              <a:rPr lang="en-GB" b="1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3083E487-61E4-0147-A399-5531E34C730B}"/>
              </a:ext>
            </a:extLst>
          </p:cNvPr>
          <p:cNvSpPr txBox="1">
            <a:spLocks/>
          </p:cNvSpPr>
          <p:nvPr/>
        </p:nvSpPr>
        <p:spPr>
          <a:xfrm>
            <a:off x="486105" y="2213629"/>
            <a:ext cx="8229600" cy="984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800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INTERACTION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CFB0F12-190A-0A43-B22B-878E8461ED45}"/>
              </a:ext>
            </a:extLst>
          </p:cNvPr>
          <p:cNvSpPr txBox="1">
            <a:spLocks/>
          </p:cNvSpPr>
          <p:nvPr/>
        </p:nvSpPr>
        <p:spPr>
          <a:xfrm>
            <a:off x="486105" y="3146949"/>
            <a:ext cx="4085895" cy="343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Lights</a:t>
            </a:r>
          </a:p>
          <a:p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Sound</a:t>
            </a:r>
          </a:p>
          <a:p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Touch</a:t>
            </a:r>
          </a:p>
        </p:txBody>
      </p:sp>
    </p:spTree>
    <p:extLst>
      <p:ext uri="{BB962C8B-B14F-4D97-AF65-F5344CB8AC3E}">
        <p14:creationId xmlns:p14="http://schemas.microsoft.com/office/powerpoint/2010/main" val="106445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GAME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3920" y="1037305"/>
            <a:ext cx="8268407" cy="96470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Through the interaction with the band, the children are driven in a “treasure hunt”: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4AA7C3-E3BE-B04E-957E-BAC454467E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2000"/>
                    </a14:imgEffect>
                    <a14:imgEffect>
                      <a14:brightnessContrast bright="13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8855" y="2708920"/>
            <a:ext cx="4973473" cy="3688983"/>
          </a:xfrm>
          <a:prstGeom prst="rect">
            <a:avLst/>
          </a:prstGeom>
          <a:effectLst>
            <a:outerShdw blurRad="152400" dist="114300" dir="174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D10BEC4-53C5-034A-A7BB-1A42D5E2570C}"/>
              </a:ext>
            </a:extLst>
          </p:cNvPr>
          <p:cNvSpPr/>
          <p:nvPr/>
        </p:nvSpPr>
        <p:spPr>
          <a:xfrm>
            <a:off x="-1374" y="1877923"/>
            <a:ext cx="8713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Each tree tells a chapter of a story.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Based on some clues the children find the next tree in order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5995BA5-1345-0443-8EC6-10E1F487D6A2}"/>
              </a:ext>
            </a:extLst>
          </p:cNvPr>
          <p:cNvSpPr/>
          <p:nvPr/>
        </p:nvSpPr>
        <p:spPr>
          <a:xfrm>
            <a:off x="-1374" y="2547879"/>
            <a:ext cx="37360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lvl="1"/>
            <a:r>
              <a:rPr lang="en-GB" sz="2400" b="1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to know the next part of the story.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effectLst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When the children reach the end, they learn the educative moral of the story</a:t>
            </a:r>
          </a:p>
        </p:txBody>
      </p:sp>
    </p:spTree>
    <p:extLst>
      <p:ext uri="{BB962C8B-B14F-4D97-AF65-F5344CB8AC3E}">
        <p14:creationId xmlns:p14="http://schemas.microsoft.com/office/powerpoint/2010/main" val="315978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92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158AA89B-A041-5142-93E3-E3036DD511E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4724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>
                <a:effectLst>
                  <a:glow rad="139700">
                    <a:schemeClr val="accent2">
                      <a:lumMod val="60000"/>
                      <a:lumOff val="40000"/>
                      <a:alpha val="42000"/>
                    </a:schemeClr>
                  </a:glow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GAME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BBC0AB3-2C3D-204A-8743-E80138C5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800" b="1" dirty="0">
                <a:ln>
                  <a:solidFill>
                    <a:schemeClr val="accent6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2000"/>
                    </a:schemeClr>
                  </a:glow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Through the interaction with the band, the children are driven in a “treasure hunt”: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7D3BEFF-5B27-2945-B408-8E25394AC35D}"/>
              </a:ext>
            </a:extLst>
          </p:cNvPr>
          <p:cNvSpPr/>
          <p:nvPr/>
        </p:nvSpPr>
        <p:spPr>
          <a:xfrm>
            <a:off x="9292" y="2564905"/>
            <a:ext cx="6074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effectLst>
                  <a:glow rad="139700">
                    <a:schemeClr val="accent2">
                      <a:lumMod val="60000"/>
                      <a:lumOff val="40000"/>
                      <a:alpha val="42000"/>
                    </a:schemeClr>
                  </a:glow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Each tree tells a chapter of a story.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effectLst>
                  <a:glow rad="139700">
                    <a:schemeClr val="accent2">
                      <a:lumMod val="60000"/>
                      <a:lumOff val="40000"/>
                      <a:alpha val="42000"/>
                    </a:schemeClr>
                  </a:glow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Based on some clues the children find the next tree in order to know the next part of the story.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effectLst>
                  <a:glow rad="139700">
                    <a:schemeClr val="accent2">
                      <a:lumMod val="60000"/>
                      <a:lumOff val="40000"/>
                      <a:alpha val="42000"/>
                    </a:schemeClr>
                  </a:glow>
                  <a:outerShdw blurRad="50800" dist="38100" dir="2700000" algn="tl" rotWithShape="0">
                    <a:schemeClr val="bg1">
                      <a:alpha val="97000"/>
                    </a:schemeClr>
                  </a:outerShdw>
                </a:effectLst>
              </a:rPr>
              <a:t>When the children reach the end, they learn the educative moral of the story</a:t>
            </a:r>
          </a:p>
        </p:txBody>
      </p:sp>
    </p:spTree>
    <p:extLst>
      <p:ext uri="{BB962C8B-B14F-4D97-AF65-F5344CB8AC3E}">
        <p14:creationId xmlns:p14="http://schemas.microsoft.com/office/powerpoint/2010/main" val="281426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467545" y="2090172"/>
            <a:ext cx="82156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The effect resulting from a touch or from the completion of a previous action can be configured using JSON files, so that it’s possible to define whichever interaction flow/game you want.</a:t>
            </a:r>
          </a:p>
        </p:txBody>
      </p:sp>
    </p:spTree>
    <p:extLst>
      <p:ext uri="{BB962C8B-B14F-4D97-AF65-F5344CB8AC3E}">
        <p14:creationId xmlns:p14="http://schemas.microsoft.com/office/powerpoint/2010/main" val="2110785413"/>
      </p:ext>
    </p:extLst>
  </p:cSld>
  <p:clrMapOvr>
    <a:masterClrMapping/>
  </p:clrMapOvr>
</p:sld>
</file>

<file path=ppt/theme/theme1.xml><?xml version="1.0" encoding="utf-8"?>
<a:theme xmlns:a="http://schemas.openxmlformats.org/drawingml/2006/main" name="Intreccio">
  <a:themeElements>
    <a:clrScheme name="Personalizzato 20">
      <a:dk1>
        <a:srgbClr val="3C4726"/>
      </a:dk1>
      <a:lt1>
        <a:sysClr val="window" lastClr="FFFFFF"/>
      </a:lt1>
      <a:dk2>
        <a:srgbClr val="3C4726"/>
      </a:dk2>
      <a:lt2>
        <a:srgbClr val="92AB62"/>
      </a:lt2>
      <a:accent1>
        <a:srgbClr val="AEBF88"/>
      </a:accent1>
      <a:accent2>
        <a:srgbClr val="92D050"/>
      </a:accent2>
      <a:accent3>
        <a:srgbClr val="2D351C"/>
      </a:accent3>
      <a:accent4>
        <a:srgbClr val="90AC97"/>
      </a:accent4>
      <a:accent5>
        <a:srgbClr val="333300"/>
      </a:accent5>
      <a:accent6>
        <a:srgbClr val="2D351C"/>
      </a:accent6>
      <a:hlink>
        <a:srgbClr val="6DAA2D"/>
      </a:hlink>
      <a:folHlink>
        <a:srgbClr val="333300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reccio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5640</TotalTime>
  <Words>370</Words>
  <Application>Microsoft Macintosh PowerPoint</Application>
  <PresentationFormat>Presentazione su schermo (4:3)</PresentationFormat>
  <Paragraphs>52</Paragraphs>
  <Slides>12</Slides>
  <Notes>1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Intreccio</vt:lpstr>
      <vt:lpstr>GEKI (GEt-out Kids and Interact)</vt:lpstr>
      <vt:lpstr>Presentazione standard di PowerPoint</vt:lpstr>
      <vt:lpstr>PURPOSE</vt:lpstr>
      <vt:lpstr>PURPOSE</vt:lpstr>
      <vt:lpstr>GOALS</vt:lpstr>
      <vt:lpstr>SMART DEVICE</vt:lpstr>
      <vt:lpstr>GAME</vt:lpstr>
      <vt:lpstr>GAME</vt:lpstr>
      <vt:lpstr>Presentazione standard di PowerPoint</vt:lpstr>
      <vt:lpstr>USER STUDY (PHASE 1)</vt:lpstr>
      <vt:lpstr>USER STUDY (PHASE 2)</vt:lpstr>
      <vt:lpstr>FUTURE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valentina menabue</dc:creator>
  <cp:lastModifiedBy>Giuseppe Manzi</cp:lastModifiedBy>
  <cp:revision>59</cp:revision>
  <cp:lastPrinted>2018-12-12T09:08:03Z</cp:lastPrinted>
  <dcterms:created xsi:type="dcterms:W3CDTF">2018-12-06T14:27:14Z</dcterms:created>
  <dcterms:modified xsi:type="dcterms:W3CDTF">2018-12-12T09:56:24Z</dcterms:modified>
</cp:coreProperties>
</file>