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1"/>
  </p:notesMasterIdLst>
  <p:sldIdLst>
    <p:sldId id="257" r:id="rId2"/>
    <p:sldId id="258" r:id="rId3"/>
    <p:sldId id="306" r:id="rId4"/>
    <p:sldId id="307" r:id="rId5"/>
    <p:sldId id="259" r:id="rId6"/>
    <p:sldId id="331" r:id="rId7"/>
    <p:sldId id="263" r:id="rId8"/>
    <p:sldId id="311" r:id="rId9"/>
    <p:sldId id="330" r:id="rId10"/>
    <p:sldId id="312" r:id="rId11"/>
    <p:sldId id="313" r:id="rId12"/>
    <p:sldId id="315" r:id="rId13"/>
    <p:sldId id="317" r:id="rId14"/>
    <p:sldId id="332" r:id="rId15"/>
    <p:sldId id="324" r:id="rId16"/>
    <p:sldId id="277" r:id="rId17"/>
    <p:sldId id="278" r:id="rId18"/>
    <p:sldId id="329" r:id="rId19"/>
    <p:sldId id="2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0A984-4D5B-441A-8B99-640DEE57593F}" type="datetimeFigureOut">
              <a:rPr lang="en-IN" smtClean="0"/>
              <a:t>17-01-2021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3BDEB-1BE7-47CE-B9F0-0B18F9E3C4CD}" type="slidenum">
              <a:rPr lang="en-IN" smtClean="0"/>
              <a:t>‹#›</a:t>
            </a:fld>
            <a:endParaRPr lang="en-IN"/>
          </a:p>
        </p:txBody>
      </p:sp>
    </p:spTree>
    <p:extLst>
      <p:ext uri="{BB962C8B-B14F-4D97-AF65-F5344CB8AC3E}">
        <p14:creationId xmlns:p14="http://schemas.microsoft.com/office/powerpoint/2010/main" val="367796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a:spLocks noGrp="1" noRot="1" noChangeAspect="1"/>
          </p:cNvSpPr>
          <p:nvPr>
            <p:ph type="sldImg" idx="2"/>
          </p:nvPr>
        </p:nvSpPr>
        <p:spPr>
          <a:xfrm>
            <a:off x="482600" y="1279525"/>
            <a:ext cx="6138863"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1:notes"/>
          <p:cNvSpPr txBox="1">
            <a:spLocks noGrp="1"/>
          </p:cNvSpPr>
          <p:nvPr>
            <p:ph type="body" idx="1"/>
          </p:nvPr>
        </p:nvSpPr>
        <p:spPr>
          <a:xfrm>
            <a:off x="710407" y="4925408"/>
            <a:ext cx="5683250" cy="4029879"/>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12" name="Google Shape;112;p1:notes"/>
          <p:cNvSpPr txBox="1">
            <a:spLocks noGrp="1"/>
          </p:cNvSpPr>
          <p:nvPr>
            <p:ph type="sldNum" idx="12"/>
          </p:nvPr>
        </p:nvSpPr>
        <p:spPr>
          <a:xfrm>
            <a:off x="4023992" y="9721106"/>
            <a:ext cx="3078427" cy="513507"/>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308588ea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308588ea1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7308588ea1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extLst>
      <p:ext uri="{BB962C8B-B14F-4D97-AF65-F5344CB8AC3E}">
        <p14:creationId xmlns:p14="http://schemas.microsoft.com/office/powerpoint/2010/main" val="4028020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308588ea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308588ea1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7308588ea1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extLst>
      <p:ext uri="{BB962C8B-B14F-4D97-AF65-F5344CB8AC3E}">
        <p14:creationId xmlns:p14="http://schemas.microsoft.com/office/powerpoint/2010/main" val="1812022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3164bec12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3164bec12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83164bec12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extLst>
      <p:ext uri="{BB962C8B-B14F-4D97-AF65-F5344CB8AC3E}">
        <p14:creationId xmlns:p14="http://schemas.microsoft.com/office/powerpoint/2010/main" val="2233248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3164bec12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3164bec12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83164bec12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extLst>
      <p:ext uri="{BB962C8B-B14F-4D97-AF65-F5344CB8AC3E}">
        <p14:creationId xmlns:p14="http://schemas.microsoft.com/office/powerpoint/2010/main" val="1479066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3164bec12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3164bec12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83164bec12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extLst>
      <p:ext uri="{BB962C8B-B14F-4D97-AF65-F5344CB8AC3E}">
        <p14:creationId xmlns:p14="http://schemas.microsoft.com/office/powerpoint/2010/main" val="3989348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3164bec12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3164bec12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83164bec12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spTree>
    <p:extLst>
      <p:ext uri="{BB962C8B-B14F-4D97-AF65-F5344CB8AC3E}">
        <p14:creationId xmlns:p14="http://schemas.microsoft.com/office/powerpoint/2010/main" val="130932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3164bec12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83164bec12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83164bec12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3164bec12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3164bec12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83164bec12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3164bec12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3164bec12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83164bec12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spTree>
    <p:extLst>
      <p:ext uri="{BB962C8B-B14F-4D97-AF65-F5344CB8AC3E}">
        <p14:creationId xmlns:p14="http://schemas.microsoft.com/office/powerpoint/2010/main" val="162273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7:notes"/>
          <p:cNvSpPr txBox="1">
            <a:spLocks noGrp="1"/>
          </p:cNvSpPr>
          <p:nvPr>
            <p:ph type="body" idx="1"/>
          </p:nvPr>
        </p:nvSpPr>
        <p:spPr>
          <a:xfrm>
            <a:off x="710407" y="4925408"/>
            <a:ext cx="5683250" cy="4029879"/>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87" name="Google Shape;387;p7:notes"/>
          <p:cNvSpPr>
            <a:spLocks noGrp="1" noRot="1" noChangeAspect="1"/>
          </p:cNvSpPr>
          <p:nvPr>
            <p:ph type="sldImg" idx="2"/>
          </p:nvPr>
        </p:nvSpPr>
        <p:spPr>
          <a:xfrm>
            <a:off x="482600" y="1279525"/>
            <a:ext cx="6138863"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308588ea1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7308588ea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308588ea1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7308588ea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88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308588ea1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7308588ea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655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308588ea1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308588ea1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7308588ea1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308588ea1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308588ea1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7308588ea1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extLst>
      <p:ext uri="{BB962C8B-B14F-4D97-AF65-F5344CB8AC3E}">
        <p14:creationId xmlns:p14="http://schemas.microsoft.com/office/powerpoint/2010/main" val="1642716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308588ea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308588ea1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7308588ea1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308588ea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308588ea1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7308588ea1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extLst>
      <p:ext uri="{BB962C8B-B14F-4D97-AF65-F5344CB8AC3E}">
        <p14:creationId xmlns:p14="http://schemas.microsoft.com/office/powerpoint/2010/main" val="911265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308588ea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308588ea1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7308588ea1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extLst>
      <p:ext uri="{BB962C8B-B14F-4D97-AF65-F5344CB8AC3E}">
        <p14:creationId xmlns:p14="http://schemas.microsoft.com/office/powerpoint/2010/main" val="174636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ABA1AC7-9DBB-4E54-A5F0-611A28D3AF39}"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59821-60D4-44FD-8DAA-E1C4A6864FD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15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A1AC7-9DBB-4E54-A5F0-611A28D3AF39}"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59821-60D4-44FD-8DAA-E1C4A6864FD5}" type="slidenum">
              <a:rPr lang="en-IN" smtClean="0"/>
              <a:t>‹#›</a:t>
            </a:fld>
            <a:endParaRPr lang="en-IN"/>
          </a:p>
        </p:txBody>
      </p:sp>
    </p:spTree>
    <p:extLst>
      <p:ext uri="{BB962C8B-B14F-4D97-AF65-F5344CB8AC3E}">
        <p14:creationId xmlns:p14="http://schemas.microsoft.com/office/powerpoint/2010/main" val="394129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A1AC7-9DBB-4E54-A5F0-611A28D3AF39}"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59821-60D4-44FD-8DAA-E1C4A6864FD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184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16" name="Google Shape;16;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035248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261260" y="9098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B539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6"/>
          <p:cNvSpPr txBox="1">
            <a:spLocks noGrp="1"/>
          </p:cNvSpPr>
          <p:nvPr>
            <p:ph type="body" idx="1"/>
          </p:nvPr>
        </p:nvSpPr>
        <p:spPr>
          <a:xfrm>
            <a:off x="646611" y="2506662"/>
            <a:ext cx="10515600" cy="4351338"/>
          </a:xfrm>
          <a:prstGeom prst="rect">
            <a:avLst/>
          </a:prstGeom>
          <a:noFill/>
          <a:ln>
            <a:noFill/>
          </a:ln>
        </p:spPr>
        <p:txBody>
          <a:bodyPr spcFirstLastPara="1" wrap="square" lIns="91425" tIns="45700" rIns="91425" bIns="45700" anchor="t" anchorCtr="0">
            <a:noAutofit/>
          </a:bodyPr>
          <a:lstStyle>
            <a:lvl1pPr marL="457200" lvl="0" indent="-308610" algn="l">
              <a:lnSpc>
                <a:spcPct val="90000"/>
              </a:lnSpc>
              <a:spcBef>
                <a:spcPts val="1000"/>
              </a:spcBef>
              <a:spcAft>
                <a:spcPts val="0"/>
              </a:spcAft>
              <a:buSzPts val="126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11235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A1AC7-9DBB-4E54-A5F0-611A28D3AF39}"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59821-60D4-44FD-8DAA-E1C4A6864FD5}" type="slidenum">
              <a:rPr lang="en-IN" smtClean="0"/>
              <a:t>‹#›</a:t>
            </a:fld>
            <a:endParaRPr lang="en-IN"/>
          </a:p>
        </p:txBody>
      </p:sp>
    </p:spTree>
    <p:extLst>
      <p:ext uri="{BB962C8B-B14F-4D97-AF65-F5344CB8AC3E}">
        <p14:creationId xmlns:p14="http://schemas.microsoft.com/office/powerpoint/2010/main" val="45310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A1AC7-9DBB-4E54-A5F0-611A28D3AF39}"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59821-60D4-44FD-8DAA-E1C4A6864FD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85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BA1AC7-9DBB-4E54-A5F0-611A28D3AF39}" type="datetimeFigureOut">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E59821-60D4-44FD-8DAA-E1C4A6864FD5}" type="slidenum">
              <a:rPr lang="en-IN" smtClean="0"/>
              <a:t>‹#›</a:t>
            </a:fld>
            <a:endParaRPr lang="en-IN"/>
          </a:p>
        </p:txBody>
      </p:sp>
    </p:spTree>
    <p:extLst>
      <p:ext uri="{BB962C8B-B14F-4D97-AF65-F5344CB8AC3E}">
        <p14:creationId xmlns:p14="http://schemas.microsoft.com/office/powerpoint/2010/main" val="299123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A1AC7-9DBB-4E54-A5F0-611A28D3AF39}" type="datetimeFigureOut">
              <a:rPr lang="en-IN" smtClean="0"/>
              <a:t>17-01-2021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E59821-60D4-44FD-8DAA-E1C4A6864FD5}" type="slidenum">
              <a:rPr lang="en-IN" smtClean="0"/>
              <a:t>‹#›</a:t>
            </a:fld>
            <a:endParaRPr lang="en-IN"/>
          </a:p>
        </p:txBody>
      </p:sp>
    </p:spTree>
    <p:extLst>
      <p:ext uri="{BB962C8B-B14F-4D97-AF65-F5344CB8AC3E}">
        <p14:creationId xmlns:p14="http://schemas.microsoft.com/office/powerpoint/2010/main" val="370229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BA1AC7-9DBB-4E54-A5F0-611A28D3AF39}" type="datetimeFigureOut">
              <a:rPr lang="en-IN" smtClean="0"/>
              <a:t>17-01-2021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E59821-60D4-44FD-8DAA-E1C4A6864FD5}" type="slidenum">
              <a:rPr lang="en-IN" smtClean="0"/>
              <a:t>‹#›</a:t>
            </a:fld>
            <a:endParaRPr lang="en-IN"/>
          </a:p>
        </p:txBody>
      </p:sp>
    </p:spTree>
    <p:extLst>
      <p:ext uri="{BB962C8B-B14F-4D97-AF65-F5344CB8AC3E}">
        <p14:creationId xmlns:p14="http://schemas.microsoft.com/office/powerpoint/2010/main" val="342223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A1AC7-9DBB-4E54-A5F0-611A28D3AF39}" type="datetimeFigureOut">
              <a:rPr lang="en-IN" smtClean="0"/>
              <a:t>17-01-2021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E59821-60D4-44FD-8DAA-E1C4A6864FD5}" type="slidenum">
              <a:rPr lang="en-IN" smtClean="0"/>
              <a:t>‹#›</a:t>
            </a:fld>
            <a:endParaRPr lang="en-IN"/>
          </a:p>
        </p:txBody>
      </p:sp>
    </p:spTree>
    <p:extLst>
      <p:ext uri="{BB962C8B-B14F-4D97-AF65-F5344CB8AC3E}">
        <p14:creationId xmlns:p14="http://schemas.microsoft.com/office/powerpoint/2010/main" val="6190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BA1AC7-9DBB-4E54-A5F0-611A28D3AF39}" type="datetimeFigureOut">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E59821-60D4-44FD-8DAA-E1C4A6864FD5}" type="slidenum">
              <a:rPr lang="en-IN" smtClean="0"/>
              <a:t>‹#›</a:t>
            </a:fld>
            <a:endParaRPr lang="en-IN"/>
          </a:p>
        </p:txBody>
      </p:sp>
    </p:spTree>
    <p:extLst>
      <p:ext uri="{BB962C8B-B14F-4D97-AF65-F5344CB8AC3E}">
        <p14:creationId xmlns:p14="http://schemas.microsoft.com/office/powerpoint/2010/main" val="295620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A1AC7-9DBB-4E54-A5F0-611A28D3AF39}" type="datetimeFigureOut">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E59821-60D4-44FD-8DAA-E1C4A6864FD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2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BA1AC7-9DBB-4E54-A5F0-611A28D3AF39}" type="datetimeFigureOut">
              <a:rPr lang="en-IN" smtClean="0"/>
              <a:t>17-01-2021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E59821-60D4-44FD-8DAA-E1C4A6864FD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94028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636805" y="640080"/>
            <a:ext cx="3378099" cy="3034857"/>
          </a:xfrm>
          <a:prstGeom prst="rect">
            <a:avLst/>
          </a:prstGeom>
        </p:spPr>
        <p:txBody>
          <a:bodyPr spcFirstLastPara="1" vert="horz" lIns="91440" tIns="45720" rIns="91440" bIns="45720" rtlCol="0" anchor="b" anchorCtr="0">
            <a:normAutofit/>
          </a:bodyPr>
          <a:lstStyle/>
          <a:p>
            <a:pPr marL="0" marR="0" lvl="0" indent="0" algn="r">
              <a:lnSpc>
                <a:spcPct val="80000"/>
              </a:lnSpc>
              <a:spcBef>
                <a:spcPct val="0"/>
              </a:spcBef>
              <a:spcAft>
                <a:spcPts val="0"/>
              </a:spcAft>
              <a:buClr>
                <a:srgbClr val="000000"/>
              </a:buClr>
              <a:buSzPts val="1100"/>
            </a:pPr>
            <a:r>
              <a:rPr lang="en-US" sz="4400" b="1" kern="1200" cap="all" spc="200" baseline="0">
                <a:solidFill>
                  <a:schemeClr val="tx1">
                    <a:lumMod val="95000"/>
                    <a:lumOff val="5000"/>
                  </a:schemeClr>
                </a:solidFill>
                <a:latin typeface="+mj-lt"/>
                <a:ea typeface="+mj-ea"/>
                <a:cs typeface="+mj-cs"/>
                <a:sym typeface="Montserrat"/>
              </a:rPr>
              <a:t>Credit Worthiness</a:t>
            </a:r>
            <a:endParaRPr lang="en-US" sz="4400" b="1" i="0" u="none" strike="noStrike" kern="1200" cap="all" spc="200" baseline="0">
              <a:solidFill>
                <a:schemeClr val="tx1">
                  <a:lumMod val="95000"/>
                  <a:lumOff val="5000"/>
                </a:schemeClr>
              </a:solidFill>
              <a:latin typeface="+mj-lt"/>
              <a:ea typeface="+mj-ea"/>
              <a:cs typeface="+mj-cs"/>
              <a:sym typeface="Montserrat"/>
            </a:endParaRPr>
          </a:p>
        </p:txBody>
      </p:sp>
      <p:pic>
        <p:nvPicPr>
          <p:cNvPr id="118" name="Graphic 117" descr="Money">
            <a:extLst>
              <a:ext uri="{FF2B5EF4-FFF2-40B4-BE49-F238E27FC236}">
                <a16:creationId xmlns:a16="http://schemas.microsoft.com/office/drawing/2014/main" id="{9B42A9A8-29E1-4B7B-9A20-BF34BBAFD4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4044" y="640080"/>
            <a:ext cx="5578816" cy="55788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title"/>
          </p:nvPr>
        </p:nvSpPr>
        <p:spPr>
          <a:xfrm>
            <a:off x="838200" y="796666"/>
            <a:ext cx="10515600" cy="983064"/>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Statistical summary of the data</a:t>
            </a:r>
            <a:endParaRPr dirty="0"/>
          </a:p>
        </p:txBody>
      </p:sp>
      <p:pic>
        <p:nvPicPr>
          <p:cNvPr id="4" name="Picture 3">
            <a:extLst>
              <a:ext uri="{FF2B5EF4-FFF2-40B4-BE49-F238E27FC236}">
                <a16:creationId xmlns:a16="http://schemas.microsoft.com/office/drawing/2014/main" id="{AFC012EA-A3F1-461E-82B9-632F4B2EFF11}"/>
              </a:ext>
            </a:extLst>
          </p:cNvPr>
          <p:cNvPicPr>
            <a:picLocks noChangeAspect="1"/>
          </p:cNvPicPr>
          <p:nvPr/>
        </p:nvPicPr>
        <p:blipFill>
          <a:blip r:embed="rId3"/>
          <a:stretch>
            <a:fillRect/>
          </a:stretch>
        </p:blipFill>
        <p:spPr>
          <a:xfrm>
            <a:off x="2303345" y="2052445"/>
            <a:ext cx="6611273" cy="2753109"/>
          </a:xfrm>
          <a:prstGeom prst="rect">
            <a:avLst/>
          </a:prstGeom>
        </p:spPr>
      </p:pic>
    </p:spTree>
    <p:extLst>
      <p:ext uri="{BB962C8B-B14F-4D97-AF65-F5344CB8AC3E}">
        <p14:creationId xmlns:p14="http://schemas.microsoft.com/office/powerpoint/2010/main" val="1692275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title"/>
          </p:nvPr>
        </p:nvSpPr>
        <p:spPr>
          <a:xfrm>
            <a:off x="758217" y="667456"/>
            <a:ext cx="10515600" cy="1325563"/>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Statistical summary of the data</a:t>
            </a:r>
            <a:endParaRPr dirty="0"/>
          </a:p>
        </p:txBody>
      </p:sp>
      <p:pic>
        <p:nvPicPr>
          <p:cNvPr id="4" name="Picture 3">
            <a:extLst>
              <a:ext uri="{FF2B5EF4-FFF2-40B4-BE49-F238E27FC236}">
                <a16:creationId xmlns:a16="http://schemas.microsoft.com/office/drawing/2014/main" id="{B29F11D5-F100-4344-AC30-AA10EADD3CD2}"/>
              </a:ext>
            </a:extLst>
          </p:cNvPr>
          <p:cNvPicPr>
            <a:picLocks noChangeAspect="1"/>
          </p:cNvPicPr>
          <p:nvPr/>
        </p:nvPicPr>
        <p:blipFill>
          <a:blip r:embed="rId3"/>
          <a:stretch>
            <a:fillRect/>
          </a:stretch>
        </p:blipFill>
        <p:spPr>
          <a:xfrm>
            <a:off x="180149" y="2457314"/>
            <a:ext cx="11831701" cy="1943371"/>
          </a:xfrm>
          <a:prstGeom prst="rect">
            <a:avLst/>
          </a:prstGeom>
        </p:spPr>
      </p:pic>
    </p:spTree>
    <p:extLst>
      <p:ext uri="{BB962C8B-B14F-4D97-AF65-F5344CB8AC3E}">
        <p14:creationId xmlns:p14="http://schemas.microsoft.com/office/powerpoint/2010/main" val="418263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Google Shape;178;p37"/>
          <p:cNvSpPr txBox="1">
            <a:spLocks noGrp="1"/>
          </p:cNvSpPr>
          <p:nvPr>
            <p:ph type="title"/>
          </p:nvPr>
        </p:nvSpPr>
        <p:spPr>
          <a:xfrm>
            <a:off x="1024129" y="585216"/>
            <a:ext cx="3779085" cy="1499616"/>
          </a:xfrm>
          <a:prstGeom prst="rect">
            <a:avLst/>
          </a:prstGeom>
        </p:spPr>
        <p:txBody>
          <a:bodyPr spcFirstLastPara="1" vert="horz" lIns="91440" tIns="45720" rIns="91440" bIns="45720" rtlCol="0" anchor="ctr" anchorCtr="0">
            <a:normAutofit/>
          </a:bodyPr>
          <a:lstStyle/>
          <a:p>
            <a:pPr marL="0" lvl="0" indent="0">
              <a:lnSpc>
                <a:spcPct val="80000"/>
              </a:lnSpc>
              <a:spcBef>
                <a:spcPct val="0"/>
              </a:spcBef>
              <a:spcAft>
                <a:spcPts val="0"/>
              </a:spcAft>
            </a:pPr>
            <a:r>
              <a:rPr lang="en-US">
                <a:solidFill>
                  <a:srgbClr val="FFFFFF"/>
                </a:solidFill>
              </a:rPr>
              <a:t>Data exploration</a:t>
            </a:r>
          </a:p>
        </p:txBody>
      </p:sp>
      <p:cxnSp>
        <p:nvCxnSpPr>
          <p:cNvPr id="194" name="Straight Connector 19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0" name="Google Shape;180;p37"/>
          <p:cNvSpPr txBox="1"/>
          <p:nvPr/>
        </p:nvSpPr>
        <p:spPr>
          <a:xfrm>
            <a:off x="1024129" y="2286000"/>
            <a:ext cx="3791711" cy="3931920"/>
          </a:xfrm>
          <a:prstGeom prst="rect">
            <a:avLst/>
          </a:prstGeom>
        </p:spPr>
        <p:txBody>
          <a:bodyPr spcFirstLastPara="1" vert="horz" lIns="45720" tIns="45720" rIns="45720" bIns="45720" rtlCol="0" anchorCtr="0">
            <a:normAutofit/>
          </a:bodyPr>
          <a:lstStyle/>
          <a:p>
            <a:pPr marL="0" lvl="0" indent="0" defTabSz="914400">
              <a:lnSpc>
                <a:spcPct val="90000"/>
              </a:lnSpc>
              <a:spcBef>
                <a:spcPts val="0"/>
              </a:spcBef>
              <a:spcAft>
                <a:spcPts val="600"/>
              </a:spcAft>
              <a:buClr>
                <a:schemeClr val="accent1"/>
              </a:buClr>
              <a:buSzPts val="1100"/>
              <a:buFont typeface="Arial"/>
              <a:buNone/>
            </a:pPr>
            <a:r>
              <a:rPr lang="en-US">
                <a:solidFill>
                  <a:srgbClr val="FFFFFF"/>
                </a:solidFill>
              </a:rPr>
              <a:t>It is evident from the figure </a:t>
            </a:r>
            <a:r>
              <a:rPr lang="en-US" b="0" i="0">
                <a:solidFill>
                  <a:srgbClr val="FFFFFF"/>
                </a:solidFill>
                <a:effectLst/>
              </a:rPr>
              <a:t>that older people have good credit score</a:t>
            </a:r>
            <a:endParaRPr lang="en-US">
              <a:solidFill>
                <a:srgbClr val="FFFFFF"/>
              </a:solidFill>
              <a:sym typeface="Gill Sans"/>
            </a:endParaRPr>
          </a:p>
          <a:p>
            <a:pPr marL="0" lvl="0" indent="0" defTabSz="914400">
              <a:lnSpc>
                <a:spcPct val="90000"/>
              </a:lnSpc>
              <a:spcBef>
                <a:spcPts val="0"/>
              </a:spcBef>
              <a:spcAft>
                <a:spcPts val="600"/>
              </a:spcAft>
              <a:buClr>
                <a:schemeClr val="accent1"/>
              </a:buClr>
              <a:buNone/>
            </a:pPr>
            <a:endParaRPr lang="en-US" dirty="0">
              <a:solidFill>
                <a:srgbClr val="FFFFFF"/>
              </a:solidFill>
              <a:sym typeface="Gill Sans"/>
            </a:endParaRPr>
          </a:p>
        </p:txBody>
      </p:sp>
      <p:pic>
        <p:nvPicPr>
          <p:cNvPr id="2050" name="Picture 2">
            <a:extLst>
              <a:ext uri="{FF2B5EF4-FFF2-40B4-BE49-F238E27FC236}">
                <a16:creationId xmlns:a16="http://schemas.microsoft.com/office/drawing/2014/main" id="{98403F54-28EA-4F5F-996B-7C60028F24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784463"/>
            <a:ext cx="5455921" cy="528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10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cxnSp>
        <p:nvCxnSpPr>
          <p:cNvPr id="121" name="Straight Connector 12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Google Shape;178;p37"/>
          <p:cNvSpPr txBox="1">
            <a:spLocks noGrp="1"/>
          </p:cNvSpPr>
          <p:nvPr>
            <p:ph type="title"/>
          </p:nvPr>
        </p:nvSpPr>
        <p:spPr>
          <a:xfrm>
            <a:off x="1024129" y="585216"/>
            <a:ext cx="3779085" cy="1499616"/>
          </a:xfrm>
          <a:prstGeom prst="rect">
            <a:avLst/>
          </a:prstGeom>
        </p:spPr>
        <p:txBody>
          <a:bodyPr spcFirstLastPara="1" vert="horz" lIns="91440" tIns="45720" rIns="91440" bIns="45720" rtlCol="0" anchor="ctr" anchorCtr="0">
            <a:normAutofit/>
          </a:bodyPr>
          <a:lstStyle/>
          <a:p>
            <a:pPr marL="0" lvl="0" indent="0">
              <a:lnSpc>
                <a:spcPct val="80000"/>
              </a:lnSpc>
              <a:spcBef>
                <a:spcPct val="0"/>
              </a:spcBef>
              <a:spcAft>
                <a:spcPts val="0"/>
              </a:spcAft>
            </a:pPr>
            <a:r>
              <a:rPr lang="en-US" sz="4600">
                <a:solidFill>
                  <a:srgbClr val="FFFFFF"/>
                </a:solidFill>
              </a:rPr>
              <a:t>Data exploration (..contd)</a:t>
            </a:r>
          </a:p>
        </p:txBody>
      </p:sp>
      <p:cxnSp>
        <p:nvCxnSpPr>
          <p:cNvPr id="125" name="Straight Connector 12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0" name="Google Shape;180;p37"/>
          <p:cNvSpPr txBox="1"/>
          <p:nvPr/>
        </p:nvSpPr>
        <p:spPr>
          <a:xfrm>
            <a:off x="1024129" y="2286000"/>
            <a:ext cx="3791711" cy="3931920"/>
          </a:xfrm>
          <a:prstGeom prst="rect">
            <a:avLst/>
          </a:prstGeom>
        </p:spPr>
        <p:txBody>
          <a:bodyPr spcFirstLastPara="1" vert="horz" lIns="45720" tIns="45720" rIns="45720" bIns="45720" rtlCol="0" anchorCtr="0">
            <a:normAutofit/>
          </a:bodyPr>
          <a:lstStyle/>
          <a:p>
            <a:pPr marL="0" lvl="0" indent="0" defTabSz="914400">
              <a:lnSpc>
                <a:spcPct val="90000"/>
              </a:lnSpc>
              <a:spcBef>
                <a:spcPts val="0"/>
              </a:spcBef>
              <a:spcAft>
                <a:spcPts val="600"/>
              </a:spcAft>
              <a:buClr>
                <a:schemeClr val="accent1"/>
              </a:buClr>
              <a:buSzPts val="1100"/>
              <a:buFont typeface="Arial"/>
              <a:buNone/>
            </a:pPr>
            <a:r>
              <a:rPr lang="en-US" b="0" i="0" dirty="0">
                <a:solidFill>
                  <a:schemeClr val="bg1"/>
                </a:solidFill>
                <a:effectLst/>
                <a:latin typeface="Helvetica Neue"/>
              </a:rPr>
              <a:t>The borrowers with higher duration of credit has bad credit score</a:t>
            </a:r>
            <a:endParaRPr lang="en-US" dirty="0">
              <a:solidFill>
                <a:schemeClr val="bg1"/>
              </a:solidFill>
              <a:sym typeface="Gill Sans"/>
            </a:endParaRPr>
          </a:p>
          <a:p>
            <a:pPr marL="0" lvl="0" indent="0" defTabSz="914400">
              <a:lnSpc>
                <a:spcPct val="90000"/>
              </a:lnSpc>
              <a:spcBef>
                <a:spcPts val="0"/>
              </a:spcBef>
              <a:spcAft>
                <a:spcPts val="600"/>
              </a:spcAft>
              <a:buClr>
                <a:schemeClr val="accent1"/>
              </a:buClr>
              <a:buNone/>
            </a:pPr>
            <a:endParaRPr lang="en-US" dirty="0">
              <a:solidFill>
                <a:srgbClr val="FFFFFF"/>
              </a:solidFill>
              <a:sym typeface="Gill Sans"/>
            </a:endParaRPr>
          </a:p>
        </p:txBody>
      </p:sp>
      <p:pic>
        <p:nvPicPr>
          <p:cNvPr id="3074" name="Picture 2">
            <a:extLst>
              <a:ext uri="{FF2B5EF4-FFF2-40B4-BE49-F238E27FC236}">
                <a16:creationId xmlns:a16="http://schemas.microsoft.com/office/drawing/2014/main" id="{10F2E6CD-340F-4379-93CA-8CD0403A3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44944"/>
            <a:ext cx="5439619" cy="527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63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cxnSp>
        <p:nvCxnSpPr>
          <p:cNvPr id="121" name="Straight Connector 12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Google Shape;178;p37"/>
          <p:cNvSpPr txBox="1">
            <a:spLocks noGrp="1"/>
          </p:cNvSpPr>
          <p:nvPr>
            <p:ph type="title"/>
          </p:nvPr>
        </p:nvSpPr>
        <p:spPr>
          <a:xfrm>
            <a:off x="1024129" y="585216"/>
            <a:ext cx="3779085" cy="1499616"/>
          </a:xfrm>
          <a:prstGeom prst="rect">
            <a:avLst/>
          </a:prstGeom>
        </p:spPr>
        <p:txBody>
          <a:bodyPr spcFirstLastPara="1" vert="horz" lIns="91440" tIns="45720" rIns="91440" bIns="45720" rtlCol="0" anchor="ctr" anchorCtr="0">
            <a:normAutofit/>
          </a:bodyPr>
          <a:lstStyle/>
          <a:p>
            <a:pPr marL="0" lvl="0" indent="0">
              <a:lnSpc>
                <a:spcPct val="80000"/>
              </a:lnSpc>
              <a:spcBef>
                <a:spcPct val="0"/>
              </a:spcBef>
              <a:spcAft>
                <a:spcPts val="0"/>
              </a:spcAft>
            </a:pPr>
            <a:r>
              <a:rPr lang="en-US" sz="4600">
                <a:solidFill>
                  <a:srgbClr val="FFFFFF"/>
                </a:solidFill>
              </a:rPr>
              <a:t>Data exploration (..contd)</a:t>
            </a:r>
          </a:p>
        </p:txBody>
      </p:sp>
      <p:cxnSp>
        <p:nvCxnSpPr>
          <p:cNvPr id="125" name="Straight Connector 12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0" name="Google Shape;180;p37"/>
          <p:cNvSpPr txBox="1"/>
          <p:nvPr/>
        </p:nvSpPr>
        <p:spPr>
          <a:xfrm>
            <a:off x="1024129" y="2286000"/>
            <a:ext cx="3791711" cy="3931920"/>
          </a:xfrm>
          <a:prstGeom prst="rect">
            <a:avLst/>
          </a:prstGeom>
        </p:spPr>
        <p:txBody>
          <a:bodyPr spcFirstLastPara="1" vert="horz" lIns="45720" tIns="45720" rIns="45720" bIns="45720" rtlCol="0" anchorCtr="0">
            <a:normAutofit/>
          </a:bodyPr>
          <a:lstStyle/>
          <a:p>
            <a:pPr marL="0" lvl="0" indent="0" defTabSz="914400">
              <a:lnSpc>
                <a:spcPct val="90000"/>
              </a:lnSpc>
              <a:spcBef>
                <a:spcPts val="0"/>
              </a:spcBef>
              <a:spcAft>
                <a:spcPts val="600"/>
              </a:spcAft>
              <a:buClr>
                <a:schemeClr val="accent1"/>
              </a:buClr>
              <a:buSzPts val="1100"/>
              <a:buFont typeface="Arial"/>
              <a:buNone/>
            </a:pPr>
            <a:r>
              <a:rPr lang="en-US">
                <a:solidFill>
                  <a:srgbClr val="FFFFFF"/>
                </a:solidFill>
                <a:sym typeface="Gill Sans"/>
              </a:rPr>
              <a:t>The percentage hike in salary does not have any impact on employee leaving the company</a:t>
            </a:r>
          </a:p>
          <a:p>
            <a:pPr marL="0" lvl="0" indent="0" defTabSz="914400">
              <a:lnSpc>
                <a:spcPct val="90000"/>
              </a:lnSpc>
              <a:spcBef>
                <a:spcPts val="0"/>
              </a:spcBef>
              <a:spcAft>
                <a:spcPts val="600"/>
              </a:spcAft>
              <a:buClr>
                <a:schemeClr val="accent1"/>
              </a:buClr>
              <a:buSzPts val="1100"/>
              <a:buFont typeface="Arial"/>
              <a:buNone/>
            </a:pPr>
            <a:endParaRPr lang="en-US">
              <a:solidFill>
                <a:srgbClr val="FFFFFF"/>
              </a:solidFill>
              <a:sym typeface="Gill Sans"/>
            </a:endParaRPr>
          </a:p>
          <a:p>
            <a:pPr marL="0" lvl="0" indent="0" defTabSz="914400">
              <a:lnSpc>
                <a:spcPct val="90000"/>
              </a:lnSpc>
              <a:spcBef>
                <a:spcPts val="0"/>
              </a:spcBef>
              <a:spcAft>
                <a:spcPts val="600"/>
              </a:spcAft>
              <a:buClr>
                <a:schemeClr val="accent1"/>
              </a:buClr>
              <a:buNone/>
            </a:pPr>
            <a:endParaRPr lang="en-US">
              <a:solidFill>
                <a:srgbClr val="FFFFFF"/>
              </a:solidFill>
              <a:sym typeface="Gill Sans"/>
            </a:endParaRPr>
          </a:p>
        </p:txBody>
      </p:sp>
      <p:pic>
        <p:nvPicPr>
          <p:cNvPr id="4098" name="Picture 2">
            <a:extLst>
              <a:ext uri="{FF2B5EF4-FFF2-40B4-BE49-F238E27FC236}">
                <a16:creationId xmlns:a16="http://schemas.microsoft.com/office/drawing/2014/main" id="{0006D036-C559-4EBC-9C0A-0A86EB80F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969" y="1163912"/>
            <a:ext cx="5855492" cy="527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69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7"/>
          <p:cNvSpPr txBox="1">
            <a:spLocks noGrp="1"/>
          </p:cNvSpPr>
          <p:nvPr>
            <p:ph type="title"/>
          </p:nvPr>
        </p:nvSpPr>
        <p:spPr>
          <a:xfrm>
            <a:off x="838200" y="662487"/>
            <a:ext cx="10515600" cy="1325563"/>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Data pre-processing</a:t>
            </a:r>
            <a:endParaRPr dirty="0"/>
          </a:p>
        </p:txBody>
      </p:sp>
      <p:sp>
        <p:nvSpPr>
          <p:cNvPr id="2" name="Google Shape;128;p30">
            <a:extLst>
              <a:ext uri="{FF2B5EF4-FFF2-40B4-BE49-F238E27FC236}">
                <a16:creationId xmlns:a16="http://schemas.microsoft.com/office/drawing/2014/main" id="{4BCECCC0-7A86-46BA-A8F9-F23CFD2AE0AF}"/>
              </a:ext>
            </a:extLst>
          </p:cNvPr>
          <p:cNvSpPr txBox="1"/>
          <p:nvPr/>
        </p:nvSpPr>
        <p:spPr>
          <a:xfrm>
            <a:off x="491575" y="2220600"/>
            <a:ext cx="11038800" cy="1568075"/>
          </a:xfrm>
          <a:prstGeom prst="rect">
            <a:avLst/>
          </a:prstGeom>
          <a:noFill/>
          <a:ln>
            <a:noFill/>
          </a:ln>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Clr>
                <a:srgbClr val="0070C0"/>
              </a:buClr>
              <a:buSzPct val="100000"/>
              <a:buFont typeface="Wingdings" panose="05000000000000000000" pitchFamily="2" charset="2"/>
              <a:buChar char="§"/>
            </a:pPr>
            <a:r>
              <a:rPr lang="en-IN" sz="3000" dirty="0">
                <a:solidFill>
                  <a:schemeClr val="dk1"/>
                </a:solidFill>
                <a:highlight>
                  <a:schemeClr val="lt1"/>
                </a:highlight>
                <a:latin typeface="Gill Sans"/>
                <a:ea typeface="Gill Sans"/>
                <a:cs typeface="Gill Sans"/>
                <a:sym typeface="Gill Sans"/>
              </a:rPr>
              <a:t>The data need to be mapped as the features has results in the form of ‘Good’ or ‘Bad’.</a:t>
            </a:r>
          </a:p>
          <a:p>
            <a:pPr marL="457200" lvl="0" indent="-457200" algn="l" rtl="0">
              <a:lnSpc>
                <a:spcPct val="100000"/>
              </a:lnSpc>
              <a:spcBef>
                <a:spcPts val="0"/>
              </a:spcBef>
              <a:spcAft>
                <a:spcPts val="0"/>
              </a:spcAft>
              <a:buClr>
                <a:srgbClr val="0070C0"/>
              </a:buClr>
              <a:buSzPct val="100000"/>
              <a:buFont typeface="Wingdings" panose="05000000000000000000" pitchFamily="2" charset="2"/>
              <a:buChar char="§"/>
            </a:pPr>
            <a:r>
              <a:rPr lang="en-IN" sz="3000" dirty="0">
                <a:solidFill>
                  <a:schemeClr val="dk1"/>
                </a:solidFill>
                <a:highlight>
                  <a:schemeClr val="lt1"/>
                </a:highlight>
                <a:latin typeface="Gill Sans"/>
                <a:ea typeface="Gill Sans"/>
                <a:cs typeface="Gill Sans"/>
                <a:sym typeface="Gill Sans"/>
              </a:rPr>
              <a:t>We will map ‘Good’ as 1 and ‘Bad’ as 0.</a:t>
            </a:r>
          </a:p>
          <a:p>
            <a:pPr marL="457200" lvl="0" indent="-457200" algn="l" rtl="0">
              <a:lnSpc>
                <a:spcPct val="100000"/>
              </a:lnSpc>
              <a:spcBef>
                <a:spcPts val="0"/>
              </a:spcBef>
              <a:spcAft>
                <a:spcPts val="0"/>
              </a:spcAft>
              <a:buClr>
                <a:srgbClr val="0070C0"/>
              </a:buClr>
              <a:buSzPct val="100000"/>
              <a:buFont typeface="Wingdings" panose="05000000000000000000" pitchFamily="2" charset="2"/>
              <a:buChar char="§"/>
            </a:pPr>
            <a:r>
              <a:rPr lang="en-IN" sz="3000" dirty="0">
                <a:solidFill>
                  <a:schemeClr val="dk1"/>
                </a:solidFill>
                <a:highlight>
                  <a:schemeClr val="lt1"/>
                </a:highlight>
                <a:latin typeface="Gill Sans"/>
                <a:ea typeface="Gill Sans"/>
                <a:cs typeface="Gill Sans"/>
                <a:sym typeface="Gill Sans"/>
              </a:rPr>
              <a:t>We need to hot encode the categorical variables before processing through the machine learning algorithm</a:t>
            </a:r>
            <a:endParaRPr sz="3000" dirty="0">
              <a:solidFill>
                <a:schemeClr val="dk1"/>
              </a:solidFill>
              <a:highlight>
                <a:schemeClr val="lt1"/>
              </a:highlight>
              <a:latin typeface="Gill Sans"/>
              <a:ea typeface="Gill Sans"/>
              <a:cs typeface="Gill Sans"/>
              <a:sym typeface="Gill Sans"/>
            </a:endParaRPr>
          </a:p>
        </p:txBody>
      </p:sp>
    </p:spTree>
    <p:extLst>
      <p:ext uri="{BB962C8B-B14F-4D97-AF65-F5344CB8AC3E}">
        <p14:creationId xmlns:p14="http://schemas.microsoft.com/office/powerpoint/2010/main" val="325297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9"/>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Train and test data</a:t>
            </a:r>
            <a:endParaRPr/>
          </a:p>
        </p:txBody>
      </p:sp>
      <p:sp>
        <p:nvSpPr>
          <p:cNvPr id="5" name="Google Shape;128;p30">
            <a:extLst>
              <a:ext uri="{FF2B5EF4-FFF2-40B4-BE49-F238E27FC236}">
                <a16:creationId xmlns:a16="http://schemas.microsoft.com/office/drawing/2014/main" id="{F47CC38B-91B8-4D9F-9298-A519F7F4584C}"/>
              </a:ext>
            </a:extLst>
          </p:cNvPr>
          <p:cNvSpPr txBox="1"/>
          <p:nvPr/>
        </p:nvSpPr>
        <p:spPr>
          <a:xfrm>
            <a:off x="501100" y="1325250"/>
            <a:ext cx="11038800" cy="1568075"/>
          </a:xfrm>
          <a:prstGeom prst="rect">
            <a:avLst/>
          </a:prstGeom>
          <a:noFill/>
          <a:ln>
            <a:noFill/>
          </a:ln>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Clr>
                <a:srgbClr val="0070C0"/>
              </a:buClr>
              <a:buSzPct val="100000"/>
              <a:buFont typeface="Wingdings" panose="05000000000000000000" pitchFamily="2" charset="2"/>
              <a:buChar char="§"/>
            </a:pPr>
            <a:r>
              <a:rPr lang="en-IN" sz="3000" dirty="0">
                <a:solidFill>
                  <a:schemeClr val="dk1"/>
                </a:solidFill>
                <a:highlight>
                  <a:schemeClr val="lt1"/>
                </a:highlight>
                <a:latin typeface="Gill Sans"/>
                <a:ea typeface="Gill Sans"/>
                <a:cs typeface="Gill Sans"/>
                <a:sym typeface="Gill Sans"/>
              </a:rPr>
              <a:t>Before separating the data into train and test data, we split target variable as </a:t>
            </a:r>
            <a:r>
              <a:rPr lang="en-IN" sz="3000" b="1" i="1" dirty="0">
                <a:solidFill>
                  <a:schemeClr val="dk1"/>
                </a:solidFill>
                <a:highlight>
                  <a:schemeClr val="lt1"/>
                </a:highlight>
                <a:latin typeface="Gill Sans"/>
                <a:ea typeface="Gill Sans"/>
                <a:cs typeface="Gill Sans"/>
                <a:sym typeface="Gill Sans"/>
              </a:rPr>
              <a:t>Credit score </a:t>
            </a:r>
            <a:r>
              <a:rPr lang="en-IN" sz="3000" dirty="0">
                <a:solidFill>
                  <a:schemeClr val="dk1"/>
                </a:solidFill>
                <a:highlight>
                  <a:schemeClr val="lt1"/>
                </a:highlight>
                <a:latin typeface="Gill Sans"/>
                <a:ea typeface="Gill Sans"/>
                <a:cs typeface="Gill Sans"/>
                <a:sym typeface="Gill Sans"/>
              </a:rPr>
              <a:t>and rest as input feature to our model</a:t>
            </a:r>
            <a:endParaRPr lang="en-IN" sz="3000" b="1" i="1" dirty="0">
              <a:solidFill>
                <a:schemeClr val="dk1"/>
              </a:solidFill>
              <a:highlight>
                <a:schemeClr val="lt1"/>
              </a:highlight>
              <a:latin typeface="Gill Sans"/>
              <a:ea typeface="Gill Sans"/>
              <a:cs typeface="Gill Sans"/>
              <a:sym typeface="Gill Sans"/>
            </a:endParaRPr>
          </a:p>
          <a:p>
            <a:pPr marL="457200" lvl="0" indent="-457200" algn="l" rtl="0">
              <a:lnSpc>
                <a:spcPct val="100000"/>
              </a:lnSpc>
              <a:spcBef>
                <a:spcPts val="0"/>
              </a:spcBef>
              <a:spcAft>
                <a:spcPts val="0"/>
              </a:spcAft>
              <a:buClr>
                <a:srgbClr val="0070C0"/>
              </a:buClr>
              <a:buSzPct val="100000"/>
              <a:buFont typeface="Wingdings" panose="05000000000000000000" pitchFamily="2" charset="2"/>
              <a:buChar char="§"/>
            </a:pPr>
            <a:r>
              <a:rPr lang="en-IN" sz="3000" dirty="0">
                <a:solidFill>
                  <a:schemeClr val="dk1"/>
                </a:solidFill>
                <a:highlight>
                  <a:schemeClr val="lt1"/>
                </a:highlight>
                <a:latin typeface="Gill Sans"/>
                <a:ea typeface="Gill Sans"/>
                <a:cs typeface="Gill Sans"/>
                <a:sym typeface="Gill Sans"/>
              </a:rPr>
              <a:t>For train data, we took 75 percent of the data</a:t>
            </a:r>
          </a:p>
          <a:p>
            <a:pPr marL="457200" lvl="0" indent="-457200" algn="l" rtl="0">
              <a:lnSpc>
                <a:spcPct val="100000"/>
              </a:lnSpc>
              <a:spcBef>
                <a:spcPts val="0"/>
              </a:spcBef>
              <a:spcAft>
                <a:spcPts val="0"/>
              </a:spcAft>
              <a:buClr>
                <a:srgbClr val="0070C0"/>
              </a:buClr>
              <a:buSzPct val="100000"/>
              <a:buFont typeface="Wingdings" panose="05000000000000000000" pitchFamily="2" charset="2"/>
              <a:buChar char="§"/>
            </a:pPr>
            <a:r>
              <a:rPr lang="en-IN" sz="3000" dirty="0">
                <a:solidFill>
                  <a:schemeClr val="dk1"/>
                </a:solidFill>
                <a:highlight>
                  <a:schemeClr val="lt1"/>
                </a:highlight>
                <a:latin typeface="Gill Sans"/>
                <a:ea typeface="Gill Sans"/>
                <a:cs typeface="Gill Sans"/>
                <a:sym typeface="Gill Sans"/>
              </a:rPr>
              <a:t>For test data, we took 25 percent of the data</a:t>
            </a:r>
            <a:endParaRPr sz="3000" dirty="0">
              <a:solidFill>
                <a:schemeClr val="dk1"/>
              </a:solidFill>
              <a:highlight>
                <a:schemeClr val="lt1"/>
              </a:highlight>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0"/>
          <p:cNvSpPr txBox="1">
            <a:spLocks noGrp="1"/>
          </p:cNvSpPr>
          <p:nvPr>
            <p:ph type="title"/>
          </p:nvPr>
        </p:nvSpPr>
        <p:spPr>
          <a:xfrm>
            <a:off x="838200" y="661028"/>
            <a:ext cx="10515600" cy="1325563"/>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Results from </a:t>
            </a:r>
            <a:r>
              <a:rPr lang="en-IN" dirty="0"/>
              <a:t>Logistic Regression</a:t>
            </a:r>
            <a:endParaRPr dirty="0"/>
          </a:p>
        </p:txBody>
      </p:sp>
      <p:sp>
        <p:nvSpPr>
          <p:cNvPr id="273" name="Google Shape;273;p50"/>
          <p:cNvSpPr txBox="1">
            <a:spLocks noGrp="1"/>
          </p:cNvSpPr>
          <p:nvPr>
            <p:ph type="body" idx="1"/>
          </p:nvPr>
        </p:nvSpPr>
        <p:spPr>
          <a:xfrm>
            <a:off x="985333" y="3915452"/>
            <a:ext cx="10943700" cy="783053"/>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IN" sz="1800" dirty="0"/>
              <a:t>The accuracy obtained is 77.20 %</a:t>
            </a:r>
            <a:endParaRPr sz="1800" dirty="0"/>
          </a:p>
          <a:p>
            <a:pPr marL="0" lvl="0" indent="0" algn="l" rtl="0">
              <a:lnSpc>
                <a:spcPct val="100000"/>
              </a:lnSpc>
              <a:spcBef>
                <a:spcPts val="1000"/>
              </a:spcBef>
              <a:spcAft>
                <a:spcPts val="0"/>
              </a:spcAft>
              <a:buNone/>
            </a:pPr>
            <a:endParaRPr sz="3000" dirty="0"/>
          </a:p>
        </p:txBody>
      </p:sp>
      <p:pic>
        <p:nvPicPr>
          <p:cNvPr id="4" name="Picture 3">
            <a:extLst>
              <a:ext uri="{FF2B5EF4-FFF2-40B4-BE49-F238E27FC236}">
                <a16:creationId xmlns:a16="http://schemas.microsoft.com/office/drawing/2014/main" id="{9E4FE541-C2AB-4B24-AB11-4F5FF6AAD2E7}"/>
              </a:ext>
            </a:extLst>
          </p:cNvPr>
          <p:cNvPicPr>
            <a:picLocks noChangeAspect="1"/>
          </p:cNvPicPr>
          <p:nvPr/>
        </p:nvPicPr>
        <p:blipFill>
          <a:blip r:embed="rId3"/>
          <a:stretch>
            <a:fillRect/>
          </a:stretch>
        </p:blipFill>
        <p:spPr>
          <a:xfrm>
            <a:off x="985334" y="1694571"/>
            <a:ext cx="7211431" cy="2353003"/>
          </a:xfrm>
          <a:prstGeom prst="rect">
            <a:avLst/>
          </a:prstGeom>
        </p:spPr>
      </p:pic>
      <p:pic>
        <p:nvPicPr>
          <p:cNvPr id="6" name="Picture 5">
            <a:extLst>
              <a:ext uri="{FF2B5EF4-FFF2-40B4-BE49-F238E27FC236}">
                <a16:creationId xmlns:a16="http://schemas.microsoft.com/office/drawing/2014/main" id="{E7F744DF-7DB0-4255-9447-BBC74DE336A1}"/>
              </a:ext>
            </a:extLst>
          </p:cNvPr>
          <p:cNvPicPr>
            <a:picLocks noChangeAspect="1"/>
          </p:cNvPicPr>
          <p:nvPr/>
        </p:nvPicPr>
        <p:blipFill>
          <a:blip r:embed="rId4"/>
          <a:stretch>
            <a:fillRect/>
          </a:stretch>
        </p:blipFill>
        <p:spPr>
          <a:xfrm>
            <a:off x="985334" y="4406231"/>
            <a:ext cx="7440063" cy="1095528"/>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9B92549-3585-4174-8493-5042CB96CD6F}"/>
                  </a:ext>
                </a:extLst>
              </p:cNvPr>
              <p:cNvSpPr txBox="1"/>
              <p:nvPr/>
            </p:nvSpPr>
            <p:spPr>
              <a:xfrm>
                <a:off x="985333" y="5501759"/>
                <a:ext cx="8598281" cy="369332"/>
              </a:xfrm>
              <a:prstGeom prst="rect">
                <a:avLst/>
              </a:prstGeom>
              <a:noFill/>
            </p:spPr>
            <p:txBody>
              <a:bodyPr wrap="square">
                <a:spAutoFit/>
              </a:bodyPr>
              <a:lstStyle/>
              <a:p>
                <a:pPr marL="0" lvl="0" indent="0" algn="l" rtl="0">
                  <a:lnSpc>
                    <a:spcPct val="100000"/>
                  </a:lnSpc>
                  <a:spcBef>
                    <a:spcPts val="1000"/>
                  </a:spcBef>
                  <a:spcAft>
                    <a:spcPts val="0"/>
                  </a:spcAft>
                  <a:buNone/>
                </a:pPr>
                <a:r>
                  <a:rPr lang="en-US" sz="1800" dirty="0"/>
                  <a:t>The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𝐹</m:t>
                        </m:r>
                      </m:e>
                      <m:sub>
                        <m:r>
                          <a:rPr lang="en-US" sz="1800" b="0" i="1" smtClean="0">
                            <a:latin typeface="Cambria Math" panose="02040503050406030204" pitchFamily="18" charset="0"/>
                          </a:rPr>
                          <m:t>1</m:t>
                        </m:r>
                      </m:sub>
                    </m:sSub>
                  </m:oMath>
                </a14:m>
                <a:r>
                  <a:rPr lang="en-US" sz="1800" dirty="0"/>
                  <a:t> score obtained is 84.29 %. This shows that our model is doing good</a:t>
                </a:r>
              </a:p>
            </p:txBody>
          </p:sp>
        </mc:Choice>
        <mc:Fallback>
          <p:sp>
            <p:nvSpPr>
              <p:cNvPr id="10" name="TextBox 9">
                <a:extLst>
                  <a:ext uri="{FF2B5EF4-FFF2-40B4-BE49-F238E27FC236}">
                    <a16:creationId xmlns:a16="http://schemas.microsoft.com/office/drawing/2014/main" id="{69B92549-3585-4174-8493-5042CB96CD6F}"/>
                  </a:ext>
                </a:extLst>
              </p:cNvPr>
              <p:cNvSpPr txBox="1">
                <a:spLocks noRot="1" noChangeAspect="1" noMove="1" noResize="1" noEditPoints="1" noAdjustHandles="1" noChangeArrowheads="1" noChangeShapeType="1" noTextEdit="1"/>
              </p:cNvSpPr>
              <p:nvPr/>
            </p:nvSpPr>
            <p:spPr>
              <a:xfrm>
                <a:off x="985333" y="5501759"/>
                <a:ext cx="8598281" cy="369332"/>
              </a:xfrm>
              <a:prstGeom prst="rect">
                <a:avLst/>
              </a:prstGeom>
              <a:blipFill>
                <a:blip r:embed="rId5"/>
                <a:stretch>
                  <a:fillRect l="-638" t="-10000" b="-26667"/>
                </a:stretch>
              </a:blipFill>
            </p:spPr>
            <p:txBody>
              <a:bodyPr/>
              <a:lstStyle/>
              <a:p>
                <a:r>
                  <a:rPr lang="en-IN">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0"/>
          <p:cNvSpPr txBox="1">
            <a:spLocks noGrp="1"/>
          </p:cNvSpPr>
          <p:nvPr>
            <p:ph type="title"/>
          </p:nvPr>
        </p:nvSpPr>
        <p:spPr>
          <a:xfrm>
            <a:off x="838200" y="592149"/>
            <a:ext cx="10515600" cy="1325563"/>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Conclusion</a:t>
            </a:r>
            <a:endParaRPr dirty="0"/>
          </a:p>
        </p:txBody>
      </p:sp>
      <p:sp>
        <p:nvSpPr>
          <p:cNvPr id="5" name="Google Shape;128;p30">
            <a:extLst>
              <a:ext uri="{FF2B5EF4-FFF2-40B4-BE49-F238E27FC236}">
                <a16:creationId xmlns:a16="http://schemas.microsoft.com/office/drawing/2014/main" id="{860B4322-00A1-43BA-85FE-45E75B7F5184}"/>
              </a:ext>
            </a:extLst>
          </p:cNvPr>
          <p:cNvSpPr txBox="1"/>
          <p:nvPr/>
        </p:nvSpPr>
        <p:spPr>
          <a:xfrm>
            <a:off x="576600" y="2213273"/>
            <a:ext cx="11038800" cy="1568075"/>
          </a:xfrm>
          <a:prstGeom prst="rect">
            <a:avLst/>
          </a:prstGeom>
          <a:noFill/>
          <a:ln>
            <a:noFill/>
          </a:ln>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Clr>
                <a:srgbClr val="0070C0"/>
              </a:buClr>
              <a:buSzPct val="100000"/>
              <a:buFont typeface="Wingdings" panose="05000000000000000000" pitchFamily="2" charset="2"/>
              <a:buChar char="§"/>
            </a:pPr>
            <a:r>
              <a:rPr lang="en-IN" sz="3000" dirty="0">
                <a:solidFill>
                  <a:schemeClr val="dk1"/>
                </a:solidFill>
                <a:highlight>
                  <a:schemeClr val="lt1"/>
                </a:highlight>
                <a:latin typeface="Gill Sans"/>
                <a:ea typeface="Gill Sans"/>
                <a:cs typeface="Gill Sans"/>
                <a:sym typeface="Gill Sans"/>
              </a:rPr>
              <a:t>Logistic Regression is the simplest model and performed better for our analysis.</a:t>
            </a:r>
          </a:p>
        </p:txBody>
      </p:sp>
    </p:spTree>
    <p:extLst>
      <p:ext uri="{BB962C8B-B14F-4D97-AF65-F5344CB8AC3E}">
        <p14:creationId xmlns:p14="http://schemas.microsoft.com/office/powerpoint/2010/main" val="270172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6"/>
          <p:cNvSpPr txBox="1">
            <a:spLocks noGrp="1"/>
          </p:cNvSpPr>
          <p:nvPr>
            <p:ph type="title"/>
          </p:nvPr>
        </p:nvSpPr>
        <p:spPr>
          <a:xfrm>
            <a:off x="197933" y="5589933"/>
            <a:ext cx="11360800" cy="763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r>
              <a:rPr lang="en-IN" sz="3866" b="1">
                <a:solidFill>
                  <a:srgbClr val="FFFFFF"/>
                </a:solidFill>
                <a:latin typeface="Montserrat"/>
                <a:ea typeface="Montserrat"/>
                <a:cs typeface="Montserrat"/>
                <a:sym typeface="Montserrat"/>
              </a:rPr>
              <a:t>THANK YOU</a:t>
            </a:r>
            <a:endParaRPr sz="3866" b="1">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6"/>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20;p29">
            <a:extLst>
              <a:ext uri="{FF2B5EF4-FFF2-40B4-BE49-F238E27FC236}">
                <a16:creationId xmlns:a16="http://schemas.microsoft.com/office/drawing/2014/main" id="{BF0E11F1-B743-4507-A7DD-A0D4950278CB}"/>
              </a:ext>
            </a:extLst>
          </p:cNvPr>
          <p:cNvSpPr txBox="1">
            <a:spLocks noGrp="1"/>
          </p:cNvSpPr>
          <p:nvPr>
            <p:ph type="title"/>
          </p:nvPr>
        </p:nvSpPr>
        <p:spPr>
          <a:xfrm>
            <a:off x="964788" y="804333"/>
            <a:ext cx="3391900" cy="5249334"/>
          </a:xfrm>
          <a:prstGeom prst="rect">
            <a:avLst/>
          </a:prstGeom>
        </p:spPr>
        <p:txBody>
          <a:bodyPr spcFirstLastPara="1" vert="horz" lIns="91440" tIns="45720" rIns="91440" bIns="45720" rtlCol="0" anchor="ctr" anchorCtr="0">
            <a:normAutofit/>
          </a:bodyPr>
          <a:lstStyle/>
          <a:p>
            <a:pPr marL="0" lvl="0" indent="0" algn="r">
              <a:lnSpc>
                <a:spcPct val="80000"/>
              </a:lnSpc>
              <a:spcBef>
                <a:spcPct val="0"/>
              </a:spcBef>
              <a:spcAft>
                <a:spcPts val="0"/>
              </a:spcAft>
              <a:buClr>
                <a:srgbClr val="0B5394"/>
              </a:buClr>
              <a:buSzPts val="4300"/>
            </a:pPr>
            <a:r>
              <a:rPr lang="en-US">
                <a:solidFill>
                  <a:srgbClr val="FFFFFF"/>
                </a:solidFill>
                <a:sym typeface="Gill Sans"/>
              </a:rPr>
              <a:t>Contents</a:t>
            </a:r>
          </a:p>
          <a:p>
            <a:pPr marL="0" lvl="0" indent="0" algn="r">
              <a:lnSpc>
                <a:spcPct val="80000"/>
              </a:lnSpc>
              <a:spcBef>
                <a:spcPct val="0"/>
              </a:spcBef>
              <a:spcAft>
                <a:spcPts val="0"/>
              </a:spcAft>
            </a:pPr>
            <a:endParaRPr lang="en-US">
              <a:solidFill>
                <a:srgbClr val="FFFFFF"/>
              </a:solidFill>
              <a:sym typeface="Gill Sans"/>
            </a:endParaRPr>
          </a:p>
        </p:txBody>
      </p:sp>
      <p:sp>
        <p:nvSpPr>
          <p:cNvPr id="7" name="Google Shape;121;p29">
            <a:extLst>
              <a:ext uri="{FF2B5EF4-FFF2-40B4-BE49-F238E27FC236}">
                <a16:creationId xmlns:a16="http://schemas.microsoft.com/office/drawing/2014/main" id="{875CD12F-63F0-4520-91D6-2D59713BCCF6}"/>
              </a:ext>
            </a:extLst>
          </p:cNvPr>
          <p:cNvSpPr txBox="1">
            <a:spLocks noGrp="1"/>
          </p:cNvSpPr>
          <p:nvPr>
            <p:ph type="body" idx="1"/>
          </p:nvPr>
        </p:nvSpPr>
        <p:spPr>
          <a:xfrm>
            <a:off x="4951048" y="804333"/>
            <a:ext cx="6306003" cy="5249334"/>
          </a:xfrm>
          <a:prstGeom prst="rect">
            <a:avLst/>
          </a:prstGeom>
        </p:spPr>
        <p:txBody>
          <a:bodyPr spcFirstLastPara="1" vert="horz" lIns="45720" tIns="45720" rIns="45720" bIns="45720" rtlCol="0" anchor="ctr" anchorCtr="0">
            <a:normAutofit/>
          </a:bodyPr>
          <a:lstStyle/>
          <a:p>
            <a:pPr marL="457200" lvl="0" indent="-342900">
              <a:spcBef>
                <a:spcPts val="0"/>
              </a:spcBef>
              <a:spcAft>
                <a:spcPts val="600"/>
              </a:spcAft>
              <a:buSzPts val="1800"/>
              <a:buFont typeface="Wingdings" panose="05000000000000000000" pitchFamily="2" charset="2"/>
              <a:buChar char="§"/>
            </a:pPr>
            <a:r>
              <a:rPr lang="en-US" dirty="0">
                <a:highlight>
                  <a:schemeClr val="lt1"/>
                </a:highlight>
                <a:sym typeface="Gill Sans"/>
              </a:rPr>
              <a:t>Problem Statement</a:t>
            </a:r>
          </a:p>
          <a:p>
            <a:pPr marL="457200" lvl="0" indent="-342900">
              <a:spcBef>
                <a:spcPts val="0"/>
              </a:spcBef>
              <a:spcAft>
                <a:spcPts val="600"/>
              </a:spcAft>
              <a:buSzPts val="1800"/>
              <a:buFont typeface="Wingdings" panose="05000000000000000000" pitchFamily="2" charset="2"/>
              <a:buChar char="§"/>
            </a:pPr>
            <a:r>
              <a:rPr lang="en-US" dirty="0">
                <a:highlight>
                  <a:schemeClr val="lt1"/>
                </a:highlight>
                <a:sym typeface="Gill Sans"/>
              </a:rPr>
              <a:t>Feature Description</a:t>
            </a:r>
          </a:p>
          <a:p>
            <a:pPr marL="457200" lvl="0" indent="-342900">
              <a:spcBef>
                <a:spcPts val="0"/>
              </a:spcBef>
              <a:spcAft>
                <a:spcPts val="600"/>
              </a:spcAft>
              <a:buSzPts val="1800"/>
              <a:buFont typeface="Wingdings" panose="05000000000000000000" pitchFamily="2" charset="2"/>
              <a:buChar char="§"/>
            </a:pPr>
            <a:r>
              <a:rPr lang="en-US" dirty="0">
                <a:highlight>
                  <a:schemeClr val="lt1"/>
                </a:highlight>
                <a:sym typeface="Gill Sans"/>
              </a:rPr>
              <a:t>Data Exploration</a:t>
            </a:r>
          </a:p>
          <a:p>
            <a:pPr marL="457200" lvl="0" indent="-342900">
              <a:spcBef>
                <a:spcPts val="0"/>
              </a:spcBef>
              <a:spcAft>
                <a:spcPts val="600"/>
              </a:spcAft>
              <a:buSzPts val="1800"/>
              <a:buFont typeface="Wingdings" panose="05000000000000000000" pitchFamily="2" charset="2"/>
              <a:buChar char="§"/>
            </a:pPr>
            <a:r>
              <a:rPr lang="en-US" dirty="0">
                <a:highlight>
                  <a:schemeClr val="lt1"/>
                </a:highlight>
                <a:sym typeface="Gill Sans"/>
              </a:rPr>
              <a:t>Models selected</a:t>
            </a:r>
          </a:p>
          <a:p>
            <a:pPr marL="457200" lvl="0" indent="-342900">
              <a:spcBef>
                <a:spcPts val="0"/>
              </a:spcBef>
              <a:spcAft>
                <a:spcPts val="600"/>
              </a:spcAft>
              <a:buSzPts val="1800"/>
              <a:buFont typeface="Wingdings" panose="05000000000000000000" pitchFamily="2" charset="2"/>
              <a:buChar char="§"/>
            </a:pPr>
            <a:r>
              <a:rPr lang="en-US" dirty="0">
                <a:highlight>
                  <a:schemeClr val="lt1"/>
                </a:highlight>
                <a:sym typeface="Gill Sans"/>
              </a:rPr>
              <a:t>Results</a:t>
            </a:r>
          </a:p>
          <a:p>
            <a:pPr marL="457200" lvl="0" indent="-342900">
              <a:spcBef>
                <a:spcPts val="0"/>
              </a:spcBef>
              <a:spcAft>
                <a:spcPts val="600"/>
              </a:spcAft>
              <a:buSzPts val="1800"/>
              <a:buFont typeface="Wingdings" panose="05000000000000000000" pitchFamily="2" charset="2"/>
              <a:buChar char="§"/>
            </a:pPr>
            <a:r>
              <a:rPr lang="en-US" dirty="0">
                <a:highlight>
                  <a:schemeClr val="lt1"/>
                </a:highlight>
              </a:rPr>
              <a:t>Conclusion</a:t>
            </a:r>
            <a:endParaRPr lang="en-US" dirty="0">
              <a:highlight>
                <a:schemeClr val="lt1"/>
              </a:highlight>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6"/>
        <p:cNvGrpSpPr/>
        <p:nvPr/>
      </p:nvGrpSpPr>
      <p:grpSpPr>
        <a:xfrm>
          <a:off x="0" y="0"/>
          <a:ext cx="0" cy="0"/>
          <a:chOff x="0" y="0"/>
          <a:chExt cx="0" cy="0"/>
        </a:xfrm>
      </p:grpSpPr>
      <p:cxnSp>
        <p:nvCxnSpPr>
          <p:cNvPr id="133" name="Straight Connector 13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35" name="Rectangle 134">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Google Shape;127;p30"/>
          <p:cNvSpPr txBox="1">
            <a:spLocks noGrp="1"/>
          </p:cNvSpPr>
          <p:nvPr>
            <p:ph type="title"/>
          </p:nvPr>
        </p:nvSpPr>
        <p:spPr>
          <a:xfrm>
            <a:off x="964788" y="804333"/>
            <a:ext cx="3391900" cy="5249334"/>
          </a:xfrm>
          <a:prstGeom prst="rect">
            <a:avLst/>
          </a:prstGeom>
        </p:spPr>
        <p:txBody>
          <a:bodyPr spcFirstLastPara="1" vert="horz" lIns="91440" tIns="45720" rIns="91440" bIns="45720" rtlCol="0" anchor="ctr" anchorCtr="0">
            <a:normAutofit/>
          </a:bodyPr>
          <a:lstStyle/>
          <a:p>
            <a:pPr marL="0" lvl="0" indent="0" algn="r">
              <a:lnSpc>
                <a:spcPct val="80000"/>
              </a:lnSpc>
              <a:spcBef>
                <a:spcPct val="0"/>
              </a:spcBef>
              <a:spcAft>
                <a:spcPts val="0"/>
              </a:spcAft>
              <a:buClr>
                <a:srgbClr val="0B5394"/>
              </a:buClr>
              <a:buSzPts val="4300"/>
            </a:pPr>
            <a:r>
              <a:rPr lang="en-US" dirty="0">
                <a:solidFill>
                  <a:srgbClr val="FFFFFF"/>
                </a:solidFill>
              </a:rPr>
              <a:t>What is Credit worthiness</a:t>
            </a:r>
          </a:p>
        </p:txBody>
      </p:sp>
      <p:sp>
        <p:nvSpPr>
          <p:cNvPr id="128" name="Google Shape;128;p30"/>
          <p:cNvSpPr txBox="1"/>
          <p:nvPr/>
        </p:nvSpPr>
        <p:spPr>
          <a:xfrm>
            <a:off x="4951048" y="804333"/>
            <a:ext cx="6306003" cy="5249334"/>
          </a:xfrm>
          <a:prstGeom prst="rect">
            <a:avLst/>
          </a:prstGeom>
        </p:spPr>
        <p:txBody>
          <a:bodyPr spcFirstLastPara="1" vert="horz" lIns="45720" tIns="45720" rIns="45720" bIns="45720" rtlCol="0" anchor="ctr" anchorCtr="0">
            <a:normAutofit/>
          </a:bodyPr>
          <a:lstStyle/>
          <a:p>
            <a:pPr marL="457200" lvl="0" indent="-457200" defTabSz="914400">
              <a:lnSpc>
                <a:spcPct val="90000"/>
              </a:lnSpc>
              <a:spcBef>
                <a:spcPts val="0"/>
              </a:spcBef>
              <a:spcAft>
                <a:spcPts val="600"/>
              </a:spcAft>
              <a:buClr>
                <a:schemeClr val="accent1"/>
              </a:buClr>
              <a:buSzPct val="100000"/>
              <a:buFont typeface="Wingdings" panose="05000000000000000000" pitchFamily="2" charset="2"/>
              <a:buChar char="§"/>
            </a:pPr>
            <a:r>
              <a:rPr lang="en-US" b="0" i="0">
                <a:effectLst/>
              </a:rPr>
              <a:t>Creditworthiness is the parameter that decides whether a person or company will be considered to be worthy or deserving to be given financial credit for certain period of time based on their previous repayment history</a:t>
            </a:r>
          </a:p>
          <a:p>
            <a:pPr marL="457200" lvl="0" indent="-457200" defTabSz="914400">
              <a:lnSpc>
                <a:spcPct val="90000"/>
              </a:lnSpc>
              <a:spcBef>
                <a:spcPts val="0"/>
              </a:spcBef>
              <a:spcAft>
                <a:spcPts val="600"/>
              </a:spcAft>
              <a:buClr>
                <a:schemeClr val="accent1"/>
              </a:buClr>
              <a:buSzPct val="100000"/>
              <a:buFont typeface="Wingdings" panose="05000000000000000000" pitchFamily="2" charset="2"/>
              <a:buChar char="§"/>
            </a:pPr>
            <a:r>
              <a:rPr lang="en-US" b="0" i="0">
                <a:effectLst/>
              </a:rPr>
              <a:t>Financial institutions uses credit score for evaluating and quantifying to decide that an applicant is worthy to be given credit</a:t>
            </a:r>
            <a:endParaRPr lang="en-US"/>
          </a:p>
          <a:p>
            <a:pPr marL="457200" lvl="0" indent="-457200" defTabSz="914400">
              <a:lnSpc>
                <a:spcPct val="90000"/>
              </a:lnSpc>
              <a:spcBef>
                <a:spcPts val="0"/>
              </a:spcBef>
              <a:spcAft>
                <a:spcPts val="600"/>
              </a:spcAft>
              <a:buClr>
                <a:schemeClr val="accent1"/>
              </a:buClr>
              <a:buSzPct val="100000"/>
              <a:buFont typeface="Wingdings" panose="05000000000000000000" pitchFamily="2" charset="2"/>
              <a:buChar char="§"/>
            </a:pPr>
            <a:r>
              <a:rPr lang="en-US" b="0" i="0">
                <a:effectLst/>
              </a:rPr>
              <a:t>The worth obtained using creditworthiness is used to decide the interest rates on credit and credit limit (the amount to be sanctioned) for the existing borrower.</a:t>
            </a:r>
            <a:endParaRPr lang="en-US" dirty="0">
              <a:highlight>
                <a:schemeClr val="lt1"/>
              </a:highlight>
              <a:sym typeface="Gill Sans"/>
            </a:endParaRPr>
          </a:p>
        </p:txBody>
      </p:sp>
    </p:spTree>
    <p:extLst>
      <p:ext uri="{BB962C8B-B14F-4D97-AF65-F5344CB8AC3E}">
        <p14:creationId xmlns:p14="http://schemas.microsoft.com/office/powerpoint/2010/main" val="326963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6"/>
        <p:cNvGrpSpPr/>
        <p:nvPr/>
      </p:nvGrpSpPr>
      <p:grpSpPr>
        <a:xfrm>
          <a:off x="0" y="0"/>
          <a:ext cx="0" cy="0"/>
          <a:chOff x="0" y="0"/>
          <a:chExt cx="0" cy="0"/>
        </a:xfrm>
      </p:grpSpPr>
      <p:cxnSp>
        <p:nvCxnSpPr>
          <p:cNvPr id="133" name="Straight Connector 13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35" name="Rectangle 134">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Google Shape;127;p30"/>
          <p:cNvSpPr txBox="1">
            <a:spLocks noGrp="1"/>
          </p:cNvSpPr>
          <p:nvPr>
            <p:ph type="title"/>
          </p:nvPr>
        </p:nvSpPr>
        <p:spPr>
          <a:xfrm>
            <a:off x="964788" y="804333"/>
            <a:ext cx="3391900" cy="5249334"/>
          </a:xfrm>
          <a:prstGeom prst="rect">
            <a:avLst/>
          </a:prstGeom>
        </p:spPr>
        <p:txBody>
          <a:bodyPr spcFirstLastPara="1" vert="horz" lIns="91440" tIns="45720" rIns="91440" bIns="45720" rtlCol="0" anchor="ctr" anchorCtr="0">
            <a:normAutofit/>
          </a:bodyPr>
          <a:lstStyle/>
          <a:p>
            <a:pPr marL="0" lvl="0" indent="0" algn="r">
              <a:lnSpc>
                <a:spcPct val="80000"/>
              </a:lnSpc>
              <a:spcBef>
                <a:spcPct val="0"/>
              </a:spcBef>
              <a:spcAft>
                <a:spcPts val="0"/>
              </a:spcAft>
              <a:buClr>
                <a:srgbClr val="0B5394"/>
              </a:buClr>
              <a:buSzPts val="4300"/>
            </a:pPr>
            <a:r>
              <a:rPr lang="en-US">
                <a:solidFill>
                  <a:srgbClr val="FFFFFF"/>
                </a:solidFill>
              </a:rPr>
              <a:t>Problem Statement</a:t>
            </a:r>
          </a:p>
        </p:txBody>
      </p:sp>
      <p:sp>
        <p:nvSpPr>
          <p:cNvPr id="128" name="Google Shape;128;p30"/>
          <p:cNvSpPr txBox="1"/>
          <p:nvPr/>
        </p:nvSpPr>
        <p:spPr>
          <a:xfrm>
            <a:off x="4951048" y="804333"/>
            <a:ext cx="6306003" cy="5249334"/>
          </a:xfrm>
          <a:prstGeom prst="rect">
            <a:avLst/>
          </a:prstGeom>
        </p:spPr>
        <p:txBody>
          <a:bodyPr spcFirstLastPara="1" vert="horz" lIns="45720" tIns="45720" rIns="45720" bIns="45720" rtlCol="0" anchor="ctr" anchorCtr="0">
            <a:normAutofit/>
          </a:bodyPr>
          <a:lstStyle/>
          <a:p>
            <a:pPr marL="0" lvl="0" indent="0" defTabSz="914400">
              <a:lnSpc>
                <a:spcPct val="90000"/>
              </a:lnSpc>
              <a:spcBef>
                <a:spcPts val="0"/>
              </a:spcBef>
              <a:spcAft>
                <a:spcPts val="0"/>
              </a:spcAft>
              <a:buClr>
                <a:schemeClr val="accent1"/>
              </a:buClr>
              <a:buSzPts val="1100"/>
              <a:buFont typeface="Arial"/>
              <a:buNone/>
            </a:pPr>
            <a:r>
              <a:rPr lang="en-US">
                <a:sym typeface="Gill Sans"/>
              </a:rPr>
              <a:t>Based on the given data and available features, we need to</a:t>
            </a:r>
          </a:p>
          <a:p>
            <a:pPr marL="0" lvl="0" indent="0" defTabSz="914400">
              <a:lnSpc>
                <a:spcPct val="90000"/>
              </a:lnSpc>
              <a:spcBef>
                <a:spcPts val="0"/>
              </a:spcBef>
              <a:spcAft>
                <a:spcPts val="0"/>
              </a:spcAft>
              <a:buClr>
                <a:schemeClr val="accent1"/>
              </a:buClr>
              <a:buSzPts val="1100"/>
              <a:buFont typeface="Arial"/>
              <a:buNone/>
            </a:pPr>
            <a:endParaRPr lang="en-US">
              <a:sym typeface="Gill Sans"/>
            </a:endParaRPr>
          </a:p>
          <a:p>
            <a:pPr marL="285750" indent="-285750" defTabSz="914400">
              <a:lnSpc>
                <a:spcPct val="90000"/>
              </a:lnSpc>
              <a:buClr>
                <a:schemeClr val="accent1"/>
              </a:buClr>
              <a:buSzPts val="1100"/>
              <a:buFont typeface="Wingdings" panose="05000000000000000000" pitchFamily="2" charset="2"/>
              <a:buChar char="§"/>
            </a:pPr>
            <a:r>
              <a:rPr lang="en-US" b="0" i="0">
                <a:effectLst/>
              </a:rPr>
              <a:t>To take credit decisions based on individual characteristics</a:t>
            </a:r>
          </a:p>
          <a:p>
            <a:pPr marL="285750" indent="-285750" defTabSz="914400">
              <a:lnSpc>
                <a:spcPct val="90000"/>
              </a:lnSpc>
              <a:buClr>
                <a:schemeClr val="accent1"/>
              </a:buClr>
              <a:buSzPts val="1100"/>
              <a:buFont typeface="Wingdings" panose="05000000000000000000" pitchFamily="2" charset="2"/>
              <a:buChar char="§"/>
            </a:pPr>
            <a:endParaRPr lang="en-US" b="0" i="0">
              <a:effectLst/>
            </a:endParaRPr>
          </a:p>
          <a:p>
            <a:pPr marL="285750" lvl="0" indent="-285750" defTabSz="914400">
              <a:lnSpc>
                <a:spcPct val="90000"/>
              </a:lnSpc>
              <a:spcBef>
                <a:spcPts val="0"/>
              </a:spcBef>
              <a:spcAft>
                <a:spcPts val="0"/>
              </a:spcAft>
              <a:buClr>
                <a:schemeClr val="accent1"/>
              </a:buClr>
              <a:buSzPts val="1100"/>
              <a:buFont typeface="Arial" panose="020B0604020202020204" pitchFamily="34" charset="0"/>
              <a:buChar char="•"/>
            </a:pPr>
            <a:r>
              <a:rPr lang="en-US" dirty="0">
                <a:highlight>
                  <a:schemeClr val="lt1"/>
                </a:highlight>
                <a:sym typeface="Gill Sans"/>
              </a:rPr>
              <a:t>Give early warning to potential credit defaults</a:t>
            </a:r>
          </a:p>
          <a:p>
            <a:pPr marL="0" lvl="0" indent="0" defTabSz="914400">
              <a:lnSpc>
                <a:spcPct val="90000"/>
              </a:lnSpc>
              <a:spcBef>
                <a:spcPts val="1600"/>
              </a:spcBef>
              <a:spcAft>
                <a:spcPts val="0"/>
              </a:spcAft>
              <a:buClr>
                <a:schemeClr val="accent1"/>
              </a:buClr>
              <a:buNone/>
            </a:pPr>
            <a:endParaRPr lang="en-US" dirty="0">
              <a:sym typeface="Gill Sans"/>
            </a:endParaRPr>
          </a:p>
        </p:txBody>
      </p:sp>
    </p:spTree>
    <p:extLst>
      <p:ext uri="{BB962C8B-B14F-4D97-AF65-F5344CB8AC3E}">
        <p14:creationId xmlns:p14="http://schemas.microsoft.com/office/powerpoint/2010/main" val="311154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838200" y="623816"/>
            <a:ext cx="10515600" cy="1325563"/>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B5394"/>
              </a:buClr>
              <a:buSzPts val="4300"/>
              <a:buFont typeface="Gill Sans"/>
              <a:buNone/>
            </a:pPr>
            <a:r>
              <a:rPr lang="en-IN" dirty="0"/>
              <a:t>Feature description</a:t>
            </a:r>
            <a:endParaRPr dirty="0"/>
          </a:p>
        </p:txBody>
      </p:sp>
      <p:sp>
        <p:nvSpPr>
          <p:cNvPr id="135" name="Google Shape;135;p31"/>
          <p:cNvSpPr txBox="1">
            <a:spLocks noGrp="1"/>
          </p:cNvSpPr>
          <p:nvPr>
            <p:ph type="body" idx="1"/>
          </p:nvPr>
        </p:nvSpPr>
        <p:spPr>
          <a:xfrm>
            <a:off x="752475" y="2035812"/>
            <a:ext cx="10515600" cy="1065385"/>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sz="3000" dirty="0">
                <a:highlight>
                  <a:schemeClr val="lt1"/>
                </a:highlight>
              </a:rPr>
              <a:t>There are 21 feature including credit score. We will take 20 features as input features and credit score as our target feature.</a:t>
            </a:r>
          </a:p>
          <a:p>
            <a:pPr marL="0" lvl="0" indent="0" algn="l" rtl="0">
              <a:lnSpc>
                <a:spcPct val="100000"/>
              </a:lnSpc>
              <a:spcBef>
                <a:spcPts val="0"/>
              </a:spcBef>
              <a:spcAft>
                <a:spcPts val="0"/>
              </a:spcAft>
              <a:buClr>
                <a:schemeClr val="dk1"/>
              </a:buClr>
              <a:buSzPts val="1100"/>
              <a:buFont typeface="Arial"/>
              <a:buNone/>
            </a:pPr>
            <a:r>
              <a:rPr lang="en-IN" sz="3000" dirty="0">
                <a:highlight>
                  <a:schemeClr val="lt1"/>
                </a:highlight>
              </a:rPr>
              <a:t>Do not worry about feature selection here because we are using regularization which automatically select the important features required to model the credit score and make the coefficient of nonimportant features as zero.</a:t>
            </a:r>
          </a:p>
          <a:p>
            <a:pPr marL="0" lvl="0" indent="0" algn="l" rtl="0">
              <a:lnSpc>
                <a:spcPct val="100000"/>
              </a:lnSpc>
              <a:spcBef>
                <a:spcPts val="0"/>
              </a:spcBef>
              <a:spcAft>
                <a:spcPts val="0"/>
              </a:spcAft>
              <a:buClr>
                <a:schemeClr val="dk1"/>
              </a:buClr>
              <a:buSzPts val="1100"/>
              <a:buFont typeface="Arial"/>
              <a:buNone/>
            </a:pPr>
            <a:endParaRPr sz="3000" dirty="0">
              <a:highlight>
                <a:schemeClr val="lt1"/>
              </a:highlight>
            </a:endParaRPr>
          </a:p>
          <a:p>
            <a:pPr marL="457200" lvl="0" indent="0" algn="l" rtl="0">
              <a:lnSpc>
                <a:spcPct val="100000"/>
              </a:lnSpc>
              <a:spcBef>
                <a:spcPts val="1600"/>
              </a:spcBef>
              <a:spcAft>
                <a:spcPts val="0"/>
              </a:spcAft>
              <a:buClr>
                <a:schemeClr val="dk1"/>
              </a:buClr>
              <a:buSzPts val="1100"/>
              <a:buFont typeface="Arial"/>
              <a:buNone/>
            </a:pPr>
            <a:endParaRPr sz="3000" dirty="0">
              <a:highlight>
                <a:schemeClr val="lt1"/>
              </a:highlight>
            </a:endParaRPr>
          </a:p>
          <a:p>
            <a:pPr marL="457200" lvl="0" indent="0" algn="l" rtl="0">
              <a:lnSpc>
                <a:spcPct val="100000"/>
              </a:lnSpc>
              <a:spcBef>
                <a:spcPts val="1600"/>
              </a:spcBef>
              <a:spcAft>
                <a:spcPts val="0"/>
              </a:spcAft>
              <a:buClr>
                <a:schemeClr val="dk1"/>
              </a:buClr>
              <a:buSzPts val="1100"/>
              <a:buFont typeface="Arial"/>
              <a:buNone/>
            </a:pPr>
            <a:endParaRPr sz="3000" dirty="0">
              <a:solidFill>
                <a:schemeClr val="dk2"/>
              </a:solidFill>
            </a:endParaRPr>
          </a:p>
          <a:p>
            <a:pPr marL="0" lvl="0" indent="0" algn="l" rtl="0">
              <a:lnSpc>
                <a:spcPct val="100000"/>
              </a:lnSpc>
              <a:spcBef>
                <a:spcPts val="1600"/>
              </a:spcBef>
              <a:spcAft>
                <a:spcPts val="0"/>
              </a:spcAft>
              <a:buNone/>
            </a:pPr>
            <a:endParaRPr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838200" y="614862"/>
            <a:ext cx="10515600" cy="1325563"/>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B5394"/>
              </a:buClr>
              <a:buSzPts val="4300"/>
              <a:buFont typeface="Gill Sans"/>
              <a:buNone/>
            </a:pPr>
            <a:r>
              <a:rPr lang="en-IN" dirty="0"/>
              <a:t>Feature description</a:t>
            </a:r>
            <a:endParaRPr dirty="0"/>
          </a:p>
        </p:txBody>
      </p:sp>
      <p:graphicFrame>
        <p:nvGraphicFramePr>
          <p:cNvPr id="2" name="Table 1">
            <a:extLst>
              <a:ext uri="{FF2B5EF4-FFF2-40B4-BE49-F238E27FC236}">
                <a16:creationId xmlns:a16="http://schemas.microsoft.com/office/drawing/2014/main" id="{41225FB1-F6D8-4677-8750-45B9010E4B72}"/>
              </a:ext>
            </a:extLst>
          </p:cNvPr>
          <p:cNvGraphicFramePr>
            <a:graphicFrameLocks noGrp="1"/>
          </p:cNvGraphicFramePr>
          <p:nvPr>
            <p:extLst>
              <p:ext uri="{D42A27DB-BD31-4B8C-83A1-F6EECF244321}">
                <p14:modId xmlns:p14="http://schemas.microsoft.com/office/powerpoint/2010/main" val="2048597756"/>
              </p:ext>
            </p:extLst>
          </p:nvPr>
        </p:nvGraphicFramePr>
        <p:xfrm>
          <a:off x="1038224" y="1659355"/>
          <a:ext cx="10201276" cy="5094288"/>
        </p:xfrm>
        <a:graphic>
          <a:graphicData uri="http://schemas.openxmlformats.org/drawingml/2006/table">
            <a:tbl>
              <a:tblPr>
                <a:tableStyleId>{5C22544A-7EE6-4342-B048-85BDC9FD1C3A}</a:tableStyleId>
              </a:tblPr>
              <a:tblGrid>
                <a:gridCol w="1201918">
                  <a:extLst>
                    <a:ext uri="{9D8B030D-6E8A-4147-A177-3AD203B41FA5}">
                      <a16:colId xmlns:a16="http://schemas.microsoft.com/office/drawing/2014/main" val="387313860"/>
                    </a:ext>
                  </a:extLst>
                </a:gridCol>
                <a:gridCol w="1457326">
                  <a:extLst>
                    <a:ext uri="{9D8B030D-6E8A-4147-A177-3AD203B41FA5}">
                      <a16:colId xmlns:a16="http://schemas.microsoft.com/office/drawing/2014/main" val="2596388620"/>
                    </a:ext>
                  </a:extLst>
                </a:gridCol>
                <a:gridCol w="7542032">
                  <a:extLst>
                    <a:ext uri="{9D8B030D-6E8A-4147-A177-3AD203B41FA5}">
                      <a16:colId xmlns:a16="http://schemas.microsoft.com/office/drawing/2014/main" val="1483852065"/>
                    </a:ext>
                  </a:extLst>
                </a:gridCol>
              </a:tblGrid>
              <a:tr h="219353">
                <a:tc>
                  <a:txBody>
                    <a:bodyPr/>
                    <a:lstStyle/>
                    <a:p>
                      <a:pPr algn="ctr" fontAlgn="t"/>
                      <a:r>
                        <a:rPr lang="en-IN" sz="1400" u="none" strike="noStrike" dirty="0">
                          <a:solidFill>
                            <a:schemeClr val="bg1"/>
                          </a:solidFill>
                          <a:effectLst/>
                        </a:rPr>
                        <a:t>Variables</a:t>
                      </a:r>
                      <a:endParaRPr lang="en-IN" sz="1400" b="1" i="0" u="none" strike="noStrike" dirty="0">
                        <a:solidFill>
                          <a:schemeClr val="bg1"/>
                        </a:solidFill>
                        <a:effectLst/>
                        <a:latin typeface="Arial" panose="020B0604020202020204" pitchFamily="34" charset="0"/>
                      </a:endParaRPr>
                    </a:p>
                  </a:txBody>
                  <a:tcPr marL="6416" marR="6416" marT="6416" marB="0">
                    <a:solidFill>
                      <a:schemeClr val="accent2">
                        <a:lumMod val="50000"/>
                      </a:schemeClr>
                    </a:solidFill>
                  </a:tcPr>
                </a:tc>
                <a:tc>
                  <a:txBody>
                    <a:bodyPr/>
                    <a:lstStyle/>
                    <a:p>
                      <a:pPr algn="ctr" fontAlgn="t"/>
                      <a:r>
                        <a:rPr lang="en-IN" sz="1400" u="none" strike="noStrike">
                          <a:solidFill>
                            <a:schemeClr val="bg1"/>
                          </a:solidFill>
                          <a:effectLst/>
                        </a:rPr>
                        <a:t>Data Type</a:t>
                      </a:r>
                      <a:endParaRPr lang="en-IN" sz="1400" b="1" i="0" u="none" strike="noStrike">
                        <a:solidFill>
                          <a:schemeClr val="bg1"/>
                        </a:solidFill>
                        <a:effectLst/>
                        <a:latin typeface="Arial" panose="020B0604020202020204" pitchFamily="34" charset="0"/>
                      </a:endParaRPr>
                    </a:p>
                  </a:txBody>
                  <a:tcPr marL="6416" marR="6416" marT="6416" marB="0">
                    <a:solidFill>
                      <a:schemeClr val="accent2">
                        <a:lumMod val="50000"/>
                      </a:schemeClr>
                    </a:solidFill>
                  </a:tcPr>
                </a:tc>
                <a:tc>
                  <a:txBody>
                    <a:bodyPr/>
                    <a:lstStyle/>
                    <a:p>
                      <a:pPr algn="ctr" fontAlgn="t"/>
                      <a:r>
                        <a:rPr lang="en-IN" sz="1400" u="none" strike="noStrike" dirty="0">
                          <a:solidFill>
                            <a:schemeClr val="bg1"/>
                          </a:solidFill>
                          <a:effectLst/>
                        </a:rPr>
                        <a:t>Description</a:t>
                      </a:r>
                      <a:endParaRPr lang="en-IN" sz="1400" b="1" i="0" u="none" strike="noStrike" dirty="0">
                        <a:solidFill>
                          <a:schemeClr val="bg1"/>
                        </a:solidFill>
                        <a:effectLst/>
                        <a:latin typeface="Arial" panose="020B0604020202020204" pitchFamily="34" charset="0"/>
                      </a:endParaRPr>
                    </a:p>
                  </a:txBody>
                  <a:tcPr marL="6416" marR="6416" marT="6416" marB="0">
                    <a:solidFill>
                      <a:schemeClr val="accent2">
                        <a:lumMod val="50000"/>
                      </a:schemeClr>
                    </a:solidFill>
                  </a:tcPr>
                </a:tc>
                <a:extLst>
                  <a:ext uri="{0D108BD9-81ED-4DB2-BD59-A6C34878D82A}">
                    <a16:rowId xmlns:a16="http://schemas.microsoft.com/office/drawing/2014/main" val="250614495"/>
                  </a:ext>
                </a:extLst>
              </a:tr>
              <a:tr h="194980">
                <a:tc>
                  <a:txBody>
                    <a:bodyPr/>
                    <a:lstStyle/>
                    <a:p>
                      <a:pPr algn="l" fontAlgn="b"/>
                      <a:r>
                        <a:rPr lang="en-IN" sz="1100" u="none" strike="noStrike" dirty="0" err="1">
                          <a:effectLst/>
                        </a:rPr>
                        <a:t>Cbal</a:t>
                      </a:r>
                      <a:endParaRPr lang="en-IN" sz="1100" b="0" i="0" u="none" strike="noStrike" dirty="0">
                        <a:solidFill>
                          <a:srgbClr val="000000"/>
                        </a:solidFill>
                        <a:effectLst/>
                        <a:latin typeface="Arial" panose="020B060402020202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Balance in the checking account in Rs. (rupees) but as part of categories</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3584098590"/>
                  </a:ext>
                </a:extLst>
              </a:tr>
              <a:tr h="194980">
                <a:tc>
                  <a:txBody>
                    <a:bodyPr/>
                    <a:lstStyle/>
                    <a:p>
                      <a:pPr algn="l" fontAlgn="b"/>
                      <a:r>
                        <a:rPr lang="en-IN" sz="1100" u="none" strike="noStrike" dirty="0" err="1">
                          <a:effectLst/>
                        </a:rPr>
                        <a:t>Cdur</a:t>
                      </a:r>
                      <a:endParaRPr lang="en-IN" sz="1100" b="0" i="0" u="none" strike="noStrike" dirty="0">
                        <a:solidFill>
                          <a:srgbClr val="000000"/>
                        </a:solidFill>
                        <a:effectLst/>
                        <a:latin typeface="Arial" panose="020B0604020202020204" pitchFamily="34" charset="0"/>
                      </a:endParaRPr>
                    </a:p>
                  </a:txBody>
                  <a:tcPr marL="6416" marR="6416" marT="6416" marB="0" anchor="b"/>
                </a:tc>
                <a:tc>
                  <a:txBody>
                    <a:bodyPr/>
                    <a:lstStyle/>
                    <a:p>
                      <a:pPr algn="ctr" fontAlgn="b"/>
                      <a:r>
                        <a:rPr lang="en-IN" sz="1200" u="none" strike="noStrike">
                          <a:effectLst/>
                        </a:rPr>
                        <a:t>NUMERICAL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The duration of the credit in months (numerical)</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2749846223"/>
                  </a:ext>
                </a:extLst>
              </a:tr>
              <a:tr h="389963">
                <a:tc>
                  <a:txBody>
                    <a:bodyPr/>
                    <a:lstStyle/>
                    <a:p>
                      <a:pPr algn="l" fontAlgn="b"/>
                      <a:r>
                        <a:rPr lang="en-IN" sz="1100" u="none" strike="noStrike" dirty="0" err="1">
                          <a:effectLst/>
                        </a:rPr>
                        <a:t>Chist</a:t>
                      </a:r>
                      <a:endParaRPr lang="en-IN" sz="1100" b="0" i="0" u="none" strike="noStrike" dirty="0">
                        <a:solidFill>
                          <a:srgbClr val="000000"/>
                        </a:solidFill>
                        <a:effectLst/>
                        <a:latin typeface="Arial" panose="020B0604020202020204" pitchFamily="34" charset="0"/>
                      </a:endParaRPr>
                    </a:p>
                  </a:txBody>
                  <a:tcPr marL="6416" marR="6416" marT="6416" marB="0" anchor="b"/>
                </a:tc>
                <a:tc>
                  <a:txBody>
                    <a:bodyPr/>
                    <a:lstStyle/>
                    <a:p>
                      <a:pPr algn="ctr" fontAlgn="b"/>
                      <a:r>
                        <a:rPr lang="en-IN" sz="1200" u="none" strike="noStrike" dirty="0">
                          <a:effectLst/>
                        </a:rPr>
                        <a:t>CATEGORICAL</a:t>
                      </a:r>
                      <a:endParaRPr lang="en-IN" sz="1200" b="0" i="0" u="none" strike="noStrike" dirty="0">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The pattern of credit dues payment over time, whether the borrower has paid his monthly dues promptly , has fallen behind currently or in the past, or in a critical state.</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970783073"/>
                  </a:ext>
                </a:extLst>
              </a:tr>
              <a:tr h="194980">
                <a:tc>
                  <a:txBody>
                    <a:bodyPr/>
                    <a:lstStyle/>
                    <a:p>
                      <a:pPr algn="l" fontAlgn="b"/>
                      <a:r>
                        <a:rPr lang="en-IN" sz="1100" u="none" strike="noStrike" dirty="0" err="1">
                          <a:effectLst/>
                        </a:rPr>
                        <a:t>Cpur</a:t>
                      </a:r>
                      <a:endParaRPr lang="en-IN" sz="1100" b="0" i="0" u="none" strike="noStrike" dirty="0">
                        <a:solidFill>
                          <a:srgbClr val="000000"/>
                        </a:solidFill>
                        <a:effectLst/>
                        <a:latin typeface="Arial" panose="020B060402020202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Purpose of the loan – for a variety of needs from vehicles, furniture to housing</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3204795960"/>
                  </a:ext>
                </a:extLst>
              </a:tr>
              <a:tr h="194980">
                <a:tc>
                  <a:txBody>
                    <a:bodyPr/>
                    <a:lstStyle/>
                    <a:p>
                      <a:pPr algn="l" fontAlgn="b"/>
                      <a:r>
                        <a:rPr lang="en-IN" sz="1100" u="none" strike="noStrike" dirty="0" err="1">
                          <a:effectLst/>
                        </a:rPr>
                        <a:t>Camt</a:t>
                      </a:r>
                      <a:endParaRPr lang="en-IN" sz="1100" b="0" i="0" u="none" strike="noStrike" dirty="0">
                        <a:solidFill>
                          <a:srgbClr val="000000"/>
                        </a:solidFill>
                        <a:effectLst/>
                        <a:latin typeface="Arial" panose="020B0604020202020204" pitchFamily="34" charset="0"/>
                      </a:endParaRPr>
                    </a:p>
                  </a:txBody>
                  <a:tcPr marL="6416" marR="6416" marT="6416" marB="0" anchor="b"/>
                </a:tc>
                <a:tc>
                  <a:txBody>
                    <a:bodyPr/>
                    <a:lstStyle/>
                    <a:p>
                      <a:pPr algn="ctr" fontAlgn="b"/>
                      <a:r>
                        <a:rPr lang="en-IN" sz="1200" u="none" strike="noStrike">
                          <a:effectLst/>
                        </a:rPr>
                        <a:t>NUMERICAL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The actual amount under credit/loan in Rs. (rupees) (numerical)</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2497595615"/>
                  </a:ext>
                </a:extLst>
              </a:tr>
              <a:tr h="194980">
                <a:tc>
                  <a:txBody>
                    <a:bodyPr/>
                    <a:lstStyle/>
                    <a:p>
                      <a:pPr algn="l" fontAlgn="b"/>
                      <a:r>
                        <a:rPr lang="en-IN" sz="1100" u="none" strike="noStrike" dirty="0" err="1">
                          <a:effectLst/>
                        </a:rPr>
                        <a:t>Sbal</a:t>
                      </a:r>
                      <a:endParaRPr lang="en-IN" sz="1100" b="0" i="0" u="none" strike="noStrike" dirty="0">
                        <a:solidFill>
                          <a:srgbClr val="000000"/>
                        </a:solidFill>
                        <a:effectLst/>
                        <a:latin typeface="Arial" panose="020B060402020202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Balance in the savings bank account in Rs. (rupees) but as part of categories</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4036173013"/>
                  </a:ext>
                </a:extLst>
              </a:tr>
              <a:tr h="389963">
                <a:tc>
                  <a:txBody>
                    <a:bodyPr/>
                    <a:lstStyle/>
                    <a:p>
                      <a:pPr algn="l" fontAlgn="b"/>
                      <a:r>
                        <a:rPr lang="en-IN" sz="1100" u="none" strike="noStrike" dirty="0" err="1">
                          <a:effectLst/>
                        </a:rPr>
                        <a:t>Edur</a:t>
                      </a:r>
                      <a:endParaRPr lang="en-IN" sz="1100" b="0" i="0" u="none" strike="noStrike" dirty="0">
                        <a:solidFill>
                          <a:srgbClr val="000000"/>
                        </a:solidFill>
                        <a:effectLst/>
                        <a:latin typeface="Arial" panose="020B060402020202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Duration of employment, need to understand from borrower's background if he is unemployed or employed, if employed then for how many years.</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3309907286"/>
                  </a:ext>
                </a:extLst>
              </a:tr>
              <a:tr h="389963">
                <a:tc>
                  <a:txBody>
                    <a:bodyPr/>
                    <a:lstStyle/>
                    <a:p>
                      <a:pPr algn="l" fontAlgn="b"/>
                      <a:r>
                        <a:rPr lang="en-IN" sz="1100" u="none" strike="noStrike" dirty="0" err="1">
                          <a:effectLst/>
                        </a:rPr>
                        <a:t>InRate</a:t>
                      </a:r>
                      <a:endParaRPr lang="en-IN" sz="1100" b="0" i="0" u="none" strike="noStrike" dirty="0">
                        <a:solidFill>
                          <a:srgbClr val="000000"/>
                        </a:solidFill>
                        <a:effectLst/>
                        <a:latin typeface="Arial" panose="020B0604020202020204" pitchFamily="34" charset="0"/>
                      </a:endParaRPr>
                    </a:p>
                  </a:txBody>
                  <a:tcPr marL="6416" marR="6416" marT="6416" marB="0" anchor="b"/>
                </a:tc>
                <a:tc>
                  <a:txBody>
                    <a:bodyPr/>
                    <a:lstStyle/>
                    <a:p>
                      <a:pPr algn="ctr" fontAlgn="b"/>
                      <a:r>
                        <a:rPr lang="en-IN" sz="1200" u="none" strike="noStrike">
                          <a:effectLst/>
                        </a:rPr>
                        <a:t>NUMERICAL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The instalment rate provided as percentage of disposable income (we do not know what the disposable income could mean here and is best to take the rate as is.) (numerical)</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3289240625"/>
                  </a:ext>
                </a:extLst>
              </a:tr>
              <a:tr h="194980">
                <a:tc>
                  <a:txBody>
                    <a:bodyPr/>
                    <a:lstStyle/>
                    <a:p>
                      <a:pPr algn="l" fontAlgn="b"/>
                      <a:r>
                        <a:rPr lang="en-IN" sz="1200" u="none" strike="noStrike" dirty="0">
                          <a:effectLst/>
                        </a:rPr>
                        <a:t>MSG</a:t>
                      </a:r>
                      <a:endParaRPr lang="en-IN" sz="1200" b="0" i="0" u="none" strike="noStrike" dirty="0">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MSG (marital status and gender) informs us on the person’s gender and current status.</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3705342827"/>
                  </a:ext>
                </a:extLst>
              </a:tr>
              <a:tr h="194980">
                <a:tc>
                  <a:txBody>
                    <a:bodyPr/>
                    <a:lstStyle/>
                    <a:p>
                      <a:pPr algn="l" fontAlgn="b"/>
                      <a:r>
                        <a:rPr lang="en-IN" sz="1200" u="none" strike="noStrike" dirty="0" err="1">
                          <a:effectLst/>
                        </a:rPr>
                        <a:t>Oparties</a:t>
                      </a:r>
                      <a:endParaRPr lang="en-IN" sz="1200" b="0" i="0" u="none" strike="noStrike" dirty="0">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a:effectLst/>
                        </a:rPr>
                        <a:t>Other parties i.e. the presence of a guarantor or co-applicant to the loan/credit</a:t>
                      </a:r>
                      <a:endParaRPr lang="en-US" sz="1200" b="0" i="0" u="none" strike="noStrike">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1670115114"/>
                  </a:ext>
                </a:extLst>
              </a:tr>
              <a:tr h="194980">
                <a:tc>
                  <a:txBody>
                    <a:bodyPr/>
                    <a:lstStyle/>
                    <a:p>
                      <a:pPr algn="l" fontAlgn="b"/>
                      <a:r>
                        <a:rPr lang="en-IN" sz="1200" u="none" strike="noStrike" dirty="0" err="1">
                          <a:effectLst/>
                        </a:rPr>
                        <a:t>Rdur</a:t>
                      </a:r>
                      <a:endParaRPr lang="en-IN" sz="1200" b="0" i="0" u="none" strike="noStrike" dirty="0">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dirty="0">
                          <a:effectLst/>
                        </a:rPr>
                        <a:t>CATEGORICAL</a:t>
                      </a:r>
                      <a:endParaRPr lang="en-IN" sz="1200" b="0" i="0" u="none" strike="noStrike" dirty="0">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dirty="0">
                          <a:effectLst/>
                        </a:rPr>
                        <a:t>Duration in current residence in years but as part of categories</a:t>
                      </a:r>
                      <a:endParaRPr lang="en-US"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4149240097"/>
                  </a:ext>
                </a:extLst>
              </a:tr>
              <a:tr h="389963">
                <a:tc>
                  <a:txBody>
                    <a:bodyPr/>
                    <a:lstStyle/>
                    <a:p>
                      <a:pPr algn="l" fontAlgn="b"/>
                      <a:r>
                        <a:rPr lang="en-IN" sz="1200" u="none" strike="noStrike">
                          <a:effectLst/>
                        </a:rPr>
                        <a:t>Prop</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dirty="0">
                          <a:effectLst/>
                        </a:rPr>
                        <a:t>Other properties that the person possess. Note : Person could possess a car/similar property in addition to the ones under </a:t>
                      </a:r>
                      <a:r>
                        <a:rPr lang="en-US" sz="1200" u="none" strike="noStrike" dirty="0" err="1">
                          <a:effectLst/>
                        </a:rPr>
                        <a:t>Cpur</a:t>
                      </a:r>
                      <a:endParaRPr lang="en-US"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681485375"/>
                  </a:ext>
                </a:extLst>
              </a:tr>
              <a:tr h="194980">
                <a:tc>
                  <a:txBody>
                    <a:bodyPr/>
                    <a:lstStyle/>
                    <a:p>
                      <a:pPr algn="l" fontAlgn="b"/>
                      <a:r>
                        <a:rPr lang="en-IN" sz="1200" u="none" strike="noStrike">
                          <a:effectLst/>
                        </a:rPr>
                        <a:t>Age</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NUMERICAL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IN" sz="1200" u="none" strike="noStrike" dirty="0">
                          <a:effectLst/>
                        </a:rPr>
                        <a:t>Age of the borrower</a:t>
                      </a:r>
                      <a:endParaRPr lang="en-IN"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1640200403"/>
                  </a:ext>
                </a:extLst>
              </a:tr>
              <a:tr h="194980">
                <a:tc>
                  <a:txBody>
                    <a:bodyPr/>
                    <a:lstStyle/>
                    <a:p>
                      <a:pPr algn="l" fontAlgn="b"/>
                      <a:r>
                        <a:rPr lang="en-IN" sz="1200" u="none" strike="noStrike">
                          <a:effectLst/>
                        </a:rPr>
                        <a:t>InPlans</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dirty="0">
                          <a:effectLst/>
                        </a:rPr>
                        <a:t>Other instalment plans that the borrower may have </a:t>
                      </a:r>
                      <a:r>
                        <a:rPr lang="en-US" sz="1200" u="none" strike="noStrike" dirty="0" err="1">
                          <a:effectLst/>
                        </a:rPr>
                        <a:t>i.e</a:t>
                      </a:r>
                      <a:r>
                        <a:rPr lang="en-US" sz="1200" u="none" strike="noStrike" dirty="0">
                          <a:effectLst/>
                        </a:rPr>
                        <a:t> from another bank or stores</a:t>
                      </a:r>
                      <a:endParaRPr lang="en-US"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2201587093"/>
                  </a:ext>
                </a:extLst>
              </a:tr>
              <a:tr h="194980">
                <a:tc>
                  <a:txBody>
                    <a:bodyPr/>
                    <a:lstStyle/>
                    <a:p>
                      <a:pPr algn="l" fontAlgn="b"/>
                      <a:r>
                        <a:rPr lang="en-IN" sz="1200" u="none" strike="noStrike">
                          <a:effectLst/>
                        </a:rPr>
                        <a:t>Htype</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dirty="0">
                          <a:effectLst/>
                        </a:rPr>
                        <a:t>Type of housing, whether the borrower owns the property, pays rent or lives for free.</a:t>
                      </a:r>
                      <a:endParaRPr lang="en-US"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1564805323"/>
                  </a:ext>
                </a:extLst>
              </a:tr>
              <a:tr h="194980">
                <a:tc>
                  <a:txBody>
                    <a:bodyPr/>
                    <a:lstStyle/>
                    <a:p>
                      <a:pPr algn="l" fontAlgn="b"/>
                      <a:r>
                        <a:rPr lang="en-IN" sz="1200" u="none" strike="noStrike">
                          <a:effectLst/>
                        </a:rPr>
                        <a:t>NumCred</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NUMERICAL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dirty="0">
                          <a:effectLst/>
                        </a:rPr>
                        <a:t>Number of existing credits at the bank (numerical)</a:t>
                      </a:r>
                      <a:endParaRPr lang="en-US"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4194854543"/>
                  </a:ext>
                </a:extLst>
              </a:tr>
              <a:tr h="194980">
                <a:tc>
                  <a:txBody>
                    <a:bodyPr/>
                    <a:lstStyle/>
                    <a:p>
                      <a:pPr algn="l" fontAlgn="b"/>
                      <a:r>
                        <a:rPr lang="en-IN" sz="1200" u="none" strike="noStrike">
                          <a:effectLst/>
                        </a:rPr>
                        <a:t>JobType</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dirty="0">
                          <a:effectLst/>
                        </a:rPr>
                        <a:t>Type of job the borrower is employed in whether skilled or unskilled, management or self employed etc.</a:t>
                      </a:r>
                      <a:endParaRPr lang="en-US"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3593364971"/>
                  </a:ext>
                </a:extLst>
              </a:tr>
              <a:tr h="194980">
                <a:tc>
                  <a:txBody>
                    <a:bodyPr/>
                    <a:lstStyle/>
                    <a:p>
                      <a:pPr algn="l" fontAlgn="b"/>
                      <a:r>
                        <a:rPr lang="en-IN" sz="1200" u="none" strike="noStrike">
                          <a:effectLst/>
                        </a:rPr>
                        <a:t>Ndepend</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NUMERICAL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IN" sz="1200" u="none" strike="noStrike" dirty="0">
                          <a:effectLst/>
                        </a:rPr>
                        <a:t>Number of dependents (numerical)</a:t>
                      </a:r>
                      <a:endParaRPr lang="en-IN"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594173038"/>
                  </a:ext>
                </a:extLst>
              </a:tr>
              <a:tr h="194980">
                <a:tc>
                  <a:txBody>
                    <a:bodyPr/>
                    <a:lstStyle/>
                    <a:p>
                      <a:pPr algn="l" fontAlgn="b"/>
                      <a:r>
                        <a:rPr lang="en-IN" sz="1200" u="none" strike="noStrike">
                          <a:effectLst/>
                        </a:rPr>
                        <a:t>Tel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dirty="0">
                          <a:effectLst/>
                        </a:rPr>
                        <a:t>If the borrower has a telephone number or not ?</a:t>
                      </a:r>
                      <a:endParaRPr lang="en-US"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3948154768"/>
                  </a:ext>
                </a:extLst>
              </a:tr>
              <a:tr h="194980">
                <a:tc>
                  <a:txBody>
                    <a:bodyPr/>
                    <a:lstStyle/>
                    <a:p>
                      <a:pPr algn="l" fontAlgn="b"/>
                      <a:r>
                        <a:rPr lang="en-IN" sz="1200" u="none" strike="noStrike">
                          <a:effectLst/>
                        </a:rPr>
                        <a:t>Foreign</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CATEGORICAL</a:t>
                      </a:r>
                      <a:endParaRPr lang="en-IN" sz="1200" b="0"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dirty="0">
                          <a:effectLst/>
                        </a:rPr>
                        <a:t>If the borrower is foreign worker or not ?</a:t>
                      </a:r>
                      <a:endParaRPr lang="en-US" sz="1200" b="0"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2350358647"/>
                  </a:ext>
                </a:extLst>
              </a:tr>
              <a:tr h="194980">
                <a:tc>
                  <a:txBody>
                    <a:bodyPr/>
                    <a:lstStyle/>
                    <a:p>
                      <a:pPr algn="l" fontAlgn="b"/>
                      <a:r>
                        <a:rPr lang="en-IN" sz="1200" u="none" strike="noStrike">
                          <a:effectLst/>
                        </a:rPr>
                        <a:t>CreditScore</a:t>
                      </a:r>
                      <a:endParaRPr lang="en-IN" sz="1200" b="1" i="0" u="none" strike="noStrike">
                        <a:solidFill>
                          <a:srgbClr val="000000"/>
                        </a:solidFill>
                        <a:effectLst/>
                        <a:latin typeface="Calibri" panose="020F0502020204030204" pitchFamily="34" charset="0"/>
                      </a:endParaRPr>
                    </a:p>
                  </a:txBody>
                  <a:tcPr marL="6416" marR="6416" marT="6416" marB="0" anchor="b"/>
                </a:tc>
                <a:tc>
                  <a:txBody>
                    <a:bodyPr/>
                    <a:lstStyle/>
                    <a:p>
                      <a:pPr algn="ctr" fontAlgn="b"/>
                      <a:r>
                        <a:rPr lang="en-IN" sz="1200" u="none" strike="noStrike">
                          <a:effectLst/>
                        </a:rPr>
                        <a:t>CATEGORICAL</a:t>
                      </a:r>
                      <a:endParaRPr lang="en-IN" sz="1200" b="1" i="0" u="none" strike="noStrike">
                        <a:solidFill>
                          <a:srgbClr val="000000"/>
                        </a:solidFill>
                        <a:effectLst/>
                        <a:latin typeface="Calibri" panose="020F0502020204030204" pitchFamily="34" charset="0"/>
                      </a:endParaRPr>
                    </a:p>
                  </a:txBody>
                  <a:tcPr marL="6416" marR="6416" marT="6416" marB="0" anchor="b"/>
                </a:tc>
                <a:tc>
                  <a:txBody>
                    <a:bodyPr/>
                    <a:lstStyle/>
                    <a:p>
                      <a:pPr algn="l" fontAlgn="b"/>
                      <a:r>
                        <a:rPr lang="en-US" sz="1200" u="none" strike="noStrike" dirty="0">
                          <a:effectLst/>
                        </a:rPr>
                        <a:t>Chances of borrower closing his credit promptly, </a:t>
                      </a:r>
                      <a:r>
                        <a:rPr lang="en-US" sz="1200" u="none" strike="noStrike" dirty="0" err="1">
                          <a:effectLst/>
                        </a:rPr>
                        <a:t>Categorised</a:t>
                      </a:r>
                      <a:r>
                        <a:rPr lang="en-US" sz="1200" u="none" strike="noStrike" dirty="0">
                          <a:effectLst/>
                        </a:rPr>
                        <a:t> as ‘Good’ and ‘Bad’</a:t>
                      </a:r>
                      <a:endParaRPr lang="en-US" sz="1200" b="1" i="0" u="none" strike="noStrike" dirty="0">
                        <a:solidFill>
                          <a:srgbClr val="000000"/>
                        </a:solidFill>
                        <a:effectLst/>
                        <a:latin typeface="Calibri" panose="020F0502020204030204" pitchFamily="34" charset="0"/>
                      </a:endParaRPr>
                    </a:p>
                  </a:txBody>
                  <a:tcPr marL="6416" marR="6416" marT="6416" marB="0" anchor="b"/>
                </a:tc>
                <a:extLst>
                  <a:ext uri="{0D108BD9-81ED-4DB2-BD59-A6C34878D82A}">
                    <a16:rowId xmlns:a16="http://schemas.microsoft.com/office/drawing/2014/main" val="2705492030"/>
                  </a:ext>
                </a:extLst>
              </a:tr>
            </a:tbl>
          </a:graphicData>
        </a:graphic>
      </p:graphicFrame>
    </p:spTree>
    <p:extLst>
      <p:ext uri="{BB962C8B-B14F-4D97-AF65-F5344CB8AC3E}">
        <p14:creationId xmlns:p14="http://schemas.microsoft.com/office/powerpoint/2010/main" val="418612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title"/>
          </p:nvPr>
        </p:nvSpPr>
        <p:spPr>
          <a:xfrm>
            <a:off x="838200" y="533259"/>
            <a:ext cx="10515600" cy="1325563"/>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Glimpse of data</a:t>
            </a:r>
            <a:endParaRPr dirty="0"/>
          </a:p>
        </p:txBody>
      </p:sp>
      <p:grpSp>
        <p:nvGrpSpPr>
          <p:cNvPr id="10" name="Group 9">
            <a:extLst>
              <a:ext uri="{FF2B5EF4-FFF2-40B4-BE49-F238E27FC236}">
                <a16:creationId xmlns:a16="http://schemas.microsoft.com/office/drawing/2014/main" id="{2E6AA8F9-0284-4443-9AAD-9856FAF34D88}"/>
              </a:ext>
            </a:extLst>
          </p:cNvPr>
          <p:cNvGrpSpPr/>
          <p:nvPr/>
        </p:nvGrpSpPr>
        <p:grpSpPr>
          <a:xfrm>
            <a:off x="739644" y="1858822"/>
            <a:ext cx="11202963" cy="3543795"/>
            <a:chOff x="320544" y="1858822"/>
            <a:chExt cx="11202963" cy="3543795"/>
          </a:xfrm>
        </p:grpSpPr>
        <p:pic>
          <p:nvPicPr>
            <p:cNvPr id="7" name="Picture 6">
              <a:extLst>
                <a:ext uri="{FF2B5EF4-FFF2-40B4-BE49-F238E27FC236}">
                  <a16:creationId xmlns:a16="http://schemas.microsoft.com/office/drawing/2014/main" id="{998B7BA1-9196-4056-A7D8-8AC3A0CE0BF3}"/>
                </a:ext>
              </a:extLst>
            </p:cNvPr>
            <p:cNvPicPr>
              <a:picLocks noChangeAspect="1"/>
            </p:cNvPicPr>
            <p:nvPr/>
          </p:nvPicPr>
          <p:blipFill>
            <a:blip r:embed="rId3"/>
            <a:stretch>
              <a:fillRect/>
            </a:stretch>
          </p:blipFill>
          <p:spPr>
            <a:xfrm>
              <a:off x="320544" y="1858823"/>
              <a:ext cx="8873776" cy="3543794"/>
            </a:xfrm>
            <a:prstGeom prst="rect">
              <a:avLst/>
            </a:prstGeom>
          </p:spPr>
        </p:pic>
        <p:pic>
          <p:nvPicPr>
            <p:cNvPr id="9" name="Picture 8">
              <a:extLst>
                <a:ext uri="{FF2B5EF4-FFF2-40B4-BE49-F238E27FC236}">
                  <a16:creationId xmlns:a16="http://schemas.microsoft.com/office/drawing/2014/main" id="{D3B1870E-463E-443A-BED0-8B4D04F0C419}"/>
                </a:ext>
              </a:extLst>
            </p:cNvPr>
            <p:cNvPicPr>
              <a:picLocks noChangeAspect="1"/>
            </p:cNvPicPr>
            <p:nvPr/>
          </p:nvPicPr>
          <p:blipFill>
            <a:blip r:embed="rId4"/>
            <a:stretch>
              <a:fillRect/>
            </a:stretch>
          </p:blipFill>
          <p:spPr>
            <a:xfrm>
              <a:off x="9194320" y="1858822"/>
              <a:ext cx="2329187" cy="3508071"/>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cxnSp>
        <p:nvCxnSpPr>
          <p:cNvPr id="103" name="Straight Connector 10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oogle Shape;162;p35"/>
          <p:cNvSpPr txBox="1">
            <a:spLocks noGrp="1"/>
          </p:cNvSpPr>
          <p:nvPr>
            <p:ph type="title"/>
          </p:nvPr>
        </p:nvSpPr>
        <p:spPr>
          <a:xfrm>
            <a:off x="1024129" y="585216"/>
            <a:ext cx="3779085" cy="1499616"/>
          </a:xfrm>
          <a:prstGeom prst="rect">
            <a:avLst/>
          </a:prstGeom>
        </p:spPr>
        <p:txBody>
          <a:bodyPr spcFirstLastPara="1" vert="horz" lIns="91440" tIns="45720" rIns="91440" bIns="45720" rtlCol="0" anchor="ctr" anchorCtr="0">
            <a:normAutofit/>
          </a:bodyPr>
          <a:lstStyle/>
          <a:p>
            <a:pPr marL="0" lvl="0" indent="0">
              <a:lnSpc>
                <a:spcPct val="80000"/>
              </a:lnSpc>
              <a:spcBef>
                <a:spcPct val="0"/>
              </a:spcBef>
              <a:spcAft>
                <a:spcPts val="0"/>
              </a:spcAft>
            </a:pPr>
            <a:r>
              <a:rPr lang="en-US">
                <a:solidFill>
                  <a:srgbClr val="FFFFFF"/>
                </a:solidFill>
              </a:rPr>
              <a:t>Details about data</a:t>
            </a:r>
          </a:p>
        </p:txBody>
      </p:sp>
      <p:cxnSp>
        <p:nvCxnSpPr>
          <p:cNvPr id="107" name="Straight Connector 10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Google Shape;172;p36">
            <a:extLst>
              <a:ext uri="{FF2B5EF4-FFF2-40B4-BE49-F238E27FC236}">
                <a16:creationId xmlns:a16="http://schemas.microsoft.com/office/drawing/2014/main" id="{93172CA3-CF4B-4D67-B98E-B3A23393DFF0}"/>
              </a:ext>
            </a:extLst>
          </p:cNvPr>
          <p:cNvSpPr txBox="1"/>
          <p:nvPr/>
        </p:nvSpPr>
        <p:spPr>
          <a:xfrm>
            <a:off x="1024129" y="2286000"/>
            <a:ext cx="3791711" cy="3931920"/>
          </a:xfrm>
          <a:prstGeom prst="rect">
            <a:avLst/>
          </a:prstGeom>
        </p:spPr>
        <p:txBody>
          <a:bodyPr spcFirstLastPara="1" vert="horz" lIns="45720" tIns="45720" rIns="45720" bIns="45720" rtlCol="0" anchorCtr="0">
            <a:normAutofit/>
          </a:bodyPr>
          <a:lstStyle/>
          <a:p>
            <a:pPr marL="0" lvl="0" indent="0" defTabSz="914400">
              <a:lnSpc>
                <a:spcPct val="90000"/>
              </a:lnSpc>
              <a:spcBef>
                <a:spcPts val="0"/>
              </a:spcBef>
              <a:spcAft>
                <a:spcPts val="600"/>
              </a:spcAft>
              <a:buClr>
                <a:schemeClr val="accent1"/>
              </a:buClr>
              <a:buSzPts val="1100"/>
              <a:buFont typeface="Arial"/>
              <a:buNone/>
            </a:pPr>
            <a:r>
              <a:rPr lang="en-US">
                <a:solidFill>
                  <a:srgbClr val="FFFFFF"/>
                </a:solidFill>
                <a:sym typeface="Gill Sans"/>
              </a:rPr>
              <a:t>The data contains 6 numerical values and 15 categorical variables</a:t>
            </a:r>
          </a:p>
          <a:p>
            <a:pPr marL="0" lvl="0" indent="0" defTabSz="914400">
              <a:lnSpc>
                <a:spcPct val="90000"/>
              </a:lnSpc>
              <a:spcBef>
                <a:spcPts val="0"/>
              </a:spcBef>
              <a:spcAft>
                <a:spcPts val="600"/>
              </a:spcAft>
              <a:buClr>
                <a:schemeClr val="accent1"/>
              </a:buClr>
              <a:buNone/>
            </a:pPr>
            <a:endParaRPr lang="en-US">
              <a:solidFill>
                <a:srgbClr val="FFFFFF"/>
              </a:solidFill>
              <a:sym typeface="Gill Sans"/>
            </a:endParaRPr>
          </a:p>
        </p:txBody>
      </p:sp>
      <p:pic>
        <p:nvPicPr>
          <p:cNvPr id="3" name="Picture 2">
            <a:extLst>
              <a:ext uri="{FF2B5EF4-FFF2-40B4-BE49-F238E27FC236}">
                <a16:creationId xmlns:a16="http://schemas.microsoft.com/office/drawing/2014/main" id="{28C2D6F4-B1C8-43DB-B056-9C5A59D68B1C}"/>
              </a:ext>
            </a:extLst>
          </p:cNvPr>
          <p:cNvPicPr>
            <a:picLocks noChangeAspect="1"/>
          </p:cNvPicPr>
          <p:nvPr/>
        </p:nvPicPr>
        <p:blipFill>
          <a:blip r:embed="rId3"/>
          <a:stretch>
            <a:fillRect/>
          </a:stretch>
        </p:blipFill>
        <p:spPr>
          <a:xfrm>
            <a:off x="6658878" y="640080"/>
            <a:ext cx="4330165" cy="5577840"/>
          </a:xfrm>
          <a:prstGeom prst="rect">
            <a:avLst/>
          </a:prstGeom>
        </p:spPr>
      </p:pic>
    </p:spTree>
    <p:extLst>
      <p:ext uri="{BB962C8B-B14F-4D97-AF65-F5344CB8AC3E}">
        <p14:creationId xmlns:p14="http://schemas.microsoft.com/office/powerpoint/2010/main" val="284187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cxnSp>
        <p:nvCxnSpPr>
          <p:cNvPr id="103" name="Straight Connector 10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oogle Shape;162;p35"/>
          <p:cNvSpPr txBox="1">
            <a:spLocks noGrp="1"/>
          </p:cNvSpPr>
          <p:nvPr>
            <p:ph type="title"/>
          </p:nvPr>
        </p:nvSpPr>
        <p:spPr>
          <a:xfrm>
            <a:off x="1024129" y="585216"/>
            <a:ext cx="3779085" cy="1499616"/>
          </a:xfrm>
          <a:prstGeom prst="rect">
            <a:avLst/>
          </a:prstGeom>
        </p:spPr>
        <p:txBody>
          <a:bodyPr spcFirstLastPara="1" vert="horz" lIns="91440" tIns="45720" rIns="91440" bIns="45720" rtlCol="0" anchor="ctr" anchorCtr="0">
            <a:normAutofit/>
          </a:bodyPr>
          <a:lstStyle/>
          <a:p>
            <a:pPr marL="0" lvl="0" indent="0">
              <a:lnSpc>
                <a:spcPct val="80000"/>
              </a:lnSpc>
              <a:spcBef>
                <a:spcPct val="0"/>
              </a:spcBef>
              <a:spcAft>
                <a:spcPts val="0"/>
              </a:spcAft>
            </a:pPr>
            <a:r>
              <a:rPr lang="en-US">
                <a:solidFill>
                  <a:srgbClr val="FFFFFF"/>
                </a:solidFill>
              </a:rPr>
              <a:t>Details about missing values</a:t>
            </a:r>
          </a:p>
        </p:txBody>
      </p:sp>
      <p:cxnSp>
        <p:nvCxnSpPr>
          <p:cNvPr id="107" name="Straight Connector 10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Google Shape;172;p36">
            <a:extLst>
              <a:ext uri="{FF2B5EF4-FFF2-40B4-BE49-F238E27FC236}">
                <a16:creationId xmlns:a16="http://schemas.microsoft.com/office/drawing/2014/main" id="{93172CA3-CF4B-4D67-B98E-B3A23393DFF0}"/>
              </a:ext>
            </a:extLst>
          </p:cNvPr>
          <p:cNvSpPr txBox="1"/>
          <p:nvPr/>
        </p:nvSpPr>
        <p:spPr>
          <a:xfrm>
            <a:off x="1024129" y="2286000"/>
            <a:ext cx="3791711" cy="3931920"/>
          </a:xfrm>
          <a:prstGeom prst="rect">
            <a:avLst/>
          </a:prstGeom>
        </p:spPr>
        <p:txBody>
          <a:bodyPr spcFirstLastPara="1" vert="horz" lIns="45720" tIns="45720" rIns="45720" bIns="45720" rtlCol="0" anchorCtr="0">
            <a:normAutofit/>
          </a:bodyPr>
          <a:lstStyle/>
          <a:p>
            <a:pPr marL="0" lvl="0" indent="0" defTabSz="914400">
              <a:lnSpc>
                <a:spcPct val="90000"/>
              </a:lnSpc>
              <a:spcBef>
                <a:spcPts val="0"/>
              </a:spcBef>
              <a:spcAft>
                <a:spcPts val="600"/>
              </a:spcAft>
              <a:buClr>
                <a:schemeClr val="accent1"/>
              </a:buClr>
              <a:buSzPts val="1100"/>
              <a:buFont typeface="Arial"/>
              <a:buNone/>
            </a:pPr>
            <a:r>
              <a:rPr lang="en-US">
                <a:solidFill>
                  <a:srgbClr val="FFFFFF"/>
                </a:solidFill>
                <a:sym typeface="Gill Sans"/>
              </a:rPr>
              <a:t>The data does not have any missing values</a:t>
            </a:r>
          </a:p>
          <a:p>
            <a:pPr marL="0" lvl="0" indent="0" defTabSz="914400">
              <a:lnSpc>
                <a:spcPct val="90000"/>
              </a:lnSpc>
              <a:spcBef>
                <a:spcPts val="0"/>
              </a:spcBef>
              <a:spcAft>
                <a:spcPts val="600"/>
              </a:spcAft>
              <a:buClr>
                <a:schemeClr val="accent1"/>
              </a:buClr>
              <a:buSzPts val="1100"/>
              <a:buFont typeface="Arial"/>
              <a:buNone/>
            </a:pPr>
            <a:endParaRPr lang="en-US">
              <a:solidFill>
                <a:srgbClr val="FFFFFF"/>
              </a:solidFill>
              <a:sym typeface="Gill Sans"/>
            </a:endParaRPr>
          </a:p>
          <a:p>
            <a:pPr marL="0" lvl="0" indent="0" defTabSz="914400">
              <a:lnSpc>
                <a:spcPct val="90000"/>
              </a:lnSpc>
              <a:spcBef>
                <a:spcPts val="0"/>
              </a:spcBef>
              <a:spcAft>
                <a:spcPts val="600"/>
              </a:spcAft>
              <a:buClr>
                <a:schemeClr val="accent1"/>
              </a:buClr>
              <a:buNone/>
            </a:pPr>
            <a:endParaRPr lang="en-US">
              <a:solidFill>
                <a:srgbClr val="FFFFFF"/>
              </a:solidFill>
              <a:sym typeface="Gill Sans"/>
            </a:endParaRPr>
          </a:p>
        </p:txBody>
      </p:sp>
      <p:pic>
        <p:nvPicPr>
          <p:cNvPr id="6" name="Picture 5">
            <a:extLst>
              <a:ext uri="{FF2B5EF4-FFF2-40B4-BE49-F238E27FC236}">
                <a16:creationId xmlns:a16="http://schemas.microsoft.com/office/drawing/2014/main" id="{6CC6DEB7-BE07-4096-AE29-65EFA9C52686}"/>
              </a:ext>
            </a:extLst>
          </p:cNvPr>
          <p:cNvPicPr>
            <a:picLocks noChangeAspect="1"/>
          </p:cNvPicPr>
          <p:nvPr/>
        </p:nvPicPr>
        <p:blipFill>
          <a:blip r:embed="rId3"/>
          <a:stretch>
            <a:fillRect/>
          </a:stretch>
        </p:blipFill>
        <p:spPr>
          <a:xfrm>
            <a:off x="6658878" y="640080"/>
            <a:ext cx="4330165" cy="5577840"/>
          </a:xfrm>
          <a:prstGeom prst="rect">
            <a:avLst/>
          </a:prstGeom>
        </p:spPr>
      </p:pic>
    </p:spTree>
    <p:extLst>
      <p:ext uri="{BB962C8B-B14F-4D97-AF65-F5344CB8AC3E}">
        <p14:creationId xmlns:p14="http://schemas.microsoft.com/office/powerpoint/2010/main" val="2348145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835</Words>
  <Application>Microsoft Office PowerPoint</Application>
  <PresentationFormat>Widescreen</PresentationFormat>
  <Paragraphs>132</Paragraphs>
  <Slides>19</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Cambria Math</vt:lpstr>
      <vt:lpstr>Gill Sans</vt:lpstr>
      <vt:lpstr>Helvetica Neue</vt:lpstr>
      <vt:lpstr>Montserrat</vt:lpstr>
      <vt:lpstr>Tw Cen MT</vt:lpstr>
      <vt:lpstr>Tw Cen MT Condensed</vt:lpstr>
      <vt:lpstr>Wingdings</vt:lpstr>
      <vt:lpstr>Wingdings 3</vt:lpstr>
      <vt:lpstr>Integral</vt:lpstr>
      <vt:lpstr>Credit Worthiness</vt:lpstr>
      <vt:lpstr>Contents </vt:lpstr>
      <vt:lpstr>What is Credit worthiness</vt:lpstr>
      <vt:lpstr>Problem Statement</vt:lpstr>
      <vt:lpstr>Feature description</vt:lpstr>
      <vt:lpstr>Feature description</vt:lpstr>
      <vt:lpstr>Glimpse of data</vt:lpstr>
      <vt:lpstr>Details about data</vt:lpstr>
      <vt:lpstr>Details about missing values</vt:lpstr>
      <vt:lpstr>Statistical summary of the data</vt:lpstr>
      <vt:lpstr>Statistical summary of the data</vt:lpstr>
      <vt:lpstr>Data exploration</vt:lpstr>
      <vt:lpstr>Data exploration (..contd)</vt:lpstr>
      <vt:lpstr>Data exploration (..contd)</vt:lpstr>
      <vt:lpstr>Data pre-processing</vt:lpstr>
      <vt:lpstr>Train and test data</vt:lpstr>
      <vt:lpstr>Results from Logistic Regression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Worthiness</dc:title>
  <dc:creator>Faheem Ullah</dc:creator>
  <cp:lastModifiedBy>Faheem Ullah</cp:lastModifiedBy>
  <cp:revision>18</cp:revision>
  <dcterms:created xsi:type="dcterms:W3CDTF">2021-01-17T08:06:19Z</dcterms:created>
  <dcterms:modified xsi:type="dcterms:W3CDTF">2021-01-17T12:15:29Z</dcterms:modified>
</cp:coreProperties>
</file>