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7" r:id="rId3"/>
    <p:sldId id="258" r:id="rId4"/>
    <p:sldId id="276" r:id="rId5"/>
    <p:sldId id="263" r:id="rId6"/>
    <p:sldId id="274" r:id="rId7"/>
    <p:sldId id="266" r:id="rId8"/>
    <p:sldId id="272" r:id="rId9"/>
    <p:sldId id="275" r:id="rId10"/>
    <p:sldId id="271" r:id="rId11"/>
    <p:sldId id="267" r:id="rId12"/>
    <p:sldId id="268" r:id="rId13"/>
    <p:sldId id="262" r:id="rId14"/>
    <p:sldId id="261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771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808E2-A883-48F0-BBD6-F37FB5EE3BE2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B876D-ADF1-4939-86E7-0BA4B23A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go manually and try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we didn’t find the satisfactory answer because looking at the data of 2609582 rows and getting the information is really a tough job. We can’t answer the questions easily by looking the CSV file we get from the internet.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we face here is that the graph is coming as sorted value. So its difficult to read it. So we used the </a:t>
            </a:r>
            <a:r>
              <a:rPr lang="en-US" dirty="0" err="1"/>
              <a:t>sort_index</a:t>
            </a:r>
            <a:r>
              <a:rPr lang="en-US" dirty="0"/>
              <a:t> function to solve the issue. </a:t>
            </a:r>
          </a:p>
          <a:p>
            <a:r>
              <a:rPr lang="en-US" dirty="0"/>
              <a:t>We tried </a:t>
            </a:r>
            <a:r>
              <a:rPr lang="en-US" dirty="0" err="1"/>
              <a:t>value_count</a:t>
            </a:r>
            <a:r>
              <a:rPr lang="en-US" dirty="0"/>
              <a:t>(sort=False) option but it not helped.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2BE-51E5-4D20-9BD4-2289FC48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A6B7-6F86-40D2-8276-9723D5CFD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B123-CD73-4362-AA48-36FAD53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F6DD-3A10-42A9-BBA7-42B8E76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A504-C2FD-4EFA-9265-E194D9B5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6639-FF3E-4D47-89A9-6E1F2FD8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3F69F-1AA7-4FC5-B717-4734598E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ADB7-0EEF-4111-A7E3-C1BC5CF8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E828-07D3-460D-96AB-3BD1C3BB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0428-4D45-422E-8DB5-0F12A0F1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D1054-DCB6-4C76-8D92-8E734FED5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95D-E567-4FC7-B7B7-026261B6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FFE-2B75-4E70-9FAF-6D3E73BC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F482-CE70-4D75-A31B-5FB72856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C229-10A4-4063-8FBE-6C50985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F706-F110-43F7-820D-C6928DBC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E399-E3C4-44B2-BB59-F18932DE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D1C3-8EF8-490A-BE15-263BF303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7AB8-FF62-4C87-8B69-BA02503F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A2BF-AD6F-4054-B1F7-BE8B88AD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158C-C43A-4350-A2A2-FC80FB77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2825-7FAC-4AED-AB22-9BB78692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C9BB-54DC-4FCC-A3B3-D55AE688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8F6E-EBBB-4A3C-9948-6590452E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C537-EEF6-4C62-8A8C-BF211A07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0E1-2A76-4235-A2C2-865802CD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B2A3-DDB9-4217-A1AA-3DA620DB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2D0E2-FE43-446B-8F70-4EF24AC6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4CDB-FEBA-40FB-ABFD-FA3AF0D9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8CD9E-B939-4AB9-8844-B9FAA0F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8889-C7DC-4275-9E28-CEDD31B6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C7F-7C5B-48CA-8139-BBE16F82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46A3-2F7E-4DBA-BEC5-A5C94060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01A6-B6F1-4B5D-808E-01170110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CD6AF-B828-49FE-B066-039BCA3DE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31FCF-FB74-4CC4-B695-5CBA82A2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1DB85-CC7C-4D26-9BC9-0FA1B6C2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4500-F39F-4528-97CD-A36E6DA4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2D13D-4B75-4340-A39C-7CE6EBC5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915A-651A-458F-B7B0-ADDB91C5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7189-28D2-4817-BFD3-8E0F850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5105-D28F-4004-AB5A-E21C333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ADFE-7BB0-4693-8F7B-EB10669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A9F30-8AD2-4D43-8A37-B2675A67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6DC11-BE90-4BD0-B68A-6704B06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31B0C-E60F-424A-AEE2-9D31928E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EE86-FA06-4D8F-B14E-F7D8FDCB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B9CF-8D9D-4549-8644-D9B3BAD1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E9052-8986-445B-A9BB-15AC22E70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80E7D-FEA9-40C6-B876-6393874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5227-0049-4D25-BBD1-B6FDF03D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F0523-BE92-41E3-9DE8-11C82B5F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4D96-D541-494C-B52A-252B3DE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08B5-D759-4B39-BB1F-23F822C59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983C1-0323-4D60-BF03-4A7B4B35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79D7-C9D9-4502-8954-AEFE3ABD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4C91-34EF-49B6-B812-6905A4D4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BBD3-8D16-4E9C-A85A-53D9CE8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AD54-DC9A-4FC0-8238-55224A3B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BDB4-785E-46F9-B2F4-1B93147E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0071-55D8-4AA3-87C1-F26608D04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76F6-1AEC-45F8-AD31-74CCB5B8A01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9B1E-1BCE-4254-86ED-A59C0182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8D7F-1B7D-4104-8595-76BCE8D46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cdc.gov/resource/vbim-akqf.json?$limit=10000000&amp;$offset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/tables/time-series/demo/popest/2010s-national-detai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68078-999F-3F45-A701-7DC8931CB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253D98-EF2A-2947-A6CB-136FAAF20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953D6-6153-F244-83B2-9EE54DC1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Olayemi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Obayanju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Laura Michael</a:t>
            </a:r>
          </a:p>
        </p:txBody>
      </p:sp>
      <p:sp useBgFill="1">
        <p:nvSpPr>
          <p:cNvPr id="6" name="TextBox 5">
            <a:extLst>
              <a:ext uri="{FF2B5EF4-FFF2-40B4-BE49-F238E27FC236}">
                <a16:creationId xmlns:a16="http://schemas.microsoft.com/office/drawing/2014/main" id="{83F86746-92AF-CD41-9611-91CE002D012E}"/>
              </a:ext>
            </a:extLst>
          </p:cNvPr>
          <p:cNvSpPr txBox="1"/>
          <p:nvPr/>
        </p:nvSpPr>
        <p:spPr>
          <a:xfrm>
            <a:off x="283779" y="5213131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3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7AA3-9E97-D440-9DB7-73131C89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Deaths Analysis &amp; 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D300-0B4C-A74D-BBDD-B30E20980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FE44ABAA-38C8-2D48-BD4D-36B11905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76" y="1939388"/>
            <a:ext cx="7398824" cy="3699412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AEE9325C-7FA5-8041-9A39-B40BCD9FF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46"/>
            <a:ext cx="4882339" cy="366175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23A3D-BEA1-B743-8854-11071EB90EAF}"/>
              </a:ext>
            </a:extLst>
          </p:cNvPr>
          <p:cNvSpPr txBox="1">
            <a:spLocks/>
          </p:cNvSpPr>
          <p:nvPr/>
        </p:nvSpPr>
        <p:spPr>
          <a:xfrm>
            <a:off x="495300" y="5728142"/>
            <a:ext cx="10985500" cy="93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During our analysis we were not planning to analyse the number of deaths, but could not overlook that 51.7% of the cases have a death status of “Missing” or “Unknown.”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39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17DC-C708-4957-A54E-B8909328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745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1BDD-EC7D-4208-8FC0-90AC6B3C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The analysis answers some questions</a:t>
            </a:r>
          </a:p>
          <a:p>
            <a:pPr lvl="1"/>
            <a:r>
              <a:rPr lang="en-US" b="1" i="1" dirty="0"/>
              <a:t>Gender does not seem to affect risk of contracting COVID-19</a:t>
            </a:r>
          </a:p>
          <a:p>
            <a:pPr lvl="1"/>
            <a:r>
              <a:rPr lang="en-US" b="1" i="1" dirty="0"/>
              <a:t>Working aged people seem to be most at-risk for contracting the disease</a:t>
            </a:r>
          </a:p>
          <a:p>
            <a:pPr lvl="1"/>
            <a:endParaRPr lang="en-US" b="1" i="1" dirty="0"/>
          </a:p>
          <a:p>
            <a:r>
              <a:rPr lang="en-US" b="1" i="1" dirty="0"/>
              <a:t>The analysis raises some questions</a:t>
            </a:r>
          </a:p>
          <a:p>
            <a:pPr lvl="1"/>
            <a:r>
              <a:rPr lang="en-US" b="1" i="1" dirty="0"/>
              <a:t>What factors are contributing to the increase in cases in the 20-29 Years  age group?</a:t>
            </a:r>
          </a:p>
          <a:p>
            <a:pPr lvl="1"/>
            <a:r>
              <a:rPr lang="en-US" b="1" i="1" dirty="0"/>
              <a:t>Will 10-19 Years age group see an increase in cases when school is back in session?</a:t>
            </a:r>
          </a:p>
          <a:p>
            <a:pPr lvl="1"/>
            <a:r>
              <a:rPr lang="en-US" b="1" i="1" dirty="0"/>
              <a:t>Why are so many of the cases missing the race data?</a:t>
            </a:r>
          </a:p>
          <a:p>
            <a:pPr lvl="1"/>
            <a:r>
              <a:rPr lang="en-US" b="1" i="1" dirty="0"/>
              <a:t>Why are so many of the cases missing the death status?</a:t>
            </a:r>
          </a:p>
          <a:p>
            <a:pPr lvl="1"/>
            <a:endParaRPr lang="en-US" b="1" i="1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B16B2-D890-DF4B-9CDA-052859DF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0D9-3D0C-45C8-B496-8F3A2092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74515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2581-A6BA-4FD1-8D58-D84D2090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that arose</a:t>
            </a:r>
          </a:p>
          <a:p>
            <a:pPr lvl="1"/>
            <a:r>
              <a:rPr lang="en-US" dirty="0"/>
              <a:t>Finding the correct data set is the challenge. First we find the dataset but which do not have all the information's which is required.</a:t>
            </a:r>
          </a:p>
          <a:p>
            <a:pPr lvl="1"/>
            <a:r>
              <a:rPr lang="en-US" dirty="0"/>
              <a:t>Unwanted data: lot of data is missing and we have value “unknown”. Which leads to difficulty in analysis. We removed that data. </a:t>
            </a:r>
          </a:p>
          <a:p>
            <a:pPr lvl="1"/>
            <a:r>
              <a:rPr lang="en-US" dirty="0"/>
              <a:t>Graph Representation: To make the correct graph representation we made lot of changes so they are easily readable. </a:t>
            </a:r>
          </a:p>
          <a:p>
            <a:r>
              <a:rPr lang="en-US" dirty="0"/>
              <a:t>Future Scope:</a:t>
            </a:r>
          </a:p>
          <a:p>
            <a:pPr lvl="1"/>
            <a:r>
              <a:rPr lang="en-US" dirty="0"/>
              <a:t>We need to analyze the data over the time?</a:t>
            </a:r>
          </a:p>
          <a:p>
            <a:pPr lvl="1"/>
            <a:r>
              <a:rPr lang="en-US" dirty="0"/>
              <a:t> Finding the factors of </a:t>
            </a:r>
            <a:r>
              <a:rPr lang="en-US" b="1" i="1" dirty="0"/>
              <a:t>White, Non-Hispanic having  most number of cases.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9A658-388D-B34A-9E70-D1D3FB651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488B4A-B227-F54E-9E87-49C397CBEF9B}"/>
              </a:ext>
            </a:extLst>
          </p:cNvPr>
          <p:cNvSpPr/>
          <p:nvPr/>
        </p:nvSpPr>
        <p:spPr>
          <a:xfrm>
            <a:off x="213047" y="2181792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A0B0-33D4-472C-9173-3CC63265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1564"/>
            <a:ext cx="10515600" cy="1325563"/>
          </a:xfrm>
        </p:spPr>
        <p:txBody>
          <a:bodyPr/>
          <a:lstStyle/>
          <a:p>
            <a:r>
              <a:rPr lang="en-US" dirty="0"/>
              <a:t>Before &amp; After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F72C7-42F1-4878-9393-8BF00FC70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555" y="1052186"/>
            <a:ext cx="7231693" cy="5805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ED6A-EEEB-4653-93EF-006CB933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7" y="3307080"/>
            <a:ext cx="4747260" cy="35509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8882C4-5177-7944-8371-26437D7138F2}"/>
              </a:ext>
            </a:extLst>
          </p:cNvPr>
          <p:cNvSpPr txBox="1">
            <a:spLocks/>
          </p:cNvSpPr>
          <p:nvPr/>
        </p:nvSpPr>
        <p:spPr>
          <a:xfrm>
            <a:off x="3657600" y="0"/>
            <a:ext cx="8534400" cy="14745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Gender 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96657-F799-DB47-A728-82F2D4259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86D5B11-3DFF-9541-8C8A-BF3AA158030C}"/>
              </a:ext>
            </a:extLst>
          </p:cNvPr>
          <p:cNvSpPr/>
          <p:nvPr/>
        </p:nvSpPr>
        <p:spPr>
          <a:xfrm>
            <a:off x="213047" y="2181792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4BFE-2171-4379-99AC-D7208B4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-5018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 in 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27AA-96AD-44D1-AC13-24D1B757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6856379" cy="4351338"/>
          </a:xfrm>
        </p:spPr>
        <p:txBody>
          <a:bodyPr/>
          <a:lstStyle/>
          <a:p>
            <a:r>
              <a:rPr lang="en-US" dirty="0"/>
              <a:t>When we draw the graph for gender it look like…</a:t>
            </a:r>
          </a:p>
          <a:p>
            <a:r>
              <a:rPr lang="en-US" dirty="0"/>
              <a:t>We made the changes and removed the unwanted data of Missing, Unknown and Other info. </a:t>
            </a:r>
          </a:p>
          <a:p>
            <a:r>
              <a:rPr lang="en-US" dirty="0"/>
              <a:t>Changed the Graph to show the Percentage value. </a:t>
            </a:r>
          </a:p>
          <a:p>
            <a:r>
              <a:rPr lang="en-US" dirty="0"/>
              <a:t>Also added the bar Graph and added the values on top of each bar.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9631D-4976-D143-8D7A-162D2B504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-5018"/>
            <a:ext cx="3657600" cy="14745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39E5B9-75E7-0A4A-8291-94598EA547F3}"/>
              </a:ext>
            </a:extLst>
          </p:cNvPr>
          <p:cNvSpPr/>
          <p:nvPr/>
        </p:nvSpPr>
        <p:spPr>
          <a:xfrm>
            <a:off x="195072" y="1825625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84B5-9D36-4E82-B385-B2300D5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A968-FD7B-4888-A3CC-86B7D66B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Q. COVID-19 cases in the United   States for trends across age groups?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Ans: From the Graph we can say that more cases can find for the age-group 20 to 50 years. “</a:t>
            </a:r>
            <a:r>
              <a:rPr lang="en-US" b="1" i="1" dirty="0"/>
              <a:t>20-50 years age group has the highest number of cases.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BB21A-F468-43D2-9686-23C587FD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6" y="0"/>
            <a:ext cx="6201560" cy="6677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ABB3D3-8086-B143-8C1D-28DB524E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A1F0D6-9534-6143-BB65-B212EF748203}"/>
              </a:ext>
            </a:extLst>
          </p:cNvPr>
          <p:cNvSpPr/>
          <p:nvPr/>
        </p:nvSpPr>
        <p:spPr>
          <a:xfrm>
            <a:off x="195072" y="1825625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94FB-C064-48D6-A460-8E3CEE7F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95"/>
            <a:ext cx="10515600" cy="1325563"/>
          </a:xfrm>
        </p:spPr>
        <p:txBody>
          <a:bodyPr/>
          <a:lstStyle/>
          <a:p>
            <a:r>
              <a:rPr lang="en-US" dirty="0"/>
              <a:t>Challenges for age Group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990B5-F8B2-4175-9F97-11162FA4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44858"/>
            <a:ext cx="609600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0576FD-E3CD-464B-8EB1-26F0F39D9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4858"/>
            <a:ext cx="6096000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EF616-D124-4B71-9670-5FF6D5ED14D6}"/>
              </a:ext>
            </a:extLst>
          </p:cNvPr>
          <p:cNvSpPr/>
          <p:nvPr/>
        </p:nvSpPr>
        <p:spPr>
          <a:xfrm>
            <a:off x="2102929" y="5785950"/>
            <a:ext cx="2083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Before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495F6-66A1-47D8-ACFE-2ADBB4DB261A}"/>
              </a:ext>
            </a:extLst>
          </p:cNvPr>
          <p:cNvSpPr/>
          <p:nvPr/>
        </p:nvSpPr>
        <p:spPr>
          <a:xfrm>
            <a:off x="7464613" y="5785950"/>
            <a:ext cx="180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After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3A56B-3F01-D64B-9F7E-B7AC942C7391}"/>
              </a:ext>
            </a:extLst>
          </p:cNvPr>
          <p:cNvSpPr/>
          <p:nvPr/>
        </p:nvSpPr>
        <p:spPr>
          <a:xfrm>
            <a:off x="195072" y="1825625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1642-C56E-4383-876C-4A19D92E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74" y="1"/>
            <a:ext cx="8532626" cy="1475231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6645-3C63-4046-9D4F-2558D0D4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world is facing challenges of an increasing COVID-19 pandemic</a:t>
            </a:r>
          </a:p>
          <a:p>
            <a:r>
              <a:rPr lang="en-GB" dirty="0"/>
              <a:t>Using our studies of Pandas, </a:t>
            </a:r>
            <a:r>
              <a:rPr lang="en-GB" dirty="0" err="1"/>
              <a:t>MatPlotLib</a:t>
            </a:r>
            <a:r>
              <a:rPr lang="en-GB" dirty="0"/>
              <a:t> and API, we wanted to </a:t>
            </a:r>
            <a:r>
              <a:rPr lang="en-GB" dirty="0" err="1"/>
              <a:t>analyze</a:t>
            </a:r>
            <a:r>
              <a:rPr lang="en-GB" dirty="0"/>
              <a:t> the U.S. COVID-19 case data</a:t>
            </a:r>
          </a:p>
          <a:p>
            <a:r>
              <a:rPr lang="en-GB" dirty="0"/>
              <a:t>From this data analysis and visualization techniques, we hope to realize a better understanding of the pandemic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21B13-5A19-3047-A8E6-360B43F9F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-5018"/>
            <a:ext cx="3659374" cy="14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1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D40A2-D571-4781-99AB-954F4D2F0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11" y="1690688"/>
            <a:ext cx="3111207" cy="3111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BA786-F2B4-4261-99E2-C9B61B48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77" y="0"/>
            <a:ext cx="8495841" cy="147523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9530-8452-4407-8084-DD79F685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66" y="1690688"/>
            <a:ext cx="8851186" cy="4351338"/>
          </a:xfrm>
        </p:spPr>
        <p:txBody>
          <a:bodyPr/>
          <a:lstStyle/>
          <a:p>
            <a:pPr lvl="0"/>
            <a:r>
              <a:rPr lang="en-GB" dirty="0"/>
              <a:t>To better understand the pandemic we came up with some Questions</a:t>
            </a:r>
          </a:p>
          <a:p>
            <a:pPr lvl="1"/>
            <a:r>
              <a:rPr lang="en-GB" dirty="0"/>
              <a:t>Is there a difference in the number of cases in men and women?</a:t>
            </a:r>
          </a:p>
          <a:p>
            <a:pPr lvl="1"/>
            <a:r>
              <a:rPr lang="en-GB" dirty="0"/>
              <a:t>Is there is a relationship between COVID-19 cases and “race/ethnicity”?</a:t>
            </a:r>
          </a:p>
          <a:p>
            <a:pPr lvl="1"/>
            <a:r>
              <a:rPr lang="en-GB" dirty="0"/>
              <a:t>What are the trends in U.S. COVID-19 cases across age groups?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  <a:p>
            <a:pPr lvl="0"/>
            <a:r>
              <a:rPr lang="en-GB" dirty="0"/>
              <a:t>Answers to these questions will lead us to the patterns by analysing the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7BDF7-4C9B-4C6D-94F6-34EA832022D6}"/>
              </a:ext>
            </a:extLst>
          </p:cNvPr>
          <p:cNvSpPr/>
          <p:nvPr/>
        </p:nvSpPr>
        <p:spPr>
          <a:xfrm>
            <a:off x="9044011" y="4734342"/>
            <a:ext cx="3111208" cy="2123658"/>
          </a:xfrm>
          <a:prstGeom prst="rect">
            <a:avLst/>
          </a:pr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Lead Towards Pattern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A0775-D2C6-7744-9ABC-755B24D8D4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60" b="12450"/>
          <a:stretch/>
        </p:blipFill>
        <p:spPr>
          <a:xfrm>
            <a:off x="0" y="0"/>
            <a:ext cx="3659377" cy="1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05A1-3F34-4154-A82E-82D91AB1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6949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C336-FB7E-47BC-BFBE-0C212EE7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8294"/>
            <a:ext cx="12192000" cy="4796346"/>
          </a:xfrm>
        </p:spPr>
        <p:txBody>
          <a:bodyPr>
            <a:normAutofit/>
          </a:bodyPr>
          <a:lstStyle/>
          <a:p>
            <a:r>
              <a:rPr lang="en-US" dirty="0"/>
              <a:t>We used API to download the data set from the CDC website </a:t>
            </a:r>
            <a:r>
              <a:rPr lang="en-US" dirty="0">
                <a:hlinkClick r:id="rId2"/>
              </a:rPr>
              <a:t>https://data.cdc.gov/resource/vbim-akqf.json?$limit=10000000&amp;$offset=0</a:t>
            </a:r>
            <a:endParaRPr lang="en-US" dirty="0"/>
          </a:p>
          <a:p>
            <a:r>
              <a:rPr lang="en-US" dirty="0"/>
              <a:t>We found several data sets on the internet but felt this was the most complete and official.</a:t>
            </a:r>
          </a:p>
          <a:p>
            <a:r>
              <a:rPr lang="en-US" dirty="0"/>
              <a:t>We  download 36,62,324 cases at a time and had to create a for loop to increment our request to get all  of the cases.</a:t>
            </a:r>
          </a:p>
          <a:p>
            <a:r>
              <a:rPr lang="en-US" dirty="0"/>
              <a:t>We converted the data from json file to clean and work with the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8638D-5F28-FC43-A902-2D64679F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-5018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64C-115A-4ABE-AEC6-CFEB6BFD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745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Gender Analysis &amp; Conclusions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96AF3-024F-4B3F-B285-1D86A8B3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9" y="1767980"/>
            <a:ext cx="5826121" cy="46422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61389-5E84-4DC7-A815-B127EAA25832}"/>
              </a:ext>
            </a:extLst>
          </p:cNvPr>
          <p:cNvSpPr/>
          <p:nvPr/>
        </p:nvSpPr>
        <p:spPr>
          <a:xfrm>
            <a:off x="0" y="1885940"/>
            <a:ext cx="6254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/>
              <a:t>Q1. Is there a difference in the number of cases in men and women?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Answer:  The U.S. COVID-19 cases are  51 % Female and 49% male</a:t>
            </a:r>
          </a:p>
          <a:p>
            <a:pPr lvl="1"/>
            <a:r>
              <a:rPr lang="en-GB" sz="2400" dirty="0"/>
              <a:t>Females have a very small number more so we can say that:</a:t>
            </a:r>
          </a:p>
          <a:p>
            <a:pPr lvl="1"/>
            <a:r>
              <a:rPr lang="en-GB" sz="2400" dirty="0"/>
              <a:t>“</a:t>
            </a:r>
            <a:r>
              <a:rPr lang="en-GB" sz="2400" b="1" i="1" dirty="0"/>
              <a:t>There is equal probability of COVID-19 situation for both Males and Females. Gender is not having any effect on COVID-19 Situation.</a:t>
            </a:r>
            <a:r>
              <a:rPr lang="en-GB" sz="2400" dirty="0"/>
              <a:t>”</a:t>
            </a:r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65015-4ACD-6C4F-8717-63331D9DC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3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8508D-43BC-4918-994A-574AC55F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1983"/>
            <a:ext cx="5373278" cy="5246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0B9E4-90C1-D14A-B8F9-9628E041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Race Analysis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79DBA8-6A21-9E4A-953F-F8EB43CA7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78" y="2083325"/>
            <a:ext cx="6818722" cy="3943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AFEB7-6619-ED45-9EBA-FD1635C7BC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B059-09DA-438E-9654-E2B5CF08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0"/>
            <a:ext cx="8534401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D2C3-FE41-4C84-8CD5-CA9760F7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202" y="2311400"/>
            <a:ext cx="9319953" cy="43477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Q2. Is there a relationship between COVID-19 cases and “race/ethnicity”?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Answer: From the figures we can see that </a:t>
            </a:r>
            <a:r>
              <a:rPr lang="en-US" b="1" i="1" dirty="0"/>
              <a:t>“The highest number of cases are in “White, Non-Hispanic, and the lowest number of cases are in “</a:t>
            </a:r>
            <a:r>
              <a:rPr lang="en-US" altLang="en-US" b="1" i="1" dirty="0"/>
              <a:t>Native Hawaiian/Other Pacific Islander, Non-Hispanic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  <a:r>
              <a:rPr lang="en-US" b="1" i="1" dirty="0"/>
              <a:t>”  </a:t>
            </a:r>
            <a:r>
              <a:rPr lang="en-US" dirty="0"/>
              <a:t>It is important to note that a very large number of cases (44%) are categorized as Unknown or Missing shown by the gray 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7F0E-C141-9846-87DA-85903AA9B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9F05-A787-4847-8EB0-7D81101D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 Group Analysis</a:t>
            </a:r>
          </a:p>
        </p:txBody>
      </p:sp>
      <p:pic>
        <p:nvPicPr>
          <p:cNvPr id="14" name="Content Placeholder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C8AB9C-1A0C-824E-9A7E-72AE86F7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40" y="2302555"/>
            <a:ext cx="7321060" cy="36605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73A363-1587-A04D-A005-F0033D6BB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CFF43B4-7B5E-674F-BFA2-37EC90D9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555"/>
            <a:ext cx="4880708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B059-09DA-438E-9654-E2B5CF08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0"/>
            <a:ext cx="8534401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 Group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D2C3-FE41-4C84-8CD5-CA9760F7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1800"/>
            <a:ext cx="12192000" cy="4957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Q3. What are the trends in U.S. COVID-19 cases across age groups?</a:t>
            </a:r>
          </a:p>
          <a:p>
            <a:pPr marL="0" indent="0">
              <a:buNone/>
            </a:pPr>
            <a:r>
              <a:rPr lang="en-US" dirty="0"/>
              <a:t>Answer: The 20-29 Years age group has seen a large increase in the number of cases since week 23 ( ending June 7) along with the 30-39, 40-49 and 50-59 age groups.  The COVID-19 cases in the 0-9 and 10-19 age groups are well below their % of the population.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7F0E-C141-9846-87DA-85903AA9B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E1F539-7ACD-7748-B1AC-BACA17D0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57" y="3492500"/>
            <a:ext cx="4505424" cy="33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392A0-9399-0149-ABD2-700A47B2B41B}"/>
              </a:ext>
            </a:extLst>
          </p:cNvPr>
          <p:cNvSpPr txBox="1"/>
          <p:nvPr/>
        </p:nvSpPr>
        <p:spPr>
          <a:xfrm>
            <a:off x="0" y="4205850"/>
            <a:ext cx="59055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chart shows the % COVID-19 cases with the estimated % of the U.S. population.</a:t>
            </a:r>
          </a:p>
          <a:p>
            <a:endParaRPr lang="en-US" sz="2800" dirty="0"/>
          </a:p>
          <a:p>
            <a:r>
              <a:rPr lang="en-US" sz="1400" dirty="0"/>
              <a:t>Census Data downloaded from:  </a:t>
            </a:r>
            <a:r>
              <a:rPr lang="en-US" sz="1400" dirty="0">
                <a:hlinkClick r:id="rId4"/>
              </a:rPr>
              <a:t>https://www.census.gov/data/tables/time-series/demo/popest/2010s-national-detail.html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985</Words>
  <Application>Microsoft Office PowerPoint</Application>
  <PresentationFormat>Widescreen</PresentationFormat>
  <Paragraphs>85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COVID-19 Analysis</vt:lpstr>
      <vt:lpstr>Motivation</vt:lpstr>
      <vt:lpstr>Questions &amp; Data</vt:lpstr>
      <vt:lpstr>Data Exploration</vt:lpstr>
      <vt:lpstr>Gender Analysis &amp; Conclusions</vt:lpstr>
      <vt:lpstr>Race Analysis</vt:lpstr>
      <vt:lpstr>Race Conclusions</vt:lpstr>
      <vt:lpstr>Age Group Analysis</vt:lpstr>
      <vt:lpstr>Age Group Conclusions</vt:lpstr>
      <vt:lpstr>Deaths Analysis &amp; Conclusions</vt:lpstr>
      <vt:lpstr>Discussion</vt:lpstr>
      <vt:lpstr>Post Mortem</vt:lpstr>
      <vt:lpstr>Before &amp; After </vt:lpstr>
      <vt:lpstr>Challenges in Data Exploration </vt:lpstr>
      <vt:lpstr>Data Analysis</vt:lpstr>
      <vt:lpstr>Challenges for age Group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Yadav1</dc:creator>
  <cp:lastModifiedBy>Sagar Yadav1</cp:lastModifiedBy>
  <cp:revision>53</cp:revision>
  <dcterms:created xsi:type="dcterms:W3CDTF">2020-08-29T10:38:57Z</dcterms:created>
  <dcterms:modified xsi:type="dcterms:W3CDTF">2020-09-08T12:28:54Z</dcterms:modified>
</cp:coreProperties>
</file>