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9" r:id="rId5"/>
    <p:sldId id="258" r:id="rId6"/>
    <p:sldId id="262" r:id="rId7"/>
    <p:sldId id="264" r:id="rId8"/>
    <p:sldId id="263" r:id="rId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0814"/>
    <a:srgbClr val="501649"/>
    <a:srgbClr val="1F1026"/>
    <a:srgbClr val="24172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54200-9791-C392-4588-F1E575014B8B}" v="26" dt="2025-04-27T17:34:59.027"/>
    <p1510:client id="{EBE1F6DE-757F-75F3-9EB5-BBB819024528}" v="86" dt="2025-04-27T20:17:19.972"/>
    <p1510:client id="{EFE53871-6B7F-9E3C-A3C8-F851AC6A41D5}" v="1011" dt="2025-04-27T20:38:09.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50E6B-CB99-4842-8C11-BD22801EA8CB}" type="datetimeFigureOut">
              <a:t>2025. 04. 27.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96B4C-04E2-4A53-82D1-718956BD7E97}" type="slidenum">
              <a:t>‹#›</a:t>
            </a:fld>
            <a:endParaRPr lang="en-US"/>
          </a:p>
        </p:txBody>
      </p:sp>
    </p:spTree>
    <p:extLst>
      <p:ext uri="{BB962C8B-B14F-4D97-AF65-F5344CB8AC3E}">
        <p14:creationId xmlns:p14="http://schemas.microsoft.com/office/powerpoint/2010/main" val="37393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err="1"/>
              <a:t>ReanBeauty</a:t>
            </a:r>
            <a:r>
              <a:rPr lang="en-US"/>
              <a:t> </a:t>
            </a:r>
            <a:r>
              <a:rPr lang="en-US" err="1"/>
              <a:t>egy</a:t>
            </a:r>
            <a:r>
              <a:rPr lang="en-US"/>
              <a:t> </a:t>
            </a:r>
            <a:r>
              <a:rPr lang="en-US" err="1"/>
              <a:t>olyan</a:t>
            </a:r>
            <a:r>
              <a:rPr lang="en-US"/>
              <a:t> platform, </a:t>
            </a:r>
            <a:r>
              <a:rPr lang="en-US" err="1"/>
              <a:t>ahol</a:t>
            </a:r>
            <a:r>
              <a:rPr lang="en-US"/>
              <a:t> a </a:t>
            </a:r>
            <a:r>
              <a:rPr lang="en-US" err="1"/>
              <a:t>felhasználók</a:t>
            </a:r>
            <a:r>
              <a:rPr lang="en-US"/>
              <a:t> </a:t>
            </a:r>
            <a:r>
              <a:rPr lang="en-US" err="1"/>
              <a:t>függetlenül</a:t>
            </a:r>
            <a:r>
              <a:rPr lang="en-US"/>
              <a:t>, </a:t>
            </a:r>
            <a:r>
              <a:rPr lang="en-US" err="1"/>
              <a:t>cégek</a:t>
            </a:r>
            <a:r>
              <a:rPr lang="en-US"/>
              <a:t> </a:t>
            </a:r>
            <a:r>
              <a:rPr lang="en-US" err="1"/>
              <a:t>és</a:t>
            </a:r>
            <a:r>
              <a:rPr lang="en-US"/>
              <a:t> </a:t>
            </a:r>
            <a:r>
              <a:rPr lang="en-US" err="1"/>
              <a:t>influencerek</a:t>
            </a:r>
            <a:r>
              <a:rPr lang="en-US"/>
              <a:t> </a:t>
            </a:r>
            <a:r>
              <a:rPr lang="en-US" err="1"/>
              <a:t>befolyása</a:t>
            </a:r>
            <a:r>
              <a:rPr lang="en-US"/>
              <a:t> </a:t>
            </a:r>
            <a:r>
              <a:rPr lang="en-US" err="1"/>
              <a:t>nélkül</a:t>
            </a:r>
            <a:r>
              <a:rPr lang="en-US"/>
              <a:t> </a:t>
            </a:r>
            <a:r>
              <a:rPr lang="en-US" err="1"/>
              <a:t>oszthatják</a:t>
            </a:r>
            <a:r>
              <a:rPr lang="en-US"/>
              <a:t> meg </a:t>
            </a:r>
            <a:r>
              <a:rPr lang="en-US" err="1"/>
              <a:t>véleményüket</a:t>
            </a:r>
            <a:r>
              <a:rPr lang="en-US"/>
              <a:t> </a:t>
            </a:r>
            <a:r>
              <a:rPr lang="en-US" err="1"/>
              <a:t>arcápolási</a:t>
            </a:r>
            <a:r>
              <a:rPr lang="en-US"/>
              <a:t> </a:t>
            </a:r>
            <a:r>
              <a:rPr lang="en-US" err="1"/>
              <a:t>és</a:t>
            </a:r>
            <a:r>
              <a:rPr lang="en-US"/>
              <a:t> </a:t>
            </a:r>
            <a:r>
              <a:rPr lang="en-US" err="1"/>
              <a:t>hajápolási</a:t>
            </a:r>
            <a:r>
              <a:rPr lang="en-US"/>
              <a:t> </a:t>
            </a:r>
            <a:r>
              <a:rPr lang="en-US" err="1"/>
              <a:t>termékekről</a:t>
            </a:r>
            <a:r>
              <a:rPr lang="en-US"/>
              <a:t>. </a:t>
            </a:r>
            <a:r>
              <a:rPr lang="en-US" err="1"/>
              <a:t>Célunk</a:t>
            </a:r>
            <a:r>
              <a:rPr lang="en-US"/>
              <a:t>, </a:t>
            </a:r>
            <a:r>
              <a:rPr lang="en-US" err="1"/>
              <a:t>hogy</a:t>
            </a:r>
            <a:r>
              <a:rPr lang="en-US"/>
              <a:t> </a:t>
            </a:r>
            <a:r>
              <a:rPr lang="en-US" err="1"/>
              <a:t>egy</a:t>
            </a:r>
            <a:r>
              <a:rPr lang="en-US"/>
              <a:t> </a:t>
            </a:r>
            <a:r>
              <a:rPr lang="en-US" err="1"/>
              <a:t>hiteles</a:t>
            </a:r>
            <a:r>
              <a:rPr lang="en-US"/>
              <a:t>, </a:t>
            </a:r>
            <a:r>
              <a:rPr lang="en-US" err="1"/>
              <a:t>átlátható</a:t>
            </a:r>
            <a:r>
              <a:rPr lang="en-US"/>
              <a:t> </a:t>
            </a:r>
            <a:r>
              <a:rPr lang="en-US" err="1"/>
              <a:t>és</a:t>
            </a:r>
            <a:r>
              <a:rPr lang="en-US"/>
              <a:t> </a:t>
            </a:r>
            <a:r>
              <a:rPr lang="en-US" err="1"/>
              <a:t>segítőkész</a:t>
            </a:r>
            <a:r>
              <a:rPr lang="en-US"/>
              <a:t> </a:t>
            </a:r>
            <a:r>
              <a:rPr lang="en-US" err="1"/>
              <a:t>közösséget</a:t>
            </a:r>
            <a:r>
              <a:rPr lang="en-US"/>
              <a:t> </a:t>
            </a:r>
            <a:r>
              <a:rPr lang="en-US" err="1"/>
              <a:t>hozzunk</a:t>
            </a:r>
            <a:r>
              <a:rPr lang="en-US"/>
              <a:t> </a:t>
            </a:r>
            <a:r>
              <a:rPr lang="en-US" err="1"/>
              <a:t>létre</a:t>
            </a:r>
            <a:r>
              <a:rPr lang="en-US"/>
              <a:t>, </a:t>
            </a:r>
            <a:r>
              <a:rPr lang="en-US" err="1"/>
              <a:t>ahol</a:t>
            </a:r>
            <a:r>
              <a:rPr lang="en-US"/>
              <a:t> </a:t>
            </a:r>
            <a:r>
              <a:rPr lang="en-US" err="1"/>
              <a:t>mindenki</a:t>
            </a:r>
            <a:r>
              <a:rPr lang="en-US"/>
              <a:t> </a:t>
            </a:r>
            <a:r>
              <a:rPr lang="en-US" err="1"/>
              <a:t>könnyen</a:t>
            </a:r>
            <a:r>
              <a:rPr lang="en-US"/>
              <a:t> </a:t>
            </a:r>
            <a:r>
              <a:rPr lang="en-US" err="1"/>
              <a:t>tájékozódhat</a:t>
            </a:r>
            <a:r>
              <a:rPr lang="en-US"/>
              <a:t>, </a:t>
            </a:r>
            <a:r>
              <a:rPr lang="en-US" err="1"/>
              <a:t>akár</a:t>
            </a:r>
            <a:r>
              <a:rPr lang="en-US"/>
              <a:t> </a:t>
            </a:r>
            <a:r>
              <a:rPr lang="en-US" err="1"/>
              <a:t>az</a:t>
            </a:r>
            <a:r>
              <a:rPr lang="en-US"/>
              <a:t> </a:t>
            </a:r>
            <a:r>
              <a:rPr lang="en-US" err="1"/>
              <a:t>összetevők</a:t>
            </a:r>
            <a:r>
              <a:rPr lang="en-US"/>
              <a:t> </a:t>
            </a:r>
            <a:r>
              <a:rPr lang="en-US" err="1"/>
              <a:t>alapján</a:t>
            </a:r>
            <a:r>
              <a:rPr lang="en-US"/>
              <a:t> is – </a:t>
            </a:r>
            <a:r>
              <a:rPr lang="en-US" err="1"/>
              <a:t>különösen</a:t>
            </a:r>
            <a:r>
              <a:rPr lang="en-US"/>
              <a:t> </a:t>
            </a:r>
            <a:r>
              <a:rPr lang="en-US" err="1"/>
              <a:t>azok</a:t>
            </a:r>
            <a:r>
              <a:rPr lang="en-US"/>
              <a:t>, </a:t>
            </a:r>
            <a:r>
              <a:rPr lang="en-US" err="1"/>
              <a:t>akik</a:t>
            </a:r>
            <a:r>
              <a:rPr lang="en-US"/>
              <a:t> </a:t>
            </a:r>
            <a:r>
              <a:rPr lang="en-US" err="1"/>
              <a:t>valamilyen</a:t>
            </a:r>
            <a:r>
              <a:rPr lang="en-US"/>
              <a:t> </a:t>
            </a:r>
            <a:r>
              <a:rPr lang="en-US" err="1"/>
              <a:t>allergiával</a:t>
            </a:r>
            <a:r>
              <a:rPr lang="en-US"/>
              <a:t> </a:t>
            </a:r>
            <a:r>
              <a:rPr lang="en-US" err="1"/>
              <a:t>vagy</a:t>
            </a:r>
            <a:r>
              <a:rPr lang="en-US"/>
              <a:t> </a:t>
            </a:r>
            <a:r>
              <a:rPr lang="en-US" err="1"/>
              <a:t>érzékenységgel</a:t>
            </a:r>
            <a:r>
              <a:rPr lang="en-US"/>
              <a:t> </a:t>
            </a:r>
            <a:r>
              <a:rPr lang="en-US" err="1"/>
              <a:t>élnek</a:t>
            </a:r>
            <a:r>
              <a:rPr lang="en-US"/>
              <a:t>. </a:t>
            </a:r>
          </a:p>
          <a:p>
            <a:endParaRPr lang="en-US"/>
          </a:p>
          <a:p>
            <a:r>
              <a:rPr lang="en-US"/>
              <a:t>🟥A </a:t>
            </a:r>
            <a:r>
              <a:rPr lang="en-US" err="1"/>
              <a:t>weboldal</a:t>
            </a:r>
            <a:r>
              <a:rPr lang="en-US"/>
              <a:t> </a:t>
            </a:r>
            <a:r>
              <a:rPr lang="en-US" err="1"/>
              <a:t>lehetőséget</a:t>
            </a:r>
            <a:r>
              <a:rPr lang="en-US"/>
              <a:t> </a:t>
            </a:r>
            <a:r>
              <a:rPr lang="en-US" err="1"/>
              <a:t>biztosít</a:t>
            </a:r>
            <a:r>
              <a:rPr lang="en-US"/>
              <a:t> a </a:t>
            </a:r>
            <a:r>
              <a:rPr lang="en-US" err="1"/>
              <a:t>felhasználóknak</a:t>
            </a:r>
            <a:r>
              <a:rPr lang="en-US"/>
              <a:t>, </a:t>
            </a:r>
            <a:r>
              <a:rPr lang="en-US" err="1"/>
              <a:t>hogy</a:t>
            </a:r>
            <a:r>
              <a:rPr lang="en-US"/>
              <a:t> </a:t>
            </a:r>
            <a:r>
              <a:rPr lang="en-US" err="1"/>
              <a:t>megosszák</a:t>
            </a:r>
            <a:r>
              <a:rPr lang="en-US"/>
              <a:t> </a:t>
            </a:r>
            <a:r>
              <a:rPr lang="en-US" err="1"/>
              <a:t>tapasztalataikat</a:t>
            </a:r>
            <a:r>
              <a:rPr lang="en-US"/>
              <a:t>, </a:t>
            </a:r>
            <a:r>
              <a:rPr lang="en-US" err="1"/>
              <a:t>értékeléseket</a:t>
            </a:r>
            <a:r>
              <a:rPr lang="en-US"/>
              <a:t> </a:t>
            </a:r>
            <a:r>
              <a:rPr lang="en-US" err="1"/>
              <a:t>írjanak</a:t>
            </a:r>
            <a:r>
              <a:rPr lang="en-US"/>
              <a:t>, </a:t>
            </a:r>
            <a:r>
              <a:rPr lang="en-US" err="1"/>
              <a:t>saját</a:t>
            </a:r>
            <a:r>
              <a:rPr lang="en-US"/>
              <a:t> </a:t>
            </a:r>
            <a:r>
              <a:rPr lang="en-US" err="1"/>
              <a:t>rutinokat</a:t>
            </a:r>
            <a:r>
              <a:rPr lang="en-US"/>
              <a:t> </a:t>
            </a:r>
            <a:r>
              <a:rPr lang="en-US" err="1"/>
              <a:t>osszanak</a:t>
            </a:r>
            <a:r>
              <a:rPr lang="en-US"/>
              <a:t> meg, </a:t>
            </a:r>
            <a:r>
              <a:rPr lang="en-US" err="1"/>
              <a:t>és</a:t>
            </a:r>
            <a:r>
              <a:rPr lang="en-US"/>
              <a:t> </a:t>
            </a:r>
            <a:r>
              <a:rPr lang="en-US" err="1"/>
              <a:t>elmentsék</a:t>
            </a:r>
            <a:r>
              <a:rPr lang="en-US"/>
              <a:t> </a:t>
            </a:r>
            <a:r>
              <a:rPr lang="en-US" err="1"/>
              <a:t>kedvenc</a:t>
            </a:r>
            <a:r>
              <a:rPr lang="en-US"/>
              <a:t> </a:t>
            </a:r>
            <a:r>
              <a:rPr lang="en-US" err="1"/>
              <a:t>termékeiket</a:t>
            </a:r>
            <a:r>
              <a:rPr lang="en-US"/>
              <a:t>. A </a:t>
            </a:r>
            <a:r>
              <a:rPr lang="en-US" err="1"/>
              <a:t>ReanBeauty</a:t>
            </a:r>
            <a:r>
              <a:rPr lang="en-US"/>
              <a:t>-t </a:t>
            </a:r>
            <a:r>
              <a:rPr lang="en-US" err="1"/>
              <a:t>azok</a:t>
            </a:r>
            <a:r>
              <a:rPr lang="en-US"/>
              <a:t> </a:t>
            </a:r>
            <a:r>
              <a:rPr lang="en-US" err="1"/>
              <a:t>számára</a:t>
            </a:r>
            <a:r>
              <a:rPr lang="en-US"/>
              <a:t> </a:t>
            </a:r>
            <a:r>
              <a:rPr lang="en-US" err="1"/>
              <a:t>hoztuk</a:t>
            </a:r>
            <a:r>
              <a:rPr lang="en-US"/>
              <a:t> </a:t>
            </a:r>
            <a:r>
              <a:rPr lang="en-US" err="1"/>
              <a:t>létre</a:t>
            </a:r>
            <a:r>
              <a:rPr lang="en-US"/>
              <a:t>, </a:t>
            </a:r>
            <a:r>
              <a:rPr lang="en-US" err="1"/>
              <a:t>akik</a:t>
            </a:r>
            <a:r>
              <a:rPr lang="en-US"/>
              <a:t> </a:t>
            </a:r>
            <a:r>
              <a:rPr lang="en-US" err="1"/>
              <a:t>érdeklődnek</a:t>
            </a:r>
            <a:r>
              <a:rPr lang="en-US"/>
              <a:t> </a:t>
            </a:r>
            <a:r>
              <a:rPr lang="en-US" err="1"/>
              <a:t>az</a:t>
            </a:r>
            <a:r>
              <a:rPr lang="en-US"/>
              <a:t> </a:t>
            </a:r>
            <a:r>
              <a:rPr lang="en-US" err="1"/>
              <a:t>arcápolási</a:t>
            </a:r>
            <a:r>
              <a:rPr lang="en-US"/>
              <a:t> </a:t>
            </a:r>
            <a:r>
              <a:rPr lang="en-US" err="1"/>
              <a:t>és</a:t>
            </a:r>
            <a:r>
              <a:rPr lang="en-US"/>
              <a:t> </a:t>
            </a:r>
            <a:r>
              <a:rPr lang="en-US" err="1"/>
              <a:t>hajápolási</a:t>
            </a:r>
            <a:r>
              <a:rPr lang="en-US"/>
              <a:t> </a:t>
            </a:r>
            <a:r>
              <a:rPr lang="en-US" err="1"/>
              <a:t>termékek</a:t>
            </a:r>
            <a:r>
              <a:rPr lang="en-US"/>
              <a:t> </a:t>
            </a:r>
            <a:r>
              <a:rPr lang="en-US" err="1"/>
              <a:t>iránt</a:t>
            </a:r>
            <a:r>
              <a:rPr lang="en-US"/>
              <a:t>, </a:t>
            </a:r>
            <a:r>
              <a:rPr lang="en-US" err="1"/>
              <a:t>szeretnék</a:t>
            </a:r>
            <a:r>
              <a:rPr lang="en-US"/>
              <a:t> </a:t>
            </a:r>
            <a:r>
              <a:rPr lang="en-US" err="1"/>
              <a:t>megosztani</a:t>
            </a:r>
            <a:r>
              <a:rPr lang="en-US"/>
              <a:t> </a:t>
            </a:r>
            <a:r>
              <a:rPr lang="en-US" err="1"/>
              <a:t>tapasztalataikat</a:t>
            </a:r>
            <a:r>
              <a:rPr lang="en-US"/>
              <a:t> </a:t>
            </a:r>
            <a:r>
              <a:rPr lang="en-US" err="1"/>
              <a:t>másokkal</a:t>
            </a:r>
            <a:r>
              <a:rPr lang="en-US"/>
              <a:t>, </a:t>
            </a:r>
            <a:r>
              <a:rPr lang="en-US" err="1"/>
              <a:t>és</a:t>
            </a:r>
            <a:r>
              <a:rPr lang="en-US"/>
              <a:t> </a:t>
            </a:r>
            <a:r>
              <a:rPr lang="en-US" err="1"/>
              <a:t>olyan</a:t>
            </a:r>
            <a:r>
              <a:rPr lang="en-US"/>
              <a:t> </a:t>
            </a:r>
            <a:r>
              <a:rPr lang="en-US" err="1"/>
              <a:t>termékeket</a:t>
            </a:r>
            <a:r>
              <a:rPr lang="en-US"/>
              <a:t>, </a:t>
            </a:r>
            <a:r>
              <a:rPr lang="en-US" err="1"/>
              <a:t>illetve</a:t>
            </a:r>
            <a:r>
              <a:rPr lang="en-US"/>
              <a:t> </a:t>
            </a:r>
            <a:r>
              <a:rPr lang="en-US" err="1"/>
              <a:t>rutinokat</a:t>
            </a:r>
            <a:r>
              <a:rPr lang="en-US"/>
              <a:t> </a:t>
            </a:r>
            <a:r>
              <a:rPr lang="en-US" err="1"/>
              <a:t>keresnek</a:t>
            </a:r>
            <a:r>
              <a:rPr lang="en-US"/>
              <a:t>, </a:t>
            </a:r>
            <a:r>
              <a:rPr lang="en-US" err="1"/>
              <a:t>amelyek</a:t>
            </a:r>
            <a:r>
              <a:rPr lang="en-US"/>
              <a:t> a </a:t>
            </a:r>
            <a:r>
              <a:rPr lang="en-US" err="1"/>
              <a:t>legjobban</a:t>
            </a:r>
            <a:r>
              <a:rPr lang="en-US"/>
              <a:t> </a:t>
            </a:r>
            <a:r>
              <a:rPr lang="en-US" err="1"/>
              <a:t>illenek</a:t>
            </a:r>
            <a:r>
              <a:rPr lang="en-US"/>
              <a:t> </a:t>
            </a:r>
            <a:r>
              <a:rPr lang="en-US" err="1"/>
              <a:t>az</a:t>
            </a:r>
            <a:r>
              <a:rPr lang="en-US"/>
              <a:t> </a:t>
            </a:r>
            <a:r>
              <a:rPr lang="en-US" err="1"/>
              <a:t>igényeikhez</a:t>
            </a:r>
            <a:r>
              <a:rPr lang="en-US"/>
              <a:t>. A </a:t>
            </a:r>
            <a:r>
              <a:rPr lang="en-US" err="1"/>
              <a:t>célunk</a:t>
            </a:r>
            <a:r>
              <a:rPr lang="en-US"/>
              <a:t>, </a:t>
            </a:r>
            <a:r>
              <a:rPr lang="en-US" err="1"/>
              <a:t>hogy</a:t>
            </a:r>
            <a:r>
              <a:rPr lang="en-US"/>
              <a:t> </a:t>
            </a:r>
            <a:r>
              <a:rPr lang="en-US" err="1"/>
              <a:t>közösen</a:t>
            </a:r>
            <a:r>
              <a:rPr lang="en-US"/>
              <a:t> </a:t>
            </a:r>
            <a:r>
              <a:rPr lang="en-US" err="1"/>
              <a:t>egy</a:t>
            </a:r>
            <a:r>
              <a:rPr lang="en-US"/>
              <a:t> </a:t>
            </a:r>
            <a:r>
              <a:rPr lang="en-US" err="1"/>
              <a:t>tudatosabb</a:t>
            </a:r>
            <a:r>
              <a:rPr lang="en-US"/>
              <a:t>, </a:t>
            </a:r>
            <a:r>
              <a:rPr lang="en-US" err="1"/>
              <a:t>átláthatóbb</a:t>
            </a:r>
            <a:r>
              <a:rPr lang="en-US"/>
              <a:t> </a:t>
            </a:r>
            <a:r>
              <a:rPr lang="en-US" err="1"/>
              <a:t>és</a:t>
            </a:r>
            <a:r>
              <a:rPr lang="en-US"/>
              <a:t> </a:t>
            </a:r>
            <a:r>
              <a:rPr lang="en-US" err="1"/>
              <a:t>támogató</a:t>
            </a:r>
            <a:r>
              <a:rPr lang="en-US"/>
              <a:t> </a:t>
            </a:r>
            <a:r>
              <a:rPr lang="en-US" err="1"/>
              <a:t>közösséget</a:t>
            </a:r>
            <a:r>
              <a:rPr lang="en-US"/>
              <a:t> </a:t>
            </a:r>
            <a:r>
              <a:rPr lang="en-US" err="1"/>
              <a:t>építsünk</a:t>
            </a:r>
            <a:r>
              <a:rPr lang="en-US"/>
              <a:t>.</a:t>
            </a: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2</a:t>
            </a:fld>
            <a:endParaRPr lang="en-US"/>
          </a:p>
        </p:txBody>
      </p:sp>
    </p:spTree>
    <p:extLst>
      <p:ext uri="{BB962C8B-B14F-4D97-AF65-F5344CB8AC3E}">
        <p14:creationId xmlns:p14="http://schemas.microsoft.com/office/powerpoint/2010/main" val="87659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projekt fejlesztése során </a:t>
            </a:r>
            <a:r>
              <a:rPr lang="en-US" b="1"/>
              <a:t>PHP, HTML5, CSS3 és JavaScript</a:t>
            </a:r>
            <a:r>
              <a:rPr lang="en-US"/>
              <a:t> nyelveket használtunk, </a:t>
            </a:r>
            <a:r>
              <a:rPr lang="en-US" b="1"/>
              <a:t>Laravel 10</a:t>
            </a:r>
            <a:r>
              <a:rPr lang="en-US"/>
              <a:t> keretrendszerre építve, a frontend kialakításához pedig </a:t>
            </a:r>
            <a:r>
              <a:rPr lang="en-US" b="1"/>
              <a:t>Bootstrap 5</a:t>
            </a:r>
            <a:r>
              <a:rPr lang="en-US"/>
              <a:t>-öt alkalmaztunk, míg az adatbázist </a:t>
            </a:r>
            <a:r>
              <a:rPr lang="en-US" b="1"/>
              <a:t>MySQL</a:t>
            </a:r>
            <a:r>
              <a:rPr lang="en-US"/>
              <a:t>-ben kezeltük </a:t>
            </a:r>
            <a:r>
              <a:rPr lang="en-US" b="1"/>
              <a:t>XAMPP</a:t>
            </a:r>
            <a:r>
              <a:rPr lang="en-US"/>
              <a:t> környezetben, a munkát pedig </a:t>
            </a:r>
            <a:r>
              <a:rPr lang="en-US" b="1"/>
              <a:t>Visual Studio Code</a:t>
            </a:r>
            <a:r>
              <a:rPr lang="en-US"/>
              <a:t>-ban végeztük, verziókezeléshez pedig </a:t>
            </a:r>
            <a:r>
              <a:rPr lang="en-US" b="1"/>
              <a:t>GitHub</a:t>
            </a:r>
            <a:r>
              <a:rPr lang="en-US"/>
              <a:t>-ot használtunk, míg a dokumentáció elkészítéséhez </a:t>
            </a:r>
            <a:r>
              <a:rPr lang="en-US" b="1"/>
              <a:t>Microsoft Word</a:t>
            </a:r>
            <a:r>
              <a:rPr lang="en-US"/>
              <a:t>-ot, a prezentációhoz </a:t>
            </a:r>
            <a:r>
              <a:rPr lang="en-US" b="1"/>
              <a:t>PowerPoint</a:t>
            </a:r>
            <a:r>
              <a:rPr lang="en-US"/>
              <a:t>-ot, a tervezéshez pedig </a:t>
            </a:r>
            <a:r>
              <a:rPr lang="en-US" b="1"/>
              <a:t>Miro</a:t>
            </a:r>
            <a:r>
              <a:rPr lang="en-US"/>
              <a:t>-t és </a:t>
            </a:r>
            <a:r>
              <a:rPr lang="en-US" b="1"/>
              <a:t>dbdiagram.io</a:t>
            </a:r>
            <a:r>
              <a:rPr lang="en-US"/>
              <a:t>-t használtunk.</a:t>
            </a: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3</a:t>
            </a:fld>
            <a:endParaRPr lang="en-US"/>
          </a:p>
        </p:txBody>
      </p:sp>
    </p:spTree>
    <p:extLst>
      <p:ext uri="{BB962C8B-B14F-4D97-AF65-F5344CB8AC3E}">
        <p14:creationId xmlns:p14="http://schemas.microsoft.com/office/powerpoint/2010/main" val="179716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err="1"/>
              <a:t>projektet</a:t>
            </a:r>
            <a:r>
              <a:rPr lang="en-US"/>
              <a:t> </a:t>
            </a:r>
            <a:r>
              <a:rPr lang="en-US" err="1"/>
              <a:t>ketten</a:t>
            </a:r>
            <a:r>
              <a:rPr lang="en-US"/>
              <a:t> </a:t>
            </a:r>
            <a:r>
              <a:rPr lang="en-US" err="1"/>
              <a:t>valósítottuk</a:t>
            </a:r>
            <a:r>
              <a:rPr lang="en-US"/>
              <a:t> meg, </a:t>
            </a:r>
            <a:r>
              <a:rPr lang="en-US" err="1"/>
              <a:t>külön</a:t>
            </a:r>
            <a:r>
              <a:rPr lang="en-US"/>
              <a:t> frontend </a:t>
            </a:r>
            <a:r>
              <a:rPr lang="en-US" err="1"/>
              <a:t>és</a:t>
            </a:r>
            <a:r>
              <a:rPr lang="en-US"/>
              <a:t> backend </a:t>
            </a:r>
            <a:r>
              <a:rPr lang="en-US" err="1"/>
              <a:t>szerepkörben</a:t>
            </a:r>
            <a:r>
              <a:rPr lang="en-US"/>
              <a:t>. A </a:t>
            </a:r>
            <a:r>
              <a:rPr lang="en-US" err="1"/>
              <a:t>munka</a:t>
            </a:r>
            <a:r>
              <a:rPr lang="en-US"/>
              <a:t> </a:t>
            </a:r>
            <a:r>
              <a:rPr lang="en-US" err="1"/>
              <a:t>során</a:t>
            </a:r>
            <a:r>
              <a:rPr lang="en-US"/>
              <a:t> a </a:t>
            </a:r>
            <a:r>
              <a:rPr lang="en-US" err="1"/>
              <a:t>fejlesztést</a:t>
            </a:r>
            <a:r>
              <a:rPr lang="en-US"/>
              <a:t> </a:t>
            </a:r>
            <a:r>
              <a:rPr lang="en-US" err="1"/>
              <a:t>külön-külön</a:t>
            </a:r>
            <a:r>
              <a:rPr lang="en-US"/>
              <a:t> </a:t>
            </a:r>
            <a:r>
              <a:rPr lang="en-US" err="1"/>
              <a:t>végeztük</a:t>
            </a:r>
            <a:r>
              <a:rPr lang="en-US"/>
              <a:t>, de a </a:t>
            </a:r>
            <a:r>
              <a:rPr lang="en-US" err="1"/>
              <a:t>tervezési</a:t>
            </a:r>
            <a:r>
              <a:rPr lang="en-US"/>
              <a:t> </a:t>
            </a:r>
            <a:r>
              <a:rPr lang="en-US" err="1"/>
              <a:t>szakaszban</a:t>
            </a:r>
            <a:r>
              <a:rPr lang="en-US"/>
              <a:t> </a:t>
            </a:r>
            <a:r>
              <a:rPr lang="en-US" err="1"/>
              <a:t>közösen</a:t>
            </a:r>
            <a:r>
              <a:rPr lang="en-US"/>
              <a:t> </a:t>
            </a:r>
            <a:r>
              <a:rPr lang="en-US" err="1"/>
              <a:t>határoztuk</a:t>
            </a:r>
            <a:r>
              <a:rPr lang="en-US"/>
              <a:t> meg a </a:t>
            </a:r>
            <a:r>
              <a:rPr lang="en-US" err="1"/>
              <a:t>weboldal</a:t>
            </a:r>
            <a:r>
              <a:rPr lang="en-US"/>
              <a:t> </a:t>
            </a:r>
            <a:r>
              <a:rPr lang="en-US" err="1"/>
              <a:t>témáját</a:t>
            </a:r>
            <a:r>
              <a:rPr lang="en-US"/>
              <a:t>, </a:t>
            </a:r>
            <a:r>
              <a:rPr lang="en-US" err="1"/>
              <a:t>valamint</a:t>
            </a:r>
            <a:r>
              <a:rPr lang="en-US"/>
              <a:t> </a:t>
            </a:r>
            <a:r>
              <a:rPr lang="en-US" err="1"/>
              <a:t>együtt</a:t>
            </a:r>
            <a:r>
              <a:rPr lang="en-US"/>
              <a:t> </a:t>
            </a:r>
            <a:r>
              <a:rPr lang="en-US" err="1"/>
              <a:t>készítettük</a:t>
            </a:r>
            <a:r>
              <a:rPr lang="en-US"/>
              <a:t> </a:t>
            </a:r>
            <a:r>
              <a:rPr lang="en-US" err="1"/>
              <a:t>el</a:t>
            </a:r>
            <a:r>
              <a:rPr lang="en-US"/>
              <a:t> a </a:t>
            </a:r>
            <a:r>
              <a:rPr lang="en-US" err="1"/>
              <a:t>drótvázat</a:t>
            </a:r>
            <a:r>
              <a:rPr lang="en-US"/>
              <a:t>.</a:t>
            </a:r>
          </a:p>
          <a:p>
            <a:r>
              <a:rPr lang="en-US" err="1"/>
              <a:t>Használt</a:t>
            </a:r>
            <a:r>
              <a:rPr lang="en-US"/>
              <a:t> </a:t>
            </a:r>
            <a:r>
              <a:rPr lang="en-US" err="1"/>
              <a:t>technológiák</a:t>
            </a:r>
            <a:r>
              <a:rPr lang="en-US"/>
              <a:t>:</a:t>
            </a:r>
            <a:endParaRPr lang="en-US">
              <a:ea typeface="Calibri"/>
              <a:cs typeface="Calibri"/>
            </a:endParaRPr>
          </a:p>
          <a:p>
            <a:pPr marL="285750" indent="-285750">
              <a:buFont typeface="Arial"/>
              <a:buChar char="•"/>
            </a:pPr>
            <a:r>
              <a:rPr lang="en-US"/>
              <a:t>Backend: </a:t>
            </a:r>
            <a:r>
              <a:rPr lang="en-US" b="1"/>
              <a:t>Laravel 10</a:t>
            </a:r>
            <a:endParaRPr lang="en-US"/>
          </a:p>
          <a:p>
            <a:pPr marL="285750" indent="-285750">
              <a:buFont typeface="Arial"/>
              <a:buChar char="•"/>
            </a:pPr>
            <a:r>
              <a:rPr lang="en-US"/>
              <a:t>Frontend: </a:t>
            </a:r>
            <a:r>
              <a:rPr lang="en-US" b="1"/>
              <a:t>Bootstrap 5.3.3</a:t>
            </a:r>
            <a:r>
              <a:rPr lang="en-US"/>
              <a:t>, HTML, CSS, JavaScript</a:t>
            </a:r>
            <a:endParaRPr lang="en-US">
              <a:ea typeface="Calibri"/>
              <a:cs typeface="Calibri"/>
            </a:endParaRPr>
          </a:p>
          <a:p>
            <a:r>
              <a:rPr lang="en-US" b="1"/>
              <a:t>Petrik Rebeka – Frontend </a:t>
            </a:r>
            <a:r>
              <a:rPr lang="en-US" b="1" err="1"/>
              <a:t>fejlesztő</a:t>
            </a:r>
            <a:r>
              <a:rPr lang="en-US" b="1"/>
              <a:t>:</a:t>
            </a:r>
            <a:endParaRPr lang="en-US"/>
          </a:p>
          <a:p>
            <a:pPr marL="285750" indent="-285750">
              <a:buFont typeface="Arial"/>
              <a:buChar char="•"/>
            </a:pPr>
            <a:r>
              <a:rPr lang="en-US"/>
              <a:t>A </a:t>
            </a:r>
            <a:r>
              <a:rPr lang="en-US" err="1"/>
              <a:t>felhasználói</a:t>
            </a:r>
            <a:r>
              <a:rPr lang="en-US"/>
              <a:t> </a:t>
            </a:r>
            <a:r>
              <a:rPr lang="en-US" err="1"/>
              <a:t>felület</a:t>
            </a:r>
            <a:r>
              <a:rPr lang="en-US"/>
              <a:t> </a:t>
            </a:r>
            <a:r>
              <a:rPr lang="en-US" err="1"/>
              <a:t>kialakítása</a:t>
            </a:r>
            <a:r>
              <a:rPr lang="en-US"/>
              <a:t> Bootstrap </a:t>
            </a:r>
            <a:r>
              <a:rPr lang="en-US" err="1"/>
              <a:t>segítségével</a:t>
            </a:r>
            <a:r>
              <a:rPr lang="en-US"/>
              <a:t>.</a:t>
            </a:r>
            <a:endParaRPr lang="en-US">
              <a:ea typeface="Calibri"/>
              <a:cs typeface="Calibri"/>
            </a:endParaRPr>
          </a:p>
          <a:p>
            <a:pPr marL="285750" indent="-285750">
              <a:buFont typeface="Arial"/>
              <a:buChar char="•"/>
            </a:pPr>
            <a:r>
              <a:rPr lang="en-US"/>
              <a:t>Reszponzív </a:t>
            </a:r>
            <a:r>
              <a:rPr lang="en-US" err="1"/>
              <a:t>dizájn</a:t>
            </a:r>
            <a:r>
              <a:rPr lang="en-US"/>
              <a:t> </a:t>
            </a:r>
            <a:r>
              <a:rPr lang="en-US" err="1"/>
              <a:t>és</a:t>
            </a:r>
            <a:r>
              <a:rPr lang="en-US"/>
              <a:t> </a:t>
            </a:r>
            <a:r>
              <a:rPr lang="en-US" err="1"/>
              <a:t>vizuális</a:t>
            </a:r>
            <a:r>
              <a:rPr lang="en-US"/>
              <a:t> </a:t>
            </a:r>
            <a:r>
              <a:rPr lang="en-US" err="1"/>
              <a:t>elemek</a:t>
            </a:r>
            <a:r>
              <a:rPr lang="en-US"/>
              <a:t> </a:t>
            </a:r>
            <a:r>
              <a:rPr lang="en-US" err="1"/>
              <a:t>implementálása</a:t>
            </a:r>
            <a:r>
              <a:rPr lang="en-US"/>
              <a:t>.</a:t>
            </a:r>
            <a:endParaRPr lang="en-US">
              <a:ea typeface="Calibri"/>
              <a:cs typeface="Calibri"/>
            </a:endParaRPr>
          </a:p>
          <a:p>
            <a:pPr marL="285750" indent="-285750">
              <a:buFont typeface="Arial"/>
              <a:buChar char="•"/>
            </a:pPr>
            <a:r>
              <a:rPr lang="en-US" err="1"/>
              <a:t>Navigáció</a:t>
            </a:r>
            <a:r>
              <a:rPr lang="en-US"/>
              <a:t>, </a:t>
            </a:r>
            <a:r>
              <a:rPr lang="en-US" err="1"/>
              <a:t>űrlapok</a:t>
            </a:r>
            <a:r>
              <a:rPr lang="en-US"/>
              <a:t>, </a:t>
            </a:r>
            <a:r>
              <a:rPr lang="en-US" err="1"/>
              <a:t>komponensek</a:t>
            </a:r>
            <a:r>
              <a:rPr lang="en-US"/>
              <a:t> </a:t>
            </a:r>
            <a:r>
              <a:rPr lang="en-US" err="1"/>
              <a:t>kidolgozása</a:t>
            </a:r>
            <a:r>
              <a:rPr lang="en-US"/>
              <a:t>.</a:t>
            </a:r>
            <a:endParaRPr lang="en-US">
              <a:ea typeface="Calibri"/>
              <a:cs typeface="Calibri"/>
            </a:endParaRPr>
          </a:p>
          <a:p>
            <a:pPr marL="285750" indent="-285750">
              <a:buFont typeface="Arial"/>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5</a:t>
            </a:fld>
            <a:endParaRPr lang="en-US"/>
          </a:p>
        </p:txBody>
      </p:sp>
    </p:spTree>
    <p:extLst>
      <p:ext uri="{BB962C8B-B14F-4D97-AF65-F5344CB8AC3E}">
        <p14:creationId xmlns:p14="http://schemas.microsoft.com/office/powerpoint/2010/main" val="344351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🟦Filák Anita – Backend fejlesztő:</a:t>
            </a:r>
            <a:endParaRPr lang="en-US"/>
          </a:p>
          <a:p>
            <a:pPr marL="285750" indent="-285750">
              <a:buFont typeface="Arial,Sans-Serif"/>
              <a:buChar char="•"/>
            </a:pPr>
            <a:r>
              <a:rPr lang="en-US"/>
              <a:t>Laravel alapú szerveroldali logika megvalósítása.</a:t>
            </a:r>
          </a:p>
          <a:p>
            <a:pPr marL="285750" indent="-285750">
              <a:buFont typeface="Arial,Sans-Serif"/>
              <a:buChar char="•"/>
            </a:pPr>
            <a:r>
              <a:rPr lang="en-US"/>
              <a:t>Adatkezelés, validációk, backend funkciók kialakítása.</a:t>
            </a:r>
          </a:p>
          <a:p>
            <a:pPr marL="285750" indent="-285750">
              <a:buFont typeface="Arial,Sans-Serif"/>
              <a:buChar char="•"/>
            </a:pPr>
            <a:r>
              <a:rPr lang="en-US"/>
              <a:t>Frontend kiszolgálása dinamikus tartalommal.</a:t>
            </a:r>
          </a:p>
          <a:p>
            <a:r>
              <a:rPr lang="en-US"/>
              <a:t>Közös munkarészek:</a:t>
            </a:r>
          </a:p>
          <a:p>
            <a:pPr marL="285750" indent="-285750">
              <a:buFont typeface="Arial,Sans-Serif"/>
              <a:buChar char="•"/>
            </a:pPr>
            <a:r>
              <a:rPr lang="en-US"/>
              <a:t>Weboldal témájának kiválasztása.</a:t>
            </a:r>
          </a:p>
          <a:p>
            <a:pPr marL="285750" indent="-285750">
              <a:buFont typeface="Arial,Sans-Serif"/>
              <a:buChar char="•"/>
            </a:pPr>
            <a:r>
              <a:rPr lang="en-US"/>
              <a:t>Drótváz (wireframe) közös megtervezése.</a:t>
            </a:r>
          </a:p>
          <a:p>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5</a:t>
            </a:fld>
            <a:endParaRPr lang="en-US"/>
          </a:p>
        </p:txBody>
      </p:sp>
    </p:spTree>
    <p:extLst>
      <p:ext uri="{BB962C8B-B14F-4D97-AF65-F5344CB8AC3E}">
        <p14:creationId xmlns:p14="http://schemas.microsoft.com/office/powerpoint/2010/main" val="2331611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🟥Future developments include expanding the admin panel to manage users, products, favorites, and comments. We also plan to add an AJAX-based like system that will work without reloading the page, providing real-time feedback and a better user experience. </a:t>
            </a:r>
          </a:p>
          <a:p>
            <a:endParaRPr lang="en-US"/>
          </a:p>
          <a:p>
            <a:r>
              <a:rPr lang="en-US"/>
              <a:t>🟦A new database table will be created for allergen management, with expert involvement, allowing products to be filtered by allergens. Additionally, product categories will be expanded to include makeup, cleaning products, and perfumes, offering new filtering and management options.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6</a:t>
            </a:fld>
            <a:endParaRPr lang="en-US"/>
          </a:p>
        </p:txBody>
      </p:sp>
    </p:spTree>
    <p:extLst>
      <p:ext uri="{BB962C8B-B14F-4D97-AF65-F5344CB8AC3E}">
        <p14:creationId xmlns:p14="http://schemas.microsoft.com/office/powerpoint/2010/main" val="358720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🟦During the development, we worked closely together, dividing tasks in advance and regularly updating each other on our progress. Since we've been working and studying together since 9th grade, we understand each other's work habits, which made our collaboration easyer. </a:t>
            </a:r>
          </a:p>
          <a:p>
            <a:r>
              <a:rPr lang="en-US"/>
              <a:t>🟥Our teamwork has always been strong, allowing us to solve any issues quickly and effectively. We used GitHub for version control, keeping everyone updated on the project’s progress.    </a:t>
            </a: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7</a:t>
            </a:fld>
            <a:endParaRPr lang="en-US"/>
          </a:p>
        </p:txBody>
      </p:sp>
    </p:spTree>
    <p:extLst>
      <p:ext uri="{BB962C8B-B14F-4D97-AF65-F5344CB8AC3E}">
        <p14:creationId xmlns:p14="http://schemas.microsoft.com/office/powerpoint/2010/main" val="1737359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F5F1901C-D33B-4565-A7E4-5DF903098DB6}" type="datetimeFigureOut">
              <a:rPr lang="hu-HU" smtClean="0"/>
              <a:t>2025. 04. 27.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33174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5F1901C-D33B-4565-A7E4-5DF903098DB6}" type="datetimeFigureOut">
              <a:rPr lang="hu-HU" smtClean="0"/>
              <a:t>2025. 04. 27.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66309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5F1901C-D33B-4565-A7E4-5DF903098DB6}" type="datetimeFigureOut">
              <a:rPr lang="hu-HU" smtClean="0"/>
              <a:t>2025. 04. 27.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77225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5F1901C-D33B-4565-A7E4-5DF903098DB6}" type="datetimeFigureOut">
              <a:rPr lang="hu-HU" smtClean="0"/>
              <a:t>2025. 04. 27.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81050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F5F1901C-D33B-4565-A7E4-5DF903098DB6}" type="datetimeFigureOut">
              <a:rPr lang="hu-HU" smtClean="0"/>
              <a:t>2025. 04. 27.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35635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F5F1901C-D33B-4565-A7E4-5DF903098DB6}" type="datetimeFigureOut">
              <a:rPr lang="hu-HU" smtClean="0"/>
              <a:t>2025. 04. 27.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2469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F5F1901C-D33B-4565-A7E4-5DF903098DB6}" type="datetimeFigureOut">
              <a:rPr lang="hu-HU" smtClean="0"/>
              <a:t>2025. 04. 27.</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42916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F5F1901C-D33B-4565-A7E4-5DF903098DB6}" type="datetimeFigureOut">
              <a:rPr lang="hu-HU" smtClean="0"/>
              <a:t>2025. 04. 27.</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99783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F5F1901C-D33B-4565-A7E4-5DF903098DB6}" type="datetimeFigureOut">
              <a:rPr lang="hu-HU" smtClean="0"/>
              <a:t>2025. 04. 27.</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07812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F5F1901C-D33B-4565-A7E4-5DF903098DB6}" type="datetimeFigureOut">
              <a:rPr lang="hu-HU" smtClean="0"/>
              <a:t>2025. 04. 27.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290308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F5F1901C-D33B-4565-A7E4-5DF903098DB6}" type="datetimeFigureOut">
              <a:rPr lang="hu-HU" smtClean="0"/>
              <a:t>2025. 04. 27.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88306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F1901C-D33B-4565-A7E4-5DF903098DB6}" type="datetimeFigureOut">
              <a:rPr lang="hu-HU" smtClean="0"/>
              <a:t>2025. 04. 27.</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FF2AA-B0B2-4F6D-BCD1-ED89749CA0E8}" type="slidenum">
              <a:rPr lang="hu-HU" smtClean="0"/>
              <a:t>‹#›</a:t>
            </a:fld>
            <a:endParaRPr lang="hu-HU"/>
          </a:p>
        </p:txBody>
      </p:sp>
    </p:spTree>
    <p:extLst>
      <p:ext uri="{BB962C8B-B14F-4D97-AF65-F5344CB8AC3E}">
        <p14:creationId xmlns:p14="http://schemas.microsoft.com/office/powerpoint/2010/main" val="798062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7000" b="-7000"/>
          </a:stretch>
        </a:blipFill>
        <a:effectLst/>
      </p:bgPr>
    </p:bg>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0385F041-E7FF-57D3-3ABA-EB8551B74E85}"/>
              </a:ext>
            </a:extLst>
          </p:cNvPr>
          <p:cNvSpPr>
            <a:spLocks/>
          </p:cNvSpPr>
          <p:nvPr/>
        </p:nvSpPr>
        <p:spPr>
          <a:xfrm>
            <a:off x="-27214" y="-13607"/>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3" name="Kép 2" descr="A képen virág, szöveg, kör, szív látható&#10;&#10;Lehet, hogy az AI által létrehozott tartalom helytelen.">
            <a:extLst>
              <a:ext uri="{FF2B5EF4-FFF2-40B4-BE49-F238E27FC236}">
                <a16:creationId xmlns:a16="http://schemas.microsoft.com/office/drawing/2014/main" id="{1FE77F12-CEFD-94EF-14A2-88C390B33B26}"/>
              </a:ext>
            </a:extLst>
          </p:cNvPr>
          <p:cNvPicPr>
            <a:picLocks noChangeAspect="1"/>
          </p:cNvPicPr>
          <p:nvPr/>
        </p:nvPicPr>
        <p:blipFill>
          <a:blip r:embed="rId3"/>
          <a:stretch>
            <a:fillRect/>
          </a:stretch>
        </p:blipFill>
        <p:spPr>
          <a:xfrm>
            <a:off x="5139416" y="3426958"/>
            <a:ext cx="1902279" cy="18764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Szövegdoboz 3">
            <a:extLst>
              <a:ext uri="{FF2B5EF4-FFF2-40B4-BE49-F238E27FC236}">
                <a16:creationId xmlns:a16="http://schemas.microsoft.com/office/drawing/2014/main" id="{EBE179C8-7DE2-7AC3-7D9D-3C72AA268F06}"/>
              </a:ext>
            </a:extLst>
          </p:cNvPr>
          <p:cNvSpPr txBox="1"/>
          <p:nvPr/>
        </p:nvSpPr>
        <p:spPr>
          <a:xfrm>
            <a:off x="1624692" y="1281792"/>
            <a:ext cx="89534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hu-HU" sz="8800" b="1">
                <a:solidFill>
                  <a:schemeClr val="bg1"/>
                </a:solidFill>
                <a:latin typeface="Century Schoolbook"/>
              </a:rPr>
              <a:t>REANBEAUTY</a:t>
            </a:r>
          </a:p>
          <a:p>
            <a:pPr algn="ctr"/>
            <a:r>
              <a:rPr lang="hu-HU" sz="2000" b="1" err="1">
                <a:solidFill>
                  <a:schemeClr val="bg1"/>
                </a:solidFill>
                <a:latin typeface="Century Schoolbook"/>
              </a:rPr>
              <a:t>Made</a:t>
            </a:r>
            <a:r>
              <a:rPr lang="hu-HU" sz="2000" b="1">
                <a:solidFill>
                  <a:schemeClr val="bg1"/>
                </a:solidFill>
                <a:latin typeface="Century Schoolbook"/>
              </a:rPr>
              <a:t> </a:t>
            </a:r>
            <a:r>
              <a:rPr lang="hu-HU" sz="2000" b="1" err="1">
                <a:solidFill>
                  <a:schemeClr val="bg1"/>
                </a:solidFill>
                <a:latin typeface="Century Schoolbook"/>
              </a:rPr>
              <a:t>by</a:t>
            </a:r>
            <a:r>
              <a:rPr lang="hu-HU" sz="2000" b="1">
                <a:solidFill>
                  <a:schemeClr val="bg1"/>
                </a:solidFill>
                <a:latin typeface="Century Schoolbook"/>
              </a:rPr>
              <a:t>: </a:t>
            </a:r>
            <a:r>
              <a:rPr lang="hu-HU" sz="2000" b="1" err="1">
                <a:solidFill>
                  <a:schemeClr val="bg1"/>
                </a:solidFill>
                <a:latin typeface="Century Schoolbook"/>
              </a:rPr>
              <a:t>Filák</a:t>
            </a:r>
            <a:r>
              <a:rPr lang="hu-HU" sz="2000" b="1">
                <a:solidFill>
                  <a:schemeClr val="bg1"/>
                </a:solidFill>
                <a:latin typeface="Century Schoolbook"/>
              </a:rPr>
              <a:t> Anita and Petrik Rebeka</a:t>
            </a:r>
          </a:p>
        </p:txBody>
      </p:sp>
    </p:spTree>
    <p:extLst>
      <p:ext uri="{BB962C8B-B14F-4D97-AF65-F5344CB8AC3E}">
        <p14:creationId xmlns:p14="http://schemas.microsoft.com/office/powerpoint/2010/main" val="426674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195AC22A-97D3-DD4B-C396-A8A271D2A2EB}"/>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5EE20DEC-65F0-569C-EF70-F9854BF4F979}"/>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3F0DFCF0-384A-6B20-ED21-FC737B1B93B6}"/>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DD436CAA-0D04-1C56-BBEB-C26D171AE895}"/>
              </a:ext>
            </a:extLst>
          </p:cNvPr>
          <p:cNvSpPr txBox="1"/>
          <p:nvPr/>
        </p:nvSpPr>
        <p:spPr>
          <a:xfrm>
            <a:off x="134630" y="799"/>
            <a:ext cx="774326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6000" b="1" dirty="0">
                <a:solidFill>
                  <a:schemeClr val="bg1"/>
                </a:solidFill>
                <a:latin typeface="Century Schoolbook"/>
                <a:ea typeface="+mn-lt"/>
                <a:cs typeface="+mn-lt"/>
              </a:rPr>
              <a:t>Miről szól a </a:t>
            </a:r>
            <a:r>
              <a:rPr lang="hu-HU" sz="6000" b="1" err="1">
                <a:solidFill>
                  <a:schemeClr val="bg1"/>
                </a:solidFill>
                <a:latin typeface="Century Schoolbook"/>
                <a:ea typeface="+mn-lt"/>
                <a:cs typeface="+mn-lt"/>
              </a:rPr>
              <a:t>ReanBeauty</a:t>
            </a:r>
            <a:r>
              <a:rPr lang="hu-HU" sz="6000" b="1" dirty="0">
                <a:solidFill>
                  <a:schemeClr val="bg1"/>
                </a:solidFill>
                <a:latin typeface="Century Schoolbook"/>
                <a:ea typeface="+mn-lt"/>
                <a:cs typeface="+mn-lt"/>
              </a:rPr>
              <a:t>?</a:t>
            </a:r>
            <a:endParaRPr lang="hu-HU" sz="6000" b="1" dirty="0">
              <a:solidFill>
                <a:schemeClr val="bg1"/>
              </a:solidFill>
              <a:latin typeface="Century Schoolbook"/>
            </a:endParaRPr>
          </a:p>
        </p:txBody>
      </p:sp>
      <p:sp>
        <p:nvSpPr>
          <p:cNvPr id="7" name="Szövegdoboz 6">
            <a:extLst>
              <a:ext uri="{FF2B5EF4-FFF2-40B4-BE49-F238E27FC236}">
                <a16:creationId xmlns:a16="http://schemas.microsoft.com/office/drawing/2014/main" id="{7D82B56D-3478-1410-40A8-04506D0BAFE4}"/>
              </a:ext>
            </a:extLst>
          </p:cNvPr>
          <p:cNvSpPr txBox="1"/>
          <p:nvPr/>
        </p:nvSpPr>
        <p:spPr>
          <a:xfrm>
            <a:off x="374640" y="2700308"/>
            <a:ext cx="760328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hu-HU" sz="3600" b="1" dirty="0">
                <a:solidFill>
                  <a:schemeClr val="bg1"/>
                </a:solidFill>
                <a:latin typeface="Century Schoolbook"/>
                <a:ea typeface="+mn-lt"/>
                <a:cs typeface="+mn-lt"/>
              </a:rPr>
              <a:t>Független vélemények</a:t>
            </a:r>
            <a:endParaRPr lang="hu-HU" sz="3600" b="1">
              <a:solidFill>
                <a:schemeClr val="bg1"/>
              </a:solidFill>
              <a:latin typeface="Century Schoolbook"/>
            </a:endParaRPr>
          </a:p>
          <a:p>
            <a:pPr marL="285750" indent="-285750">
              <a:buFont typeface="Arial"/>
              <a:buChar char="•"/>
            </a:pPr>
            <a:r>
              <a:rPr lang="hu-HU" sz="3600" b="1" dirty="0">
                <a:solidFill>
                  <a:schemeClr val="bg1"/>
                </a:solidFill>
                <a:latin typeface="Century Schoolbook"/>
                <a:ea typeface="+mn-lt"/>
                <a:cs typeface="+mn-lt"/>
              </a:rPr>
              <a:t>Őszinte tapasztalatmegosztás</a:t>
            </a:r>
            <a:endParaRPr lang="hu-HU" sz="3600" b="1">
              <a:solidFill>
                <a:schemeClr val="bg1"/>
              </a:solidFill>
              <a:latin typeface="Century Schoolbook"/>
            </a:endParaRPr>
          </a:p>
          <a:p>
            <a:pPr marL="285750" indent="-285750">
              <a:buFont typeface="Arial"/>
              <a:buChar char="•"/>
            </a:pPr>
            <a:r>
              <a:rPr lang="hu-HU" sz="3600" b="1" dirty="0">
                <a:solidFill>
                  <a:schemeClr val="bg1"/>
                </a:solidFill>
                <a:latin typeface="Century Schoolbook"/>
                <a:ea typeface="+mn-lt"/>
                <a:cs typeface="+mn-lt"/>
              </a:rPr>
              <a:t>Arc- és hajápolás fókuszban</a:t>
            </a:r>
            <a:endParaRPr lang="hu-HU" sz="3600" b="1" dirty="0">
              <a:solidFill>
                <a:schemeClr val="bg1"/>
              </a:solidFill>
              <a:latin typeface="Century Schoolbook"/>
            </a:endParaRPr>
          </a:p>
          <a:p>
            <a:pPr marL="285750" indent="-285750">
              <a:buFont typeface="Arial"/>
              <a:buChar char="•"/>
            </a:pPr>
            <a:r>
              <a:rPr lang="hu-HU" sz="3600" b="1" dirty="0">
                <a:solidFill>
                  <a:schemeClr val="bg1"/>
                </a:solidFill>
                <a:latin typeface="Century Schoolbook"/>
                <a:ea typeface="+mn-lt"/>
                <a:cs typeface="+mn-lt"/>
              </a:rPr>
              <a:t>Segítség allergiásoknak</a:t>
            </a:r>
            <a:endParaRPr lang="hu-HU" sz="3600" b="1" dirty="0">
              <a:solidFill>
                <a:schemeClr val="bg1"/>
              </a:solidFill>
              <a:latin typeface="Century Schoolbook"/>
            </a:endParaRPr>
          </a:p>
          <a:p>
            <a:endParaRPr lang="hu-HU" dirty="0"/>
          </a:p>
        </p:txBody>
      </p:sp>
      <p:pic>
        <p:nvPicPr>
          <p:cNvPr id="9" name="Kép 8" descr="A képen virág, szöveg, kör, szív látható&#10;&#10;Lehet, hogy az AI által létrehozott tartalom helytelen.">
            <a:extLst>
              <a:ext uri="{FF2B5EF4-FFF2-40B4-BE49-F238E27FC236}">
                <a16:creationId xmlns:a16="http://schemas.microsoft.com/office/drawing/2014/main" id="{D4C0433A-ECEC-D8B9-BEC7-B6024D986FD5}"/>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2602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46758DA8-8212-96D2-6CE8-B9D70766E499}"/>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D62FE7DC-E744-7AF6-A7F3-A69DAF577EC5}"/>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0260DFF2-B239-6B7E-57DD-C7B430254DE2}"/>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DB61E832-60D9-3D9F-9A20-FA4683DE1DFE}"/>
              </a:ext>
            </a:extLst>
          </p:cNvPr>
          <p:cNvSpPr txBox="1"/>
          <p:nvPr/>
        </p:nvSpPr>
        <p:spPr>
          <a:xfrm>
            <a:off x="134630" y="209735"/>
            <a:ext cx="105454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5400" b="1" dirty="0">
                <a:solidFill>
                  <a:schemeClr val="bg1"/>
                </a:solidFill>
                <a:latin typeface="Century Schoolbook"/>
                <a:ea typeface="+mn-lt"/>
                <a:cs typeface="+mn-lt"/>
              </a:rPr>
              <a:t>A projekt során használt eszközök és alkalmazások</a:t>
            </a:r>
            <a:endParaRPr lang="hu-HU" sz="5400" b="1" dirty="0">
              <a:solidFill>
                <a:schemeClr val="bg1"/>
              </a:solidFill>
              <a:latin typeface="Century Schoolbook"/>
            </a:endParaRP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959E1722-BB03-7BAA-86DC-E9B92CE72968}"/>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Szövegdoboz 7">
            <a:extLst>
              <a:ext uri="{FF2B5EF4-FFF2-40B4-BE49-F238E27FC236}">
                <a16:creationId xmlns:a16="http://schemas.microsoft.com/office/drawing/2014/main" id="{E07077EA-1DD7-015B-1C2E-1065787201B4}"/>
              </a:ext>
            </a:extLst>
          </p:cNvPr>
          <p:cNvSpPr txBox="1"/>
          <p:nvPr/>
        </p:nvSpPr>
        <p:spPr>
          <a:xfrm>
            <a:off x="1453243" y="2356756"/>
            <a:ext cx="836567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hu-HU" sz="2400" b="1" dirty="0">
                <a:solidFill>
                  <a:schemeClr val="bg1"/>
                </a:solidFill>
                <a:latin typeface="Century Schoolbook"/>
                <a:ea typeface="+mn-lt"/>
                <a:cs typeface="+mn-lt"/>
              </a:rPr>
              <a:t>PHP, HTML5, CSS3 és JavaScript </a:t>
            </a:r>
            <a:endParaRPr lang="hu-HU" sz="2400" b="1" dirty="0">
              <a:solidFill>
                <a:schemeClr val="bg1"/>
              </a:solidFill>
              <a:latin typeface="Century Schoolbook"/>
            </a:endParaRPr>
          </a:p>
          <a:p>
            <a:pPr marL="285750" indent="-285750">
              <a:buFont typeface="Arial"/>
              <a:buChar char="•"/>
            </a:pPr>
            <a:r>
              <a:rPr lang="hu-HU" sz="2400" b="1" dirty="0" err="1">
                <a:solidFill>
                  <a:schemeClr val="bg1"/>
                </a:solidFill>
                <a:latin typeface="Century Schoolbook"/>
                <a:ea typeface="+mn-lt"/>
                <a:cs typeface="+mn-lt"/>
              </a:rPr>
              <a:t>Laravel</a:t>
            </a:r>
            <a:r>
              <a:rPr lang="hu-HU" sz="2400" b="1" dirty="0">
                <a:solidFill>
                  <a:schemeClr val="bg1"/>
                </a:solidFill>
                <a:latin typeface="Century Schoolbook"/>
                <a:ea typeface="+mn-lt"/>
                <a:cs typeface="+mn-lt"/>
              </a:rPr>
              <a:t> 10</a:t>
            </a:r>
            <a:endParaRPr lang="hu-HU" sz="2400" b="1" dirty="0">
              <a:solidFill>
                <a:schemeClr val="bg1"/>
              </a:solidFill>
              <a:latin typeface="Century Schoolbook"/>
            </a:endParaRPr>
          </a:p>
          <a:p>
            <a:pPr marL="285750" indent="-285750">
              <a:buFont typeface="Arial"/>
              <a:buChar char="•"/>
            </a:pPr>
            <a:r>
              <a:rPr lang="hu-HU" sz="2400" b="1" dirty="0" err="1">
                <a:solidFill>
                  <a:schemeClr val="bg1"/>
                </a:solidFill>
                <a:latin typeface="Century Schoolbook"/>
                <a:ea typeface="+mn-lt"/>
                <a:cs typeface="+mn-lt"/>
              </a:rPr>
              <a:t>Bootstrap</a:t>
            </a:r>
            <a:r>
              <a:rPr lang="hu-HU" sz="2400" b="1" dirty="0">
                <a:solidFill>
                  <a:schemeClr val="bg1"/>
                </a:solidFill>
                <a:latin typeface="Century Schoolbook"/>
                <a:ea typeface="+mn-lt"/>
                <a:cs typeface="+mn-lt"/>
              </a:rPr>
              <a:t> 5 </a:t>
            </a:r>
            <a:endParaRPr lang="hu-HU" sz="2400" b="1" dirty="0">
              <a:solidFill>
                <a:schemeClr val="bg1"/>
              </a:solidFill>
              <a:latin typeface="Century Schoolbook"/>
            </a:endParaRPr>
          </a:p>
          <a:p>
            <a:pPr marL="285750" indent="-285750">
              <a:buFont typeface="Arial"/>
              <a:buChar char="•"/>
            </a:pPr>
            <a:r>
              <a:rPr lang="hu-HU" sz="2400" b="1" dirty="0" err="1">
                <a:solidFill>
                  <a:schemeClr val="bg1"/>
                </a:solidFill>
                <a:latin typeface="Century Schoolbook"/>
                <a:ea typeface="+mn-lt"/>
                <a:cs typeface="+mn-lt"/>
              </a:rPr>
              <a:t>MySQL</a:t>
            </a:r>
            <a:r>
              <a:rPr lang="hu-HU" sz="2400" b="1" dirty="0">
                <a:solidFill>
                  <a:schemeClr val="bg1"/>
                </a:solidFill>
                <a:latin typeface="Century Schoolbook"/>
                <a:ea typeface="+mn-lt"/>
                <a:cs typeface="+mn-lt"/>
              </a:rPr>
              <a:t> </a:t>
            </a:r>
            <a:endParaRPr lang="hu-HU" sz="2400" b="1" dirty="0">
              <a:solidFill>
                <a:schemeClr val="bg1"/>
              </a:solidFill>
              <a:latin typeface="Century Schoolbook"/>
            </a:endParaRPr>
          </a:p>
          <a:p>
            <a:pPr marL="285750" indent="-285750">
              <a:buFont typeface="Arial"/>
              <a:buChar char="•"/>
            </a:pPr>
            <a:r>
              <a:rPr lang="hu-HU" sz="2400" b="1" dirty="0">
                <a:solidFill>
                  <a:schemeClr val="bg1"/>
                </a:solidFill>
                <a:latin typeface="Century Schoolbook"/>
                <a:ea typeface="+mn-lt"/>
                <a:cs typeface="+mn-lt"/>
              </a:rPr>
              <a:t>Visual </a:t>
            </a:r>
            <a:r>
              <a:rPr lang="hu-HU" sz="2400" b="1" dirty="0" err="1">
                <a:solidFill>
                  <a:schemeClr val="bg1"/>
                </a:solidFill>
                <a:latin typeface="Century Schoolbook"/>
                <a:ea typeface="+mn-lt"/>
                <a:cs typeface="+mn-lt"/>
              </a:rPr>
              <a:t>Studio</a:t>
            </a:r>
            <a:r>
              <a:rPr lang="hu-HU" sz="2400" b="1" dirty="0">
                <a:solidFill>
                  <a:schemeClr val="bg1"/>
                </a:solidFill>
                <a:latin typeface="Century Schoolbook"/>
                <a:ea typeface="+mn-lt"/>
                <a:cs typeface="+mn-lt"/>
              </a:rPr>
              <a:t> </a:t>
            </a:r>
            <a:r>
              <a:rPr lang="hu-HU" sz="2400" b="1" dirty="0" err="1">
                <a:solidFill>
                  <a:schemeClr val="bg1"/>
                </a:solidFill>
                <a:latin typeface="Century Schoolbook"/>
                <a:ea typeface="+mn-lt"/>
                <a:cs typeface="+mn-lt"/>
              </a:rPr>
              <a:t>Code</a:t>
            </a:r>
            <a:r>
              <a:rPr lang="hu-HU" sz="2400" b="1" dirty="0">
                <a:solidFill>
                  <a:schemeClr val="bg1"/>
                </a:solidFill>
                <a:latin typeface="Century Schoolbook"/>
                <a:ea typeface="+mn-lt"/>
                <a:cs typeface="+mn-lt"/>
              </a:rPr>
              <a:t> </a:t>
            </a:r>
            <a:endParaRPr lang="hu-HU" sz="2400" b="1" dirty="0">
              <a:solidFill>
                <a:schemeClr val="bg1"/>
              </a:solidFill>
              <a:latin typeface="Century Schoolbook"/>
            </a:endParaRPr>
          </a:p>
          <a:p>
            <a:pPr marL="285750" indent="-285750">
              <a:buFont typeface="Arial"/>
              <a:buChar char="•"/>
            </a:pPr>
            <a:r>
              <a:rPr lang="hu-HU" sz="2400" b="1" dirty="0">
                <a:solidFill>
                  <a:schemeClr val="bg1"/>
                </a:solidFill>
                <a:latin typeface="Century Schoolbook"/>
                <a:ea typeface="+mn-lt"/>
                <a:cs typeface="+mn-lt"/>
              </a:rPr>
              <a:t>GitHub </a:t>
            </a:r>
            <a:endParaRPr lang="hu-HU" sz="2400" b="1" dirty="0">
              <a:solidFill>
                <a:schemeClr val="bg1"/>
              </a:solidFill>
              <a:latin typeface="Century Schoolbook"/>
            </a:endParaRPr>
          </a:p>
          <a:p>
            <a:pPr marL="285750" indent="-285750">
              <a:buFont typeface="Arial"/>
              <a:buChar char="•"/>
            </a:pPr>
            <a:r>
              <a:rPr lang="hu-HU" sz="2400" b="1" dirty="0">
                <a:solidFill>
                  <a:schemeClr val="bg1"/>
                </a:solidFill>
                <a:latin typeface="Century Schoolbook"/>
                <a:ea typeface="+mn-lt"/>
                <a:cs typeface="+mn-lt"/>
              </a:rPr>
              <a:t>Microsoft Word</a:t>
            </a:r>
            <a:endParaRPr lang="hu-HU" sz="2400" b="1" dirty="0">
              <a:solidFill>
                <a:schemeClr val="bg1"/>
              </a:solidFill>
              <a:latin typeface="Century Schoolbook"/>
            </a:endParaRPr>
          </a:p>
          <a:p>
            <a:pPr marL="285750" indent="-285750">
              <a:buFont typeface="Arial"/>
              <a:buChar char="•"/>
            </a:pPr>
            <a:r>
              <a:rPr lang="hu-HU" sz="2400" b="1" dirty="0">
                <a:solidFill>
                  <a:schemeClr val="bg1"/>
                </a:solidFill>
                <a:latin typeface="Century Schoolbook"/>
                <a:ea typeface="+mn-lt"/>
                <a:cs typeface="+mn-lt"/>
              </a:rPr>
              <a:t>PowerPoint</a:t>
            </a:r>
            <a:endParaRPr lang="hu-HU" sz="2400" b="1" dirty="0">
              <a:solidFill>
                <a:schemeClr val="bg1"/>
              </a:solidFill>
              <a:latin typeface="Century Schoolbook"/>
            </a:endParaRPr>
          </a:p>
          <a:p>
            <a:pPr marL="285750" indent="-285750">
              <a:buFont typeface="Arial"/>
              <a:buChar char="•"/>
            </a:pPr>
            <a:r>
              <a:rPr lang="hu-HU" sz="2400" b="1" dirty="0" err="1">
                <a:solidFill>
                  <a:schemeClr val="bg1"/>
                </a:solidFill>
                <a:latin typeface="Century Schoolbook"/>
                <a:ea typeface="+mn-lt"/>
                <a:cs typeface="+mn-lt"/>
              </a:rPr>
              <a:t>Miro</a:t>
            </a:r>
            <a:r>
              <a:rPr lang="hu-HU" sz="2400" b="1" dirty="0">
                <a:solidFill>
                  <a:schemeClr val="bg1"/>
                </a:solidFill>
                <a:latin typeface="Century Schoolbook"/>
                <a:ea typeface="+mn-lt"/>
                <a:cs typeface="+mn-lt"/>
              </a:rPr>
              <a:t> – Tervezés</a:t>
            </a:r>
            <a:endParaRPr lang="hu-HU" sz="2400" b="1">
              <a:solidFill>
                <a:schemeClr val="bg1"/>
              </a:solidFill>
              <a:latin typeface="Century Schoolbook"/>
            </a:endParaRPr>
          </a:p>
          <a:p>
            <a:pPr marL="285750" indent="-285750">
              <a:buFont typeface="Arial"/>
              <a:buChar char="•"/>
            </a:pPr>
            <a:r>
              <a:rPr lang="hu-HU" sz="2400" b="1" dirty="0">
                <a:solidFill>
                  <a:schemeClr val="bg1"/>
                </a:solidFill>
                <a:latin typeface="Century Schoolbook"/>
                <a:ea typeface="+mn-lt"/>
                <a:cs typeface="+mn-lt"/>
              </a:rPr>
              <a:t>dbdiagram.io </a:t>
            </a:r>
            <a:endParaRPr lang="hu-HU" sz="2400" b="1" dirty="0">
              <a:solidFill>
                <a:schemeClr val="bg1"/>
              </a:solidFill>
              <a:latin typeface="Century Schoolbook"/>
            </a:endParaRPr>
          </a:p>
          <a:p>
            <a:pPr algn="l"/>
            <a:endParaRPr lang="hu-HU" dirty="0"/>
          </a:p>
        </p:txBody>
      </p:sp>
    </p:spTree>
    <p:extLst>
      <p:ext uri="{BB962C8B-B14F-4D97-AF65-F5344CB8AC3E}">
        <p14:creationId xmlns:p14="http://schemas.microsoft.com/office/powerpoint/2010/main" val="207300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20ED1E8C-4687-6740-0435-83D4E43A4CC3}"/>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5C9C2547-F5B9-C11C-EB50-D966874BD90B}"/>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C39D08AB-0332-6BF5-BCFF-F5BBDE926C8E}"/>
              </a:ext>
            </a:extLst>
          </p:cNvPr>
          <p:cNvSpPr/>
          <p:nvPr/>
        </p:nvSpPr>
        <p:spPr>
          <a:xfrm>
            <a:off x="-36447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717A9EB8-63B3-B672-9198-A1BE771113FA}"/>
              </a:ext>
            </a:extLst>
          </p:cNvPr>
          <p:cNvSpPr txBox="1"/>
          <p:nvPr/>
        </p:nvSpPr>
        <p:spPr>
          <a:xfrm>
            <a:off x="134630" y="799"/>
            <a:ext cx="841923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6000" b="1" dirty="0">
                <a:solidFill>
                  <a:schemeClr val="bg1"/>
                </a:solidFill>
                <a:latin typeface="Century Schoolbook"/>
              </a:rPr>
              <a:t>Feladatmegosztás a projektmunka során</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D84E95C7-194C-41A6-B2B1-AE4E57F734F7}"/>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Ábra 5" descr="Kézhajú ember kéz kezét felemelő nő">
            <a:extLst>
              <a:ext uri="{FF2B5EF4-FFF2-40B4-BE49-F238E27FC236}">
                <a16:creationId xmlns:a16="http://schemas.microsoft.com/office/drawing/2014/main" id="{6167B8CA-0E73-31C2-8240-6371149926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509" y="3100216"/>
            <a:ext cx="3108529" cy="3959327"/>
          </a:xfrm>
          <a:prstGeom prst="rect">
            <a:avLst/>
          </a:prstGeom>
        </p:spPr>
      </p:pic>
      <p:sp>
        <p:nvSpPr>
          <p:cNvPr id="8" name="Téglalap: egyik sarkán lekerekítve 7">
            <a:extLst>
              <a:ext uri="{FF2B5EF4-FFF2-40B4-BE49-F238E27FC236}">
                <a16:creationId xmlns:a16="http://schemas.microsoft.com/office/drawing/2014/main" id="{7FFC4D69-978A-70FF-3C31-74539984D834}"/>
              </a:ext>
            </a:extLst>
          </p:cNvPr>
          <p:cNvSpPr/>
          <p:nvPr/>
        </p:nvSpPr>
        <p:spPr>
          <a:xfrm>
            <a:off x="-81018" y="6222234"/>
            <a:ext cx="3997955" cy="691679"/>
          </a:xfrm>
          <a:prstGeom prst="round1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hu-HU" sz="3200" b="1" dirty="0">
                <a:latin typeface="Century Schoolbook"/>
              </a:rPr>
              <a:t>Petrik Rebeka</a:t>
            </a:r>
          </a:p>
        </p:txBody>
      </p:sp>
      <p:sp>
        <p:nvSpPr>
          <p:cNvPr id="11" name="Szövegdoboz 10">
            <a:extLst>
              <a:ext uri="{FF2B5EF4-FFF2-40B4-BE49-F238E27FC236}">
                <a16:creationId xmlns:a16="http://schemas.microsoft.com/office/drawing/2014/main" id="{9A189233-4FA3-A1F8-E4C6-0E97DA815E5B}"/>
              </a:ext>
            </a:extLst>
          </p:cNvPr>
          <p:cNvSpPr txBox="1"/>
          <p:nvPr/>
        </p:nvSpPr>
        <p:spPr>
          <a:xfrm>
            <a:off x="5296452" y="2867664"/>
            <a:ext cx="5072063" cy="3524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3600" b="1" dirty="0">
                <a:solidFill>
                  <a:schemeClr val="bg1"/>
                </a:solidFill>
                <a:latin typeface="Century Schoolbook"/>
                <a:ea typeface="+mn-lt"/>
                <a:cs typeface="+mn-lt"/>
              </a:rPr>
              <a:t>Frontend:</a:t>
            </a:r>
            <a:endParaRPr lang="hu-HU" sz="3600" b="1">
              <a:solidFill>
                <a:schemeClr val="bg1"/>
              </a:solidFill>
              <a:latin typeface="Century Schoolbook"/>
              <a:ea typeface="+mn-lt"/>
              <a:cs typeface="+mn-lt"/>
            </a:endParaRPr>
          </a:p>
          <a:p>
            <a:pPr marL="511810" indent="-511810">
              <a:spcBef>
                <a:spcPts val="1500"/>
              </a:spcBef>
              <a:buFont typeface="Arial,Sans-Serif"/>
              <a:buChar char="•"/>
            </a:pPr>
            <a:r>
              <a:rPr lang="en-US" sz="3600" b="1" dirty="0">
                <a:solidFill>
                  <a:schemeClr val="bg1"/>
                </a:solidFill>
                <a:latin typeface="Century Schoolbook"/>
              </a:rPr>
              <a:t>UI </a:t>
            </a:r>
            <a:r>
              <a:rPr lang="en-US" sz="3600" b="1" err="1">
                <a:solidFill>
                  <a:schemeClr val="bg1"/>
                </a:solidFill>
                <a:latin typeface="Century Schoolbook"/>
              </a:rPr>
              <a:t>kialakítás</a:t>
            </a:r>
            <a:endParaRPr lang="en-US" sz="3600" b="1">
              <a:solidFill>
                <a:schemeClr val="bg1"/>
              </a:solidFill>
              <a:latin typeface="Century Schoolbook"/>
            </a:endParaRPr>
          </a:p>
          <a:p>
            <a:pPr marL="511810" indent="-511810">
              <a:spcBef>
                <a:spcPts val="1500"/>
              </a:spcBef>
              <a:buFont typeface="Arial,Sans-Serif"/>
              <a:buChar char="•"/>
            </a:pPr>
            <a:r>
              <a:rPr lang="en-US" sz="3600" b="1" dirty="0">
                <a:solidFill>
                  <a:schemeClr val="bg1"/>
                </a:solidFill>
                <a:latin typeface="Century Schoolbook"/>
              </a:rPr>
              <a:t>Reszponzív </a:t>
            </a:r>
            <a:r>
              <a:rPr lang="en-US" sz="3600" b="1" err="1">
                <a:solidFill>
                  <a:schemeClr val="bg1"/>
                </a:solidFill>
                <a:latin typeface="Century Schoolbook"/>
              </a:rPr>
              <a:t>dizájn</a:t>
            </a:r>
            <a:endParaRPr lang="en-US" sz="3600" b="1">
              <a:solidFill>
                <a:schemeClr val="bg1"/>
              </a:solidFill>
              <a:latin typeface="Century Schoolbook"/>
            </a:endParaRPr>
          </a:p>
          <a:p>
            <a:pPr marL="1028700" lvl="1" indent="-571500">
              <a:buFont typeface="Arial"/>
              <a:buChar char="•"/>
            </a:pPr>
            <a:endParaRPr lang="hu-HU" sz="3600" b="1" dirty="0">
              <a:solidFill>
                <a:schemeClr val="bg1"/>
              </a:solidFill>
              <a:latin typeface="Century Schoolbook"/>
            </a:endParaRPr>
          </a:p>
          <a:p>
            <a:pPr lvl="1"/>
            <a:endParaRPr lang="hu-HU" sz="3600" b="1" dirty="0">
              <a:solidFill>
                <a:schemeClr val="bg1"/>
              </a:solidFill>
              <a:latin typeface="Century Schoolbook"/>
            </a:endParaRPr>
          </a:p>
          <a:p>
            <a:endParaRPr lang="hu-HU" dirty="0">
              <a:solidFill>
                <a:srgbClr val="000000"/>
              </a:solidFill>
              <a:latin typeface="Aptos" panose="020B0004020202020204"/>
            </a:endParaRPr>
          </a:p>
        </p:txBody>
      </p:sp>
    </p:spTree>
    <p:extLst>
      <p:ext uri="{BB962C8B-B14F-4D97-AF65-F5344CB8AC3E}">
        <p14:creationId xmlns:p14="http://schemas.microsoft.com/office/powerpoint/2010/main" val="8163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668B41AD-B40E-5380-41AE-2E02C3A0FE73}"/>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ED220113-C11A-11A7-ACB1-516E0918874E}"/>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88CD3F51-6A5F-4966-0ED0-130146AC9556}"/>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3143C64B-D9DE-AF3E-8307-3D21E29F6EEE}"/>
              </a:ext>
            </a:extLst>
          </p:cNvPr>
          <p:cNvSpPr txBox="1"/>
          <p:nvPr/>
        </p:nvSpPr>
        <p:spPr>
          <a:xfrm>
            <a:off x="134630" y="799"/>
            <a:ext cx="841923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6000" b="1" dirty="0">
                <a:solidFill>
                  <a:schemeClr val="bg1"/>
                </a:solidFill>
                <a:latin typeface="Century Schoolbook"/>
              </a:rPr>
              <a:t>Feladatmegosztás a projektmunka során</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68BE4F5A-6A17-F492-9C32-4478F83F9FA1}"/>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Ábra 2" descr="Hordom nő egy karigan">
            <a:extLst>
              <a:ext uri="{FF2B5EF4-FFF2-40B4-BE49-F238E27FC236}">
                <a16:creationId xmlns:a16="http://schemas.microsoft.com/office/drawing/2014/main" id="{6850069A-AC96-69E6-13C3-BD854ACBD0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 y="3112716"/>
            <a:ext cx="2856939" cy="3994334"/>
          </a:xfrm>
          <a:prstGeom prst="rect">
            <a:avLst/>
          </a:prstGeom>
        </p:spPr>
      </p:pic>
      <p:sp>
        <p:nvSpPr>
          <p:cNvPr id="10" name="Téglalap: egyik sarkán lekerekítve 9">
            <a:extLst>
              <a:ext uri="{FF2B5EF4-FFF2-40B4-BE49-F238E27FC236}">
                <a16:creationId xmlns:a16="http://schemas.microsoft.com/office/drawing/2014/main" id="{98C4C021-B539-F2D6-E698-3FDCED575877}"/>
              </a:ext>
            </a:extLst>
          </p:cNvPr>
          <p:cNvSpPr/>
          <p:nvPr/>
        </p:nvSpPr>
        <p:spPr>
          <a:xfrm>
            <a:off x="-81018" y="6222234"/>
            <a:ext cx="3997955" cy="691679"/>
          </a:xfrm>
          <a:prstGeom prst="round1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hu-HU" sz="3200" b="1" dirty="0" err="1">
                <a:latin typeface="Century Schoolbook"/>
              </a:rPr>
              <a:t>Filák</a:t>
            </a:r>
            <a:r>
              <a:rPr lang="hu-HU" sz="3200" b="1" dirty="0">
                <a:latin typeface="Century Schoolbook"/>
              </a:rPr>
              <a:t> Anita</a:t>
            </a:r>
          </a:p>
        </p:txBody>
      </p:sp>
      <p:sp>
        <p:nvSpPr>
          <p:cNvPr id="11" name="Szövegdoboz 10">
            <a:extLst>
              <a:ext uri="{FF2B5EF4-FFF2-40B4-BE49-F238E27FC236}">
                <a16:creationId xmlns:a16="http://schemas.microsoft.com/office/drawing/2014/main" id="{53544E6B-6EB6-54A6-D881-06F49BF6CF32}"/>
              </a:ext>
            </a:extLst>
          </p:cNvPr>
          <p:cNvSpPr txBox="1"/>
          <p:nvPr/>
        </p:nvSpPr>
        <p:spPr>
          <a:xfrm>
            <a:off x="5124388" y="2855374"/>
            <a:ext cx="4838547" cy="31169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3600" b="1">
                <a:solidFill>
                  <a:schemeClr val="bg1"/>
                </a:solidFill>
                <a:latin typeface="Century Schoolbook"/>
                <a:ea typeface="+mn-lt"/>
                <a:cs typeface="+mn-lt"/>
              </a:rPr>
              <a:t>Backend:</a:t>
            </a:r>
            <a:endParaRPr lang="hu-HU" sz="3600" b="1" dirty="0">
              <a:solidFill>
                <a:schemeClr val="bg1"/>
              </a:solidFill>
              <a:latin typeface="Century Schoolbook"/>
              <a:ea typeface="+mn-lt"/>
              <a:cs typeface="+mn-lt"/>
            </a:endParaRPr>
          </a:p>
          <a:p>
            <a:pPr marL="1028700" lvl="1" indent="-571500">
              <a:buFont typeface="Arial"/>
              <a:buChar char="•"/>
            </a:pPr>
            <a:r>
              <a:rPr lang="hu-HU" sz="3600" b="1" dirty="0">
                <a:solidFill>
                  <a:schemeClr val="bg1"/>
                </a:solidFill>
                <a:latin typeface="Century Schoolbook"/>
                <a:ea typeface="+mn-lt"/>
                <a:cs typeface="+mn-lt"/>
              </a:rPr>
              <a:t>Adatbázis</a:t>
            </a:r>
            <a:endParaRPr lang="hu-HU" sz="3600" b="1">
              <a:solidFill>
                <a:schemeClr val="bg1"/>
              </a:solidFill>
              <a:latin typeface="Century Schoolbook"/>
            </a:endParaRPr>
          </a:p>
          <a:p>
            <a:pPr marL="1028700" lvl="1" indent="-571500">
              <a:buFont typeface="Arial"/>
              <a:buChar char="•"/>
            </a:pPr>
            <a:r>
              <a:rPr lang="hu-HU" sz="3600" b="1" err="1">
                <a:solidFill>
                  <a:schemeClr val="bg1"/>
                </a:solidFill>
                <a:latin typeface="Century Schoolbook"/>
                <a:ea typeface="+mn-lt"/>
                <a:cs typeface="+mn-lt"/>
              </a:rPr>
              <a:t>Controller</a:t>
            </a:r>
            <a:endParaRPr lang="hu-HU" sz="3600" b="1">
              <a:solidFill>
                <a:schemeClr val="bg1"/>
              </a:solidFill>
              <a:latin typeface="Century Schoolbook"/>
            </a:endParaRPr>
          </a:p>
          <a:p>
            <a:pPr marL="1028700" lvl="1" indent="-571500">
              <a:buFont typeface="Arial"/>
              <a:buChar char="•"/>
            </a:pPr>
            <a:r>
              <a:rPr lang="hu-HU" sz="3600" b="1" dirty="0">
                <a:solidFill>
                  <a:schemeClr val="bg1"/>
                </a:solidFill>
                <a:latin typeface="Century Schoolbook"/>
                <a:ea typeface="+mn-lt"/>
                <a:cs typeface="+mn-lt"/>
              </a:rPr>
              <a:t>Migráció</a:t>
            </a:r>
            <a:endParaRPr lang="hu-HU" sz="3600" b="1">
              <a:solidFill>
                <a:schemeClr val="bg1"/>
              </a:solidFill>
              <a:latin typeface="Century Schoolbook"/>
            </a:endParaRPr>
          </a:p>
          <a:p>
            <a:pPr marL="1028700" lvl="1" indent="-571500">
              <a:buFont typeface="Arial"/>
              <a:buChar char="•"/>
            </a:pPr>
            <a:r>
              <a:rPr lang="hu-HU" sz="3600" b="1" dirty="0">
                <a:solidFill>
                  <a:schemeClr val="bg1"/>
                </a:solidFill>
                <a:latin typeface="Century Schoolbook"/>
                <a:ea typeface="+mn-lt"/>
                <a:cs typeface="+mn-lt"/>
              </a:rPr>
              <a:t>Modellek</a:t>
            </a:r>
            <a:endParaRPr lang="hu-HU" sz="3600" b="1" dirty="0">
              <a:solidFill>
                <a:schemeClr val="bg1"/>
              </a:solidFill>
              <a:latin typeface="Century Schoolbook"/>
            </a:endParaRPr>
          </a:p>
          <a:p>
            <a:pPr algn="l"/>
            <a:endParaRPr lang="hu-HU" dirty="0"/>
          </a:p>
        </p:txBody>
      </p:sp>
    </p:spTree>
    <p:extLst>
      <p:ext uri="{BB962C8B-B14F-4D97-AF65-F5344CB8AC3E}">
        <p14:creationId xmlns:p14="http://schemas.microsoft.com/office/powerpoint/2010/main" val="92426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02366E66-2A37-5141-A154-2CEF2E2F5804}"/>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1253B2F7-CC6B-FCE9-2C16-467F08D6F7AD}"/>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2400" dirty="0">
              <a:solidFill>
                <a:schemeClr val="bg1"/>
              </a:solidFill>
              <a:latin typeface="Aptos"/>
            </a:endParaRPr>
          </a:p>
          <a:p>
            <a:pPr algn="ctr"/>
            <a:endParaRPr lang="hu-HU">
              <a:solidFill>
                <a:schemeClr val="bg1"/>
              </a:solidFill>
            </a:endParaRPr>
          </a:p>
        </p:txBody>
      </p:sp>
      <p:sp>
        <p:nvSpPr>
          <p:cNvPr id="2" name="Téglalap: lekerekített 1">
            <a:extLst>
              <a:ext uri="{FF2B5EF4-FFF2-40B4-BE49-F238E27FC236}">
                <a16:creationId xmlns:a16="http://schemas.microsoft.com/office/drawing/2014/main" id="{5DC70431-CF83-D90B-D841-969AA7932C4A}"/>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EB244B1B-AFC6-5C2F-3B6C-ECE031E58100}"/>
              </a:ext>
            </a:extLst>
          </p:cNvPr>
          <p:cNvSpPr txBox="1"/>
          <p:nvPr/>
        </p:nvSpPr>
        <p:spPr>
          <a:xfrm>
            <a:off x="134630" y="209735"/>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chemeClr val="bg1"/>
                </a:solidFill>
                <a:latin typeface="Century Schoolbook"/>
              </a:rPr>
              <a:t>Future development</a:t>
            </a:r>
            <a:endParaRPr lang="hu-HU" sz="6000" b="1" dirty="0">
              <a:solidFill>
                <a:schemeClr val="bg1"/>
              </a:solidFill>
              <a:latin typeface="Century Schoolbook"/>
            </a:endParaRP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67684D8B-03C3-C275-4547-97CCBBB105D2}"/>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Szövegdoboz 5">
            <a:extLst>
              <a:ext uri="{FF2B5EF4-FFF2-40B4-BE49-F238E27FC236}">
                <a16:creationId xmlns:a16="http://schemas.microsoft.com/office/drawing/2014/main" id="{815EBE28-6F5F-FD86-BA0E-B91832385F58}"/>
              </a:ext>
            </a:extLst>
          </p:cNvPr>
          <p:cNvSpPr txBox="1"/>
          <p:nvPr/>
        </p:nvSpPr>
        <p:spPr>
          <a:xfrm>
            <a:off x="1017373" y="2572265"/>
            <a:ext cx="7552037" cy="3131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1810" indent="-511810">
              <a:spcBef>
                <a:spcPts val="1500"/>
              </a:spcBef>
              <a:buFont typeface="Arial,Sans-Serif"/>
              <a:buChar char="•"/>
            </a:pPr>
            <a:r>
              <a:rPr lang="en-US" sz="3200" b="1" dirty="0">
                <a:solidFill>
                  <a:schemeClr val="bg1"/>
                </a:solidFill>
                <a:latin typeface="Century Schoolbook"/>
                <a:cs typeface="Arial"/>
              </a:rPr>
              <a:t>Expansion of the admin interface </a:t>
            </a:r>
          </a:p>
          <a:p>
            <a:pPr marL="511810" indent="-511810">
              <a:spcBef>
                <a:spcPts val="1500"/>
              </a:spcBef>
              <a:buFont typeface="Arial,Sans-Serif"/>
              <a:buChar char="•"/>
            </a:pPr>
            <a:r>
              <a:rPr lang="en-US" sz="3200" b="1" dirty="0">
                <a:solidFill>
                  <a:schemeClr val="bg1"/>
                </a:solidFill>
                <a:latin typeface="Century Schoolbook"/>
                <a:cs typeface="Arial"/>
              </a:rPr>
              <a:t>AJAX-based like feature </a:t>
            </a:r>
          </a:p>
          <a:p>
            <a:pPr marL="511810" indent="-511810">
              <a:spcBef>
                <a:spcPts val="1500"/>
              </a:spcBef>
              <a:buFont typeface="Arial,Sans-Serif"/>
              <a:buChar char="•"/>
            </a:pPr>
            <a:r>
              <a:rPr lang="en-US" sz="3200" b="1" dirty="0">
                <a:solidFill>
                  <a:schemeClr val="bg1"/>
                </a:solidFill>
                <a:latin typeface="Century Schoolbook"/>
                <a:cs typeface="Arial"/>
              </a:rPr>
              <a:t>Allergen management </a:t>
            </a:r>
          </a:p>
          <a:p>
            <a:pPr marL="511810" indent="-511810">
              <a:spcBef>
                <a:spcPts val="1500"/>
              </a:spcBef>
              <a:buFont typeface="Arial,Sans-Serif"/>
              <a:buChar char="•"/>
            </a:pPr>
            <a:r>
              <a:rPr lang="en-US" sz="3200" b="1" dirty="0">
                <a:solidFill>
                  <a:schemeClr val="bg1"/>
                </a:solidFill>
                <a:latin typeface="Century Schoolbook"/>
                <a:cs typeface="Arial"/>
              </a:rPr>
              <a:t>Expansion of product categories </a:t>
            </a:r>
            <a:endParaRPr lang="en-US" sz="3200" b="1">
              <a:solidFill>
                <a:schemeClr val="bg1"/>
              </a:solidFill>
              <a:latin typeface="Century Schoolbook"/>
            </a:endParaRPr>
          </a:p>
        </p:txBody>
      </p:sp>
    </p:spTree>
    <p:extLst>
      <p:ext uri="{BB962C8B-B14F-4D97-AF65-F5344CB8AC3E}">
        <p14:creationId xmlns:p14="http://schemas.microsoft.com/office/powerpoint/2010/main" val="416440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0545F924-E3EE-5F23-5DCC-6AC4B14B7F4E}"/>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476FBF62-3ABC-DBA3-1F70-A9461D830BBE}"/>
              </a:ext>
            </a:extLst>
          </p:cNvPr>
          <p:cNvSpPr>
            <a:spLocks/>
          </p:cNvSpPr>
          <p:nvPr/>
        </p:nvSpPr>
        <p:spPr>
          <a:xfrm>
            <a:off x="-81643" y="-42145"/>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2400" dirty="0">
              <a:solidFill>
                <a:schemeClr val="bg1"/>
              </a:solidFill>
              <a:latin typeface="Aptos"/>
            </a:endParaRPr>
          </a:p>
          <a:p>
            <a:pPr algn="ctr"/>
            <a:endParaRPr lang="hu-HU">
              <a:solidFill>
                <a:schemeClr val="bg1"/>
              </a:solidFill>
            </a:endParaRPr>
          </a:p>
        </p:txBody>
      </p:sp>
      <p:sp>
        <p:nvSpPr>
          <p:cNvPr id="2" name="Téglalap: lekerekített 1">
            <a:extLst>
              <a:ext uri="{FF2B5EF4-FFF2-40B4-BE49-F238E27FC236}">
                <a16:creationId xmlns:a16="http://schemas.microsoft.com/office/drawing/2014/main" id="{7A928657-0325-67EA-ED1E-CC11026416D8}"/>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8F6B606C-4B8C-4F6A-C66B-9B3B8C7E3111}"/>
              </a:ext>
            </a:extLst>
          </p:cNvPr>
          <p:cNvSpPr txBox="1"/>
          <p:nvPr/>
        </p:nvSpPr>
        <p:spPr>
          <a:xfrm>
            <a:off x="134630" y="209735"/>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dirty="0">
                <a:solidFill>
                  <a:schemeClr val="bg1"/>
                </a:solidFill>
                <a:latin typeface="Century Schoolbook"/>
                <a:ea typeface="+mn-lt"/>
                <a:cs typeface="+mn-lt"/>
              </a:rPr>
              <a:t>Teamwork</a:t>
            </a:r>
            <a:endParaRPr lang="hu-HU" b="1" dirty="0">
              <a:solidFill>
                <a:schemeClr val="bg1"/>
              </a:solidFill>
              <a:latin typeface="Century Schoolbook"/>
            </a:endParaRP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C0BA863E-EAC0-2B47-DFC0-442C2A0844D0}"/>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Szövegdoboz 5">
            <a:extLst>
              <a:ext uri="{FF2B5EF4-FFF2-40B4-BE49-F238E27FC236}">
                <a16:creationId xmlns:a16="http://schemas.microsoft.com/office/drawing/2014/main" id="{8D137D2E-5820-4D34-8B9B-F29E7ABC7B41}"/>
              </a:ext>
            </a:extLst>
          </p:cNvPr>
          <p:cNvSpPr txBox="1"/>
          <p:nvPr/>
        </p:nvSpPr>
        <p:spPr>
          <a:xfrm>
            <a:off x="1017373" y="2572265"/>
            <a:ext cx="7552037" cy="2639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1810" indent="-511810">
              <a:spcBef>
                <a:spcPts val="1500"/>
              </a:spcBef>
              <a:buFont typeface="Arial,Sans-Serif"/>
              <a:buChar char="•"/>
            </a:pPr>
            <a:r>
              <a:rPr lang="en-US" sz="3200" b="1" dirty="0">
                <a:solidFill>
                  <a:schemeClr val="bg1"/>
                </a:solidFill>
                <a:latin typeface="Century Schoolbook"/>
                <a:ea typeface="+mn-lt"/>
                <a:cs typeface="+mn-lt"/>
              </a:rPr>
              <a:t>Close collaboration</a:t>
            </a:r>
            <a:endParaRPr lang="en-US" sz="3200" b="1" dirty="0">
              <a:solidFill>
                <a:schemeClr val="bg1"/>
              </a:solidFill>
              <a:latin typeface="Century Schoolbook"/>
              <a:cs typeface="Arial"/>
            </a:endParaRPr>
          </a:p>
          <a:p>
            <a:pPr marL="511810" indent="-511810">
              <a:spcBef>
                <a:spcPts val="1500"/>
              </a:spcBef>
              <a:buFont typeface="Arial,Sans-Serif"/>
              <a:buChar char="•"/>
            </a:pPr>
            <a:r>
              <a:rPr lang="en-US" sz="3200" b="1" dirty="0">
                <a:solidFill>
                  <a:schemeClr val="bg1"/>
                </a:solidFill>
                <a:latin typeface="Century Schoolbook"/>
                <a:ea typeface="+mn-lt"/>
                <a:cs typeface="+mn-lt"/>
              </a:rPr>
              <a:t>Long-term teamwork</a:t>
            </a:r>
            <a:endParaRPr lang="en-US" sz="3200" b="1" dirty="0">
              <a:solidFill>
                <a:schemeClr val="bg1"/>
              </a:solidFill>
              <a:latin typeface="Century Schoolbook"/>
              <a:cs typeface="Arial"/>
            </a:endParaRPr>
          </a:p>
          <a:p>
            <a:pPr marL="511810" indent="-511810">
              <a:spcBef>
                <a:spcPts val="1500"/>
              </a:spcBef>
              <a:buFont typeface="Arial,Sans-Serif"/>
              <a:buChar char="•"/>
            </a:pPr>
            <a:r>
              <a:rPr lang="en-US" sz="3200" b="1" dirty="0">
                <a:solidFill>
                  <a:schemeClr val="bg1"/>
                </a:solidFill>
                <a:latin typeface="Century Schoolbook"/>
                <a:ea typeface="+mn-lt"/>
                <a:cs typeface="+mn-lt"/>
              </a:rPr>
              <a:t>Effective problem-solving</a:t>
            </a:r>
            <a:endParaRPr lang="en-US" sz="3200" b="1" dirty="0">
              <a:solidFill>
                <a:schemeClr val="bg1"/>
              </a:solidFill>
              <a:latin typeface="Century Schoolbook"/>
              <a:cs typeface="Arial"/>
            </a:endParaRPr>
          </a:p>
          <a:p>
            <a:pPr marL="511810" indent="-511810">
              <a:spcBef>
                <a:spcPts val="1500"/>
              </a:spcBef>
              <a:buFont typeface="Arial,Sans-Serif"/>
              <a:buChar char="•"/>
            </a:pPr>
            <a:r>
              <a:rPr lang="en-US" sz="3200" b="1" dirty="0">
                <a:solidFill>
                  <a:schemeClr val="bg1"/>
                </a:solidFill>
                <a:latin typeface="Century Schoolbook"/>
                <a:ea typeface="+mn-lt"/>
                <a:cs typeface="+mn-lt"/>
              </a:rPr>
              <a:t>Version control</a:t>
            </a:r>
            <a:r>
              <a:rPr lang="en-US" sz="3200" b="1" dirty="0">
                <a:solidFill>
                  <a:schemeClr val="bg1"/>
                </a:solidFill>
                <a:latin typeface="Century Schoolbook"/>
                <a:cs typeface="Arial"/>
              </a:rPr>
              <a:t>  </a:t>
            </a:r>
            <a:endParaRPr lang="en-US" sz="3200" b="1" dirty="0">
              <a:solidFill>
                <a:schemeClr val="bg1"/>
              </a:solidFill>
              <a:latin typeface="Century Schoolbook"/>
            </a:endParaRPr>
          </a:p>
        </p:txBody>
      </p:sp>
    </p:spTree>
    <p:extLst>
      <p:ext uri="{BB962C8B-B14F-4D97-AF65-F5344CB8AC3E}">
        <p14:creationId xmlns:p14="http://schemas.microsoft.com/office/powerpoint/2010/main" val="354987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7000" b="-7000"/>
          </a:stretch>
        </a:blipFill>
        <a:effectLst/>
      </p:bgPr>
    </p:bg>
    <p:spTree>
      <p:nvGrpSpPr>
        <p:cNvPr id="1" name="">
          <a:extLst>
            <a:ext uri="{FF2B5EF4-FFF2-40B4-BE49-F238E27FC236}">
              <a16:creationId xmlns:a16="http://schemas.microsoft.com/office/drawing/2014/main" id="{92D7DFC8-A003-B41A-6F29-EA04A28C0A43}"/>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834E831B-E4A6-9BF6-572D-B3F1EFEBA8E8}"/>
              </a:ext>
            </a:extLst>
          </p:cNvPr>
          <p:cNvSpPr>
            <a:spLocks/>
          </p:cNvSpPr>
          <p:nvPr/>
        </p:nvSpPr>
        <p:spPr>
          <a:xfrm>
            <a:off x="736" y="-42145"/>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2400">
              <a:solidFill>
                <a:schemeClr val="bg1"/>
              </a:solidFill>
              <a:latin typeface="Aptos"/>
            </a:endParaRPr>
          </a:p>
          <a:p>
            <a:pPr algn="ctr"/>
            <a:endParaRPr lang="hu-HU">
              <a:solidFill>
                <a:schemeClr val="bg1"/>
              </a:solidFill>
            </a:endParaRPr>
          </a:p>
        </p:txBody>
      </p:sp>
      <p:sp>
        <p:nvSpPr>
          <p:cNvPr id="4" name="Szövegdoboz 3">
            <a:extLst>
              <a:ext uri="{FF2B5EF4-FFF2-40B4-BE49-F238E27FC236}">
                <a16:creationId xmlns:a16="http://schemas.microsoft.com/office/drawing/2014/main" id="{D012F308-2193-EEDA-CF68-AFC31971E348}"/>
              </a:ext>
            </a:extLst>
          </p:cNvPr>
          <p:cNvSpPr txBox="1"/>
          <p:nvPr/>
        </p:nvSpPr>
        <p:spPr>
          <a:xfrm>
            <a:off x="1212931" y="1216151"/>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solidFill>
                  <a:schemeClr val="bg1"/>
                </a:solidFill>
                <a:latin typeface="Century Schoolbook"/>
              </a:rPr>
              <a:t>Köszönjük a figyelmet!</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29B22989-6C40-158E-8362-61B0BD4E77FE}"/>
              </a:ext>
            </a:extLst>
          </p:cNvPr>
          <p:cNvPicPr>
            <a:picLocks noChangeAspect="1"/>
          </p:cNvPicPr>
          <p:nvPr/>
        </p:nvPicPr>
        <p:blipFill>
          <a:blip r:embed="rId3"/>
          <a:stretch>
            <a:fillRect/>
          </a:stretch>
        </p:blipFill>
        <p:spPr>
          <a:xfrm>
            <a:off x="4475957" y="3115572"/>
            <a:ext cx="3176995" cy="30915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70624464"/>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Szélesvásznú</PresentationFormat>
  <Slides>8</Slides>
  <Notes>6</Notes>
  <HiddenSlides>0</HiddenSlides>
  <ScaleCrop>false</ScaleCrop>
  <HeadingPairs>
    <vt:vector size="4" baseType="variant">
      <vt:variant>
        <vt:lpstr>Téma</vt:lpstr>
      </vt:variant>
      <vt:variant>
        <vt:i4>1</vt:i4>
      </vt:variant>
      <vt:variant>
        <vt:lpstr>Diacímek</vt:lpstr>
      </vt:variant>
      <vt:variant>
        <vt:i4>8</vt:i4>
      </vt:variant>
    </vt:vector>
  </HeadingPairs>
  <TitlesOfParts>
    <vt:vector size="9" baseType="lpstr">
      <vt:lpstr>Office-téma</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388</cp:revision>
  <dcterms:created xsi:type="dcterms:W3CDTF">2025-04-27T17:27:08Z</dcterms:created>
  <dcterms:modified xsi:type="dcterms:W3CDTF">2025-04-27T20:40:33Z</dcterms:modified>
</cp:coreProperties>
</file>