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9" r:id="rId4"/>
    <p:sldId id="257" r:id="rId5"/>
    <p:sldId id="282" r:id="rId6"/>
    <p:sldId id="280" r:id="rId7"/>
    <p:sldId id="281" r:id="rId8"/>
    <p:sldId id="284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yAift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kotlin" TargetMode="External"/><Relationship Id="rId5" Type="http://schemas.openxmlformats.org/officeDocument/2006/relationships/hyperlink" Target="http://slack.kotlinlang.org/" TargetMode="External"/><Relationship Id="rId4" Type="http://schemas.openxmlformats.org/officeDocument/2006/relationships/hyperlink" Target="https://goo.gl/VWszc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otlinlang.org/docs/reference/" TargetMode="External"/><Relationship Id="rId7" Type="http://schemas.openxmlformats.org/officeDocument/2006/relationships/hyperlink" Target="https://goo.gl/1LQHos" TargetMode="External"/><Relationship Id="rId2" Type="http://schemas.openxmlformats.org/officeDocument/2006/relationships/hyperlink" Target="http://kotlin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azU9Fp" TargetMode="External"/><Relationship Id="rId5" Type="http://schemas.openxmlformats.org/officeDocument/2006/relationships/hyperlink" Target="goo.gl/zaxztZ" TargetMode="External"/><Relationship Id="rId4" Type="http://schemas.openxmlformats.org/officeDocument/2006/relationships/hyperlink" Target="http://slack.kotlinla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sz="6600" dirty="0"/>
              <a:t>Practical </a:t>
            </a:r>
            <a:r>
              <a:rPr lang="en-US" sz="6600" dirty="0">
                <a:solidFill>
                  <a:srgbClr val="262626"/>
                </a:solidFill>
              </a:rPr>
              <a:t>Data Modeling for Production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</a:t>
            </a:r>
            <a:r>
              <a:rPr lang="en-US" dirty="0">
                <a:solidFill>
                  <a:srgbClr val="637052"/>
                </a:solidFill>
              </a:rPr>
              <a:t> Kotlin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Course Mission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7280" y="2190750"/>
            <a:ext cx="475176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Present Kotlin as a platform to seamlessly integrate the entire data science supply chain, from ETL (Extract-Transform-Load) to DAD (Discover-Access-Distill), and finally to production.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From Data Science to Production with Kotlin </a:t>
            </a:r>
            <a:r>
              <a:rPr lang="en-US" i="1" dirty="0"/>
              <a:t>will cover the fundamentals of the Kotlin language, while </a:t>
            </a:r>
            <a:r>
              <a:rPr lang="en-US" b="1" i="1" dirty="0"/>
              <a:t>Practical Data Modeling for Production with Kotlin</a:t>
            </a:r>
            <a:r>
              <a:rPr lang="en-US" i="1" dirty="0"/>
              <a:t> will expand on advanced features and practical applications.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02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096963" y="2190750"/>
            <a:ext cx="10064708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This class is a continuation of another O'Reilly video </a:t>
            </a:r>
            <a:r>
              <a:rPr lang="en-US" b="1" dirty="0"/>
              <a:t>From Data Science to Production, with Kotlin</a:t>
            </a:r>
            <a:r>
              <a:rPr lang="en-US" b="1" i="1" dirty="0"/>
              <a:t>. 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Please view this other video as a prerequisite if you are not familiar with the Kotlin language. 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174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    Working with data sources in Kotlin (text files, SQL, web requests)</a:t>
            </a:r>
          </a:p>
          <a:p>
            <a:pPr>
              <a:buChar char="•"/>
            </a:pPr>
            <a:r>
              <a:rPr lang="en-US" dirty="0"/>
              <a:t>    Functional programming with Kotlin</a:t>
            </a:r>
          </a:p>
          <a:p>
            <a:pPr>
              <a:buChar char="•"/>
            </a:pPr>
            <a:r>
              <a:rPr lang="en-US" dirty="0"/>
              <a:t>    Adapting Kotlin to your business domain</a:t>
            </a:r>
          </a:p>
          <a:p>
            <a:pPr>
              <a:buChar char="•"/>
            </a:pPr>
            <a:r>
              <a:rPr lang="en-US" dirty="0"/>
              <a:t>    Practical Applications of Kotlin for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000" y="1447800"/>
            <a:ext cx="10058400" cy="103827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Functions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55282"/>
              </p:ext>
            </p:extLst>
          </p:nvPr>
        </p:nvGraphicFramePr>
        <p:xfrm>
          <a:off x="1200259" y="1914525"/>
          <a:ext cx="4482441" cy="403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592">
                  <a:extLst>
                    <a:ext uri="{9D8B030D-6E8A-4147-A177-3AD203B41FA5}">
                      <a16:colId xmlns:a16="http://schemas.microsoft.com/office/drawing/2014/main" val="3160820000"/>
                    </a:ext>
                  </a:extLst>
                </a:gridCol>
                <a:gridCol w="1904849">
                  <a:extLst>
                    <a:ext uri="{9D8B030D-6E8A-4147-A177-3AD203B41FA5}">
                      <a16:colId xmlns:a16="http://schemas.microsoft.com/office/drawing/2014/main" val="3508083202"/>
                    </a:ext>
                  </a:extLst>
                </a:gridCol>
              </a:tblGrid>
              <a:tr h="83781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Symbol Signature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Operator Function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977756"/>
                  </a:ext>
                </a:extLst>
              </a:tr>
              <a:tr h="3652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+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a.plus(b)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49297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-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a.minus(b)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352711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/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a.div(b)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5794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*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a.times(b)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7482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%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a.rem(b)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58605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a..b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rangeTo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52501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-=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minusAssign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16726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*=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timesAssign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977633"/>
                  </a:ext>
                </a:extLst>
              </a:tr>
              <a:tr h="3544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 /=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a.</a:t>
                      </a:r>
                      <a:r>
                        <a:rPr lang="en-US" sz="1400" dirty="0" err="1">
                          <a:effectLst/>
                        </a:rPr>
                        <a:t>divAssign</a:t>
                      </a:r>
                      <a:r>
                        <a:rPr lang="en-US" sz="1400" dirty="0">
                          <a:effectLst/>
                        </a:rPr>
                        <a:t>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66551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9772"/>
              </p:ext>
            </p:extLst>
          </p:nvPr>
        </p:nvGraphicFramePr>
        <p:xfrm>
          <a:off x="5829830" y="1924050"/>
          <a:ext cx="4560766" cy="41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631">
                  <a:extLst>
                    <a:ext uri="{9D8B030D-6E8A-4147-A177-3AD203B41FA5}">
                      <a16:colId xmlns:a16="http://schemas.microsoft.com/office/drawing/2014/main" val="1457407585"/>
                    </a:ext>
                  </a:extLst>
                </a:gridCol>
                <a:gridCol w="1938135">
                  <a:extLst>
                    <a:ext uri="{9D8B030D-6E8A-4147-A177-3AD203B41FA5}">
                      <a16:colId xmlns:a16="http://schemas.microsoft.com/office/drawing/2014/main" val="4107121429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rtl="0" fontAlgn="base"/>
                      <a:endParaRPr lang="en-US" dirty="0">
                        <a:effectLst/>
                      </a:endParaRPr>
                    </a:p>
                    <a:p>
                      <a:pPr lvl="0" fontAlgn="base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440574"/>
                  </a:ext>
                </a:extLst>
              </a:tr>
              <a:tr h="473799"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%= b </a:t>
                      </a:r>
                      <a:endParaRPr lang="en-US" sz="1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a.remAssign(b) </a:t>
                      </a:r>
                      <a:endParaRPr lang="en-US" sz="1400" b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880967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 in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b.contains(a)​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843101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 !in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!b.contains(a)​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266271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15256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j]​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a.get(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004901"/>
                  </a:ext>
                </a:extLst>
              </a:tr>
              <a:tr h="47379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_n]​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a.get(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805626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 =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a.set(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b)​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087531"/>
                  </a:ext>
                </a:extLst>
              </a:tr>
              <a:tr h="3029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j] =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a.set(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j, b)​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10592"/>
                  </a:ext>
                </a:extLst>
              </a:tr>
              <a:tr h="520402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a[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_n] = 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</a:rPr>
                        <a:t>a.set(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_1, ..., </a:t>
                      </a:r>
                      <a:r>
                        <a:rPr lang="en-US" sz="140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_n, b)​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83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5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If you have gotten this far, congrats! You have a fundamental mastery of Kotlin for the purposes of data science. </a:t>
            </a:r>
          </a:p>
          <a:p>
            <a:r>
              <a:rPr lang="en-US" dirty="0"/>
              <a:t>A number of growing resources exist to further your knowledge of Kotlin. </a:t>
            </a:r>
          </a:p>
          <a:p>
            <a:pPr marL="383540" lvl="1"/>
            <a:r>
              <a:rPr lang="en-US" dirty="0"/>
              <a:t>Kotlin Reference - </a:t>
            </a:r>
            <a:r>
              <a:rPr lang="en-US" dirty="0">
                <a:hlinkClick r:id="rId2"/>
              </a:rPr>
              <a:t>https://kotlinlang.org/docs/reference/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O'Reilly Video: Intro to Kotlin Programming - </a:t>
            </a:r>
            <a:r>
              <a:rPr lang="en-US" dirty="0">
                <a:hlinkClick r:id="rId3"/>
              </a:rPr>
              <a:t>https://goo.gl/TyAift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Manning Book: Kotlin in Action - </a:t>
            </a:r>
            <a:r>
              <a:rPr lang="en-US" dirty="0">
                <a:hlinkClick r:id="rId4"/>
              </a:rPr>
              <a:t>https://goo.gl/VWszcP</a:t>
            </a:r>
            <a:endParaRPr lang="en-US" dirty="0"/>
          </a:p>
          <a:p>
            <a:r>
              <a:rPr lang="en-US" dirty="0"/>
              <a:t>To apply Kotlin to your specific data science and data engineering problems, be sure to plug into the Kotlin community whenever you need assistance.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Kotlin Slack - </a:t>
            </a:r>
            <a:r>
              <a:rPr lang="en-US" dirty="0">
                <a:hlinkClick r:id="rId5"/>
              </a:rPr>
              <a:t>http://slack.kotlinlang.org/</a:t>
            </a:r>
          </a:p>
          <a:p>
            <a:pPr marL="383540" lvl="1">
              <a:buClr>
                <a:srgbClr val="E48312"/>
              </a:buClr>
            </a:pPr>
            <a:r>
              <a:rPr lang="en-US" dirty="0"/>
              <a:t>StackOverflow Kotlin - </a:t>
            </a:r>
            <a:r>
              <a:rPr lang="en-US" dirty="0">
                <a:hlinkClick r:id="rId6"/>
              </a:rPr>
              <a:t>https://stackoverflow.com/questions/tagged/kotlin</a:t>
            </a:r>
            <a:r>
              <a:rPr lang="en-US" dirty="0"/>
              <a:t> </a:t>
            </a:r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pPr marL="383540" lvl="1">
              <a:buClr>
                <a:srgbClr val="E48312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9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31414"/>
            <a:ext cx="10058400" cy="1450757"/>
          </a:xfrm>
        </p:spPr>
        <p:txBody>
          <a:bodyPr/>
          <a:lstStyle/>
          <a:p>
            <a:r>
              <a:rPr lang="en-US" dirty="0"/>
              <a:t>Notable Libraries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69671"/>
              </p:ext>
            </p:extLst>
          </p:nvPr>
        </p:nvGraphicFramePr>
        <p:xfrm>
          <a:off x="1097280" y="1065914"/>
          <a:ext cx="10058397" cy="509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3">
                  <a:extLst>
                    <a:ext uri="{9D8B030D-6E8A-4147-A177-3AD203B41FA5}">
                      <a16:colId xmlns:a16="http://schemas.microsoft.com/office/drawing/2014/main" val="3868239334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val="401324061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19024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Native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Apache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general "Big Data" cluster computation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1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ND4J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Java/Scala/Clojure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Fast, Scientific and Numerical Computing for the JVM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Deeplearning4j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Java/Scala/Clojure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Deep learning library for the 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668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Lightweight and self-contained math, statistics, and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6332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 ML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5672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Kotlin-Statistics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Idiomatic data analysis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6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Komputation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Neural networking library for the JVM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9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Scientific computation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Krangl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Kotlin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dplyr-like library for 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88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Orson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3D interactive charting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760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JFreeChart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Mature and comprehensive 2D Java charting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8831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RxKotlin/RxJava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Kotlin/Java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 powerful, reactive event and data processing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9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1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50BB-3034-463D-8139-364C1CF0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Libraries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7482F-FFD4-4FE8-91D3-0BF1BDEE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183" y="1938541"/>
            <a:ext cx="6586734" cy="423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3BA10-2E4B-4BFE-BE54-E751931E9297}"/>
              </a:ext>
            </a:extLst>
          </p:cNvPr>
          <p:cNvSpPr txBox="1"/>
          <p:nvPr/>
        </p:nvSpPr>
        <p:spPr>
          <a:xfrm>
            <a:off x="1097280" y="1907526"/>
            <a:ext cx="3650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JVM libraries can be searched and downloaded on </a:t>
            </a:r>
            <a:r>
              <a:rPr lang="en-US" dirty="0">
                <a:hlinkClick r:id="rId3"/>
              </a:rPr>
              <a:t>https://search.maven.org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is an effective hub for exploring documentation and resources for libraries: </a:t>
            </a:r>
            <a:r>
              <a:rPr lang="en-US" dirty="0">
                <a:hlinkClick r:id="rId4"/>
              </a:rPr>
              <a:t>https://github.com/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5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8E4A-F0D5-4D35-9046-6D106E2A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C73E-3461-434B-9F5E-0EDE2E19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Official site (</a:t>
            </a:r>
            <a:r>
              <a:rPr lang="en-US" dirty="0">
                <a:hlinkClick r:id="rId2"/>
              </a:rPr>
              <a:t>http://kotlinlang.org/</a:t>
            </a:r>
            <a:r>
              <a:rPr lang="en-US" dirty="0"/>
              <a:t>)</a:t>
            </a:r>
          </a:p>
          <a:p>
            <a:r>
              <a:rPr lang="en-US" dirty="0"/>
              <a:t>Kotlin Reference (</a:t>
            </a:r>
            <a:r>
              <a:rPr lang="en-US" dirty="0">
                <a:hlinkClick r:id="rId3"/>
              </a:rPr>
              <a:t>http://kotlinlang.org/docs/reference/</a:t>
            </a:r>
            <a:r>
              <a:rPr lang="en-US" dirty="0"/>
              <a:t>)</a:t>
            </a:r>
          </a:p>
          <a:p>
            <a:r>
              <a:rPr lang="en-US" dirty="0"/>
              <a:t>Kotlin Slack Community (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http://slack.kotlinlang.org/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O’Reilly Introduction to Kotlin Programming (</a:t>
            </a:r>
            <a:r>
              <a:rPr lang="en-US" dirty="0">
                <a:solidFill>
                  <a:srgbClr val="000000"/>
                </a:solidFill>
                <a:hlinkClick r:id="rId5" action="ppaction://hlinkfile"/>
              </a:rPr>
              <a:t>https://</a:t>
            </a:r>
            <a:r>
              <a:rPr lang="en-US" dirty="0">
                <a:hlinkClick r:id="rId5" action="ppaction://hlinkfile"/>
              </a:rPr>
              <a:t>goo.gl/zaxztZ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O’Reilly Advanced Kotlin (</a:t>
            </a:r>
            <a:r>
              <a:rPr lang="en-US" dirty="0">
                <a:hlinkClick r:id="rId6"/>
              </a:rPr>
              <a:t>https://goo.gl/azU9Fp</a:t>
            </a:r>
            <a:r>
              <a:rPr lang="en-US" dirty="0"/>
              <a:t>)</a:t>
            </a:r>
          </a:p>
          <a:p>
            <a:r>
              <a:rPr lang="en-US" dirty="0"/>
              <a:t>Manning Kotlin in Action (</a:t>
            </a:r>
            <a:r>
              <a:rPr lang="en-US" dirty="0">
                <a:hlinkClick r:id="rId7"/>
              </a:rPr>
              <a:t>https://goo.gl/1LQHos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2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562</Words>
  <Application>Microsoft Office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Practical Data Modeling for Production</vt:lpstr>
      <vt:lpstr>Course Mission</vt:lpstr>
      <vt:lpstr>Prerequisites</vt:lpstr>
      <vt:lpstr>Agenda</vt:lpstr>
      <vt:lpstr>Operator Functions </vt:lpstr>
      <vt:lpstr>Going Forward</vt:lpstr>
      <vt:lpstr>Notable Libraries</vt:lpstr>
      <vt:lpstr>Exploring Libraries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Thomas Nield</cp:lastModifiedBy>
  <cp:revision>24</cp:revision>
  <dcterms:created xsi:type="dcterms:W3CDTF">2014-09-12T02:11:56Z</dcterms:created>
  <dcterms:modified xsi:type="dcterms:W3CDTF">2017-09-10T21:19:40Z</dcterms:modified>
</cp:coreProperties>
</file>