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9" r:id="rId16"/>
    <p:sldId id="278" r:id="rId17"/>
    <p:sldId id="268" r:id="rId18"/>
    <p:sldId id="272" r:id="rId19"/>
    <p:sldId id="270" r:id="rId20"/>
    <p:sldId id="271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download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lack.kotlin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data-science-goph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From Data Science to</a:t>
            </a:r>
            <a:r>
              <a:rPr lang="en-US" dirty="0">
                <a:solidFill>
                  <a:srgbClr val="262626"/>
                </a:solidFill>
              </a:rPr>
              <a:t>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Kotlin and Scala have an interesting relationship:</a:t>
            </a:r>
          </a:p>
          <a:p>
            <a:pPr marL="383540" lvl="1"/>
            <a:r>
              <a:rPr lang="en-US" dirty="0"/>
              <a:t>Many view Kotlin as an evolution of Scala, taking its most useful features and simplifying them.</a:t>
            </a:r>
          </a:p>
          <a:p>
            <a:pPr marL="383540" lvl="1"/>
            <a:r>
              <a:rPr lang="en-US" dirty="0"/>
              <a:t>Kotlin attempts to be less esoteric than Scala, and use familiar constructs that are easy to read.</a:t>
            </a:r>
          </a:p>
          <a:p>
            <a:pPr marL="383540" lvl="1"/>
            <a:r>
              <a:rPr lang="en-US" dirty="0"/>
              <a:t>Kotlin selectively innovates out of need (e.g. nullable types) while Scala experiments with features more liberally. </a:t>
            </a:r>
          </a:p>
          <a:p>
            <a:r>
              <a:rPr lang="en-US" dirty="0"/>
              <a:t> Kotlin also works with JVM libraries (like Apache Spark) out of the box, demonstrating Scala, Java, and Kotlin can work compatibly together to accommodate people's needs. </a:t>
            </a:r>
          </a:p>
          <a:p>
            <a:r>
              <a:rPr lang="en-US" dirty="0"/>
              <a:t> In a nutshell...</a:t>
            </a:r>
          </a:p>
          <a:p>
            <a:pPr marL="383540" lvl="1"/>
            <a:r>
              <a:rPr lang="en-US" dirty="0"/>
              <a:t>Kotlin is designed ground-up for industry, while Scala has roots in academia. </a:t>
            </a:r>
          </a:p>
          <a:p>
            <a:pPr marL="383540" lvl="1"/>
            <a:r>
              <a:rPr lang="en-US" dirty="0"/>
              <a:t>If you are happy with Scala, you will likely not need Kotlin.</a:t>
            </a:r>
          </a:p>
          <a:p>
            <a:pPr marL="383540" lvl="1"/>
            <a:r>
              <a:rPr lang="en-US" dirty="0"/>
              <a:t>If you tried Scala and it was not for you, give Kotlin a try. </a:t>
            </a:r>
          </a:p>
        </p:txBody>
      </p:sp>
    </p:spTree>
    <p:extLst>
      <p:ext uri="{BB962C8B-B14F-4D97-AF65-F5344CB8AC3E}">
        <p14:creationId xmlns:p14="http://schemas.microsoft.com/office/powerpoint/2010/main" val="480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Java is reputably verbose (even with Java 8 lambdas).</a:t>
            </a:r>
          </a:p>
          <a:p>
            <a:pPr marL="383540" lvl="1"/>
            <a:r>
              <a:rPr lang="en-US" dirty="0"/>
              <a:t>Java is often difficult to turnaround code quickly, which marginalizes its utility in data science.</a:t>
            </a:r>
            <a:endParaRPr dirty="0">
              <a:solidFill>
                <a:schemeClr val="tx1"/>
              </a:solidFill>
            </a:endParaRPr>
          </a:p>
          <a:p>
            <a:pPr marL="383540" lvl="1">
              <a:buClr>
                <a:srgbClr val="E48312"/>
              </a:buClr>
            </a:pPr>
            <a:r>
              <a:rPr lang="en-US" dirty="0"/>
              <a:t>Legacy compatibility often constrains the number of features it has as a language. </a:t>
            </a:r>
          </a:p>
          <a:p>
            <a:r>
              <a:rPr lang="en-US" dirty="0"/>
              <a:t> R excels at math, and is not a general programming language like Kotlin, Python, Scala, or Java.</a:t>
            </a:r>
          </a:p>
          <a:p>
            <a:pPr marL="20066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35155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download and install the following to develop with Kotlin:</a:t>
            </a:r>
          </a:p>
          <a:p>
            <a:pPr marL="0" indent="0">
              <a:buClrTx/>
              <a:buSzPct val="100000"/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lrTx/>
              <a:buSzPct val="100000"/>
              <a:buChar char="•"/>
            </a:pPr>
            <a:r>
              <a:rPr lang="en-US" dirty="0"/>
              <a:t>Java JDK – Platform to build JVM applications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2"/>
              </a:rPr>
              <a:t>http://www.oracle.com/technetwork/java/javase/downloads/</a:t>
            </a:r>
          </a:p>
          <a:p>
            <a:pPr marL="292100" lvl="1" indent="0">
              <a:lnSpc>
                <a:spcPct val="100000"/>
              </a:lnSpc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har char="•"/>
            </a:pPr>
            <a:r>
              <a:rPr lang="en-US" err="1"/>
              <a:t>Intellj</a:t>
            </a:r>
            <a:r>
              <a:rPr lang="en-US" dirty="0"/>
              <a:t> IDEA Community Edition – IDE for Java, Kotlin, and Scala</a:t>
            </a:r>
            <a:endParaRPr lang="en-US"/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3"/>
              </a:rPr>
              <a:t>http://www.jetbrains.com/idea/download/</a:t>
            </a:r>
          </a:p>
          <a:p>
            <a:pPr marL="292100" lvl="1" indent="0">
              <a:lnSpc>
                <a:spcPct val="100000"/>
              </a:lnSpc>
              <a:buClr>
                <a:srgbClr val="E48312"/>
              </a:buClr>
              <a:buNone/>
            </a:pPr>
            <a:endParaRPr lang="en-US" dirty="0"/>
          </a:p>
          <a:p>
            <a:pPr marL="457200" indent="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When you create a new project with </a:t>
            </a:r>
            <a:r>
              <a:rPr lang="en-US" dirty="0" err="1"/>
              <a:t>Intellij</a:t>
            </a:r>
            <a:r>
              <a:rPr lang="en-US" dirty="0"/>
              <a:t> IDEA, select the “Maven” option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You will need to tell </a:t>
            </a:r>
            <a:r>
              <a:rPr lang="en-US" dirty="0" err="1"/>
              <a:t>Intellj</a:t>
            </a:r>
            <a:r>
              <a:rPr lang="en-US" dirty="0"/>
              <a:t> IDEA where the JDK is you installed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Click the “New” button to browse for the JDK folder’s installation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0" y="459271"/>
            <a:ext cx="6791974" cy="55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1" y="257175"/>
            <a:ext cx="6502876" cy="5898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350" y="581025"/>
            <a:ext cx="438957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Project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Make it a "Maven" project</a:t>
            </a:r>
          </a:p>
          <a:p>
            <a:pPr marL="342900" indent="-342900">
              <a:buAutoNum type="arabicPeriod"/>
            </a:pPr>
            <a:r>
              <a:rPr lang="en-US" dirty="0"/>
              <a:t>Select a "kotlin-archetype-</a:t>
            </a:r>
            <a:r>
              <a:rPr lang="en-US" dirty="0" err="1"/>
              <a:t>jvm</a:t>
            </a:r>
            <a:r>
              <a:rPr lang="en-US" dirty="0"/>
              <a:t>" to use a template</a:t>
            </a:r>
          </a:p>
          <a:p>
            <a:pPr marL="342900" indent="-342900">
              <a:buAutoNum type="arabicPeriod"/>
            </a:pPr>
            <a:r>
              <a:rPr lang="en-US" dirty="0"/>
              <a:t>Hit "Next"</a:t>
            </a:r>
          </a:p>
        </p:txBody>
      </p:sp>
    </p:spTree>
    <p:extLst>
      <p:ext uri="{BB962C8B-B14F-4D97-AF65-F5344CB8AC3E}">
        <p14:creationId xmlns:p14="http://schemas.microsoft.com/office/powerpoint/2010/main" val="40796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6" y="1024784"/>
            <a:ext cx="6906736" cy="4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9312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Basic Data Types in Kotlin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20571"/>
              </p:ext>
            </p:extLst>
          </p:nvPr>
        </p:nvGraphicFramePr>
        <p:xfrm>
          <a:off x="1096963" y="1846263"/>
          <a:ext cx="10049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4">
                  <a:extLst>
                    <a:ext uri="{9D8B030D-6E8A-4147-A177-3AD203B41FA5}">
                      <a16:colId xmlns:a16="http://schemas.microsoft.com/office/drawing/2014/main" val="405255677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4293535622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120290837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Literal​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18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2323742L​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859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Double​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52.23​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Common decimal type​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53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“Foxtrot”​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series of text characters​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248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true or false value​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34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BigDecimal(180.32)​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High precision decimal, use for money​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53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LocalDate.of(2017,3,5)​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date, no timezone​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.of(7,55,30)​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16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LocalDateTime(2017,3,5,7,55,0)​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 and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Operators in Kotlin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3635"/>
              </p:ext>
            </p:extLst>
          </p:nvPr>
        </p:nvGraphicFramePr>
        <p:xfrm>
          <a:off x="1096963" y="1846263"/>
          <a:ext cx="100583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0">
                  <a:extLst>
                    <a:ext uri="{9D8B030D-6E8A-4147-A177-3AD203B41FA5}">
                      <a16:colId xmlns:a16="http://schemas.microsoft.com/office/drawing/2014/main" val="1027660978"/>
                    </a:ext>
                  </a:extLst>
                </a:gridCol>
                <a:gridCol w="7820809">
                  <a:extLst>
                    <a:ext uri="{9D8B030D-6E8A-4147-A177-3AD203B41FA5}">
                      <a16:colId xmlns:a16="http://schemas.microsoft.com/office/drawing/2014/main" val="32852079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Operator​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064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Adds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403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Subtracts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52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*​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Multiplies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7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/​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9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%​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items, but returns the remainder..​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443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Generate a range between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87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== and !=​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Returns a boolean indicating equality and inequality​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20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&lt;, &gt;, &lt;=, &gt;=​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Comparative operators, returns a 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568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 and !in​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Determines if an item contains/doesn’t contain another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82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++ and --​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Increments an item, decrements an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50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+= and -=​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Same as above, but assigns new value back​ to variable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5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 Control and classes</a:t>
            </a:r>
          </a:p>
        </p:txBody>
      </p:sp>
    </p:spTree>
    <p:extLst>
      <p:ext uri="{BB962C8B-B14F-4D97-AF65-F5344CB8AC3E}">
        <p14:creationId xmlns:p14="http://schemas.microsoft.com/office/powerpoint/2010/main" val="232199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Features of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 A concept of equality to see if two instances of data classes are equal based on their properties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implementation that displays the contents of the object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/>
              <a:t>copy()</a:t>
            </a:r>
            <a:r>
              <a:rPr lang="en-US" dirty="0"/>
              <a:t> function that allows you to create new objects off the old one, and change certain properties.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  <a:r>
              <a:rPr lang="en-US" b="1" dirty="0" err="1"/>
              <a:t>componentN</a:t>
            </a:r>
            <a:r>
              <a:rPr lang="en-US" b="1" dirty="0"/>
              <a:t>()</a:t>
            </a:r>
            <a:r>
              <a:rPr lang="en-US" dirty="0"/>
              <a:t> functions that numerically correspond to each property.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This is the end of </a:t>
            </a:r>
            <a:r>
              <a:rPr lang="en-US" i="1" dirty="0">
                <a:solidFill>
                  <a:srgbClr val="BD582C"/>
                </a:solidFill>
              </a:rPr>
              <a:t>From Data Science to Production, with Kotlin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Please follow up with the next video series </a:t>
            </a:r>
            <a:r>
              <a:rPr lang="en-US" i="1" dirty="0">
                <a:solidFill>
                  <a:srgbClr val="BD582C"/>
                </a:solidFill>
              </a:rPr>
              <a:t>Practical Data Modeling for Production, with Kotlin</a:t>
            </a:r>
            <a:r>
              <a:rPr lang="en-US" i="1" dirty="0">
                <a:solidFill>
                  <a:srgbClr val="3F3F3F"/>
                </a:solidFill>
              </a:rPr>
              <a:t>, </a:t>
            </a:r>
            <a:r>
              <a:rPr lang="en-US" dirty="0">
                <a:solidFill>
                  <a:srgbClr val="3F3F3F"/>
                </a:solidFill>
              </a:rPr>
              <a:t>which includes topics such as:</a:t>
            </a:r>
            <a:endParaRPr lang="en-US" i="1">
              <a:solidFill>
                <a:srgbClr val="3F3F3F"/>
              </a:solidFill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Working with data sources (text files, SQL, web requests)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Functional programming with Kotlin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Adapting Kotlin to your Domain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Practical Applications of Kotlin for Data Science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Different data science and engineering libraries for Kotlin</a:t>
            </a:r>
          </a:p>
          <a:p>
            <a:r>
              <a:rPr lang="en-US" dirty="0">
                <a:solidFill>
                  <a:srgbClr val="3F3F3F"/>
                </a:solidFill>
              </a:rPr>
              <a:t> Get plugged into the Kotlin community: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http://slack.kotlinlang.org/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383540" lvl="1">
              <a:buClr>
                <a:srgbClr val="E48312"/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i="1" dirty="0">
              <a:solidFill>
                <a:srgbClr val="000000"/>
              </a:solidFill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34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Why Kotlin for Data Science?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Setup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Basics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Flow Control and Classes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Collections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Course is continued in </a:t>
            </a:r>
            <a:r>
              <a:rPr lang="en-US" b="1" i="1" dirty="0">
                <a:solidFill>
                  <a:srgbClr val="FF0000"/>
                </a:solidFill>
              </a:rPr>
              <a:t>Practical Data Modeling for Production with Kotlin</a:t>
            </a:r>
            <a:r>
              <a:rPr lang="en-US" i="1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959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/>
          </a:bodyPr>
          <a:lstStyle/>
          <a:p>
            <a:pPr marL="383540" lvl="1">
              <a:buChar char="•"/>
            </a:pPr>
            <a:r>
              <a:rPr lang="en-US" dirty="0"/>
              <a:t>Kotlin is a JVM language (meaning it runs on the Java platform) that focuses on </a:t>
            </a:r>
            <a:r>
              <a:rPr lang="en-US" b="1" dirty="0"/>
              <a:t>pragmatism</a:t>
            </a:r>
            <a:r>
              <a:rPr lang="en-US" dirty="0"/>
              <a:t> and </a:t>
            </a:r>
            <a:r>
              <a:rPr lang="en-US" b="1" dirty="0"/>
              <a:t>industry</a:t>
            </a:r>
            <a:r>
              <a:rPr lang="en-US" dirty="0"/>
              <a:t>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Think “Scala for Dummies”, as it takes the practical features of modern languages and rids the academic features.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Created by JetBrains, the creator of </a:t>
            </a:r>
            <a:r>
              <a:rPr lang="en-US" dirty="0" err="1"/>
              <a:t>Intellij</a:t>
            </a:r>
            <a:r>
              <a:rPr lang="en-US" dirty="0"/>
              <a:t> IDEA, PyCharm, and dozens of other developer tools.</a:t>
            </a:r>
          </a:p>
          <a:p>
            <a:pPr marL="1143000" lvl="2" indent="-228600">
              <a:lnSpc>
                <a:spcPct val="100000"/>
              </a:lnSpc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Released in 2016 after 5 years of careful planning, development, and testing.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100% compatible with all Java libraries (including Apache Spark), giving it a strong existing ecosystem.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In 2017, Google backed Kotlin as the official language for Android, effectively making it a replacement for Java.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Between Google and JetBrains’ long-term commitment, it is clear Kotlin has a bright future and is poised to take on multiple technology domains.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Kotlin is also positioning itself beyond the JVM, including JavaScript and LLVM. 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17" y="2400300"/>
            <a:ext cx="4386589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64" y="2085975"/>
            <a:ext cx="7015598" cy="3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1896597"/>
            <a:ext cx="10058400" cy="439201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There are several programming languages and platforms already used on the data science domain: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Scala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Julia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These platforms are effective and add value, but do they close the gap between data science, data engineering, and software engineering?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ETL and model code often needs to go into production to be useful, and must be compatible with existing corporate IT systems.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The code then needs to refactor and evolve with the business, without breaking down and introducing bugs.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This all needs to happen while keeping code concise, tactical, and business-focused.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Recommend reading: </a:t>
            </a:r>
            <a:r>
              <a:rPr lang="en-US" dirty="0">
                <a:hlinkClick r:id="rId2"/>
              </a:rPr>
              <a:t>https://www.oreilly.com/ideas/data-science-gophers</a:t>
            </a:r>
            <a:r>
              <a:rPr lang="en-US" dirty="0"/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can close this gap effectively and work well in existing corporate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vs.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1846263"/>
            <a:ext cx="10058400" cy="431815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har char="•"/>
            </a:pPr>
            <a:r>
              <a:rPr lang="en-US" dirty="0"/>
              <a:t>     Python is a powerful, flexible platform with a simple syntax and rich ecosystem of libraries.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Dynamic typing makes Python flexible for ad hoc analysis, but it can quickly backfire in production.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types allow improvised data structures to be defined at runtime.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typing can quickly create difficulties in maintaining and debugging codebases. </a:t>
            </a:r>
          </a:p>
          <a:p>
            <a:pPr marL="742950" lvl="1" indent="-285750">
              <a:lnSpc>
                <a:spcPct val="100000"/>
              </a:lnSpc>
              <a:buClr>
                <a:srgbClr val="E48312"/>
              </a:buClr>
              <a:buChar char="•"/>
            </a:pPr>
            <a:r>
              <a:rPr lang="en-US" dirty="0"/>
              <a:t>Larger Python codebases can be difficult to understand and maintain.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Kotlin, like Scala, embraces immutability and static typing.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Data structures are explicitly defined and enforced at compile time, not runtime. 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While static typing is traditionally verbose, Kotlin manages to make it concise in a Pythonic manner.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may not have as many mainstream data science libraries like Python, but it has comparable ones in the Java ecosystem: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Spark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ND4J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Commons Math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Weka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Java-ML</a:t>
            </a:r>
          </a:p>
        </p:txBody>
      </p:sp>
    </p:spTree>
    <p:extLst>
      <p:ext uri="{BB962C8B-B14F-4D97-AF65-F5344CB8AC3E}">
        <p14:creationId xmlns:p14="http://schemas.microsoft.com/office/powerpoint/2010/main" val="1807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509</Words>
  <Application>Microsoft Office PowerPoint</Application>
  <PresentationFormat>Widescreen</PresentationFormat>
  <Paragraphs>167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Century Gothic</vt:lpstr>
      <vt:lpstr>Retrospect</vt:lpstr>
      <vt:lpstr>From Data Science to Production</vt:lpstr>
      <vt:lpstr>Course Mission</vt:lpstr>
      <vt:lpstr>Agenda</vt:lpstr>
      <vt:lpstr>Section I</vt:lpstr>
      <vt:lpstr>What is Kotlin</vt:lpstr>
      <vt:lpstr>What Does Kotlin Look Like?</vt:lpstr>
      <vt:lpstr>What Does Kotlin Look Like?</vt:lpstr>
      <vt:lpstr>Why Kotlin for Data Science?</vt:lpstr>
      <vt:lpstr>Kotlin vs. Python</vt:lpstr>
      <vt:lpstr>Kotlin vs Scala</vt:lpstr>
      <vt:lpstr>Kotlin vs Other Languages</vt:lpstr>
      <vt:lpstr>Section II</vt:lpstr>
      <vt:lpstr>What You Will Need</vt:lpstr>
      <vt:lpstr>Configuring Intellij IDEA</vt:lpstr>
      <vt:lpstr>PowerPoint Presentation</vt:lpstr>
      <vt:lpstr>PowerPoint Presentation</vt:lpstr>
      <vt:lpstr>PowerPoint Presentation</vt:lpstr>
      <vt:lpstr>Section III</vt:lpstr>
      <vt:lpstr>Basic Data Types in Kotlin</vt:lpstr>
      <vt:lpstr>Operators in Kotlin</vt:lpstr>
      <vt:lpstr>Section IV</vt:lpstr>
      <vt:lpstr>Features of Data Classes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17</cp:revision>
  <dcterms:created xsi:type="dcterms:W3CDTF">2014-09-12T02:11:56Z</dcterms:created>
  <dcterms:modified xsi:type="dcterms:W3CDTF">2017-09-04T01:46:53Z</dcterms:modified>
</cp:coreProperties>
</file>