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 id="273" r:id="rId47"/>
    <p:sldId id="274" r:id="rId48"/>
    <p:sldId id="275" r:id="rId49"/>
    <p:sldId id="276" r:id="rId50"/>
    <p:sldId id="277" r:id="rId51"/>
    <p:sldId id="278" r:id="rId52"/>
    <p:sldId id="279" r:id="rId53"/>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Open Sauce" charset="1" panose="000005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
      <p:font typeface="Open Sauce Light" charset="1" panose="00000400000000000000"/>
      <p:regular r:id="rId22"/>
    </p:embeddedFont>
    <p:embeddedFont>
      <p:font typeface="Open Sauce Light Italics" charset="1" panose="00000400000000000000"/>
      <p:regular r:id="rId23"/>
    </p:embeddedFont>
    <p:embeddedFont>
      <p:font typeface="Open Sauce Medium" charset="1" panose="00000600000000000000"/>
      <p:regular r:id="rId24"/>
    </p:embeddedFont>
    <p:embeddedFont>
      <p:font typeface="Open Sauce Medium Italics" charset="1" panose="00000600000000000000"/>
      <p:regular r:id="rId25"/>
    </p:embeddedFont>
    <p:embeddedFont>
      <p:font typeface="Open Sauce Semi-Bold" charset="1" panose="00000700000000000000"/>
      <p:regular r:id="rId26"/>
    </p:embeddedFont>
    <p:embeddedFont>
      <p:font typeface="Open Sauce Semi-Bold Italics" charset="1" panose="00000700000000000000"/>
      <p:regular r:id="rId27"/>
    </p:embeddedFont>
    <p:embeddedFont>
      <p:font typeface="Open Sauce Heavy" charset="1" panose="00000A00000000000000"/>
      <p:regular r:id="rId28"/>
    </p:embeddedFont>
    <p:embeddedFont>
      <p:font typeface="Open Sauce Heavy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40" Target="slides/slide11.xml" Type="http://schemas.openxmlformats.org/officeDocument/2006/relationships/slide"/><Relationship Id="rId41" Target="slides/slide12.xml" Type="http://schemas.openxmlformats.org/officeDocument/2006/relationships/slide"/><Relationship Id="rId42" Target="slides/slide13.xml" Type="http://schemas.openxmlformats.org/officeDocument/2006/relationships/slide"/><Relationship Id="rId43" Target="slides/slide14.xml" Type="http://schemas.openxmlformats.org/officeDocument/2006/relationships/slide"/><Relationship Id="rId44" Target="slides/slide15.xml" Type="http://schemas.openxmlformats.org/officeDocument/2006/relationships/slide"/><Relationship Id="rId45" Target="slides/slide16.xml" Type="http://schemas.openxmlformats.org/officeDocument/2006/relationships/slide"/><Relationship Id="rId46" Target="slides/slide17.xml" Type="http://schemas.openxmlformats.org/officeDocument/2006/relationships/slide"/><Relationship Id="rId47" Target="slides/slide18.xml" Type="http://schemas.openxmlformats.org/officeDocument/2006/relationships/slide"/><Relationship Id="rId48" Target="slides/slide19.xml" Type="http://schemas.openxmlformats.org/officeDocument/2006/relationships/slide"/><Relationship Id="rId49" Target="slides/slide20.xml" Type="http://schemas.openxmlformats.org/officeDocument/2006/relationships/slide"/><Relationship Id="rId5" Target="tableStyles.xml" Type="http://schemas.openxmlformats.org/officeDocument/2006/relationships/tableStyles"/><Relationship Id="rId50" Target="slides/slide21.xml" Type="http://schemas.openxmlformats.org/officeDocument/2006/relationships/slide"/><Relationship Id="rId51" Target="slides/slide22.xml" Type="http://schemas.openxmlformats.org/officeDocument/2006/relationships/slide"/><Relationship Id="rId52" Target="slides/slide23.xml" Type="http://schemas.openxmlformats.org/officeDocument/2006/relationships/slide"/><Relationship Id="rId53" Target="slides/slide24.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8.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9.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0.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1.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2.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5.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6.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7.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8.pn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3.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 Id="rId7" Target="https://drive.google.com/drive/folders/1IRh81P6DfLORQ-CU2IWHGLFRBwSF1qUi?usp=sharing" TargetMode="External" Type="http://schemas.openxmlformats.org/officeDocument/2006/relationships/hyperlink"/></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3.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4.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6028014" y="793833"/>
            <a:ext cx="596933" cy="613568"/>
          </a:xfrm>
          <a:custGeom>
            <a:avLst/>
            <a:gdLst/>
            <a:ahLst/>
            <a:cxnLst/>
            <a:rect r="r" b="b" t="t" l="l"/>
            <a:pathLst>
              <a:path h="613568" w="596933">
                <a:moveTo>
                  <a:pt x="0" y="0"/>
                </a:moveTo>
                <a:lnTo>
                  <a:pt x="596933" y="0"/>
                </a:lnTo>
                <a:lnTo>
                  <a:pt x="596933" y="613568"/>
                </a:lnTo>
                <a:lnTo>
                  <a:pt x="0" y="613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4056615" y="3954133"/>
            <a:ext cx="10174770" cy="2609850"/>
          </a:xfrm>
          <a:prstGeom prst="rect">
            <a:avLst/>
          </a:prstGeom>
        </p:spPr>
        <p:txBody>
          <a:bodyPr anchor="t" rtlCol="false" tIns="0" lIns="0" bIns="0" rIns="0">
            <a:spAutoFit/>
          </a:bodyPr>
          <a:lstStyle/>
          <a:p>
            <a:pPr algn="ctr">
              <a:lnSpc>
                <a:spcPts val="6900"/>
              </a:lnSpc>
            </a:pPr>
            <a:r>
              <a:rPr lang="en-US" sz="5000" spc="490">
                <a:solidFill>
                  <a:srgbClr val="231F20"/>
                </a:solidFill>
                <a:latin typeface="Oswald Bold"/>
              </a:rPr>
              <a:t>SUPERVISED LEARNING</a:t>
            </a:r>
          </a:p>
          <a:p>
            <a:pPr algn="ctr">
              <a:lnSpc>
                <a:spcPts val="6900"/>
              </a:lnSpc>
            </a:pPr>
            <a:r>
              <a:rPr lang="en-US" sz="5000" spc="490">
                <a:solidFill>
                  <a:srgbClr val="231F20"/>
                </a:solidFill>
                <a:latin typeface="Oswald Bold"/>
              </a:rPr>
              <a:t>Case Study: Telco Churn Prevention</a:t>
            </a:r>
          </a:p>
        </p:txBody>
      </p:sp>
      <p:sp>
        <p:nvSpPr>
          <p:cNvPr name="TextBox 10" id="10"/>
          <p:cNvSpPr txBox="true"/>
          <p:nvPr/>
        </p:nvSpPr>
        <p:spPr>
          <a:xfrm rot="0">
            <a:off x="2719596" y="7482578"/>
            <a:ext cx="12848809" cy="441638"/>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FILBERT LEONARDO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86415" y="1877013"/>
            <a:ext cx="12147720" cy="1437535"/>
          </a:xfrm>
          <a:custGeom>
            <a:avLst/>
            <a:gdLst/>
            <a:ahLst/>
            <a:cxnLst/>
            <a:rect r="r" b="b" t="t" l="l"/>
            <a:pathLst>
              <a:path h="1437535" w="12147720">
                <a:moveTo>
                  <a:pt x="0" y="0"/>
                </a:moveTo>
                <a:lnTo>
                  <a:pt x="12147720" y="0"/>
                </a:lnTo>
                <a:lnTo>
                  <a:pt x="12147720" y="1437535"/>
                </a:lnTo>
                <a:lnTo>
                  <a:pt x="0" y="1437535"/>
                </a:lnTo>
                <a:lnTo>
                  <a:pt x="0" y="0"/>
                </a:lnTo>
                <a:close/>
              </a:path>
            </a:pathLst>
          </a:custGeom>
          <a:blipFill>
            <a:blip r:embed="rId5"/>
            <a:stretch>
              <a:fillRect l="0" t="0" r="0" b="0"/>
            </a:stretch>
          </a:blipFill>
        </p:spPr>
      </p:sp>
      <p:sp>
        <p:nvSpPr>
          <p:cNvPr name="Freeform 5" id="5"/>
          <p:cNvSpPr/>
          <p:nvPr/>
        </p:nvSpPr>
        <p:spPr>
          <a:xfrm flipH="false" flipV="false" rot="0">
            <a:off x="8305403" y="4014561"/>
            <a:ext cx="8496799" cy="5243739"/>
          </a:xfrm>
          <a:custGeom>
            <a:avLst/>
            <a:gdLst/>
            <a:ahLst/>
            <a:cxnLst/>
            <a:rect r="r" b="b" t="t" l="l"/>
            <a:pathLst>
              <a:path h="5243739" w="8496799">
                <a:moveTo>
                  <a:pt x="0" y="0"/>
                </a:moveTo>
                <a:lnTo>
                  <a:pt x="8496799" y="0"/>
                </a:lnTo>
                <a:lnTo>
                  <a:pt x="8496799" y="5243739"/>
                </a:lnTo>
                <a:lnTo>
                  <a:pt x="0" y="5243739"/>
                </a:lnTo>
                <a:lnTo>
                  <a:pt x="0" y="0"/>
                </a:lnTo>
                <a:close/>
              </a:path>
            </a:pathLst>
          </a:custGeom>
          <a:blipFill>
            <a:blip r:embed="rId6"/>
            <a:stretch>
              <a:fillRect l="0" t="0" r="0" b="0"/>
            </a:stretch>
          </a:blipFill>
        </p:spPr>
      </p:sp>
      <p:sp>
        <p:nvSpPr>
          <p:cNvPr name="TextBox 6" id="6"/>
          <p:cNvSpPr txBox="true"/>
          <p:nvPr/>
        </p:nvSpPr>
        <p:spPr>
          <a:xfrm rot="0">
            <a:off x="2213682" y="5275702"/>
            <a:ext cx="5246593" cy="173299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Berikut jumlah data dengan churn bernilai Yes atau No, beserta proporsi data keseluruhan.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697097" y="1414459"/>
            <a:ext cx="8730617" cy="7458082"/>
          </a:xfrm>
          <a:custGeom>
            <a:avLst/>
            <a:gdLst/>
            <a:ahLst/>
            <a:cxnLst/>
            <a:rect r="r" b="b" t="t" l="l"/>
            <a:pathLst>
              <a:path h="7458082" w="8730617">
                <a:moveTo>
                  <a:pt x="0" y="0"/>
                </a:moveTo>
                <a:lnTo>
                  <a:pt x="8730617" y="0"/>
                </a:lnTo>
                <a:lnTo>
                  <a:pt x="8730617" y="7458082"/>
                </a:lnTo>
                <a:lnTo>
                  <a:pt x="0" y="7458082"/>
                </a:lnTo>
                <a:lnTo>
                  <a:pt x="0" y="0"/>
                </a:lnTo>
                <a:close/>
              </a:path>
            </a:pathLst>
          </a:custGeom>
          <a:blipFill>
            <a:blip r:embed="rId5"/>
            <a:stretch>
              <a:fillRect l="-38419" t="0" r="0" b="0"/>
            </a:stretch>
          </a:blipFill>
        </p:spPr>
      </p:sp>
      <p:sp>
        <p:nvSpPr>
          <p:cNvPr name="TextBox 5" id="5"/>
          <p:cNvSpPr txBox="true"/>
          <p:nvPr/>
        </p:nvSpPr>
        <p:spPr>
          <a:xfrm rot="0">
            <a:off x="1228243" y="3381651"/>
            <a:ext cx="7217470" cy="348559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Berikut hasil dari matriks Korelasi untuk setiap variabel numerik. Terlihat jelas bahwa terdapat multikolinearitas dimana </a:t>
            </a:r>
            <a:r>
              <a:rPr lang="en-US" sz="2524" spc="247">
                <a:solidFill>
                  <a:srgbClr val="231F20"/>
                </a:solidFill>
                <a:latin typeface="DM Sans Italics"/>
              </a:rPr>
              <a:t>voice_package_rev</a:t>
            </a:r>
            <a:r>
              <a:rPr lang="en-US" sz="2524" spc="247">
                <a:solidFill>
                  <a:srgbClr val="231F20"/>
                </a:solidFill>
                <a:latin typeface="DM Sans"/>
              </a:rPr>
              <a:t> dengan </a:t>
            </a:r>
            <a:r>
              <a:rPr lang="en-US" sz="2524" spc="247">
                <a:solidFill>
                  <a:srgbClr val="231F20"/>
                </a:solidFill>
                <a:latin typeface="DM Sans Italics"/>
              </a:rPr>
              <a:t>voice_package_trx</a:t>
            </a:r>
            <a:r>
              <a:rPr lang="en-US" sz="2524" spc="247">
                <a:solidFill>
                  <a:srgbClr val="231F20"/>
                </a:solidFill>
                <a:latin typeface="DM Sans"/>
              </a:rPr>
              <a:t> dan </a:t>
            </a:r>
            <a:r>
              <a:rPr lang="en-US" sz="2524" spc="247">
                <a:solidFill>
                  <a:srgbClr val="231F20"/>
                </a:solidFill>
                <a:latin typeface="DM Sans Italics"/>
              </a:rPr>
              <a:t>voice_package_dou</a:t>
            </a:r>
            <a:r>
              <a:rPr lang="en-US" sz="2524" spc="247">
                <a:solidFill>
                  <a:srgbClr val="231F20"/>
                </a:solidFill>
                <a:latin typeface="DM Sans"/>
              </a:rPr>
              <a:t> memiliki korelasi yang cukup tinggi yang ditandai dengan warna yang gelap.</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17531" y="1028700"/>
            <a:ext cx="16441769" cy="8708999"/>
          </a:xfrm>
          <a:custGeom>
            <a:avLst/>
            <a:gdLst/>
            <a:ahLst/>
            <a:cxnLst/>
            <a:rect r="r" b="b" t="t" l="l"/>
            <a:pathLst>
              <a:path h="8708999" w="16441769">
                <a:moveTo>
                  <a:pt x="0" y="0"/>
                </a:moveTo>
                <a:lnTo>
                  <a:pt x="16441769" y="0"/>
                </a:lnTo>
                <a:lnTo>
                  <a:pt x="16441769" y="8708999"/>
                </a:lnTo>
                <a:lnTo>
                  <a:pt x="0" y="8708999"/>
                </a:lnTo>
                <a:lnTo>
                  <a:pt x="0" y="0"/>
                </a:lnTo>
                <a:close/>
              </a:path>
            </a:pathLst>
          </a:custGeom>
          <a:blipFill>
            <a:blip r:embed="rId5"/>
            <a:stretch>
              <a:fillRect l="0" t="0" r="0" b="0"/>
            </a:stretch>
          </a:blipFill>
        </p:spPr>
      </p:sp>
      <p:sp>
        <p:nvSpPr>
          <p:cNvPr name="TextBox 5" id="5"/>
          <p:cNvSpPr txBox="true"/>
          <p:nvPr/>
        </p:nvSpPr>
        <p:spPr>
          <a:xfrm rot="0">
            <a:off x="4802195" y="391779"/>
            <a:ext cx="8683611"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Berikut plot sebaran data dari setiap variabel.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23962" y="3659750"/>
            <a:ext cx="8562568" cy="1702517"/>
          </a:xfrm>
          <a:prstGeom prst="rect">
            <a:avLst/>
          </a:prstGeom>
        </p:spPr>
        <p:txBody>
          <a:bodyPr anchor="t" rtlCol="false" tIns="0" lIns="0" bIns="0" rIns="0">
            <a:spAutoFit/>
          </a:bodyPr>
          <a:lstStyle/>
          <a:p>
            <a:pPr>
              <a:lnSpc>
                <a:spcPts val="13948"/>
              </a:lnSpc>
            </a:pPr>
            <a:r>
              <a:rPr lang="en-US" sz="10107" spc="990">
                <a:solidFill>
                  <a:srgbClr val="FFFFFF"/>
                </a:solidFill>
                <a:latin typeface="Oswald Bold"/>
              </a:rPr>
              <a:t>PEMODELAN</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623962" y="5553205"/>
            <a:ext cx="5741759" cy="1496748"/>
          </a:xfrm>
          <a:prstGeom prst="rect">
            <a:avLst/>
          </a:prstGeom>
        </p:spPr>
        <p:txBody>
          <a:bodyPr anchor="t" rtlCol="false" tIns="0" lIns="0" bIns="0" rIns="0">
            <a:spAutoFit/>
          </a:bodyPr>
          <a:lstStyle/>
          <a:p>
            <a:pPr algn="l">
              <a:lnSpc>
                <a:spcPts val="3992"/>
              </a:lnSpc>
            </a:pPr>
            <a:r>
              <a:rPr lang="en-US" sz="2893" spc="283">
                <a:solidFill>
                  <a:srgbClr val="F5FFF5"/>
                </a:solidFill>
                <a:latin typeface="DM Sans"/>
              </a:rPr>
              <a:t>Data dibagi menjadi 70% data training dan 30% data testing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57201" y="3119108"/>
            <a:ext cx="1400485" cy="3063204"/>
            <a:chOff x="0" y="0"/>
            <a:chExt cx="368852" cy="806770"/>
          </a:xfrm>
        </p:grpSpPr>
        <p:sp>
          <p:nvSpPr>
            <p:cNvPr name="Freeform 4" id="4"/>
            <p:cNvSpPr/>
            <p:nvPr/>
          </p:nvSpPr>
          <p:spPr>
            <a:xfrm flipH="false" flipV="false" rot="0">
              <a:off x="0" y="0"/>
              <a:ext cx="368852" cy="806770"/>
            </a:xfrm>
            <a:custGeom>
              <a:avLst/>
              <a:gdLst/>
              <a:ahLst/>
              <a:cxnLst/>
              <a:rect r="r" b="b" t="t" l="l"/>
              <a:pathLst>
                <a:path h="806770" w="368852">
                  <a:moveTo>
                    <a:pt x="0" y="0"/>
                  </a:moveTo>
                  <a:lnTo>
                    <a:pt x="368852" y="0"/>
                  </a:lnTo>
                  <a:lnTo>
                    <a:pt x="368852" y="806770"/>
                  </a:lnTo>
                  <a:lnTo>
                    <a:pt x="0" y="806770"/>
                  </a:lnTo>
                  <a:close/>
                </a:path>
              </a:pathLst>
            </a:custGeom>
            <a:solidFill>
              <a:srgbClr val="CCCCCC"/>
            </a:solidFill>
          </p:spPr>
        </p:sp>
        <p:sp>
          <p:nvSpPr>
            <p:cNvPr name="TextBox 5" id="5"/>
            <p:cNvSpPr txBox="true"/>
            <p:nvPr/>
          </p:nvSpPr>
          <p:spPr>
            <a:xfrm>
              <a:off x="0" y="-19050"/>
              <a:ext cx="368852" cy="825820"/>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1028700" y="374922"/>
            <a:ext cx="16306292"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REGRESI LOGISTIK BINER</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2302396" y="7242770"/>
            <a:ext cx="14860140" cy="2491222"/>
          </a:xfrm>
          <a:custGeom>
            <a:avLst/>
            <a:gdLst/>
            <a:ahLst/>
            <a:cxnLst/>
            <a:rect r="r" b="b" t="t" l="l"/>
            <a:pathLst>
              <a:path h="2491222" w="14860140">
                <a:moveTo>
                  <a:pt x="0" y="0"/>
                </a:moveTo>
                <a:lnTo>
                  <a:pt x="14860140" y="0"/>
                </a:lnTo>
                <a:lnTo>
                  <a:pt x="14860140" y="2491222"/>
                </a:lnTo>
                <a:lnTo>
                  <a:pt x="0" y="2491222"/>
                </a:lnTo>
                <a:lnTo>
                  <a:pt x="0" y="0"/>
                </a:lnTo>
                <a:close/>
              </a:path>
            </a:pathLst>
          </a:custGeom>
          <a:blipFill>
            <a:blip r:embed="rId6"/>
            <a:stretch>
              <a:fillRect l="0" t="0" r="0" b="0"/>
            </a:stretch>
          </a:blipFill>
        </p:spPr>
      </p:sp>
      <p:sp>
        <p:nvSpPr>
          <p:cNvPr name="TextBox 9" id="9"/>
          <p:cNvSpPr txBox="true"/>
          <p:nvPr/>
        </p:nvSpPr>
        <p:spPr>
          <a:xfrm rot="0">
            <a:off x="1069234" y="344259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10" id="10"/>
          <p:cNvSpPr txBox="true"/>
          <p:nvPr/>
        </p:nvSpPr>
        <p:spPr>
          <a:xfrm rot="0">
            <a:off x="1069234" y="423971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1" id="11"/>
          <p:cNvSpPr txBox="true"/>
          <p:nvPr/>
        </p:nvSpPr>
        <p:spPr>
          <a:xfrm rot="0">
            <a:off x="1069234" y="5120872"/>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2" id="12"/>
          <p:cNvSpPr txBox="true"/>
          <p:nvPr/>
        </p:nvSpPr>
        <p:spPr>
          <a:xfrm rot="0">
            <a:off x="2445311" y="3550548"/>
            <a:ext cx="579050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REGRESI LOGISTIK BINER</a:t>
            </a:r>
          </a:p>
        </p:txBody>
      </p:sp>
      <p:sp>
        <p:nvSpPr>
          <p:cNvPr name="TextBox 13" id="13"/>
          <p:cNvSpPr txBox="true"/>
          <p:nvPr/>
        </p:nvSpPr>
        <p:spPr>
          <a:xfrm rot="0">
            <a:off x="2445311" y="4344766"/>
            <a:ext cx="6076629"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SELEKSI FITUR (STEPWISE)</a:t>
            </a:r>
          </a:p>
        </p:txBody>
      </p:sp>
      <p:sp>
        <p:nvSpPr>
          <p:cNvPr name="TextBox 14" id="14"/>
          <p:cNvSpPr txBox="true"/>
          <p:nvPr/>
        </p:nvSpPr>
        <p:spPr>
          <a:xfrm rot="0">
            <a:off x="2445311" y="5264856"/>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PENENTUAN TRESHOLD</a:t>
            </a:r>
          </a:p>
        </p:txBody>
      </p:sp>
      <p:sp>
        <p:nvSpPr>
          <p:cNvPr name="TextBox 15" id="15"/>
          <p:cNvSpPr txBox="true"/>
          <p:nvPr/>
        </p:nvSpPr>
        <p:spPr>
          <a:xfrm rot="0">
            <a:off x="8030954" y="2669785"/>
            <a:ext cx="9304038" cy="39237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Berdasarkan tabel tersebut, dapat dilihat bahwa </a:t>
            </a:r>
            <a:r>
              <a:rPr lang="en-US" sz="2524" spc="247">
                <a:solidFill>
                  <a:srgbClr val="231F20"/>
                </a:solidFill>
                <a:latin typeface="DM Sans Italics"/>
              </a:rPr>
              <a:t>Model Regresi Logistik Biner</a:t>
            </a:r>
            <a:r>
              <a:rPr lang="en-US" sz="2524" spc="247">
                <a:solidFill>
                  <a:srgbClr val="231F20"/>
                </a:solidFill>
                <a:latin typeface="DM Sans"/>
              </a:rPr>
              <a:t> dan </a:t>
            </a:r>
            <a:r>
              <a:rPr lang="en-US" sz="2524" spc="247">
                <a:solidFill>
                  <a:srgbClr val="231F20"/>
                </a:solidFill>
                <a:latin typeface="DM Sans Italics"/>
              </a:rPr>
              <a:t>Model Regresi Logistik</a:t>
            </a:r>
            <a:r>
              <a:rPr lang="en-US" sz="2524" spc="247">
                <a:solidFill>
                  <a:srgbClr val="231F20"/>
                </a:solidFill>
                <a:latin typeface="DM Sans"/>
              </a:rPr>
              <a:t> </a:t>
            </a:r>
            <a:r>
              <a:rPr lang="en-US" sz="2524" spc="247">
                <a:solidFill>
                  <a:srgbClr val="231F20"/>
                </a:solidFill>
                <a:latin typeface="DM Sans Italics"/>
              </a:rPr>
              <a:t>dengan StepWise</a:t>
            </a:r>
            <a:r>
              <a:rPr lang="en-US" sz="2524" spc="247">
                <a:solidFill>
                  <a:srgbClr val="231F20"/>
                </a:solidFill>
                <a:latin typeface="DM Sans"/>
              </a:rPr>
              <a:t> memiliki nilai </a:t>
            </a:r>
            <a:r>
              <a:rPr lang="en-US" sz="2524" spc="247">
                <a:solidFill>
                  <a:srgbClr val="231F20"/>
                </a:solidFill>
                <a:latin typeface="DM Sans Bold"/>
              </a:rPr>
              <a:t>Accuracy</a:t>
            </a:r>
            <a:r>
              <a:rPr lang="en-US" sz="2524" spc="247">
                <a:solidFill>
                  <a:srgbClr val="231F20"/>
                </a:solidFill>
                <a:latin typeface="DM Sans"/>
              </a:rPr>
              <a:t> yang lebih baik namun </a:t>
            </a:r>
            <a:r>
              <a:rPr lang="en-US" sz="2524" spc="247">
                <a:solidFill>
                  <a:srgbClr val="231F20"/>
                </a:solidFill>
                <a:latin typeface="DM Sans Italics"/>
              </a:rPr>
              <a:t>Model Regresi Logistik dengan Treshold</a:t>
            </a:r>
            <a:r>
              <a:rPr lang="en-US" sz="2524" spc="247">
                <a:solidFill>
                  <a:srgbClr val="231F20"/>
                </a:solidFill>
                <a:latin typeface="DM Sans"/>
              </a:rPr>
              <a:t> memiliki nilai </a:t>
            </a:r>
            <a:r>
              <a:rPr lang="en-US" sz="2524" spc="247">
                <a:solidFill>
                  <a:srgbClr val="231F20"/>
                </a:solidFill>
                <a:latin typeface="DM Sans Bold"/>
              </a:rPr>
              <a:t>Sensitivity</a:t>
            </a:r>
            <a:r>
              <a:rPr lang="en-US" sz="2524" spc="247">
                <a:solidFill>
                  <a:srgbClr val="231F20"/>
                </a:solidFill>
                <a:latin typeface="DM Sans"/>
              </a:rPr>
              <a:t> yang jauh lebih baik dengan nilai </a:t>
            </a:r>
            <a:r>
              <a:rPr lang="en-US" sz="2524" spc="247">
                <a:solidFill>
                  <a:srgbClr val="231F20"/>
                </a:solidFill>
                <a:latin typeface="DM Sans Bold"/>
              </a:rPr>
              <a:t>Accuracy</a:t>
            </a:r>
            <a:r>
              <a:rPr lang="en-US" sz="2524" spc="247">
                <a:solidFill>
                  <a:srgbClr val="231F20"/>
                </a:solidFill>
                <a:latin typeface="DM Sans"/>
              </a:rPr>
              <a:t> yang hampir mirip dengan kedua model sebelumnya. Maka dapat dikatakan model ke-3 yang paling bagus diantaranya.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2414242"/>
            <a:ext cx="9376025" cy="5858679"/>
          </a:xfrm>
          <a:custGeom>
            <a:avLst/>
            <a:gdLst/>
            <a:ahLst/>
            <a:cxnLst/>
            <a:rect r="r" b="b" t="t" l="l"/>
            <a:pathLst>
              <a:path h="5858679" w="9376025">
                <a:moveTo>
                  <a:pt x="0" y="0"/>
                </a:moveTo>
                <a:lnTo>
                  <a:pt x="9376025" y="0"/>
                </a:lnTo>
                <a:lnTo>
                  <a:pt x="9376025" y="5858679"/>
                </a:lnTo>
                <a:lnTo>
                  <a:pt x="0" y="5858679"/>
                </a:lnTo>
                <a:lnTo>
                  <a:pt x="0" y="0"/>
                </a:lnTo>
                <a:close/>
              </a:path>
            </a:pathLst>
          </a:custGeom>
          <a:blipFill>
            <a:blip r:embed="rId6"/>
            <a:stretch>
              <a:fillRect l="0" t="0" r="0" b="0"/>
            </a:stretch>
          </a:blipFill>
        </p:spPr>
      </p:sp>
      <p:sp>
        <p:nvSpPr>
          <p:cNvPr name="TextBox 5" id="5"/>
          <p:cNvSpPr txBox="true"/>
          <p:nvPr/>
        </p:nvSpPr>
        <p:spPr>
          <a:xfrm rot="0">
            <a:off x="11041947" y="4696101"/>
            <a:ext cx="5902647" cy="21711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Berdasarkan hasil plot dari Kurva ROC yang digunakan untuk menentukan treshold terhadap </a:t>
            </a:r>
            <a:r>
              <a:rPr lang="en-US" sz="2524" spc="247">
                <a:solidFill>
                  <a:srgbClr val="231F20"/>
                </a:solidFill>
                <a:latin typeface="DM Sans Italics"/>
              </a:rPr>
              <a:t>model Regresi Logistik dengan Treshold</a:t>
            </a:r>
            <a:r>
              <a:rPr lang="en-US" sz="2524" spc="247">
                <a:solidFill>
                  <a:srgbClr val="231F20"/>
                </a:solidFill>
                <a:latin typeface="DM Sans"/>
              </a:rPr>
              <a: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57201" y="2776110"/>
            <a:ext cx="1400485" cy="3749199"/>
            <a:chOff x="0" y="0"/>
            <a:chExt cx="368852" cy="987443"/>
          </a:xfrm>
        </p:grpSpPr>
        <p:sp>
          <p:nvSpPr>
            <p:cNvPr name="Freeform 4" id="4"/>
            <p:cNvSpPr/>
            <p:nvPr/>
          </p:nvSpPr>
          <p:spPr>
            <a:xfrm flipH="false" flipV="false" rot="0">
              <a:off x="0" y="0"/>
              <a:ext cx="368852" cy="987443"/>
            </a:xfrm>
            <a:custGeom>
              <a:avLst/>
              <a:gdLst/>
              <a:ahLst/>
              <a:cxnLst/>
              <a:rect r="r" b="b" t="t" l="l"/>
              <a:pathLst>
                <a:path h="987443" w="368852">
                  <a:moveTo>
                    <a:pt x="0" y="0"/>
                  </a:moveTo>
                  <a:lnTo>
                    <a:pt x="368852" y="0"/>
                  </a:lnTo>
                  <a:lnTo>
                    <a:pt x="368852" y="987443"/>
                  </a:lnTo>
                  <a:lnTo>
                    <a:pt x="0" y="987443"/>
                  </a:lnTo>
                  <a:close/>
                </a:path>
              </a:pathLst>
            </a:custGeom>
            <a:solidFill>
              <a:srgbClr val="CCCCCC"/>
            </a:solidFill>
          </p:spPr>
        </p:sp>
        <p:sp>
          <p:nvSpPr>
            <p:cNvPr name="TextBox 5" id="5"/>
            <p:cNvSpPr txBox="true"/>
            <p:nvPr/>
          </p:nvSpPr>
          <p:spPr>
            <a:xfrm>
              <a:off x="0" y="-19050"/>
              <a:ext cx="368852" cy="1006493"/>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1028700" y="374922"/>
            <a:ext cx="16306292"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CART (DECISSION TREE)</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75963" y="7049184"/>
            <a:ext cx="15611766" cy="2833819"/>
          </a:xfrm>
          <a:custGeom>
            <a:avLst/>
            <a:gdLst/>
            <a:ahLst/>
            <a:cxnLst/>
            <a:rect r="r" b="b" t="t" l="l"/>
            <a:pathLst>
              <a:path h="2833819" w="15611766">
                <a:moveTo>
                  <a:pt x="0" y="0"/>
                </a:moveTo>
                <a:lnTo>
                  <a:pt x="15611766" y="0"/>
                </a:lnTo>
                <a:lnTo>
                  <a:pt x="15611766" y="2833819"/>
                </a:lnTo>
                <a:lnTo>
                  <a:pt x="0" y="2833819"/>
                </a:lnTo>
                <a:lnTo>
                  <a:pt x="0" y="0"/>
                </a:lnTo>
                <a:close/>
              </a:path>
            </a:pathLst>
          </a:custGeom>
          <a:blipFill>
            <a:blip r:embed="rId6"/>
            <a:stretch>
              <a:fillRect l="0" t="0" r="0" b="0"/>
            </a:stretch>
          </a:blipFill>
        </p:spPr>
      </p:sp>
      <p:sp>
        <p:nvSpPr>
          <p:cNvPr name="TextBox 9" id="9"/>
          <p:cNvSpPr txBox="true"/>
          <p:nvPr/>
        </p:nvSpPr>
        <p:spPr>
          <a:xfrm rot="0">
            <a:off x="1069234" y="3099598"/>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10" id="10"/>
          <p:cNvSpPr txBox="true"/>
          <p:nvPr/>
        </p:nvSpPr>
        <p:spPr>
          <a:xfrm rot="0">
            <a:off x="1069234" y="389671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1" id="11"/>
          <p:cNvSpPr txBox="true"/>
          <p:nvPr/>
        </p:nvSpPr>
        <p:spPr>
          <a:xfrm rot="0">
            <a:off x="1069234" y="474687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2" id="12"/>
          <p:cNvSpPr txBox="true"/>
          <p:nvPr/>
        </p:nvSpPr>
        <p:spPr>
          <a:xfrm rot="0">
            <a:off x="2445311" y="3207551"/>
            <a:ext cx="579050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TREE 1 (PARAMETER DEFAULT)</a:t>
            </a:r>
          </a:p>
        </p:txBody>
      </p:sp>
      <p:sp>
        <p:nvSpPr>
          <p:cNvPr name="TextBox 13" id="13"/>
          <p:cNvSpPr txBox="true"/>
          <p:nvPr/>
        </p:nvSpPr>
        <p:spPr>
          <a:xfrm rot="0">
            <a:off x="2445311" y="4001768"/>
            <a:ext cx="6076629"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TREE 2 (PARAMETER CUSTOM)</a:t>
            </a:r>
          </a:p>
        </p:txBody>
      </p:sp>
      <p:sp>
        <p:nvSpPr>
          <p:cNvPr name="TextBox 14" id="14"/>
          <p:cNvSpPr txBox="true"/>
          <p:nvPr/>
        </p:nvSpPr>
        <p:spPr>
          <a:xfrm rot="0">
            <a:off x="2445311" y="4921859"/>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TREE 3 (PRUNED)</a:t>
            </a:r>
          </a:p>
        </p:txBody>
      </p:sp>
      <p:sp>
        <p:nvSpPr>
          <p:cNvPr name="TextBox 15" id="15"/>
          <p:cNvSpPr txBox="true"/>
          <p:nvPr/>
        </p:nvSpPr>
        <p:spPr>
          <a:xfrm rot="0">
            <a:off x="8426315" y="2601561"/>
            <a:ext cx="9304038" cy="39237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Berdasarkan tabel tersebut, dapat dilihat bahwa </a:t>
            </a:r>
            <a:r>
              <a:rPr lang="en-US" sz="2524" spc="247">
                <a:solidFill>
                  <a:srgbClr val="231F20"/>
                </a:solidFill>
                <a:latin typeface="DM Sans Italics"/>
              </a:rPr>
              <a:t>Model CART 1</a:t>
            </a:r>
            <a:r>
              <a:rPr lang="en-US" sz="2524" spc="247">
                <a:solidFill>
                  <a:srgbClr val="231F20"/>
                </a:solidFill>
                <a:latin typeface="DM Sans"/>
              </a:rPr>
              <a:t> , </a:t>
            </a:r>
            <a:r>
              <a:rPr lang="en-US" sz="2524" spc="247">
                <a:solidFill>
                  <a:srgbClr val="231F20"/>
                </a:solidFill>
                <a:latin typeface="DM Sans Italics"/>
              </a:rPr>
              <a:t>Model CART 2, dan Model CART 3</a:t>
            </a:r>
            <a:r>
              <a:rPr lang="en-US" sz="2524" spc="247">
                <a:solidFill>
                  <a:srgbClr val="231F20"/>
                </a:solidFill>
                <a:latin typeface="DM Sans"/>
              </a:rPr>
              <a:t> memiliki nilai </a:t>
            </a:r>
            <a:r>
              <a:rPr lang="en-US" sz="2524" spc="247">
                <a:solidFill>
                  <a:srgbClr val="231F20"/>
                </a:solidFill>
                <a:latin typeface="DM Sans Bold"/>
              </a:rPr>
              <a:t>Accuracy, Sensitivity, dan Specificity</a:t>
            </a:r>
            <a:r>
              <a:rPr lang="en-US" sz="2524" spc="247">
                <a:solidFill>
                  <a:srgbClr val="231F20"/>
                </a:solidFill>
                <a:latin typeface="DM Sans"/>
              </a:rPr>
              <a:t> yang sama persis. Sedangkan </a:t>
            </a:r>
            <a:r>
              <a:rPr lang="en-US" sz="2524" spc="247">
                <a:solidFill>
                  <a:srgbClr val="231F20"/>
                </a:solidFill>
                <a:latin typeface="DM Sans Italics"/>
              </a:rPr>
              <a:t>Model Random Forest</a:t>
            </a:r>
            <a:r>
              <a:rPr lang="en-US" sz="2524" spc="247">
                <a:solidFill>
                  <a:srgbClr val="231F20"/>
                </a:solidFill>
                <a:latin typeface="DM Sans"/>
              </a:rPr>
              <a:t> memiliki nilai </a:t>
            </a:r>
            <a:r>
              <a:rPr lang="en-US" sz="2524" spc="247">
                <a:solidFill>
                  <a:srgbClr val="231F20"/>
                </a:solidFill>
                <a:latin typeface="DM Sans Bold"/>
              </a:rPr>
              <a:t>Accuracy</a:t>
            </a:r>
            <a:r>
              <a:rPr lang="en-US" sz="2524" spc="247">
                <a:solidFill>
                  <a:srgbClr val="231F20"/>
                </a:solidFill>
                <a:latin typeface="DM Sans"/>
              </a:rPr>
              <a:t> yang sedikit lebih baik namun juga nilai </a:t>
            </a:r>
            <a:r>
              <a:rPr lang="en-US" sz="2524" spc="247">
                <a:solidFill>
                  <a:srgbClr val="231F20"/>
                </a:solidFill>
                <a:latin typeface="DM Sans Bold"/>
              </a:rPr>
              <a:t>Sensitivity</a:t>
            </a:r>
            <a:r>
              <a:rPr lang="en-US" sz="2524" spc="247">
                <a:solidFill>
                  <a:srgbClr val="231F20"/>
                </a:solidFill>
                <a:latin typeface="DM Sans"/>
              </a:rPr>
              <a:t> yang lebih rendah dari ketiga model sebelumnya. Maka dapat dikatakan keempat model ini sama baiknya karena perbedaannya tidak terlalu jauh.</a:t>
            </a:r>
          </a:p>
        </p:txBody>
      </p:sp>
      <p:sp>
        <p:nvSpPr>
          <p:cNvPr name="TextBox 16" id="16"/>
          <p:cNvSpPr txBox="true"/>
          <p:nvPr/>
        </p:nvSpPr>
        <p:spPr>
          <a:xfrm rot="0">
            <a:off x="2445311" y="5711882"/>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RANDOM FOREST</a:t>
            </a:r>
          </a:p>
        </p:txBody>
      </p:sp>
      <p:sp>
        <p:nvSpPr>
          <p:cNvPr name="TextBox 17" id="17"/>
          <p:cNvSpPr txBox="true"/>
          <p:nvPr/>
        </p:nvSpPr>
        <p:spPr>
          <a:xfrm rot="0">
            <a:off x="1088835" y="557797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144000" y="4927009"/>
            <a:ext cx="8795825" cy="5082915"/>
          </a:xfrm>
          <a:custGeom>
            <a:avLst/>
            <a:gdLst/>
            <a:ahLst/>
            <a:cxnLst/>
            <a:rect r="r" b="b" t="t" l="l"/>
            <a:pathLst>
              <a:path h="5082915" w="8795825">
                <a:moveTo>
                  <a:pt x="0" y="0"/>
                </a:moveTo>
                <a:lnTo>
                  <a:pt x="8795825" y="0"/>
                </a:lnTo>
                <a:lnTo>
                  <a:pt x="8795825" y="5082915"/>
                </a:lnTo>
                <a:lnTo>
                  <a:pt x="0" y="5082915"/>
                </a:lnTo>
                <a:lnTo>
                  <a:pt x="0" y="0"/>
                </a:lnTo>
                <a:close/>
              </a:path>
            </a:pathLst>
          </a:custGeom>
          <a:blipFill>
            <a:blip r:embed="rId6"/>
            <a:stretch>
              <a:fillRect l="0" t="0" r="0" b="0"/>
            </a:stretch>
          </a:blipFill>
        </p:spPr>
      </p:sp>
      <p:sp>
        <p:nvSpPr>
          <p:cNvPr name="Freeform 5" id="5"/>
          <p:cNvSpPr/>
          <p:nvPr/>
        </p:nvSpPr>
        <p:spPr>
          <a:xfrm flipH="false" flipV="false" rot="0">
            <a:off x="751809" y="513732"/>
            <a:ext cx="8959088" cy="5439067"/>
          </a:xfrm>
          <a:custGeom>
            <a:avLst/>
            <a:gdLst/>
            <a:ahLst/>
            <a:cxnLst/>
            <a:rect r="r" b="b" t="t" l="l"/>
            <a:pathLst>
              <a:path h="5439067" w="8959088">
                <a:moveTo>
                  <a:pt x="0" y="0"/>
                </a:moveTo>
                <a:lnTo>
                  <a:pt x="8959087" y="0"/>
                </a:lnTo>
                <a:lnTo>
                  <a:pt x="8959087" y="5439067"/>
                </a:lnTo>
                <a:lnTo>
                  <a:pt x="0" y="5439067"/>
                </a:lnTo>
                <a:lnTo>
                  <a:pt x="0" y="0"/>
                </a:lnTo>
                <a:close/>
              </a:path>
            </a:pathLst>
          </a:custGeom>
          <a:blipFill>
            <a:blip r:embed="rId7"/>
            <a:stretch>
              <a:fillRect l="0" t="0" r="0" b="0"/>
            </a:stretch>
          </a:blipFill>
        </p:spPr>
      </p:sp>
      <p:sp>
        <p:nvSpPr>
          <p:cNvPr name="TextBox 6" id="6"/>
          <p:cNvSpPr txBox="true"/>
          <p:nvPr/>
        </p:nvSpPr>
        <p:spPr>
          <a:xfrm rot="0">
            <a:off x="10590589" y="2095037"/>
            <a:ext cx="5902647" cy="173299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Berdasarkan hasil visualisasi Decision Tree dapat dilihat bahwa voice_mou memiliki nilau ukuran kepentingan tertinggi.</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2683549"/>
            <a:ext cx="9664052" cy="5796202"/>
          </a:xfrm>
          <a:custGeom>
            <a:avLst/>
            <a:gdLst/>
            <a:ahLst/>
            <a:cxnLst/>
            <a:rect r="r" b="b" t="t" l="l"/>
            <a:pathLst>
              <a:path h="5796202" w="9664052">
                <a:moveTo>
                  <a:pt x="0" y="0"/>
                </a:moveTo>
                <a:lnTo>
                  <a:pt x="9664052" y="0"/>
                </a:lnTo>
                <a:lnTo>
                  <a:pt x="9664052" y="5796202"/>
                </a:lnTo>
                <a:lnTo>
                  <a:pt x="0" y="5796202"/>
                </a:lnTo>
                <a:lnTo>
                  <a:pt x="0" y="0"/>
                </a:lnTo>
                <a:close/>
              </a:path>
            </a:pathLst>
          </a:custGeom>
          <a:blipFill>
            <a:blip r:embed="rId6"/>
            <a:stretch>
              <a:fillRect l="0" t="0" r="0" b="0"/>
            </a:stretch>
          </a:blipFill>
        </p:spPr>
      </p:sp>
      <p:sp>
        <p:nvSpPr>
          <p:cNvPr name="TextBox 5" id="5"/>
          <p:cNvSpPr txBox="true"/>
          <p:nvPr/>
        </p:nvSpPr>
        <p:spPr>
          <a:xfrm rot="0">
            <a:off x="11041947" y="4696101"/>
            <a:ext cx="5902647" cy="260929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Berdasarkan hasil visualisasi split dan nilai cp yang digunakan untuk melihat nilai cp yang menghasilkan error terkecil sebagai nilai pada </a:t>
            </a:r>
            <a:r>
              <a:rPr lang="en-US" sz="2524" spc="247">
                <a:solidFill>
                  <a:srgbClr val="231F20"/>
                </a:solidFill>
                <a:latin typeface="DM Sans Italics"/>
              </a:rPr>
              <a:t>model Tree (Pruned)</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66928"/>
            <a:ext cx="16701653" cy="3424189"/>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SVM &amp; NAIVE BAYES &amp; TUNING HYPERPARAMETER</a:t>
            </a:r>
          </a:p>
        </p:txBody>
      </p:sp>
      <p:sp>
        <p:nvSpPr>
          <p:cNvPr name="Freeform 4" id="4"/>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412684" y="4168497"/>
            <a:ext cx="11933685" cy="260929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Berdasarkan tabel tersebut, dapat dilihat bahwa </a:t>
            </a:r>
            <a:r>
              <a:rPr lang="en-US" sz="2524" spc="247">
                <a:solidFill>
                  <a:srgbClr val="231F20"/>
                </a:solidFill>
                <a:latin typeface="DM Sans Italics"/>
              </a:rPr>
              <a:t>Model Grid Search CV with Tune Hyperparameter</a:t>
            </a:r>
            <a:r>
              <a:rPr lang="en-US" sz="2524" spc="247">
                <a:solidFill>
                  <a:srgbClr val="231F20"/>
                </a:solidFill>
                <a:latin typeface="DM Sans"/>
              </a:rPr>
              <a:t> memiliki nilai </a:t>
            </a:r>
            <a:r>
              <a:rPr lang="en-US" sz="2524" spc="247">
                <a:solidFill>
                  <a:srgbClr val="231F20"/>
                </a:solidFill>
                <a:latin typeface="DM Sans Bold"/>
              </a:rPr>
              <a:t>Accuracy dan Sensitivity </a:t>
            </a:r>
            <a:r>
              <a:rPr lang="en-US" sz="2524" spc="247">
                <a:solidFill>
                  <a:srgbClr val="231F20"/>
                </a:solidFill>
                <a:latin typeface="DM Sans"/>
              </a:rPr>
              <a:t>yang paling tinggi diantara model lainnya. Sedangkan </a:t>
            </a:r>
            <a:r>
              <a:rPr lang="en-US" sz="2524" spc="247">
                <a:solidFill>
                  <a:srgbClr val="231F20"/>
                </a:solidFill>
                <a:latin typeface="DM Sans Italics"/>
              </a:rPr>
              <a:t>Model Naive Bayes</a:t>
            </a:r>
            <a:r>
              <a:rPr lang="en-US" sz="2524" spc="247">
                <a:solidFill>
                  <a:srgbClr val="231F20"/>
                </a:solidFill>
                <a:latin typeface="DM Sans"/>
              </a:rPr>
              <a:t> tampak yang paling kurang diantara semua model karena memiliki nilai yang cukup rendah. Maka dapat dikatakan model ke-3 ini yang paling bagus.</a:t>
            </a:r>
          </a:p>
        </p:txBody>
      </p:sp>
      <p:sp>
        <p:nvSpPr>
          <p:cNvPr name="Freeform 6" id="6"/>
          <p:cNvSpPr/>
          <p:nvPr/>
        </p:nvSpPr>
        <p:spPr>
          <a:xfrm flipH="false" flipV="false" rot="0">
            <a:off x="1644607" y="7393277"/>
            <a:ext cx="14998787" cy="2519076"/>
          </a:xfrm>
          <a:custGeom>
            <a:avLst/>
            <a:gdLst/>
            <a:ahLst/>
            <a:cxnLst/>
            <a:rect r="r" b="b" t="t" l="l"/>
            <a:pathLst>
              <a:path h="2519076" w="14998787">
                <a:moveTo>
                  <a:pt x="0" y="0"/>
                </a:moveTo>
                <a:lnTo>
                  <a:pt x="14998786" y="0"/>
                </a:lnTo>
                <a:lnTo>
                  <a:pt x="14998786" y="2519076"/>
                </a:lnTo>
                <a:lnTo>
                  <a:pt x="0" y="2519076"/>
                </a:lnTo>
                <a:lnTo>
                  <a:pt x="0" y="0"/>
                </a:lnTo>
                <a:close/>
              </a:path>
            </a:pathLst>
          </a:custGeom>
          <a:blipFill>
            <a:blip r:embed="rId6"/>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23962" y="4288578"/>
            <a:ext cx="6961914" cy="1702517"/>
          </a:xfrm>
          <a:prstGeom prst="rect">
            <a:avLst/>
          </a:prstGeom>
        </p:spPr>
        <p:txBody>
          <a:bodyPr anchor="t" rtlCol="false" tIns="0" lIns="0" bIns="0" rIns="0">
            <a:spAutoFit/>
          </a:bodyPr>
          <a:lstStyle/>
          <a:p>
            <a:pPr>
              <a:lnSpc>
                <a:spcPts val="13948"/>
              </a:lnSpc>
            </a:pPr>
            <a:r>
              <a:rPr lang="en-US" sz="10107" spc="990">
                <a:solidFill>
                  <a:srgbClr val="FFFFFF"/>
                </a:solidFill>
                <a:latin typeface="Oswald Bold"/>
              </a:rPr>
              <a:t>DATASET</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7038" y="166928"/>
            <a:ext cx="17273315" cy="3424189"/>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PERBANDINGAN SETIAP MODEL</a:t>
            </a:r>
          </a:p>
        </p:txBody>
      </p:sp>
      <p:sp>
        <p:nvSpPr>
          <p:cNvPr name="Freeform 4" id="4"/>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15890" y="3591116"/>
            <a:ext cx="15743410" cy="4593464"/>
          </a:xfrm>
          <a:custGeom>
            <a:avLst/>
            <a:gdLst/>
            <a:ahLst/>
            <a:cxnLst/>
            <a:rect r="r" b="b" t="t" l="l"/>
            <a:pathLst>
              <a:path h="4593464" w="15743410">
                <a:moveTo>
                  <a:pt x="0" y="0"/>
                </a:moveTo>
                <a:lnTo>
                  <a:pt x="15743410" y="0"/>
                </a:lnTo>
                <a:lnTo>
                  <a:pt x="15743410" y="4593464"/>
                </a:lnTo>
                <a:lnTo>
                  <a:pt x="0" y="4593464"/>
                </a:lnTo>
                <a:lnTo>
                  <a:pt x="0" y="0"/>
                </a:lnTo>
                <a:close/>
              </a:path>
            </a:pathLst>
          </a:custGeom>
          <a:blipFill>
            <a:blip r:embed="rId6"/>
            <a:stretch>
              <a:fillRect l="0" t="0" r="0" b="0"/>
            </a:stretch>
          </a:blipFill>
        </p:spPr>
      </p:sp>
      <p:sp>
        <p:nvSpPr>
          <p:cNvPr name="TextBox 6" id="6"/>
          <p:cNvSpPr txBox="true"/>
          <p:nvPr/>
        </p:nvSpPr>
        <p:spPr>
          <a:xfrm rot="0">
            <a:off x="4359373" y="8372751"/>
            <a:ext cx="13370980" cy="173299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Berdasarkan tabel tersebut, dapat dilihat bahwa </a:t>
            </a:r>
            <a:r>
              <a:rPr lang="en-US" sz="2524" spc="247">
                <a:solidFill>
                  <a:srgbClr val="231F20"/>
                </a:solidFill>
                <a:latin typeface="DM Sans Italics"/>
              </a:rPr>
              <a:t>model CART dan model Grid Search CV with Tune Hyperparameter</a:t>
            </a:r>
            <a:r>
              <a:rPr lang="en-US" sz="2524" spc="247">
                <a:solidFill>
                  <a:srgbClr val="231F20"/>
                </a:solidFill>
                <a:latin typeface="DM Sans"/>
              </a:rPr>
              <a:t> yang paling cocok untuk dijadikan model untuk memprediksi karena sama-sama memiliki nilai </a:t>
            </a:r>
            <a:r>
              <a:rPr lang="en-US" sz="2524" spc="247">
                <a:solidFill>
                  <a:srgbClr val="231F20"/>
                </a:solidFill>
                <a:latin typeface="DM Sans Bold"/>
              </a:rPr>
              <a:t>Accuracy dan Sensitivity</a:t>
            </a:r>
            <a:r>
              <a:rPr lang="en-US" sz="2524" spc="247">
                <a:solidFill>
                  <a:srgbClr val="231F20"/>
                </a:solidFill>
                <a:latin typeface="DM Sans"/>
              </a:rPr>
              <a:t> yang hampir sama tingginya.</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23962" y="4288578"/>
            <a:ext cx="8791233" cy="1702517"/>
          </a:xfrm>
          <a:prstGeom prst="rect">
            <a:avLst/>
          </a:prstGeom>
        </p:spPr>
        <p:txBody>
          <a:bodyPr anchor="t" rtlCol="false" tIns="0" lIns="0" bIns="0" rIns="0">
            <a:spAutoFit/>
          </a:bodyPr>
          <a:lstStyle/>
          <a:p>
            <a:pPr>
              <a:lnSpc>
                <a:spcPts val="13948"/>
              </a:lnSpc>
            </a:pPr>
            <a:r>
              <a:rPr lang="en-US" sz="10107" spc="990">
                <a:solidFill>
                  <a:srgbClr val="FFFFFF"/>
                </a:solidFill>
                <a:latin typeface="Oswald Bold"/>
              </a:rPr>
              <a:t>KESIMPULAN</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209127" y="4455520"/>
            <a:ext cx="15869747" cy="1032847"/>
          </a:xfrm>
          <a:custGeom>
            <a:avLst/>
            <a:gdLst/>
            <a:ahLst/>
            <a:cxnLst/>
            <a:rect r="r" b="b" t="t" l="l"/>
            <a:pathLst>
              <a:path h="1032847" w="15869747">
                <a:moveTo>
                  <a:pt x="0" y="0"/>
                </a:moveTo>
                <a:lnTo>
                  <a:pt x="15869746" y="0"/>
                </a:lnTo>
                <a:lnTo>
                  <a:pt x="15869746" y="1032847"/>
                </a:lnTo>
                <a:lnTo>
                  <a:pt x="0" y="1032847"/>
                </a:lnTo>
                <a:lnTo>
                  <a:pt x="0" y="0"/>
                </a:lnTo>
                <a:close/>
              </a:path>
            </a:pathLst>
          </a:custGeom>
          <a:blipFill>
            <a:blip r:embed="rId3"/>
            <a:stretch>
              <a:fillRect l="0" t="-172101" r="0" b="-31358"/>
            </a:stretch>
          </a:blipFill>
        </p:spPr>
      </p:sp>
      <p:grpSp>
        <p:nvGrpSpPr>
          <p:cNvPr name="Group 4" id="4"/>
          <p:cNvGrpSpPr/>
          <p:nvPr/>
        </p:nvGrpSpPr>
        <p:grpSpPr>
          <a:xfrm rot="0">
            <a:off x="1209127" y="280351"/>
            <a:ext cx="15869747" cy="4514964"/>
            <a:chOff x="0" y="0"/>
            <a:chExt cx="6080387" cy="1729878"/>
          </a:xfrm>
        </p:grpSpPr>
        <p:sp>
          <p:nvSpPr>
            <p:cNvPr name="Freeform 5" id="5"/>
            <p:cNvSpPr/>
            <p:nvPr/>
          </p:nvSpPr>
          <p:spPr>
            <a:xfrm flipH="false" flipV="false" rot="0">
              <a:off x="0" y="0"/>
              <a:ext cx="6080387" cy="1729878"/>
            </a:xfrm>
            <a:custGeom>
              <a:avLst/>
              <a:gdLst/>
              <a:ahLst/>
              <a:cxnLst/>
              <a:rect r="r" b="b" t="t" l="l"/>
              <a:pathLst>
                <a:path h="1729878" w="6080387">
                  <a:moveTo>
                    <a:pt x="0" y="0"/>
                  </a:moveTo>
                  <a:lnTo>
                    <a:pt x="6080387" y="0"/>
                  </a:lnTo>
                  <a:lnTo>
                    <a:pt x="6080387" y="1729878"/>
                  </a:lnTo>
                  <a:lnTo>
                    <a:pt x="0" y="1729878"/>
                  </a:lnTo>
                  <a:close/>
                </a:path>
              </a:pathLst>
            </a:custGeom>
            <a:solidFill>
              <a:srgbClr val="EFEFEF"/>
            </a:solidFill>
          </p:spPr>
        </p:sp>
        <p:sp>
          <p:nvSpPr>
            <p:cNvPr name="TextBox 6" id="6"/>
            <p:cNvSpPr txBox="true"/>
            <p:nvPr/>
          </p:nvSpPr>
          <p:spPr>
            <a:xfrm>
              <a:off x="0" y="-19050"/>
              <a:ext cx="6080387" cy="1748928"/>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1541170" y="1991711"/>
            <a:ext cx="1156649" cy="1173721"/>
          </a:xfrm>
          <a:custGeom>
            <a:avLst/>
            <a:gdLst/>
            <a:ahLst/>
            <a:cxnLst/>
            <a:rect r="r" b="b" t="t" l="l"/>
            <a:pathLst>
              <a:path h="1173721" w="1156649">
                <a:moveTo>
                  <a:pt x="0" y="0"/>
                </a:moveTo>
                <a:lnTo>
                  <a:pt x="1156649" y="0"/>
                </a:lnTo>
                <a:lnTo>
                  <a:pt x="1156649" y="1173720"/>
                </a:lnTo>
                <a:lnTo>
                  <a:pt x="0" y="11737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89553" y="8382628"/>
            <a:ext cx="15869747" cy="1032847"/>
          </a:xfrm>
          <a:custGeom>
            <a:avLst/>
            <a:gdLst/>
            <a:ahLst/>
            <a:cxnLst/>
            <a:rect r="r" b="b" t="t" l="l"/>
            <a:pathLst>
              <a:path h="1032847" w="15869747">
                <a:moveTo>
                  <a:pt x="0" y="0"/>
                </a:moveTo>
                <a:lnTo>
                  <a:pt x="15869747" y="0"/>
                </a:lnTo>
                <a:lnTo>
                  <a:pt x="15869747" y="1032848"/>
                </a:lnTo>
                <a:lnTo>
                  <a:pt x="0" y="1032848"/>
                </a:lnTo>
                <a:lnTo>
                  <a:pt x="0" y="0"/>
                </a:lnTo>
                <a:close/>
              </a:path>
            </a:pathLst>
          </a:custGeom>
          <a:blipFill>
            <a:blip r:embed="rId3"/>
            <a:stretch>
              <a:fillRect l="0" t="-172101" r="0" b="-31358"/>
            </a:stretch>
          </a:blipFill>
        </p:spPr>
      </p:sp>
      <p:grpSp>
        <p:nvGrpSpPr>
          <p:cNvPr name="Group 9" id="9"/>
          <p:cNvGrpSpPr/>
          <p:nvPr/>
        </p:nvGrpSpPr>
        <p:grpSpPr>
          <a:xfrm rot="0">
            <a:off x="1209127" y="5377982"/>
            <a:ext cx="15869747" cy="3521070"/>
            <a:chOff x="0" y="0"/>
            <a:chExt cx="6080387" cy="1349074"/>
          </a:xfrm>
        </p:grpSpPr>
        <p:sp>
          <p:nvSpPr>
            <p:cNvPr name="Freeform 10" id="10"/>
            <p:cNvSpPr/>
            <p:nvPr/>
          </p:nvSpPr>
          <p:spPr>
            <a:xfrm flipH="false" flipV="false" rot="0">
              <a:off x="0" y="0"/>
              <a:ext cx="6080387" cy="1349074"/>
            </a:xfrm>
            <a:custGeom>
              <a:avLst/>
              <a:gdLst/>
              <a:ahLst/>
              <a:cxnLst/>
              <a:rect r="r" b="b" t="t" l="l"/>
              <a:pathLst>
                <a:path h="1349074" w="6080387">
                  <a:moveTo>
                    <a:pt x="0" y="0"/>
                  </a:moveTo>
                  <a:lnTo>
                    <a:pt x="6080387" y="0"/>
                  </a:lnTo>
                  <a:lnTo>
                    <a:pt x="6080387" y="1349074"/>
                  </a:lnTo>
                  <a:lnTo>
                    <a:pt x="0" y="1349074"/>
                  </a:lnTo>
                  <a:close/>
                </a:path>
              </a:pathLst>
            </a:custGeom>
            <a:solidFill>
              <a:srgbClr val="EFEFEF"/>
            </a:solidFill>
          </p:spPr>
        </p:sp>
        <p:sp>
          <p:nvSpPr>
            <p:cNvPr name="TextBox 11" id="11"/>
            <p:cNvSpPr txBox="true"/>
            <p:nvPr/>
          </p:nvSpPr>
          <p:spPr>
            <a:xfrm>
              <a:off x="0" y="-19050"/>
              <a:ext cx="6080387" cy="1368124"/>
            </a:xfrm>
            <a:prstGeom prst="rect">
              <a:avLst/>
            </a:prstGeom>
          </p:spPr>
          <p:txBody>
            <a:bodyPr anchor="ctr" rtlCol="false" tIns="50800" lIns="50800" bIns="50800" rIns="50800"/>
            <a:lstStyle/>
            <a:p>
              <a:pPr algn="ctr">
                <a:lnSpc>
                  <a:spcPts val="2859"/>
                </a:lnSpc>
              </a:pPr>
            </a:p>
          </p:txBody>
        </p:sp>
      </p:grpSp>
      <p:sp>
        <p:nvSpPr>
          <p:cNvPr name="Freeform 12" id="12"/>
          <p:cNvSpPr/>
          <p:nvPr/>
        </p:nvSpPr>
        <p:spPr>
          <a:xfrm flipH="false" flipV="false" rot="0">
            <a:off x="1538364" y="6549145"/>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2975834" y="628006"/>
            <a:ext cx="13649133" cy="3853504"/>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Karakteristik pengguna yang Churn adalah mereka yang memiliki penggunaan layanan suara (voice_mou, voice_trx, voice_dou) dan paket suara (voice_package_mou, voice_package_dou, voice_package_trx), serta penggunaan SMS (sms_rev, sms_dou) yang cenderung rendah tiap bulannya. Ini mungkin menunjukkan bahwa pengguna Churn kurang aktif dalam berkomunikasi suara dan SMS, yang bisa menjadi tanda ketidakpuasan atau kurangnya nilai dari layanan tersebut. Di sisi lain, pengguna yang tidak Churn memiliki penggunaan yang relatif lebih tinggi, menunjukkan bahwa mereka lebih aktif dalam menggunakan layanan suara dan SMS. Hal ini mungkin menunjukkan bahwa mereka merasa puas dengan layanan atau memiliki kebutuhan komunikasi yang lebih tinggi. </a:t>
            </a:r>
          </a:p>
        </p:txBody>
      </p:sp>
      <p:sp>
        <p:nvSpPr>
          <p:cNvPr name="TextBox 14" id="14"/>
          <p:cNvSpPr txBox="true"/>
          <p:nvPr/>
        </p:nvSpPr>
        <p:spPr>
          <a:xfrm rot="0">
            <a:off x="2975834" y="5606421"/>
            <a:ext cx="13649133" cy="3082222"/>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Pertama, bisnis dapat menyusun strategi retensi yang fokus pada pelanggan yang termasuk dalam kategori voice dan voice package, mungkin dengan menawarkan penawaran khusus atau layanan tambahan yang menarik. Selain itu, analisis dari hasil model dapat digunakan untuk mengidentifikasi pola perilaku pelanggan yang memiliki risiko tinggi untuk Churn, sehingga perusahaan dapat mengalokasikan sumber daya dengan lebih efisien untuk menjaga pelanggan-pelanggan ini. Selanjutnya, bisnis dapat terus memantau dan memperbarui model prediksi Churn secara berkala untuk menjaga relevansi dalam menghadapi perubahan perilaku pelanggan dan kondisi pasar.</a:t>
            </a:r>
          </a:p>
        </p:txBody>
      </p:sp>
      <p:sp>
        <p:nvSpPr>
          <p:cNvPr name="Freeform 15" id="15"/>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1306986"/>
            <a:ext cx="16465374" cy="8418712"/>
          </a:xfrm>
          <a:custGeom>
            <a:avLst/>
            <a:gdLst/>
            <a:ahLst/>
            <a:cxnLst/>
            <a:rect r="r" b="b" t="t" l="l"/>
            <a:pathLst>
              <a:path h="8418712" w="16465374">
                <a:moveTo>
                  <a:pt x="0" y="0"/>
                </a:moveTo>
                <a:lnTo>
                  <a:pt x="16465374" y="0"/>
                </a:lnTo>
                <a:lnTo>
                  <a:pt x="16465374" y="8418713"/>
                </a:lnTo>
                <a:lnTo>
                  <a:pt x="0" y="8418713"/>
                </a:lnTo>
                <a:lnTo>
                  <a:pt x="0" y="0"/>
                </a:lnTo>
                <a:close/>
              </a:path>
            </a:pathLst>
          </a:custGeom>
          <a:blipFill>
            <a:blip r:embed="rId5"/>
            <a:stretch>
              <a:fillRect l="0" t="0" r="0" b="0"/>
            </a:stretch>
          </a:blipFill>
        </p:spPr>
      </p:sp>
      <p:sp>
        <p:nvSpPr>
          <p:cNvPr name="TextBox 5" id="5"/>
          <p:cNvSpPr txBox="true"/>
          <p:nvPr/>
        </p:nvSpPr>
        <p:spPr>
          <a:xfrm rot="0">
            <a:off x="3948902" y="610152"/>
            <a:ext cx="10390196"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Berikut hasil prediksi nilai churn pada data testing baru</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4265469"/>
            <a:ext cx="8097687" cy="1594138"/>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TERIMAKASIH</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028700" y="1917512"/>
            <a:ext cx="7257834" cy="173299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Project Source:</a:t>
            </a:r>
          </a:p>
          <a:p>
            <a:pPr>
              <a:lnSpc>
                <a:spcPts val="3483"/>
              </a:lnSpc>
            </a:pPr>
            <a:r>
              <a:rPr lang="en-US" sz="2524" spc="247" u="sng">
                <a:solidFill>
                  <a:srgbClr val="231F20"/>
                </a:solidFill>
                <a:latin typeface="DM Sans"/>
                <a:hlinkClick r:id="rId7" tooltip="https://drive.google.com/drive/folders/1IRh81P6DfLORQ-CU2IWHGLFRBwSF1qUi?usp=sharing"/>
              </a:rPr>
              <a:t>https://drive.google.com/drive/folders/1IRh81P6DfLORQ-CU2IWHGLFRBwSF1qUi?usp=sharing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89135" y="1694029"/>
            <a:ext cx="16529084" cy="7408652"/>
          </a:xfrm>
          <a:custGeom>
            <a:avLst/>
            <a:gdLst/>
            <a:ahLst/>
            <a:cxnLst/>
            <a:rect r="r" b="b" t="t" l="l"/>
            <a:pathLst>
              <a:path h="7408652" w="16529084">
                <a:moveTo>
                  <a:pt x="0" y="0"/>
                </a:moveTo>
                <a:lnTo>
                  <a:pt x="16529083" y="0"/>
                </a:lnTo>
                <a:lnTo>
                  <a:pt x="16529083" y="7408652"/>
                </a:lnTo>
                <a:lnTo>
                  <a:pt x="0" y="7408652"/>
                </a:lnTo>
                <a:lnTo>
                  <a:pt x="0" y="0"/>
                </a:lnTo>
                <a:close/>
              </a:path>
            </a:pathLst>
          </a:custGeom>
          <a:blipFill>
            <a:blip r:embed="rId6"/>
            <a:stretch>
              <a:fillRect l="0" t="0" r="0" b="0"/>
            </a:stretch>
          </a:blipFill>
        </p:spPr>
      </p:sp>
      <p:sp>
        <p:nvSpPr>
          <p:cNvPr name="TextBox 5" id="5"/>
          <p:cNvSpPr txBox="true"/>
          <p:nvPr/>
        </p:nvSpPr>
        <p:spPr>
          <a:xfrm rot="0">
            <a:off x="4662432" y="990600"/>
            <a:ext cx="8963135"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Dataset ini berisikan 5000 baris dan 16 kolom.</a:t>
            </a:r>
          </a:p>
        </p:txBody>
      </p:sp>
      <p:sp>
        <p:nvSpPr>
          <p:cNvPr name="TextBox 6" id="6"/>
          <p:cNvSpPr txBox="true"/>
          <p:nvPr/>
        </p:nvSpPr>
        <p:spPr>
          <a:xfrm rot="0">
            <a:off x="6465064" y="9220200"/>
            <a:ext cx="5357872"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*Sumber : StarCore Analytics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60664" y="528602"/>
            <a:ext cx="11817069" cy="5176771"/>
          </a:xfrm>
          <a:custGeom>
            <a:avLst/>
            <a:gdLst/>
            <a:ahLst/>
            <a:cxnLst/>
            <a:rect r="r" b="b" t="t" l="l"/>
            <a:pathLst>
              <a:path h="5176771" w="11817069">
                <a:moveTo>
                  <a:pt x="0" y="0"/>
                </a:moveTo>
                <a:lnTo>
                  <a:pt x="11817068" y="0"/>
                </a:lnTo>
                <a:lnTo>
                  <a:pt x="11817068" y="5176771"/>
                </a:lnTo>
                <a:lnTo>
                  <a:pt x="0" y="5176771"/>
                </a:lnTo>
                <a:lnTo>
                  <a:pt x="0" y="0"/>
                </a:lnTo>
                <a:close/>
              </a:path>
            </a:pathLst>
          </a:custGeom>
          <a:blipFill>
            <a:blip r:embed="rId6"/>
            <a:stretch>
              <a:fillRect l="0" t="0" r="0" b="0"/>
            </a:stretch>
          </a:blipFill>
        </p:spPr>
      </p:sp>
      <p:sp>
        <p:nvSpPr>
          <p:cNvPr name="Freeform 5" id="5"/>
          <p:cNvSpPr/>
          <p:nvPr/>
        </p:nvSpPr>
        <p:spPr>
          <a:xfrm flipH="false" flipV="false" rot="0">
            <a:off x="5231353" y="5885017"/>
            <a:ext cx="11833190" cy="4237317"/>
          </a:xfrm>
          <a:custGeom>
            <a:avLst/>
            <a:gdLst/>
            <a:ahLst/>
            <a:cxnLst/>
            <a:rect r="r" b="b" t="t" l="l"/>
            <a:pathLst>
              <a:path h="4237317" w="11833190">
                <a:moveTo>
                  <a:pt x="0" y="0"/>
                </a:moveTo>
                <a:lnTo>
                  <a:pt x="11833190" y="0"/>
                </a:lnTo>
                <a:lnTo>
                  <a:pt x="11833190" y="4237317"/>
                </a:lnTo>
                <a:lnTo>
                  <a:pt x="0" y="4237317"/>
                </a:lnTo>
                <a:lnTo>
                  <a:pt x="0" y="0"/>
                </a:lnTo>
                <a:close/>
              </a:path>
            </a:pathLst>
          </a:custGeom>
          <a:blipFill>
            <a:blip r:embed="rId7"/>
            <a:stretch>
              <a:fillRect l="0" t="0" r="0" b="0"/>
            </a:stretch>
          </a:blipFill>
        </p:spPr>
      </p:sp>
      <p:sp>
        <p:nvSpPr>
          <p:cNvPr name="TextBox 6" id="6"/>
          <p:cNvSpPr txBox="true"/>
          <p:nvPr/>
        </p:nvSpPr>
        <p:spPr>
          <a:xfrm rot="0">
            <a:off x="12974111" y="2885904"/>
            <a:ext cx="4285189" cy="85669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Berikut definisi dari masing-masing kolom.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23962" y="3663666"/>
            <a:ext cx="7707001" cy="3464642"/>
          </a:xfrm>
          <a:prstGeom prst="rect">
            <a:avLst/>
          </a:prstGeom>
        </p:spPr>
        <p:txBody>
          <a:bodyPr anchor="t" rtlCol="false" tIns="0" lIns="0" bIns="0" rIns="0">
            <a:spAutoFit/>
          </a:bodyPr>
          <a:lstStyle/>
          <a:p>
            <a:pPr>
              <a:lnSpc>
                <a:spcPts val="13948"/>
              </a:lnSpc>
            </a:pPr>
            <a:r>
              <a:rPr lang="en-US" sz="10107" spc="990">
                <a:solidFill>
                  <a:srgbClr val="FFFFFF"/>
                </a:solidFill>
                <a:latin typeface="Oswald Bold"/>
              </a:rPr>
              <a:t>PERSIAPAN DATA</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028700" y="1836771"/>
            <a:ext cx="16230600" cy="7421529"/>
          </a:xfrm>
          <a:custGeom>
            <a:avLst/>
            <a:gdLst/>
            <a:ahLst/>
            <a:cxnLst/>
            <a:rect r="r" b="b" t="t" l="l"/>
            <a:pathLst>
              <a:path h="7421529" w="16230600">
                <a:moveTo>
                  <a:pt x="0" y="0"/>
                </a:moveTo>
                <a:lnTo>
                  <a:pt x="16230600" y="0"/>
                </a:lnTo>
                <a:lnTo>
                  <a:pt x="16230600" y="7421529"/>
                </a:lnTo>
                <a:lnTo>
                  <a:pt x="0" y="7421529"/>
                </a:lnTo>
                <a:lnTo>
                  <a:pt x="0" y="0"/>
                </a:lnTo>
                <a:close/>
              </a:path>
            </a:pathLst>
          </a:custGeom>
          <a:blipFill>
            <a:blip r:embed="rId5"/>
            <a:stretch>
              <a:fillRect l="0" t="0" r="0" b="0"/>
            </a:stretch>
          </a:blipFill>
        </p:spPr>
      </p:sp>
      <p:sp>
        <p:nvSpPr>
          <p:cNvPr name="TextBox 6" id="6"/>
          <p:cNvSpPr txBox="true"/>
          <p:nvPr/>
        </p:nvSpPr>
        <p:spPr>
          <a:xfrm rot="0">
            <a:off x="1441730" y="362226"/>
            <a:ext cx="11871381" cy="12948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Untuk melakukan pemodelan, saya mengubah variabel churn(int) menjadi churn(factor) dimana nilai 0 = No sedangkan nilai 1 =  Yes. Selain itu saya juga menghilangkan kolom MSISDN.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23962" y="3663666"/>
            <a:ext cx="8139633" cy="3464642"/>
          </a:xfrm>
          <a:prstGeom prst="rect">
            <a:avLst/>
          </a:prstGeom>
        </p:spPr>
        <p:txBody>
          <a:bodyPr anchor="t" rtlCol="false" tIns="0" lIns="0" bIns="0" rIns="0">
            <a:spAutoFit/>
          </a:bodyPr>
          <a:lstStyle/>
          <a:p>
            <a:pPr>
              <a:lnSpc>
                <a:spcPts val="13948"/>
              </a:lnSpc>
            </a:pPr>
            <a:r>
              <a:rPr lang="en-US" sz="10107" spc="990">
                <a:solidFill>
                  <a:srgbClr val="FFFFFF"/>
                </a:solidFill>
                <a:latin typeface="Oswald Bold"/>
              </a:rPr>
              <a:t>EKSPLORASI DATA</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93405" y="314754"/>
            <a:ext cx="16901190" cy="8943546"/>
          </a:xfrm>
          <a:custGeom>
            <a:avLst/>
            <a:gdLst/>
            <a:ahLst/>
            <a:cxnLst/>
            <a:rect r="r" b="b" t="t" l="l"/>
            <a:pathLst>
              <a:path h="8943546" w="16901190">
                <a:moveTo>
                  <a:pt x="0" y="0"/>
                </a:moveTo>
                <a:lnTo>
                  <a:pt x="16901190" y="0"/>
                </a:lnTo>
                <a:lnTo>
                  <a:pt x="16901190" y="8943546"/>
                </a:lnTo>
                <a:lnTo>
                  <a:pt x="0" y="8943546"/>
                </a:lnTo>
                <a:lnTo>
                  <a:pt x="0" y="0"/>
                </a:lnTo>
                <a:close/>
              </a:path>
            </a:pathLst>
          </a:custGeom>
          <a:blipFill>
            <a:blip r:embed="rId5"/>
            <a:stretch>
              <a:fillRect l="0" t="0" r="0" b="0"/>
            </a:stretch>
          </a:blipFill>
        </p:spPr>
      </p:sp>
      <p:grpSp>
        <p:nvGrpSpPr>
          <p:cNvPr name="Group 5" id="5"/>
          <p:cNvGrpSpPr/>
          <p:nvPr/>
        </p:nvGrpSpPr>
        <p:grpSpPr>
          <a:xfrm rot="0">
            <a:off x="9489023" y="7197107"/>
            <a:ext cx="10326186" cy="3004168"/>
            <a:chOff x="0" y="0"/>
            <a:chExt cx="13768248" cy="4005557"/>
          </a:xfrm>
        </p:grpSpPr>
        <p:sp>
          <p:nvSpPr>
            <p:cNvPr name="TextBox 6" id="6"/>
            <p:cNvSpPr txBox="true"/>
            <p:nvPr/>
          </p:nvSpPr>
          <p:spPr>
            <a:xfrm rot="0">
              <a:off x="0" y="-38100"/>
              <a:ext cx="11321773" cy="3466364"/>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Berikut variabel yang cenderung dapat membedakan antara churn ya atau tidak:</a:t>
              </a:r>
            </a:p>
            <a:p>
              <a:pPr marL="544960" indent="-272480" lvl="1">
                <a:lnSpc>
                  <a:spcPts val="3483"/>
                </a:lnSpc>
                <a:buFont typeface="Arial"/>
                <a:buChar char="•"/>
              </a:pPr>
              <a:r>
                <a:rPr lang="en-US" sz="2524" spc="247">
                  <a:solidFill>
                    <a:srgbClr val="231F20"/>
                  </a:solidFill>
                  <a:latin typeface="DM Sans"/>
                </a:rPr>
                <a:t> voice_mou</a:t>
              </a:r>
            </a:p>
            <a:p>
              <a:pPr marL="544960" indent="-272480" lvl="1">
                <a:lnSpc>
                  <a:spcPts val="3483"/>
                </a:lnSpc>
                <a:buFont typeface="Arial"/>
                <a:buChar char="•"/>
              </a:pPr>
              <a:r>
                <a:rPr lang="en-US" sz="2524" spc="247">
                  <a:solidFill>
                    <a:srgbClr val="231F20"/>
                  </a:solidFill>
                  <a:latin typeface="DM Sans"/>
                </a:rPr>
                <a:t> voice_trx</a:t>
              </a:r>
            </a:p>
            <a:p>
              <a:pPr marL="544960" indent="-272480" lvl="1">
                <a:lnSpc>
                  <a:spcPts val="3483"/>
                </a:lnSpc>
                <a:buFont typeface="Arial"/>
                <a:buChar char="•"/>
              </a:pPr>
              <a:r>
                <a:rPr lang="en-US" sz="2524" spc="247">
                  <a:solidFill>
                    <a:srgbClr val="231F20"/>
                  </a:solidFill>
                  <a:latin typeface="DM Sans"/>
                </a:rPr>
                <a:t> voice_dou</a:t>
              </a:r>
            </a:p>
            <a:p>
              <a:pPr marL="544960" indent="-272480" lvl="1">
                <a:lnSpc>
                  <a:spcPts val="3483"/>
                </a:lnSpc>
                <a:buFont typeface="Arial"/>
                <a:buChar char="•"/>
              </a:pPr>
              <a:r>
                <a:rPr lang="en-US" sz="2524" spc="247">
                  <a:solidFill>
                    <a:srgbClr val="231F20"/>
                  </a:solidFill>
                  <a:latin typeface="DM Sans"/>
                </a:rPr>
                <a:t> sms_rev</a:t>
              </a:r>
            </a:p>
          </p:txBody>
        </p:sp>
        <p:sp>
          <p:nvSpPr>
            <p:cNvPr name="TextBox 7" id="7"/>
            <p:cNvSpPr txBox="true"/>
            <p:nvPr/>
          </p:nvSpPr>
          <p:spPr>
            <a:xfrm rot="0">
              <a:off x="3952674" y="1123392"/>
              <a:ext cx="9815574" cy="2882164"/>
            </a:xfrm>
            <a:prstGeom prst="rect">
              <a:avLst/>
            </a:prstGeom>
          </p:spPr>
          <p:txBody>
            <a:bodyPr anchor="t" rtlCol="false" tIns="0" lIns="0" bIns="0" rIns="0">
              <a:spAutoFit/>
            </a:bodyPr>
            <a:lstStyle/>
            <a:p>
              <a:pPr marL="544960" indent="-272480" lvl="1">
                <a:lnSpc>
                  <a:spcPts val="3483"/>
                </a:lnSpc>
                <a:buFont typeface="Arial"/>
                <a:buChar char="•"/>
              </a:pPr>
              <a:r>
                <a:rPr lang="en-US" sz="2524" spc="247">
                  <a:solidFill>
                    <a:srgbClr val="231F20"/>
                  </a:solidFill>
                  <a:latin typeface="DM Sans"/>
                </a:rPr>
                <a:t> </a:t>
              </a:r>
              <a:r>
                <a:rPr lang="en-US" sz="2524" spc="247">
                  <a:solidFill>
                    <a:srgbClr val="231F20"/>
                  </a:solidFill>
                  <a:latin typeface="DM Sans"/>
                </a:rPr>
                <a:t>sms_dou</a:t>
              </a:r>
            </a:p>
            <a:p>
              <a:pPr marL="544960" indent="-272480" lvl="1">
                <a:lnSpc>
                  <a:spcPts val="3483"/>
                </a:lnSpc>
                <a:buFont typeface="Arial"/>
                <a:buChar char="•"/>
              </a:pPr>
              <a:r>
                <a:rPr lang="en-US" sz="2524" spc="247">
                  <a:solidFill>
                    <a:srgbClr val="231F20"/>
                  </a:solidFill>
                  <a:latin typeface="DM Sans"/>
                </a:rPr>
                <a:t> voice_package_rev</a:t>
              </a:r>
            </a:p>
            <a:p>
              <a:pPr marL="544960" indent="-272480" lvl="1">
                <a:lnSpc>
                  <a:spcPts val="3483"/>
                </a:lnSpc>
                <a:buFont typeface="Arial"/>
                <a:buChar char="•"/>
              </a:pPr>
              <a:r>
                <a:rPr lang="en-US" sz="2524" spc="247">
                  <a:solidFill>
                    <a:srgbClr val="231F20"/>
                  </a:solidFill>
                  <a:latin typeface="DM Sans"/>
                </a:rPr>
                <a:t> voice_package_trx</a:t>
              </a:r>
            </a:p>
            <a:p>
              <a:pPr marL="544960" indent="-272480" lvl="1">
                <a:lnSpc>
                  <a:spcPts val="3483"/>
                </a:lnSpc>
                <a:buFont typeface="Arial"/>
                <a:buChar char="•"/>
              </a:pPr>
              <a:r>
                <a:rPr lang="en-US" sz="2524" spc="247">
                  <a:solidFill>
                    <a:srgbClr val="231F20"/>
                  </a:solidFill>
                  <a:latin typeface="DM Sans"/>
                </a:rPr>
                <a:t> voice_package_dou</a:t>
              </a:r>
            </a:p>
            <a:p>
              <a:pPr>
                <a:lnSpc>
                  <a:spcPts val="3483"/>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24909" y="2567796"/>
            <a:ext cx="16134391" cy="5151409"/>
          </a:xfrm>
          <a:custGeom>
            <a:avLst/>
            <a:gdLst/>
            <a:ahLst/>
            <a:cxnLst/>
            <a:rect r="r" b="b" t="t" l="l"/>
            <a:pathLst>
              <a:path h="5151409" w="16134391">
                <a:moveTo>
                  <a:pt x="0" y="0"/>
                </a:moveTo>
                <a:lnTo>
                  <a:pt x="16134391" y="0"/>
                </a:lnTo>
                <a:lnTo>
                  <a:pt x="16134391" y="5151408"/>
                </a:lnTo>
                <a:lnTo>
                  <a:pt x="0" y="5151408"/>
                </a:lnTo>
                <a:lnTo>
                  <a:pt x="0" y="0"/>
                </a:lnTo>
                <a:close/>
              </a:path>
            </a:pathLst>
          </a:custGeom>
          <a:blipFill>
            <a:blip r:embed="rId5"/>
            <a:stretch>
              <a:fillRect l="0" t="0" r="0" b="0"/>
            </a:stretch>
          </a:blipFill>
        </p:spPr>
      </p:sp>
      <p:sp>
        <p:nvSpPr>
          <p:cNvPr name="TextBox 5" id="5"/>
          <p:cNvSpPr txBox="true"/>
          <p:nvPr/>
        </p:nvSpPr>
        <p:spPr>
          <a:xfrm rot="0">
            <a:off x="3756703" y="990600"/>
            <a:ext cx="10870804" cy="85669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Berikut hasil summary dari setiap variabel yang akan digunakan dalam pemodelan.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DAFvVWQFMNk</dc:identifier>
  <dcterms:modified xsi:type="dcterms:W3CDTF">2011-08-01T06:04:30Z</dcterms:modified>
  <cp:revision>1</cp:revision>
  <dc:title>Supervised Learning Case Study: Telco Churn Prevention</dc:title>
</cp:coreProperties>
</file>