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 id="281" r:id="rId60"/>
    <p:sldId id="282" r:id="rId61"/>
    <p:sldId id="283" r:id="rId62"/>
    <p:sldId id="284" r:id="rId6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tudent Font" charset="1" panose="00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Poppins" charset="1" panose="00000500000000000000"/>
      <p:regular r:id="rId17"/>
    </p:embeddedFont>
    <p:embeddedFont>
      <p:font typeface="Poppins Bold" charset="1" panose="00000800000000000000"/>
      <p:regular r:id="rId18"/>
    </p:embeddedFont>
    <p:embeddedFont>
      <p:font typeface="Poppins Italics" charset="1" panose="00000500000000000000"/>
      <p:regular r:id="rId19"/>
    </p:embeddedFont>
    <p:embeddedFont>
      <p:font typeface="Poppins Bold Italics" charset="1" panose="00000800000000000000"/>
      <p:regular r:id="rId20"/>
    </p:embeddedFont>
    <p:embeddedFont>
      <p:font typeface="Poppins Thin" charset="1" panose="00000300000000000000"/>
      <p:regular r:id="rId21"/>
    </p:embeddedFont>
    <p:embeddedFont>
      <p:font typeface="Poppins Thin Italics" charset="1" panose="00000300000000000000"/>
      <p:regular r:id="rId22"/>
    </p:embeddedFont>
    <p:embeddedFont>
      <p:font typeface="Poppins Extra-Light" charset="1" panose="00000300000000000000"/>
      <p:regular r:id="rId23"/>
    </p:embeddedFont>
    <p:embeddedFont>
      <p:font typeface="Poppins Extra-Light Italics" charset="1" panose="00000300000000000000"/>
      <p:regular r:id="rId24"/>
    </p:embeddedFont>
    <p:embeddedFont>
      <p:font typeface="Poppins Light" charset="1" panose="00000400000000000000"/>
      <p:regular r:id="rId25"/>
    </p:embeddedFont>
    <p:embeddedFont>
      <p:font typeface="Poppins Light Italics" charset="1" panose="00000400000000000000"/>
      <p:regular r:id="rId26"/>
    </p:embeddedFont>
    <p:embeddedFont>
      <p:font typeface="Poppins Medium" charset="1" panose="00000600000000000000"/>
      <p:regular r:id="rId27"/>
    </p:embeddedFont>
    <p:embeddedFont>
      <p:font typeface="Poppins Medium Italics" charset="1" panose="00000600000000000000"/>
      <p:regular r:id="rId28"/>
    </p:embeddedFont>
    <p:embeddedFont>
      <p:font typeface="Poppins Semi-Bold" charset="1" panose="00000700000000000000"/>
      <p:regular r:id="rId29"/>
    </p:embeddedFont>
    <p:embeddedFont>
      <p:font typeface="Poppins Semi-Bold Italics" charset="1" panose="00000700000000000000"/>
      <p:regular r:id="rId30"/>
    </p:embeddedFont>
    <p:embeddedFont>
      <p:font typeface="Poppins Ultra-Bold" charset="1" panose="00000900000000000000"/>
      <p:regular r:id="rId31"/>
    </p:embeddedFont>
    <p:embeddedFont>
      <p:font typeface="Poppins Ultra-Bold Italics" charset="1" panose="00000900000000000000"/>
      <p:regular r:id="rId32"/>
    </p:embeddedFont>
    <p:embeddedFont>
      <p:font typeface="Poppins Heavy" charset="1" panose="00000A00000000000000"/>
      <p:regular r:id="rId33"/>
    </p:embeddedFont>
    <p:embeddedFont>
      <p:font typeface="Poppins Heavy Italics" charset="1" panose="00000A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slides/slide1.xml" Type="http://schemas.openxmlformats.org/officeDocument/2006/relationships/slide"/><Relationship Id="rId36" Target="slides/slide2.xml" Type="http://schemas.openxmlformats.org/officeDocument/2006/relationships/slide"/><Relationship Id="rId37" Target="slides/slide3.xml" Type="http://schemas.openxmlformats.org/officeDocument/2006/relationships/slide"/><Relationship Id="rId38" Target="slides/slide4.xml" Type="http://schemas.openxmlformats.org/officeDocument/2006/relationships/slide"/><Relationship Id="rId39" Target="slides/slide5.xml" Type="http://schemas.openxmlformats.org/officeDocument/2006/relationships/slide"/><Relationship Id="rId4" Target="theme/theme1.xml" Type="http://schemas.openxmlformats.org/officeDocument/2006/relationships/theme"/><Relationship Id="rId40" Target="slides/slide6.xml" Type="http://schemas.openxmlformats.org/officeDocument/2006/relationships/slide"/><Relationship Id="rId41" Target="slides/slide7.xml" Type="http://schemas.openxmlformats.org/officeDocument/2006/relationships/slide"/><Relationship Id="rId42" Target="slides/slide8.xml" Type="http://schemas.openxmlformats.org/officeDocument/2006/relationships/slide"/><Relationship Id="rId43" Target="slides/slide9.xml" Type="http://schemas.openxmlformats.org/officeDocument/2006/relationships/slide"/><Relationship Id="rId44" Target="slides/slide10.xml" Type="http://schemas.openxmlformats.org/officeDocument/2006/relationships/slide"/><Relationship Id="rId45" Target="slides/slide11.xml" Type="http://schemas.openxmlformats.org/officeDocument/2006/relationships/slide"/><Relationship Id="rId46" Target="slides/slide12.xml" Type="http://schemas.openxmlformats.org/officeDocument/2006/relationships/slide"/><Relationship Id="rId47" Target="slides/slide13.xml" Type="http://schemas.openxmlformats.org/officeDocument/2006/relationships/slide"/><Relationship Id="rId48" Target="slides/slide14.xml" Type="http://schemas.openxmlformats.org/officeDocument/2006/relationships/slide"/><Relationship Id="rId49" Target="slides/slide15.xml" Type="http://schemas.openxmlformats.org/officeDocument/2006/relationships/slide"/><Relationship Id="rId5" Target="tableStyles.xml" Type="http://schemas.openxmlformats.org/officeDocument/2006/relationships/tableStyles"/><Relationship Id="rId50" Target="slides/slide16.xml" Type="http://schemas.openxmlformats.org/officeDocument/2006/relationships/slide"/><Relationship Id="rId51" Target="slides/slide17.xml" Type="http://schemas.openxmlformats.org/officeDocument/2006/relationships/slide"/><Relationship Id="rId52" Target="slides/slide18.xml" Type="http://schemas.openxmlformats.org/officeDocument/2006/relationships/slide"/><Relationship Id="rId53" Target="slides/slide19.xml" Type="http://schemas.openxmlformats.org/officeDocument/2006/relationships/slide"/><Relationship Id="rId54" Target="slides/slide20.xml" Type="http://schemas.openxmlformats.org/officeDocument/2006/relationships/slide"/><Relationship Id="rId55" Target="slides/slide21.xml" Type="http://schemas.openxmlformats.org/officeDocument/2006/relationships/slide"/><Relationship Id="rId56" Target="slides/slide22.xml" Type="http://schemas.openxmlformats.org/officeDocument/2006/relationships/slide"/><Relationship Id="rId57" Target="slides/slide23.xml" Type="http://schemas.openxmlformats.org/officeDocument/2006/relationships/slide"/><Relationship Id="rId58" Target="slides/slide24.xml" Type="http://schemas.openxmlformats.org/officeDocument/2006/relationships/slide"/><Relationship Id="rId59" Target="slides/slide25.xml" Type="http://schemas.openxmlformats.org/officeDocument/2006/relationships/slide"/><Relationship Id="rId6" Target="fonts/font6.fntdata" Type="http://schemas.openxmlformats.org/officeDocument/2006/relationships/font"/><Relationship Id="rId60" Target="slides/slide26.xml" Type="http://schemas.openxmlformats.org/officeDocument/2006/relationships/slide"/><Relationship Id="rId61" Target="slides/slide27.xml" Type="http://schemas.openxmlformats.org/officeDocument/2006/relationships/slide"/><Relationship Id="rId62" Target="slides/slide28.xml" Type="http://schemas.openxmlformats.org/officeDocument/2006/relationships/slide"/><Relationship Id="rId63" Target="slides/slide29.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40.png" Type="http://schemas.openxmlformats.org/officeDocument/2006/relationships/image"/><Relationship Id="rId9" Target="../media/image41.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40.png" Type="http://schemas.openxmlformats.org/officeDocument/2006/relationships/image"/><Relationship Id="rId9" Target="../media/image41.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43.png" Type="http://schemas.openxmlformats.org/officeDocument/2006/relationships/image"/><Relationship Id="rId9" Target="../media/image44.pn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11" Target="../media/image48.svg" Type="http://schemas.openxmlformats.org/officeDocument/2006/relationships/image"/><Relationship Id="rId12" Target="https://drive.google.com/drive/folders/1kE34LPbGU79IwMaZMb0vPVZTWRzk6prx?usp=sharing"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4937245" y="7154681"/>
            <a:ext cx="3895922" cy="4507089"/>
          </a:xfrm>
          <a:custGeom>
            <a:avLst/>
            <a:gdLst/>
            <a:ahLst/>
            <a:cxnLst/>
            <a:rect r="r" b="b" t="t" l="l"/>
            <a:pathLst>
              <a:path h="4507089" w="3895922">
                <a:moveTo>
                  <a:pt x="0" y="0"/>
                </a:moveTo>
                <a:lnTo>
                  <a:pt x="3895923" y="0"/>
                </a:lnTo>
                <a:lnTo>
                  <a:pt x="3895923" y="4507089"/>
                </a:lnTo>
                <a:lnTo>
                  <a:pt x="0" y="45070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28410" y="5913987"/>
            <a:ext cx="5231375" cy="6052040"/>
          </a:xfrm>
          <a:custGeom>
            <a:avLst/>
            <a:gdLst/>
            <a:ahLst/>
            <a:cxnLst/>
            <a:rect r="r" b="b" t="t" l="l"/>
            <a:pathLst>
              <a:path h="6052040" w="5231375">
                <a:moveTo>
                  <a:pt x="5231375" y="0"/>
                </a:moveTo>
                <a:lnTo>
                  <a:pt x="0" y="0"/>
                </a:lnTo>
                <a:lnTo>
                  <a:pt x="0" y="6052040"/>
                </a:lnTo>
                <a:lnTo>
                  <a:pt x="5231375" y="6052040"/>
                </a:lnTo>
                <a:lnTo>
                  <a:pt x="52313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032201">
            <a:off x="3269993" y="172132"/>
            <a:ext cx="11297937" cy="10182091"/>
          </a:xfrm>
          <a:custGeom>
            <a:avLst/>
            <a:gdLst/>
            <a:ahLst/>
            <a:cxnLst/>
            <a:rect r="r" b="b" t="t" l="l"/>
            <a:pathLst>
              <a:path h="10182091" w="11297937">
                <a:moveTo>
                  <a:pt x="0" y="0"/>
                </a:moveTo>
                <a:lnTo>
                  <a:pt x="11297937" y="0"/>
                </a:lnTo>
                <a:lnTo>
                  <a:pt x="11297937" y="10182091"/>
                </a:lnTo>
                <a:lnTo>
                  <a:pt x="0" y="101820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602986">
            <a:off x="16944139" y="6342006"/>
            <a:ext cx="1390189" cy="1221307"/>
          </a:xfrm>
          <a:custGeom>
            <a:avLst/>
            <a:gdLst/>
            <a:ahLst/>
            <a:cxnLst/>
            <a:rect r="r" b="b" t="t" l="l"/>
            <a:pathLst>
              <a:path h="1221307" w="1390189">
                <a:moveTo>
                  <a:pt x="0" y="0"/>
                </a:moveTo>
                <a:lnTo>
                  <a:pt x="1390189" y="0"/>
                </a:lnTo>
                <a:lnTo>
                  <a:pt x="1390189" y="1221306"/>
                </a:lnTo>
                <a:lnTo>
                  <a:pt x="0" y="12213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870466" y="3641090"/>
            <a:ext cx="10547068" cy="2966111"/>
          </a:xfrm>
          <a:prstGeom prst="rect">
            <a:avLst/>
          </a:prstGeom>
        </p:spPr>
        <p:txBody>
          <a:bodyPr anchor="t" rtlCol="false" tIns="0" lIns="0" bIns="0" rIns="0">
            <a:spAutoFit/>
          </a:bodyPr>
          <a:lstStyle/>
          <a:p>
            <a:pPr algn="ctr">
              <a:lnSpc>
                <a:spcPts val="7806"/>
              </a:lnSpc>
            </a:pPr>
            <a:r>
              <a:rPr lang="en-US" sz="6615">
                <a:solidFill>
                  <a:srgbClr val="000000"/>
                </a:solidFill>
                <a:latin typeface="Canva Sans Bold"/>
              </a:rPr>
              <a:t>Time Series &amp; Forecasting</a:t>
            </a:r>
          </a:p>
          <a:p>
            <a:pPr algn="ctr">
              <a:lnSpc>
                <a:spcPts val="7806"/>
              </a:lnSpc>
            </a:pPr>
            <a:r>
              <a:rPr lang="en-US" sz="6615">
                <a:solidFill>
                  <a:srgbClr val="000000"/>
                </a:solidFill>
                <a:latin typeface="Canva Sans Bold"/>
              </a:rPr>
              <a:t>Case Study : TMA Laut Marina Ancol</a:t>
            </a:r>
          </a:p>
        </p:txBody>
      </p:sp>
      <p:sp>
        <p:nvSpPr>
          <p:cNvPr name="Freeform 8" id="8"/>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6505770" y="8425970"/>
            <a:ext cx="4826383" cy="982256"/>
          </a:xfrm>
          <a:prstGeom prst="rect">
            <a:avLst/>
          </a:prstGeom>
        </p:spPr>
        <p:txBody>
          <a:bodyPr anchor="t" rtlCol="false" tIns="0" lIns="0" bIns="0" rIns="0">
            <a:spAutoFit/>
          </a:bodyPr>
          <a:lstStyle/>
          <a:p>
            <a:pPr algn="ctr">
              <a:lnSpc>
                <a:spcPts val="7974"/>
              </a:lnSpc>
            </a:pPr>
            <a:r>
              <a:rPr lang="en-US" sz="5695">
                <a:solidFill>
                  <a:srgbClr val="465562"/>
                </a:solidFill>
                <a:latin typeface="Canva Student Font Bold"/>
              </a:rPr>
              <a:t>Filbert Leonardo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226839" y="1602321"/>
            <a:ext cx="7650343" cy="468314"/>
          </a:xfrm>
          <a:custGeom>
            <a:avLst/>
            <a:gdLst/>
            <a:ahLst/>
            <a:cxnLst/>
            <a:rect r="r" b="b" t="t" l="l"/>
            <a:pathLst>
              <a:path h="468314" w="7650343">
                <a:moveTo>
                  <a:pt x="0" y="0"/>
                </a:moveTo>
                <a:lnTo>
                  <a:pt x="7650342" y="0"/>
                </a:lnTo>
                <a:lnTo>
                  <a:pt x="7650342" y="468314"/>
                </a:lnTo>
                <a:lnTo>
                  <a:pt x="0" y="4683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391349" y="2719070"/>
            <a:ext cx="9321322" cy="5708866"/>
          </a:xfrm>
          <a:custGeom>
            <a:avLst/>
            <a:gdLst/>
            <a:ahLst/>
            <a:cxnLst/>
            <a:rect r="r" b="b" t="t" l="l"/>
            <a:pathLst>
              <a:path h="5708866" w="9321322">
                <a:moveTo>
                  <a:pt x="0" y="0"/>
                </a:moveTo>
                <a:lnTo>
                  <a:pt x="9321322" y="0"/>
                </a:lnTo>
                <a:lnTo>
                  <a:pt x="9321322" y="5708866"/>
                </a:lnTo>
                <a:lnTo>
                  <a:pt x="0" y="5708866"/>
                </a:lnTo>
                <a:lnTo>
                  <a:pt x="0" y="0"/>
                </a:lnTo>
                <a:close/>
              </a:path>
            </a:pathLst>
          </a:custGeom>
          <a:blipFill>
            <a:blip r:embed="rId10"/>
            <a:stretch>
              <a:fillRect l="0" t="0" r="0" b="0"/>
            </a:stretch>
          </a:blipFill>
        </p:spPr>
      </p:sp>
      <p:sp>
        <p:nvSpPr>
          <p:cNvPr name="TextBox 10" id="10"/>
          <p:cNvSpPr txBox="true"/>
          <p:nvPr/>
        </p:nvSpPr>
        <p:spPr>
          <a:xfrm rot="0">
            <a:off x="2942715" y="35777"/>
            <a:ext cx="12218590" cy="1566544"/>
          </a:xfrm>
          <a:prstGeom prst="rect">
            <a:avLst/>
          </a:prstGeom>
        </p:spPr>
        <p:txBody>
          <a:bodyPr anchor="t" rtlCol="false" tIns="0" lIns="0" bIns="0" rIns="0">
            <a:spAutoFit/>
          </a:bodyPr>
          <a:lstStyle/>
          <a:p>
            <a:pPr algn="ctr">
              <a:lnSpc>
                <a:spcPts val="12880"/>
              </a:lnSpc>
            </a:pPr>
            <a:r>
              <a:rPr lang="en-US" sz="9200" spc="2723">
                <a:solidFill>
                  <a:srgbClr val="000000"/>
                </a:solidFill>
                <a:latin typeface="Canva Sans Bold"/>
              </a:rPr>
              <a:t>Non-Musiman</a:t>
            </a:r>
          </a:p>
        </p:txBody>
      </p:sp>
      <p:sp>
        <p:nvSpPr>
          <p:cNvPr name="TextBox 11" id="11"/>
          <p:cNvSpPr txBox="true"/>
          <p:nvPr/>
        </p:nvSpPr>
        <p:spPr>
          <a:xfrm rot="0">
            <a:off x="2807114" y="8962072"/>
            <a:ext cx="11858248"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Lakukan differensi ordo 2 kali terhadap data Non-Musiman agar stasioner</a:t>
            </a:r>
          </a:p>
        </p:txBody>
      </p:sp>
      <p:sp>
        <p:nvSpPr>
          <p:cNvPr name="TextBox 12" id="12"/>
          <p:cNvSpPr txBox="true"/>
          <p:nvPr/>
        </p:nvSpPr>
        <p:spPr>
          <a:xfrm rot="0">
            <a:off x="8147637" y="2098624"/>
            <a:ext cx="1808747"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Bold"/>
              </a:rPr>
              <a:t>d2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226839" y="1602321"/>
            <a:ext cx="7650343" cy="468314"/>
          </a:xfrm>
          <a:custGeom>
            <a:avLst/>
            <a:gdLst/>
            <a:ahLst/>
            <a:cxnLst/>
            <a:rect r="r" b="b" t="t" l="l"/>
            <a:pathLst>
              <a:path h="468314" w="7650343">
                <a:moveTo>
                  <a:pt x="0" y="0"/>
                </a:moveTo>
                <a:lnTo>
                  <a:pt x="7650342" y="0"/>
                </a:lnTo>
                <a:lnTo>
                  <a:pt x="7650342" y="468314"/>
                </a:lnTo>
                <a:lnTo>
                  <a:pt x="0" y="4683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301165" y="2984385"/>
            <a:ext cx="8842835" cy="5178237"/>
          </a:xfrm>
          <a:custGeom>
            <a:avLst/>
            <a:gdLst/>
            <a:ahLst/>
            <a:cxnLst/>
            <a:rect r="r" b="b" t="t" l="l"/>
            <a:pathLst>
              <a:path h="5178237" w="8842835">
                <a:moveTo>
                  <a:pt x="0" y="0"/>
                </a:moveTo>
                <a:lnTo>
                  <a:pt x="8842835" y="0"/>
                </a:lnTo>
                <a:lnTo>
                  <a:pt x="8842835" y="5178237"/>
                </a:lnTo>
                <a:lnTo>
                  <a:pt x="0" y="5178237"/>
                </a:lnTo>
                <a:lnTo>
                  <a:pt x="0" y="0"/>
                </a:lnTo>
                <a:close/>
              </a:path>
            </a:pathLst>
          </a:custGeom>
          <a:blipFill>
            <a:blip r:embed="rId10"/>
            <a:stretch>
              <a:fillRect l="0" t="0" r="0" b="0"/>
            </a:stretch>
          </a:blipFill>
        </p:spPr>
      </p:sp>
      <p:sp>
        <p:nvSpPr>
          <p:cNvPr name="Freeform 10" id="10"/>
          <p:cNvSpPr/>
          <p:nvPr/>
        </p:nvSpPr>
        <p:spPr>
          <a:xfrm flipH="false" flipV="false" rot="0">
            <a:off x="9363415" y="3048884"/>
            <a:ext cx="8623420" cy="5049239"/>
          </a:xfrm>
          <a:custGeom>
            <a:avLst/>
            <a:gdLst/>
            <a:ahLst/>
            <a:cxnLst/>
            <a:rect r="r" b="b" t="t" l="l"/>
            <a:pathLst>
              <a:path h="5049239" w="8623420">
                <a:moveTo>
                  <a:pt x="0" y="0"/>
                </a:moveTo>
                <a:lnTo>
                  <a:pt x="8623420" y="0"/>
                </a:lnTo>
                <a:lnTo>
                  <a:pt x="8623420" y="5049239"/>
                </a:lnTo>
                <a:lnTo>
                  <a:pt x="0" y="5049239"/>
                </a:lnTo>
                <a:lnTo>
                  <a:pt x="0" y="0"/>
                </a:lnTo>
                <a:close/>
              </a:path>
            </a:pathLst>
          </a:custGeom>
          <a:blipFill>
            <a:blip r:embed="rId11"/>
            <a:stretch>
              <a:fillRect l="0" t="0" r="0" b="0"/>
            </a:stretch>
          </a:blipFill>
        </p:spPr>
      </p:sp>
      <p:sp>
        <p:nvSpPr>
          <p:cNvPr name="TextBox 11" id="11"/>
          <p:cNvSpPr txBox="true"/>
          <p:nvPr/>
        </p:nvSpPr>
        <p:spPr>
          <a:xfrm rot="0">
            <a:off x="2942715" y="35777"/>
            <a:ext cx="12218590" cy="1566544"/>
          </a:xfrm>
          <a:prstGeom prst="rect">
            <a:avLst/>
          </a:prstGeom>
        </p:spPr>
        <p:txBody>
          <a:bodyPr anchor="t" rtlCol="false" tIns="0" lIns="0" bIns="0" rIns="0">
            <a:spAutoFit/>
          </a:bodyPr>
          <a:lstStyle/>
          <a:p>
            <a:pPr algn="ctr">
              <a:lnSpc>
                <a:spcPts val="12880"/>
              </a:lnSpc>
            </a:pPr>
            <a:r>
              <a:rPr lang="en-US" sz="9200" spc="2723">
                <a:solidFill>
                  <a:srgbClr val="000000"/>
                </a:solidFill>
                <a:latin typeface="Canva Sans Bold"/>
              </a:rPr>
              <a:t>Non-Musiman</a:t>
            </a:r>
          </a:p>
        </p:txBody>
      </p:sp>
      <p:sp>
        <p:nvSpPr>
          <p:cNvPr name="TextBox 12" id="12"/>
          <p:cNvSpPr txBox="true"/>
          <p:nvPr/>
        </p:nvSpPr>
        <p:spPr>
          <a:xfrm rot="0">
            <a:off x="2807114" y="8962072"/>
            <a:ext cx="11858248"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Bentuk grafik Cut Off sehingga sudah stasioner untuk data Non-Musiman</a:t>
            </a:r>
          </a:p>
        </p:txBody>
      </p:sp>
      <p:sp>
        <p:nvSpPr>
          <p:cNvPr name="TextBox 13" id="13"/>
          <p:cNvSpPr txBox="true"/>
          <p:nvPr/>
        </p:nvSpPr>
        <p:spPr>
          <a:xfrm rot="0">
            <a:off x="8147637" y="2098624"/>
            <a:ext cx="1808747"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Bold"/>
              </a:rPr>
              <a:t>d2</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226839" y="1602321"/>
            <a:ext cx="7650343" cy="468314"/>
          </a:xfrm>
          <a:custGeom>
            <a:avLst/>
            <a:gdLst/>
            <a:ahLst/>
            <a:cxnLst/>
            <a:rect r="r" b="b" t="t" l="l"/>
            <a:pathLst>
              <a:path h="468314" w="7650343">
                <a:moveTo>
                  <a:pt x="0" y="0"/>
                </a:moveTo>
                <a:lnTo>
                  <a:pt x="7650342" y="0"/>
                </a:lnTo>
                <a:lnTo>
                  <a:pt x="7650342" y="468314"/>
                </a:lnTo>
                <a:lnTo>
                  <a:pt x="0" y="4683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367661" y="2972143"/>
            <a:ext cx="9368699" cy="5708866"/>
          </a:xfrm>
          <a:custGeom>
            <a:avLst/>
            <a:gdLst/>
            <a:ahLst/>
            <a:cxnLst/>
            <a:rect r="r" b="b" t="t" l="l"/>
            <a:pathLst>
              <a:path h="5708866" w="9368699">
                <a:moveTo>
                  <a:pt x="0" y="0"/>
                </a:moveTo>
                <a:lnTo>
                  <a:pt x="9368698" y="0"/>
                </a:lnTo>
                <a:lnTo>
                  <a:pt x="9368698" y="5708866"/>
                </a:lnTo>
                <a:lnTo>
                  <a:pt x="0" y="5708866"/>
                </a:lnTo>
                <a:lnTo>
                  <a:pt x="0" y="0"/>
                </a:lnTo>
                <a:close/>
              </a:path>
            </a:pathLst>
          </a:custGeom>
          <a:blipFill>
            <a:blip r:embed="rId10"/>
            <a:stretch>
              <a:fillRect l="0" t="0" r="0" b="0"/>
            </a:stretch>
          </a:blipFill>
        </p:spPr>
      </p:sp>
      <p:sp>
        <p:nvSpPr>
          <p:cNvPr name="TextBox 10" id="10"/>
          <p:cNvSpPr txBox="true"/>
          <p:nvPr/>
        </p:nvSpPr>
        <p:spPr>
          <a:xfrm rot="0">
            <a:off x="2942715" y="35777"/>
            <a:ext cx="12218590" cy="1566544"/>
          </a:xfrm>
          <a:prstGeom prst="rect">
            <a:avLst/>
          </a:prstGeom>
        </p:spPr>
        <p:txBody>
          <a:bodyPr anchor="t" rtlCol="false" tIns="0" lIns="0" bIns="0" rIns="0">
            <a:spAutoFit/>
          </a:bodyPr>
          <a:lstStyle/>
          <a:p>
            <a:pPr algn="ctr">
              <a:lnSpc>
                <a:spcPts val="12880"/>
              </a:lnSpc>
            </a:pPr>
            <a:r>
              <a:rPr lang="en-US" sz="9200" spc="2723">
                <a:solidFill>
                  <a:srgbClr val="000000"/>
                </a:solidFill>
                <a:latin typeface="Canva Sans Bold"/>
              </a:rPr>
              <a:t>Non-Musiman</a:t>
            </a:r>
          </a:p>
        </p:txBody>
      </p:sp>
      <p:sp>
        <p:nvSpPr>
          <p:cNvPr name="TextBox 11" id="11"/>
          <p:cNvSpPr txBox="true"/>
          <p:nvPr/>
        </p:nvSpPr>
        <p:spPr>
          <a:xfrm rot="0">
            <a:off x="2807114" y="8962072"/>
            <a:ext cx="11858248"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Bentuk grafik Tail Off sehingga belum stasioner untuk data Musiman</a:t>
            </a:r>
          </a:p>
        </p:txBody>
      </p:sp>
      <p:sp>
        <p:nvSpPr>
          <p:cNvPr name="TextBox 12" id="12"/>
          <p:cNvSpPr txBox="true"/>
          <p:nvPr/>
        </p:nvSpPr>
        <p:spPr>
          <a:xfrm rot="0">
            <a:off x="8147637" y="2098624"/>
            <a:ext cx="1808747"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Bold"/>
              </a:rPr>
              <a:t>d2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226839" y="1602321"/>
            <a:ext cx="7650343" cy="468314"/>
          </a:xfrm>
          <a:custGeom>
            <a:avLst/>
            <a:gdLst/>
            <a:ahLst/>
            <a:cxnLst/>
            <a:rect r="r" b="b" t="t" l="l"/>
            <a:pathLst>
              <a:path h="468314" w="7650343">
                <a:moveTo>
                  <a:pt x="0" y="0"/>
                </a:moveTo>
                <a:lnTo>
                  <a:pt x="7650342" y="0"/>
                </a:lnTo>
                <a:lnTo>
                  <a:pt x="7650342" y="468314"/>
                </a:lnTo>
                <a:lnTo>
                  <a:pt x="0" y="4683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408054" y="2965149"/>
            <a:ext cx="9287912" cy="5722855"/>
          </a:xfrm>
          <a:custGeom>
            <a:avLst/>
            <a:gdLst/>
            <a:ahLst/>
            <a:cxnLst/>
            <a:rect r="r" b="b" t="t" l="l"/>
            <a:pathLst>
              <a:path h="5722855" w="9287912">
                <a:moveTo>
                  <a:pt x="0" y="0"/>
                </a:moveTo>
                <a:lnTo>
                  <a:pt x="9287912" y="0"/>
                </a:lnTo>
                <a:lnTo>
                  <a:pt x="9287912" y="5722855"/>
                </a:lnTo>
                <a:lnTo>
                  <a:pt x="0" y="5722855"/>
                </a:lnTo>
                <a:lnTo>
                  <a:pt x="0" y="0"/>
                </a:lnTo>
                <a:close/>
              </a:path>
            </a:pathLst>
          </a:custGeom>
          <a:blipFill>
            <a:blip r:embed="rId10"/>
            <a:stretch>
              <a:fillRect l="0" t="0" r="0" b="0"/>
            </a:stretch>
          </a:blipFill>
        </p:spPr>
      </p:sp>
      <p:sp>
        <p:nvSpPr>
          <p:cNvPr name="TextBox 10" id="10"/>
          <p:cNvSpPr txBox="true"/>
          <p:nvPr/>
        </p:nvSpPr>
        <p:spPr>
          <a:xfrm rot="0">
            <a:off x="2942715" y="35777"/>
            <a:ext cx="12218590" cy="1566544"/>
          </a:xfrm>
          <a:prstGeom prst="rect">
            <a:avLst/>
          </a:prstGeom>
        </p:spPr>
        <p:txBody>
          <a:bodyPr anchor="t" rtlCol="false" tIns="0" lIns="0" bIns="0" rIns="0">
            <a:spAutoFit/>
          </a:bodyPr>
          <a:lstStyle/>
          <a:p>
            <a:pPr algn="ctr">
              <a:lnSpc>
                <a:spcPts val="12880"/>
              </a:lnSpc>
            </a:pPr>
            <a:r>
              <a:rPr lang="en-US" sz="9200" spc="2723">
                <a:solidFill>
                  <a:srgbClr val="000000"/>
                </a:solidFill>
                <a:latin typeface="Canva Sans Bold"/>
              </a:rPr>
              <a:t>Musiman</a:t>
            </a:r>
          </a:p>
        </p:txBody>
      </p:sp>
      <p:sp>
        <p:nvSpPr>
          <p:cNvPr name="TextBox 11" id="11"/>
          <p:cNvSpPr txBox="true"/>
          <p:nvPr/>
        </p:nvSpPr>
        <p:spPr>
          <a:xfrm rot="0">
            <a:off x="2807114" y="8962072"/>
            <a:ext cx="11858248"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Lakukan differensi 1 kali terhadap data Musiman agar stasioner</a:t>
            </a:r>
          </a:p>
        </p:txBody>
      </p:sp>
      <p:sp>
        <p:nvSpPr>
          <p:cNvPr name="TextBox 12" id="12"/>
          <p:cNvSpPr txBox="true"/>
          <p:nvPr/>
        </p:nvSpPr>
        <p:spPr>
          <a:xfrm rot="0">
            <a:off x="8147637" y="2098624"/>
            <a:ext cx="1808747"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Bold"/>
              </a:rPr>
              <a:t>D1</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226839" y="1602321"/>
            <a:ext cx="7650343" cy="468314"/>
          </a:xfrm>
          <a:custGeom>
            <a:avLst/>
            <a:gdLst/>
            <a:ahLst/>
            <a:cxnLst/>
            <a:rect r="r" b="b" t="t" l="l"/>
            <a:pathLst>
              <a:path h="468314" w="7650343">
                <a:moveTo>
                  <a:pt x="0" y="0"/>
                </a:moveTo>
                <a:lnTo>
                  <a:pt x="7650342" y="0"/>
                </a:lnTo>
                <a:lnTo>
                  <a:pt x="7650342" y="468314"/>
                </a:lnTo>
                <a:lnTo>
                  <a:pt x="0" y="4683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50606" y="3082176"/>
            <a:ext cx="8601404" cy="4982654"/>
          </a:xfrm>
          <a:custGeom>
            <a:avLst/>
            <a:gdLst/>
            <a:ahLst/>
            <a:cxnLst/>
            <a:rect r="r" b="b" t="t" l="l"/>
            <a:pathLst>
              <a:path h="4982654" w="8601404">
                <a:moveTo>
                  <a:pt x="0" y="0"/>
                </a:moveTo>
                <a:lnTo>
                  <a:pt x="8601404" y="0"/>
                </a:lnTo>
                <a:lnTo>
                  <a:pt x="8601404" y="4982654"/>
                </a:lnTo>
                <a:lnTo>
                  <a:pt x="0" y="4982654"/>
                </a:lnTo>
                <a:lnTo>
                  <a:pt x="0" y="0"/>
                </a:lnTo>
                <a:close/>
              </a:path>
            </a:pathLst>
          </a:custGeom>
          <a:blipFill>
            <a:blip r:embed="rId10"/>
            <a:stretch>
              <a:fillRect l="0" t="0" r="0" b="0"/>
            </a:stretch>
          </a:blipFill>
        </p:spPr>
      </p:sp>
      <p:sp>
        <p:nvSpPr>
          <p:cNvPr name="Freeform 10" id="10"/>
          <p:cNvSpPr/>
          <p:nvPr/>
        </p:nvSpPr>
        <p:spPr>
          <a:xfrm flipH="false" flipV="false" rot="0">
            <a:off x="9408879" y="3027522"/>
            <a:ext cx="8509413" cy="5037308"/>
          </a:xfrm>
          <a:custGeom>
            <a:avLst/>
            <a:gdLst/>
            <a:ahLst/>
            <a:cxnLst/>
            <a:rect r="r" b="b" t="t" l="l"/>
            <a:pathLst>
              <a:path h="5037308" w="8509413">
                <a:moveTo>
                  <a:pt x="0" y="0"/>
                </a:moveTo>
                <a:lnTo>
                  <a:pt x="8509413" y="0"/>
                </a:lnTo>
                <a:lnTo>
                  <a:pt x="8509413" y="5037308"/>
                </a:lnTo>
                <a:lnTo>
                  <a:pt x="0" y="5037308"/>
                </a:lnTo>
                <a:lnTo>
                  <a:pt x="0" y="0"/>
                </a:lnTo>
                <a:close/>
              </a:path>
            </a:pathLst>
          </a:custGeom>
          <a:blipFill>
            <a:blip r:embed="rId11"/>
            <a:stretch>
              <a:fillRect l="0" t="0" r="0" b="0"/>
            </a:stretch>
          </a:blipFill>
        </p:spPr>
      </p:sp>
      <p:sp>
        <p:nvSpPr>
          <p:cNvPr name="TextBox 11" id="11"/>
          <p:cNvSpPr txBox="true"/>
          <p:nvPr/>
        </p:nvSpPr>
        <p:spPr>
          <a:xfrm rot="0">
            <a:off x="2942715" y="35777"/>
            <a:ext cx="12218590" cy="1566544"/>
          </a:xfrm>
          <a:prstGeom prst="rect">
            <a:avLst/>
          </a:prstGeom>
        </p:spPr>
        <p:txBody>
          <a:bodyPr anchor="t" rtlCol="false" tIns="0" lIns="0" bIns="0" rIns="0">
            <a:spAutoFit/>
          </a:bodyPr>
          <a:lstStyle/>
          <a:p>
            <a:pPr algn="ctr">
              <a:lnSpc>
                <a:spcPts val="12880"/>
              </a:lnSpc>
            </a:pPr>
            <a:r>
              <a:rPr lang="en-US" sz="9200" spc="2723">
                <a:solidFill>
                  <a:srgbClr val="000000"/>
                </a:solidFill>
                <a:latin typeface="Canva Sans Bold"/>
              </a:rPr>
              <a:t>Musiman</a:t>
            </a:r>
          </a:p>
        </p:txBody>
      </p:sp>
      <p:sp>
        <p:nvSpPr>
          <p:cNvPr name="TextBox 12" id="12"/>
          <p:cNvSpPr txBox="true"/>
          <p:nvPr/>
        </p:nvSpPr>
        <p:spPr>
          <a:xfrm rot="0">
            <a:off x="2807114" y="8962072"/>
            <a:ext cx="11858248"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Bentuk grafik Cut Off sehingga sudah stasioner untuk data Musiman</a:t>
            </a:r>
          </a:p>
        </p:txBody>
      </p:sp>
      <p:sp>
        <p:nvSpPr>
          <p:cNvPr name="TextBox 13" id="13"/>
          <p:cNvSpPr txBox="true"/>
          <p:nvPr/>
        </p:nvSpPr>
        <p:spPr>
          <a:xfrm rot="0">
            <a:off x="8147637" y="2098624"/>
            <a:ext cx="1808747"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Bold"/>
              </a:rPr>
              <a:t>D1</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226839" y="1602321"/>
            <a:ext cx="7650343" cy="468314"/>
          </a:xfrm>
          <a:custGeom>
            <a:avLst/>
            <a:gdLst/>
            <a:ahLst/>
            <a:cxnLst/>
            <a:rect r="r" b="b" t="t" l="l"/>
            <a:pathLst>
              <a:path h="468314" w="7650343">
                <a:moveTo>
                  <a:pt x="0" y="0"/>
                </a:moveTo>
                <a:lnTo>
                  <a:pt x="7650342" y="0"/>
                </a:lnTo>
                <a:lnTo>
                  <a:pt x="7650342" y="468314"/>
                </a:lnTo>
                <a:lnTo>
                  <a:pt x="0" y="4683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479296" y="2976828"/>
            <a:ext cx="9145427" cy="5699497"/>
          </a:xfrm>
          <a:custGeom>
            <a:avLst/>
            <a:gdLst/>
            <a:ahLst/>
            <a:cxnLst/>
            <a:rect r="r" b="b" t="t" l="l"/>
            <a:pathLst>
              <a:path h="5699497" w="9145427">
                <a:moveTo>
                  <a:pt x="0" y="0"/>
                </a:moveTo>
                <a:lnTo>
                  <a:pt x="9145428" y="0"/>
                </a:lnTo>
                <a:lnTo>
                  <a:pt x="9145428" y="5699497"/>
                </a:lnTo>
                <a:lnTo>
                  <a:pt x="0" y="5699497"/>
                </a:lnTo>
                <a:lnTo>
                  <a:pt x="0" y="0"/>
                </a:lnTo>
                <a:close/>
              </a:path>
            </a:pathLst>
          </a:custGeom>
          <a:blipFill>
            <a:blip r:embed="rId10"/>
            <a:stretch>
              <a:fillRect l="0" t="0" r="0" b="0"/>
            </a:stretch>
          </a:blipFill>
        </p:spPr>
      </p:sp>
      <p:sp>
        <p:nvSpPr>
          <p:cNvPr name="TextBox 10" id="10"/>
          <p:cNvSpPr txBox="true"/>
          <p:nvPr/>
        </p:nvSpPr>
        <p:spPr>
          <a:xfrm rot="0">
            <a:off x="2942715" y="35777"/>
            <a:ext cx="12218590" cy="1566544"/>
          </a:xfrm>
          <a:prstGeom prst="rect">
            <a:avLst/>
          </a:prstGeom>
        </p:spPr>
        <p:txBody>
          <a:bodyPr anchor="t" rtlCol="false" tIns="0" lIns="0" bIns="0" rIns="0">
            <a:spAutoFit/>
          </a:bodyPr>
          <a:lstStyle/>
          <a:p>
            <a:pPr algn="ctr">
              <a:lnSpc>
                <a:spcPts val="12880"/>
              </a:lnSpc>
            </a:pPr>
            <a:r>
              <a:rPr lang="en-US" sz="9200" spc="2723">
                <a:solidFill>
                  <a:srgbClr val="000000"/>
                </a:solidFill>
                <a:latin typeface="Canva Sans Bold"/>
              </a:rPr>
              <a:t>Musiman</a:t>
            </a:r>
          </a:p>
        </p:txBody>
      </p:sp>
      <p:sp>
        <p:nvSpPr>
          <p:cNvPr name="TextBox 11" id="11"/>
          <p:cNvSpPr txBox="true"/>
          <p:nvPr/>
        </p:nvSpPr>
        <p:spPr>
          <a:xfrm rot="0">
            <a:off x="2807114" y="8962072"/>
            <a:ext cx="11858248"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Bentuk grafik Cut Off sehingga sudah stasioner untuk data Musiman</a:t>
            </a:r>
          </a:p>
        </p:txBody>
      </p:sp>
      <p:sp>
        <p:nvSpPr>
          <p:cNvPr name="TextBox 12" id="12"/>
          <p:cNvSpPr txBox="true"/>
          <p:nvPr/>
        </p:nvSpPr>
        <p:spPr>
          <a:xfrm rot="0">
            <a:off x="8147637" y="2098624"/>
            <a:ext cx="1808747"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Bold"/>
              </a:rPr>
              <a:t>D1</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226839" y="1602321"/>
            <a:ext cx="7650343" cy="468314"/>
          </a:xfrm>
          <a:custGeom>
            <a:avLst/>
            <a:gdLst/>
            <a:ahLst/>
            <a:cxnLst/>
            <a:rect r="r" b="b" t="t" l="l"/>
            <a:pathLst>
              <a:path h="468314" w="7650343">
                <a:moveTo>
                  <a:pt x="0" y="0"/>
                </a:moveTo>
                <a:lnTo>
                  <a:pt x="7650342" y="0"/>
                </a:lnTo>
                <a:lnTo>
                  <a:pt x="7650342" y="468314"/>
                </a:lnTo>
                <a:lnTo>
                  <a:pt x="0" y="4683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452450" y="2998119"/>
            <a:ext cx="9383100" cy="5656915"/>
          </a:xfrm>
          <a:custGeom>
            <a:avLst/>
            <a:gdLst/>
            <a:ahLst/>
            <a:cxnLst/>
            <a:rect r="r" b="b" t="t" l="l"/>
            <a:pathLst>
              <a:path h="5656915" w="9383100">
                <a:moveTo>
                  <a:pt x="0" y="0"/>
                </a:moveTo>
                <a:lnTo>
                  <a:pt x="9383100" y="0"/>
                </a:lnTo>
                <a:lnTo>
                  <a:pt x="9383100" y="5656915"/>
                </a:lnTo>
                <a:lnTo>
                  <a:pt x="0" y="5656915"/>
                </a:lnTo>
                <a:lnTo>
                  <a:pt x="0" y="0"/>
                </a:lnTo>
                <a:close/>
              </a:path>
            </a:pathLst>
          </a:custGeom>
          <a:blipFill>
            <a:blip r:embed="rId10"/>
            <a:stretch>
              <a:fillRect l="0" t="0" r="0" b="0"/>
            </a:stretch>
          </a:blipFill>
        </p:spPr>
      </p:sp>
      <p:sp>
        <p:nvSpPr>
          <p:cNvPr name="TextBox 10" id="10"/>
          <p:cNvSpPr txBox="true"/>
          <p:nvPr/>
        </p:nvSpPr>
        <p:spPr>
          <a:xfrm rot="0">
            <a:off x="2942715" y="35777"/>
            <a:ext cx="12218590" cy="1566544"/>
          </a:xfrm>
          <a:prstGeom prst="rect">
            <a:avLst/>
          </a:prstGeom>
        </p:spPr>
        <p:txBody>
          <a:bodyPr anchor="t" rtlCol="false" tIns="0" lIns="0" bIns="0" rIns="0">
            <a:spAutoFit/>
          </a:bodyPr>
          <a:lstStyle/>
          <a:p>
            <a:pPr algn="ctr">
              <a:lnSpc>
                <a:spcPts val="12880"/>
              </a:lnSpc>
            </a:pPr>
            <a:r>
              <a:rPr lang="en-US" sz="9200" spc="2723">
                <a:solidFill>
                  <a:srgbClr val="000000"/>
                </a:solidFill>
                <a:latin typeface="Canva Sans Bold"/>
              </a:rPr>
              <a:t>Gabungan</a:t>
            </a:r>
          </a:p>
        </p:txBody>
      </p:sp>
      <p:sp>
        <p:nvSpPr>
          <p:cNvPr name="TextBox 11" id="11"/>
          <p:cNvSpPr txBox="true"/>
          <p:nvPr/>
        </p:nvSpPr>
        <p:spPr>
          <a:xfrm rot="0">
            <a:off x="2807114" y="8962072"/>
            <a:ext cx="11858248"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Bentuk grafik Cut Off sehingga sudah stasioner untuk data Musiman</a:t>
            </a:r>
          </a:p>
        </p:txBody>
      </p:sp>
      <p:sp>
        <p:nvSpPr>
          <p:cNvPr name="TextBox 12" id="12"/>
          <p:cNvSpPr txBox="true"/>
          <p:nvPr/>
        </p:nvSpPr>
        <p:spPr>
          <a:xfrm rot="0">
            <a:off x="8147637" y="2098624"/>
            <a:ext cx="1808747"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Bold"/>
              </a:rPr>
              <a:t>d2D1</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226839" y="1602321"/>
            <a:ext cx="7650343" cy="468314"/>
          </a:xfrm>
          <a:custGeom>
            <a:avLst/>
            <a:gdLst/>
            <a:ahLst/>
            <a:cxnLst/>
            <a:rect r="r" b="b" t="t" l="l"/>
            <a:pathLst>
              <a:path h="468314" w="7650343">
                <a:moveTo>
                  <a:pt x="0" y="0"/>
                </a:moveTo>
                <a:lnTo>
                  <a:pt x="7650342" y="0"/>
                </a:lnTo>
                <a:lnTo>
                  <a:pt x="7650342" y="468314"/>
                </a:lnTo>
                <a:lnTo>
                  <a:pt x="0" y="4683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559211" y="2966312"/>
            <a:ext cx="9397173" cy="5720529"/>
          </a:xfrm>
          <a:custGeom>
            <a:avLst/>
            <a:gdLst/>
            <a:ahLst/>
            <a:cxnLst/>
            <a:rect r="r" b="b" t="t" l="l"/>
            <a:pathLst>
              <a:path h="5720529" w="9397173">
                <a:moveTo>
                  <a:pt x="0" y="0"/>
                </a:moveTo>
                <a:lnTo>
                  <a:pt x="9397172" y="0"/>
                </a:lnTo>
                <a:lnTo>
                  <a:pt x="9397172" y="5720529"/>
                </a:lnTo>
                <a:lnTo>
                  <a:pt x="0" y="5720529"/>
                </a:lnTo>
                <a:lnTo>
                  <a:pt x="0" y="0"/>
                </a:lnTo>
                <a:close/>
              </a:path>
            </a:pathLst>
          </a:custGeom>
          <a:blipFill>
            <a:blip r:embed="rId10"/>
            <a:stretch>
              <a:fillRect l="0" t="0" r="0" b="0"/>
            </a:stretch>
          </a:blipFill>
        </p:spPr>
      </p:sp>
      <p:sp>
        <p:nvSpPr>
          <p:cNvPr name="TextBox 10" id="10"/>
          <p:cNvSpPr txBox="true"/>
          <p:nvPr/>
        </p:nvSpPr>
        <p:spPr>
          <a:xfrm rot="0">
            <a:off x="2942715" y="35777"/>
            <a:ext cx="12218590" cy="1566544"/>
          </a:xfrm>
          <a:prstGeom prst="rect">
            <a:avLst/>
          </a:prstGeom>
        </p:spPr>
        <p:txBody>
          <a:bodyPr anchor="t" rtlCol="false" tIns="0" lIns="0" bIns="0" rIns="0">
            <a:spAutoFit/>
          </a:bodyPr>
          <a:lstStyle/>
          <a:p>
            <a:pPr algn="ctr">
              <a:lnSpc>
                <a:spcPts val="12880"/>
              </a:lnSpc>
            </a:pPr>
            <a:r>
              <a:rPr lang="en-US" sz="9200" spc="2723">
                <a:solidFill>
                  <a:srgbClr val="000000"/>
                </a:solidFill>
                <a:latin typeface="Canva Sans Bold"/>
              </a:rPr>
              <a:t>Gabungan</a:t>
            </a:r>
          </a:p>
        </p:txBody>
      </p:sp>
      <p:sp>
        <p:nvSpPr>
          <p:cNvPr name="TextBox 11" id="11"/>
          <p:cNvSpPr txBox="true"/>
          <p:nvPr/>
        </p:nvSpPr>
        <p:spPr>
          <a:xfrm rot="0">
            <a:off x="10155306" y="2280553"/>
            <a:ext cx="7567195" cy="7764781"/>
          </a:xfrm>
          <a:prstGeom prst="rect">
            <a:avLst/>
          </a:prstGeom>
        </p:spPr>
        <p:txBody>
          <a:bodyPr anchor="t" rtlCol="false" tIns="0" lIns="0" bIns="0" rIns="0">
            <a:spAutoFit/>
          </a:bodyPr>
          <a:lstStyle/>
          <a:p>
            <a:pPr marL="518155" indent="-259078" lvl="1">
              <a:lnSpc>
                <a:spcPts val="3839"/>
              </a:lnSpc>
              <a:buFont typeface="Arial"/>
              <a:buChar char="•"/>
            </a:pPr>
            <a:r>
              <a:rPr lang="en-US" sz="2399">
                <a:solidFill>
                  <a:srgbClr val="000000"/>
                </a:solidFill>
                <a:latin typeface="Poppins"/>
              </a:rPr>
              <a:t>Non-Musiman $ARIMA(p,d,q)$ -&gt; Dari plot PACF Tail Off terjadi sampai lag ke 12 (dapat bernilai 12 atau 0 apabila dianggap terlalu banyak), Dilakukan juga Differensi Non-Musiman sebanyak 2 kali (bernilai 2), Dari plot PACF Cut Off terjadi pada lag ke 2 (bernilai 2) -&gt; $ARIMA(0,2,2)$</a:t>
            </a:r>
          </a:p>
          <a:p>
            <a:pPr marL="518155" indent="-259078" lvl="1">
              <a:lnSpc>
                <a:spcPts val="3839"/>
              </a:lnSpc>
              <a:buFont typeface="Arial"/>
              <a:buChar char="•"/>
            </a:pPr>
            <a:r>
              <a:rPr lang="en-US" sz="2399">
                <a:solidFill>
                  <a:srgbClr val="000000"/>
                </a:solidFill>
                <a:latin typeface="Poppins"/>
              </a:rPr>
              <a:t>Musiman $ARIMA(P,D,Q)$ -&gt; Dari plot PACF Cut Off terjadi pada lag ke 72 (bernilai 3), Dilakukan juga Differensi Musiman sebanyak 1 kali (bernilai 1), Dari plot PACF Cut Off terjadi pada lag ke 24 (bernilai 1) -&gt; $ARIMA(3,1,1)$</a:t>
            </a:r>
          </a:p>
          <a:p>
            <a:pPr marL="518155" indent="-259078" lvl="1">
              <a:lnSpc>
                <a:spcPts val="3839"/>
              </a:lnSpc>
              <a:buFont typeface="Arial"/>
              <a:buChar char="•"/>
            </a:pPr>
            <a:r>
              <a:rPr lang="en-US" sz="2399">
                <a:solidFill>
                  <a:srgbClr val="000000"/>
                </a:solidFill>
                <a:latin typeface="Poppins"/>
              </a:rPr>
              <a:t>Frequensi (m) yang digunakan sebanyak 24</a:t>
            </a:r>
          </a:p>
          <a:p>
            <a:pPr>
              <a:lnSpc>
                <a:spcPts val="3839"/>
              </a:lnSpc>
            </a:pPr>
          </a:p>
          <a:p>
            <a:pPr>
              <a:lnSpc>
                <a:spcPts val="3839"/>
              </a:lnSpc>
            </a:pPr>
            <a:r>
              <a:rPr lang="en-US" sz="2399">
                <a:solidFill>
                  <a:srgbClr val="000000"/>
                </a:solidFill>
                <a:latin typeface="Poppins"/>
              </a:rPr>
              <a:t>Sehingga model yang diperoleh adalah $ARIMA(0,2,2)(3,1,1)^24$</a:t>
            </a:r>
          </a:p>
        </p:txBody>
      </p:sp>
      <p:sp>
        <p:nvSpPr>
          <p:cNvPr name="TextBox 12" id="12"/>
          <p:cNvSpPr txBox="true"/>
          <p:nvPr/>
        </p:nvSpPr>
        <p:spPr>
          <a:xfrm rot="0">
            <a:off x="8147637" y="2098624"/>
            <a:ext cx="1808747"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Bold"/>
              </a:rPr>
              <a:t>d2D1</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118931" y="6957228"/>
            <a:ext cx="6050139" cy="370358"/>
          </a:xfrm>
          <a:custGeom>
            <a:avLst/>
            <a:gdLst/>
            <a:ahLst/>
            <a:cxnLst/>
            <a:rect r="r" b="b" t="t" l="l"/>
            <a:pathLst>
              <a:path h="370358" w="6050139">
                <a:moveTo>
                  <a:pt x="0" y="0"/>
                </a:moveTo>
                <a:lnTo>
                  <a:pt x="6050138" y="0"/>
                </a:lnTo>
                <a:lnTo>
                  <a:pt x="6050138" y="370358"/>
                </a:lnTo>
                <a:lnTo>
                  <a:pt x="0" y="3703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5828943" y="3460115"/>
            <a:ext cx="6630114" cy="3195319"/>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Modelling Time Series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832183" y="1726247"/>
            <a:ext cx="6050139" cy="370358"/>
          </a:xfrm>
          <a:custGeom>
            <a:avLst/>
            <a:gdLst/>
            <a:ahLst/>
            <a:cxnLst/>
            <a:rect r="r" b="b" t="t" l="l"/>
            <a:pathLst>
              <a:path h="370358" w="6050139">
                <a:moveTo>
                  <a:pt x="0" y="0"/>
                </a:moveTo>
                <a:lnTo>
                  <a:pt x="6050139" y="0"/>
                </a:lnTo>
                <a:lnTo>
                  <a:pt x="6050139" y="370358"/>
                </a:lnTo>
                <a:lnTo>
                  <a:pt x="0" y="3703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410466" y="2405237"/>
            <a:ext cx="9702695" cy="5694800"/>
          </a:xfrm>
          <a:custGeom>
            <a:avLst/>
            <a:gdLst/>
            <a:ahLst/>
            <a:cxnLst/>
            <a:rect r="r" b="b" t="t" l="l"/>
            <a:pathLst>
              <a:path h="5694800" w="9702695">
                <a:moveTo>
                  <a:pt x="0" y="0"/>
                </a:moveTo>
                <a:lnTo>
                  <a:pt x="9702695" y="0"/>
                </a:lnTo>
                <a:lnTo>
                  <a:pt x="9702695" y="5694800"/>
                </a:lnTo>
                <a:lnTo>
                  <a:pt x="0" y="5694800"/>
                </a:lnTo>
                <a:lnTo>
                  <a:pt x="0" y="0"/>
                </a:lnTo>
                <a:close/>
              </a:path>
            </a:pathLst>
          </a:custGeom>
          <a:blipFill>
            <a:blip r:embed="rId10"/>
            <a:stretch>
              <a:fillRect l="0" t="0" r="0" b="0"/>
            </a:stretch>
          </a:blipFill>
        </p:spPr>
      </p:sp>
      <p:sp>
        <p:nvSpPr>
          <p:cNvPr name="TextBox 10" id="10"/>
          <p:cNvSpPr txBox="true"/>
          <p:nvPr/>
        </p:nvSpPr>
        <p:spPr>
          <a:xfrm rot="0">
            <a:off x="5542196" y="159703"/>
            <a:ext cx="6630114"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SARIMA 1</a:t>
            </a:r>
          </a:p>
        </p:txBody>
      </p:sp>
      <p:sp>
        <p:nvSpPr>
          <p:cNvPr name="TextBox 11" id="11"/>
          <p:cNvSpPr txBox="true"/>
          <p:nvPr/>
        </p:nvSpPr>
        <p:spPr>
          <a:xfrm rot="0">
            <a:off x="5828943" y="9448800"/>
            <a:ext cx="6630114"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Bold"/>
              </a:rPr>
              <a:t>ARIMA(0,2,2)(3,1,0)[24]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720456" y="347949"/>
            <a:ext cx="3736631" cy="9591103"/>
          </a:xfrm>
          <a:custGeom>
            <a:avLst/>
            <a:gdLst/>
            <a:ahLst/>
            <a:cxnLst/>
            <a:rect r="r" b="b" t="t" l="l"/>
            <a:pathLst>
              <a:path h="9591103" w="3736631">
                <a:moveTo>
                  <a:pt x="0" y="0"/>
                </a:moveTo>
                <a:lnTo>
                  <a:pt x="3736631" y="0"/>
                </a:lnTo>
                <a:lnTo>
                  <a:pt x="3736631" y="9591102"/>
                </a:lnTo>
                <a:lnTo>
                  <a:pt x="0" y="9591102"/>
                </a:lnTo>
                <a:lnTo>
                  <a:pt x="0" y="0"/>
                </a:lnTo>
                <a:close/>
              </a:path>
            </a:pathLst>
          </a:custGeom>
          <a:blipFill>
            <a:blip r:embed="rId8"/>
            <a:stretch>
              <a:fillRect l="0" t="0" r="-896" b="0"/>
            </a:stretch>
          </a:blipFill>
        </p:spPr>
      </p:sp>
      <p:sp>
        <p:nvSpPr>
          <p:cNvPr name="TextBox 9" id="9"/>
          <p:cNvSpPr txBox="true"/>
          <p:nvPr/>
        </p:nvSpPr>
        <p:spPr>
          <a:xfrm rot="0">
            <a:off x="7933337" y="4361497"/>
            <a:ext cx="8115300" cy="144970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Dataset ini berisikan data tinggi muka air (TMA) Laut Marina Ancol per jam dalam periode mulai dari 1 Januari 2021 00:00 WIB - 1 Juni 2023 00:00 WIB</a:t>
            </a:r>
          </a:p>
        </p:txBody>
      </p:sp>
      <p:sp>
        <p:nvSpPr>
          <p:cNvPr name="TextBox 10" id="10"/>
          <p:cNvSpPr txBox="true"/>
          <p:nvPr/>
        </p:nvSpPr>
        <p:spPr>
          <a:xfrm rot="0">
            <a:off x="9185889" y="8347391"/>
            <a:ext cx="5610197"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*Sumber : StarCore Analytics</a:t>
            </a:r>
          </a:p>
        </p:txBody>
      </p:sp>
      <p:sp>
        <p:nvSpPr>
          <p:cNvPr name="Freeform 11" id="11"/>
          <p:cNvSpPr/>
          <p:nvPr/>
        </p:nvSpPr>
        <p:spPr>
          <a:xfrm flipH="false" flipV="false" rot="0">
            <a:off x="8415892" y="2241592"/>
            <a:ext cx="6050139" cy="370358"/>
          </a:xfrm>
          <a:custGeom>
            <a:avLst/>
            <a:gdLst/>
            <a:ahLst/>
            <a:cxnLst/>
            <a:rect r="r" b="b" t="t" l="l"/>
            <a:pathLst>
              <a:path h="370358" w="6050139">
                <a:moveTo>
                  <a:pt x="0" y="0"/>
                </a:moveTo>
                <a:lnTo>
                  <a:pt x="6050139" y="0"/>
                </a:lnTo>
                <a:lnTo>
                  <a:pt x="6050139" y="370357"/>
                </a:lnTo>
                <a:lnTo>
                  <a:pt x="0" y="370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8470828" y="857250"/>
            <a:ext cx="6630114"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Dataset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832183" y="1726247"/>
            <a:ext cx="6050139" cy="370358"/>
          </a:xfrm>
          <a:custGeom>
            <a:avLst/>
            <a:gdLst/>
            <a:ahLst/>
            <a:cxnLst/>
            <a:rect r="r" b="b" t="t" l="l"/>
            <a:pathLst>
              <a:path h="370358" w="6050139">
                <a:moveTo>
                  <a:pt x="0" y="0"/>
                </a:moveTo>
                <a:lnTo>
                  <a:pt x="6050139" y="0"/>
                </a:lnTo>
                <a:lnTo>
                  <a:pt x="6050139" y="370358"/>
                </a:lnTo>
                <a:lnTo>
                  <a:pt x="0" y="3703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3920868" y="2794925"/>
            <a:ext cx="9872769" cy="5699497"/>
          </a:xfrm>
          <a:custGeom>
            <a:avLst/>
            <a:gdLst/>
            <a:ahLst/>
            <a:cxnLst/>
            <a:rect r="r" b="b" t="t" l="l"/>
            <a:pathLst>
              <a:path h="5699497" w="9872769">
                <a:moveTo>
                  <a:pt x="0" y="0"/>
                </a:moveTo>
                <a:lnTo>
                  <a:pt x="9872769" y="0"/>
                </a:lnTo>
                <a:lnTo>
                  <a:pt x="9872769" y="5699497"/>
                </a:lnTo>
                <a:lnTo>
                  <a:pt x="0" y="5699497"/>
                </a:lnTo>
                <a:lnTo>
                  <a:pt x="0" y="0"/>
                </a:lnTo>
                <a:close/>
              </a:path>
            </a:pathLst>
          </a:custGeom>
          <a:blipFill>
            <a:blip r:embed="rId10"/>
            <a:stretch>
              <a:fillRect l="0" t="0" r="0" b="0"/>
            </a:stretch>
          </a:blipFill>
        </p:spPr>
      </p:sp>
      <p:sp>
        <p:nvSpPr>
          <p:cNvPr name="TextBox 10" id="10"/>
          <p:cNvSpPr txBox="true"/>
          <p:nvPr/>
        </p:nvSpPr>
        <p:spPr>
          <a:xfrm rot="0">
            <a:off x="5542196" y="159703"/>
            <a:ext cx="6630114"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SARIMA 2</a:t>
            </a:r>
          </a:p>
        </p:txBody>
      </p:sp>
      <p:sp>
        <p:nvSpPr>
          <p:cNvPr name="TextBox 11" id="11"/>
          <p:cNvSpPr txBox="true"/>
          <p:nvPr/>
        </p:nvSpPr>
        <p:spPr>
          <a:xfrm rot="0">
            <a:off x="5828943" y="9448800"/>
            <a:ext cx="6630114"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Bold"/>
              </a:rPr>
              <a:t>ARIMA(2,0,2)(1,1,0)[24]</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832183" y="1726247"/>
            <a:ext cx="6050139" cy="370358"/>
          </a:xfrm>
          <a:custGeom>
            <a:avLst/>
            <a:gdLst/>
            <a:ahLst/>
            <a:cxnLst/>
            <a:rect r="r" b="b" t="t" l="l"/>
            <a:pathLst>
              <a:path h="370358" w="6050139">
                <a:moveTo>
                  <a:pt x="0" y="0"/>
                </a:moveTo>
                <a:lnTo>
                  <a:pt x="6050139" y="0"/>
                </a:lnTo>
                <a:lnTo>
                  <a:pt x="6050139" y="370358"/>
                </a:lnTo>
                <a:lnTo>
                  <a:pt x="0" y="3703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276067" y="2790241"/>
            <a:ext cx="9735866" cy="5708866"/>
          </a:xfrm>
          <a:custGeom>
            <a:avLst/>
            <a:gdLst/>
            <a:ahLst/>
            <a:cxnLst/>
            <a:rect r="r" b="b" t="t" l="l"/>
            <a:pathLst>
              <a:path h="5708866" w="9735866">
                <a:moveTo>
                  <a:pt x="0" y="0"/>
                </a:moveTo>
                <a:lnTo>
                  <a:pt x="9735866" y="0"/>
                </a:lnTo>
                <a:lnTo>
                  <a:pt x="9735866" y="5708865"/>
                </a:lnTo>
                <a:lnTo>
                  <a:pt x="0" y="5708865"/>
                </a:lnTo>
                <a:lnTo>
                  <a:pt x="0" y="0"/>
                </a:lnTo>
                <a:close/>
              </a:path>
            </a:pathLst>
          </a:custGeom>
          <a:blipFill>
            <a:blip r:embed="rId10"/>
            <a:stretch>
              <a:fillRect l="0" t="0" r="0" b="0"/>
            </a:stretch>
          </a:blipFill>
        </p:spPr>
      </p:sp>
      <p:sp>
        <p:nvSpPr>
          <p:cNvPr name="TextBox 10" id="10"/>
          <p:cNvSpPr txBox="true"/>
          <p:nvPr/>
        </p:nvSpPr>
        <p:spPr>
          <a:xfrm rot="0">
            <a:off x="2387506" y="159703"/>
            <a:ext cx="12888833"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Overfitting SARIMA 1</a:t>
            </a:r>
          </a:p>
        </p:txBody>
      </p:sp>
      <p:sp>
        <p:nvSpPr>
          <p:cNvPr name="TextBox 11" id="11"/>
          <p:cNvSpPr txBox="true"/>
          <p:nvPr/>
        </p:nvSpPr>
        <p:spPr>
          <a:xfrm rot="0">
            <a:off x="5828943" y="9448800"/>
            <a:ext cx="6630114"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Bold"/>
              </a:rPr>
              <a:t>ARIMA(2,0,3)(1,1,0)[24]</a:t>
            </a:r>
          </a:p>
        </p:txBody>
      </p:sp>
      <p:sp>
        <p:nvSpPr>
          <p:cNvPr name="TextBox 12" id="12"/>
          <p:cNvSpPr txBox="true"/>
          <p:nvPr/>
        </p:nvSpPr>
        <p:spPr>
          <a:xfrm rot="0">
            <a:off x="2807114" y="8962072"/>
            <a:ext cx="11858248"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Basis Model yang digunakan adalah SARIMA 2 -&gt; ARIMA(2,0,2)(1,1,0)[24]</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832183" y="1726247"/>
            <a:ext cx="6050139" cy="370358"/>
          </a:xfrm>
          <a:custGeom>
            <a:avLst/>
            <a:gdLst/>
            <a:ahLst/>
            <a:cxnLst/>
            <a:rect r="r" b="b" t="t" l="l"/>
            <a:pathLst>
              <a:path h="370358" w="6050139">
                <a:moveTo>
                  <a:pt x="0" y="0"/>
                </a:moveTo>
                <a:lnTo>
                  <a:pt x="6050139" y="0"/>
                </a:lnTo>
                <a:lnTo>
                  <a:pt x="6050139" y="370358"/>
                </a:lnTo>
                <a:lnTo>
                  <a:pt x="0" y="3703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165672" y="2733225"/>
            <a:ext cx="9752110" cy="5706527"/>
          </a:xfrm>
          <a:custGeom>
            <a:avLst/>
            <a:gdLst/>
            <a:ahLst/>
            <a:cxnLst/>
            <a:rect r="r" b="b" t="t" l="l"/>
            <a:pathLst>
              <a:path h="5706527" w="9752110">
                <a:moveTo>
                  <a:pt x="0" y="0"/>
                </a:moveTo>
                <a:lnTo>
                  <a:pt x="9752110" y="0"/>
                </a:lnTo>
                <a:lnTo>
                  <a:pt x="9752110" y="5706527"/>
                </a:lnTo>
                <a:lnTo>
                  <a:pt x="0" y="5706527"/>
                </a:lnTo>
                <a:lnTo>
                  <a:pt x="0" y="0"/>
                </a:lnTo>
                <a:close/>
              </a:path>
            </a:pathLst>
          </a:custGeom>
          <a:blipFill>
            <a:blip r:embed="rId10"/>
            <a:stretch>
              <a:fillRect l="0" t="0" r="0" b="0"/>
            </a:stretch>
          </a:blipFill>
        </p:spPr>
      </p:sp>
      <p:sp>
        <p:nvSpPr>
          <p:cNvPr name="TextBox 10" id="10"/>
          <p:cNvSpPr txBox="true"/>
          <p:nvPr/>
        </p:nvSpPr>
        <p:spPr>
          <a:xfrm rot="0">
            <a:off x="2387506" y="159703"/>
            <a:ext cx="12888833"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Overfitting SARIMA 2</a:t>
            </a:r>
          </a:p>
        </p:txBody>
      </p:sp>
      <p:sp>
        <p:nvSpPr>
          <p:cNvPr name="TextBox 11" id="11"/>
          <p:cNvSpPr txBox="true"/>
          <p:nvPr/>
        </p:nvSpPr>
        <p:spPr>
          <a:xfrm rot="0">
            <a:off x="5828943" y="9448800"/>
            <a:ext cx="6630114"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Bold"/>
              </a:rPr>
              <a:t>ARIMA(2,0,2)(2,1,0)[24]</a:t>
            </a:r>
          </a:p>
        </p:txBody>
      </p:sp>
      <p:sp>
        <p:nvSpPr>
          <p:cNvPr name="TextBox 12" id="12"/>
          <p:cNvSpPr txBox="true"/>
          <p:nvPr/>
        </p:nvSpPr>
        <p:spPr>
          <a:xfrm rot="0">
            <a:off x="2807114" y="8962072"/>
            <a:ext cx="11858248"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Basis Model yang digunakan adalah SARIMA 2 -&gt; ARIMA(2,0,2)(1,1,0)[24]</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832183" y="1726247"/>
            <a:ext cx="6050139" cy="370358"/>
          </a:xfrm>
          <a:custGeom>
            <a:avLst/>
            <a:gdLst/>
            <a:ahLst/>
            <a:cxnLst/>
            <a:rect r="r" b="b" t="t" l="l"/>
            <a:pathLst>
              <a:path h="370358" w="6050139">
                <a:moveTo>
                  <a:pt x="0" y="0"/>
                </a:moveTo>
                <a:lnTo>
                  <a:pt x="6050139" y="0"/>
                </a:lnTo>
                <a:lnTo>
                  <a:pt x="6050139" y="370358"/>
                </a:lnTo>
                <a:lnTo>
                  <a:pt x="0" y="3703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246457" y="2546877"/>
            <a:ext cx="9795087" cy="5708866"/>
          </a:xfrm>
          <a:custGeom>
            <a:avLst/>
            <a:gdLst/>
            <a:ahLst/>
            <a:cxnLst/>
            <a:rect r="r" b="b" t="t" l="l"/>
            <a:pathLst>
              <a:path h="5708866" w="9795087">
                <a:moveTo>
                  <a:pt x="0" y="0"/>
                </a:moveTo>
                <a:lnTo>
                  <a:pt x="9795086" y="0"/>
                </a:lnTo>
                <a:lnTo>
                  <a:pt x="9795086" y="5708865"/>
                </a:lnTo>
                <a:lnTo>
                  <a:pt x="0" y="5708865"/>
                </a:lnTo>
                <a:lnTo>
                  <a:pt x="0" y="0"/>
                </a:lnTo>
                <a:close/>
              </a:path>
            </a:pathLst>
          </a:custGeom>
          <a:blipFill>
            <a:blip r:embed="rId10"/>
            <a:stretch>
              <a:fillRect l="0" t="0" r="0" b="0"/>
            </a:stretch>
          </a:blipFill>
        </p:spPr>
      </p:sp>
      <p:sp>
        <p:nvSpPr>
          <p:cNvPr name="TextBox 10" id="10"/>
          <p:cNvSpPr txBox="true"/>
          <p:nvPr/>
        </p:nvSpPr>
        <p:spPr>
          <a:xfrm rot="0">
            <a:off x="2387506" y="159703"/>
            <a:ext cx="12888833"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Overfitting SARIMA 3</a:t>
            </a:r>
          </a:p>
        </p:txBody>
      </p:sp>
      <p:sp>
        <p:nvSpPr>
          <p:cNvPr name="TextBox 11" id="11"/>
          <p:cNvSpPr txBox="true"/>
          <p:nvPr/>
        </p:nvSpPr>
        <p:spPr>
          <a:xfrm rot="0">
            <a:off x="5828943" y="9448800"/>
            <a:ext cx="6630114"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Bold"/>
              </a:rPr>
              <a:t>ARIMA(2,0,2)(1,1,1)[24]</a:t>
            </a:r>
          </a:p>
        </p:txBody>
      </p:sp>
      <p:sp>
        <p:nvSpPr>
          <p:cNvPr name="TextBox 12" id="12"/>
          <p:cNvSpPr txBox="true"/>
          <p:nvPr/>
        </p:nvSpPr>
        <p:spPr>
          <a:xfrm rot="0">
            <a:off x="2807114" y="8962072"/>
            <a:ext cx="11858248"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Basis Model yang digunakan adalah SARIMA 2 -&gt; ARIMA(2,0,2)(1,1,0)[24]</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203091" y="3078650"/>
            <a:ext cx="6050139" cy="370358"/>
          </a:xfrm>
          <a:custGeom>
            <a:avLst/>
            <a:gdLst/>
            <a:ahLst/>
            <a:cxnLst/>
            <a:rect r="r" b="b" t="t" l="l"/>
            <a:pathLst>
              <a:path h="370358" w="6050139">
                <a:moveTo>
                  <a:pt x="0" y="0"/>
                </a:moveTo>
                <a:lnTo>
                  <a:pt x="6050139" y="0"/>
                </a:lnTo>
                <a:lnTo>
                  <a:pt x="6050139" y="370357"/>
                </a:lnTo>
                <a:lnTo>
                  <a:pt x="0" y="3703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248123" y="4235034"/>
            <a:ext cx="10361894" cy="835497"/>
          </a:xfrm>
          <a:custGeom>
            <a:avLst/>
            <a:gdLst/>
            <a:ahLst/>
            <a:cxnLst/>
            <a:rect r="r" b="b" t="t" l="l"/>
            <a:pathLst>
              <a:path h="835497" w="10361894">
                <a:moveTo>
                  <a:pt x="0" y="0"/>
                </a:moveTo>
                <a:lnTo>
                  <a:pt x="10361895" y="0"/>
                </a:lnTo>
                <a:lnTo>
                  <a:pt x="10361895" y="835496"/>
                </a:lnTo>
                <a:lnTo>
                  <a:pt x="0" y="835496"/>
                </a:lnTo>
                <a:lnTo>
                  <a:pt x="0" y="0"/>
                </a:lnTo>
                <a:close/>
              </a:path>
            </a:pathLst>
          </a:custGeom>
          <a:blipFill>
            <a:blip r:embed="rId10"/>
            <a:stretch>
              <a:fillRect l="0" t="-27" r="0" b="-27"/>
            </a:stretch>
          </a:blipFill>
        </p:spPr>
      </p:sp>
      <p:sp>
        <p:nvSpPr>
          <p:cNvPr name="TextBox 10" id="10"/>
          <p:cNvSpPr txBox="true"/>
          <p:nvPr/>
        </p:nvSpPr>
        <p:spPr>
          <a:xfrm rot="0">
            <a:off x="1840521" y="923925"/>
            <a:ext cx="7177099" cy="1880858"/>
          </a:xfrm>
          <a:prstGeom prst="rect">
            <a:avLst/>
          </a:prstGeom>
        </p:spPr>
        <p:txBody>
          <a:bodyPr anchor="t" rtlCol="false" tIns="0" lIns="0" bIns="0" rIns="0">
            <a:spAutoFit/>
          </a:bodyPr>
          <a:lstStyle/>
          <a:p>
            <a:pPr algn="ctr">
              <a:lnSpc>
                <a:spcPts val="7565"/>
              </a:lnSpc>
            </a:pPr>
            <a:r>
              <a:rPr lang="en-US" sz="5403">
                <a:solidFill>
                  <a:srgbClr val="000000"/>
                </a:solidFill>
                <a:latin typeface="Canva Sans Bold"/>
              </a:rPr>
              <a:t>Perbandingan Nilai AIC</a:t>
            </a:r>
          </a:p>
        </p:txBody>
      </p:sp>
      <p:sp>
        <p:nvSpPr>
          <p:cNvPr name="TextBox 11" id="11"/>
          <p:cNvSpPr txBox="true"/>
          <p:nvPr/>
        </p:nvSpPr>
        <p:spPr>
          <a:xfrm rot="0">
            <a:off x="10886322" y="7784739"/>
            <a:ext cx="6630114"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Bold"/>
              </a:rPr>
              <a:t>ARIMA(2,0,2)(1,1,0)[24]</a:t>
            </a:r>
          </a:p>
        </p:txBody>
      </p:sp>
      <p:sp>
        <p:nvSpPr>
          <p:cNvPr name="TextBox 12" id="12"/>
          <p:cNvSpPr txBox="true"/>
          <p:nvPr/>
        </p:nvSpPr>
        <p:spPr>
          <a:xfrm rot="0">
            <a:off x="647141" y="5559698"/>
            <a:ext cx="9755348" cy="144970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Terlihat bahwa Model OverSARIMA3 memiliki nilai AIC terkecil, namun kita perlu mengecek keakuratan prediksi model terhadap data testing.</a:t>
            </a:r>
          </a:p>
        </p:txBody>
      </p:sp>
      <p:sp>
        <p:nvSpPr>
          <p:cNvPr name="TextBox 13" id="13"/>
          <p:cNvSpPr txBox="true"/>
          <p:nvPr/>
        </p:nvSpPr>
        <p:spPr>
          <a:xfrm rot="0">
            <a:off x="11504538" y="4163333"/>
            <a:ext cx="5431922" cy="2907031"/>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a:rPr>
              <a:t>Model yang digunakan sebagai model akhir adalah model SARIMA 2 karena memiliki nilai MAPE pada data testing paling kecil yaitu (14.80 atau keaukuratan sekitar 85%) diantara semua model.</a:t>
            </a:r>
          </a:p>
        </p:txBody>
      </p:sp>
      <p:sp>
        <p:nvSpPr>
          <p:cNvPr name="Freeform 14" id="14"/>
          <p:cNvSpPr/>
          <p:nvPr/>
        </p:nvSpPr>
        <p:spPr>
          <a:xfrm flipH="false" flipV="false" rot="0">
            <a:off x="10886322" y="3078650"/>
            <a:ext cx="6050139" cy="370358"/>
          </a:xfrm>
          <a:custGeom>
            <a:avLst/>
            <a:gdLst/>
            <a:ahLst/>
            <a:cxnLst/>
            <a:rect r="r" b="b" t="t" l="l"/>
            <a:pathLst>
              <a:path h="370358" w="6050139">
                <a:moveTo>
                  <a:pt x="0" y="0"/>
                </a:moveTo>
                <a:lnTo>
                  <a:pt x="6050138" y="0"/>
                </a:lnTo>
                <a:lnTo>
                  <a:pt x="6050138" y="370357"/>
                </a:lnTo>
                <a:lnTo>
                  <a:pt x="0" y="3703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10280215" y="923925"/>
            <a:ext cx="7262352" cy="1880858"/>
          </a:xfrm>
          <a:prstGeom prst="rect">
            <a:avLst/>
          </a:prstGeom>
        </p:spPr>
        <p:txBody>
          <a:bodyPr anchor="t" rtlCol="false" tIns="0" lIns="0" bIns="0" rIns="0">
            <a:spAutoFit/>
          </a:bodyPr>
          <a:lstStyle/>
          <a:p>
            <a:pPr algn="ctr">
              <a:lnSpc>
                <a:spcPts val="7565"/>
              </a:lnSpc>
            </a:pPr>
            <a:r>
              <a:rPr lang="en-US" sz="5403">
                <a:solidFill>
                  <a:srgbClr val="000000"/>
                </a:solidFill>
                <a:latin typeface="Canva Sans Bold"/>
              </a:rPr>
              <a:t>Prediksi Nilai Accuracy</a:t>
            </a:r>
          </a:p>
        </p:txBody>
      </p:sp>
      <p:sp>
        <p:nvSpPr>
          <p:cNvPr name="TextBox 16" id="16"/>
          <p:cNvSpPr txBox="true"/>
          <p:nvPr/>
        </p:nvSpPr>
        <p:spPr>
          <a:xfrm rot="0">
            <a:off x="1840521" y="7685680"/>
            <a:ext cx="6630114"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Bold"/>
              </a:rPr>
              <a:t>ARIMA(2,0,2)(1,1,1)[24]</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02436" y="479819"/>
            <a:ext cx="8217815" cy="4892067"/>
          </a:xfrm>
          <a:custGeom>
            <a:avLst/>
            <a:gdLst/>
            <a:ahLst/>
            <a:cxnLst/>
            <a:rect r="r" b="b" t="t" l="l"/>
            <a:pathLst>
              <a:path h="4892067" w="8217815">
                <a:moveTo>
                  <a:pt x="0" y="0"/>
                </a:moveTo>
                <a:lnTo>
                  <a:pt x="8217815" y="0"/>
                </a:lnTo>
                <a:lnTo>
                  <a:pt x="8217815" y="4892068"/>
                </a:lnTo>
                <a:lnTo>
                  <a:pt x="0" y="4892068"/>
                </a:lnTo>
                <a:lnTo>
                  <a:pt x="0" y="0"/>
                </a:lnTo>
                <a:close/>
              </a:path>
            </a:pathLst>
          </a:custGeom>
          <a:blipFill>
            <a:blip r:embed="rId8"/>
            <a:stretch>
              <a:fillRect l="0" t="0" r="0" b="0"/>
            </a:stretch>
          </a:blipFill>
        </p:spPr>
      </p:sp>
      <p:sp>
        <p:nvSpPr>
          <p:cNvPr name="Freeform 8" id="8"/>
          <p:cNvSpPr/>
          <p:nvPr/>
        </p:nvSpPr>
        <p:spPr>
          <a:xfrm flipH="false" flipV="false" rot="0">
            <a:off x="10015145" y="590187"/>
            <a:ext cx="7698837" cy="4781699"/>
          </a:xfrm>
          <a:custGeom>
            <a:avLst/>
            <a:gdLst/>
            <a:ahLst/>
            <a:cxnLst/>
            <a:rect r="r" b="b" t="t" l="l"/>
            <a:pathLst>
              <a:path h="4781699" w="7698837">
                <a:moveTo>
                  <a:pt x="0" y="0"/>
                </a:moveTo>
                <a:lnTo>
                  <a:pt x="7698836" y="0"/>
                </a:lnTo>
                <a:lnTo>
                  <a:pt x="7698836" y="4781700"/>
                </a:lnTo>
                <a:lnTo>
                  <a:pt x="0" y="4781700"/>
                </a:lnTo>
                <a:lnTo>
                  <a:pt x="0" y="0"/>
                </a:lnTo>
                <a:close/>
              </a:path>
            </a:pathLst>
          </a:custGeom>
          <a:blipFill>
            <a:blip r:embed="rId9"/>
            <a:stretch>
              <a:fillRect l="0" t="0" r="0" b="0"/>
            </a:stretch>
          </a:blipFill>
        </p:spPr>
      </p:sp>
      <p:sp>
        <p:nvSpPr>
          <p:cNvPr name="Freeform 9" id="9"/>
          <p:cNvSpPr/>
          <p:nvPr/>
        </p:nvSpPr>
        <p:spPr>
          <a:xfrm flipH="false" flipV="false" rot="0">
            <a:off x="10203934" y="5625375"/>
            <a:ext cx="7510047" cy="4491120"/>
          </a:xfrm>
          <a:custGeom>
            <a:avLst/>
            <a:gdLst/>
            <a:ahLst/>
            <a:cxnLst/>
            <a:rect r="r" b="b" t="t" l="l"/>
            <a:pathLst>
              <a:path h="4491120" w="7510047">
                <a:moveTo>
                  <a:pt x="0" y="0"/>
                </a:moveTo>
                <a:lnTo>
                  <a:pt x="7510047" y="0"/>
                </a:lnTo>
                <a:lnTo>
                  <a:pt x="7510047" y="4491120"/>
                </a:lnTo>
                <a:lnTo>
                  <a:pt x="0" y="4491120"/>
                </a:lnTo>
                <a:lnTo>
                  <a:pt x="0" y="0"/>
                </a:lnTo>
                <a:close/>
              </a:path>
            </a:pathLst>
          </a:custGeom>
          <a:blipFill>
            <a:blip r:embed="rId10"/>
            <a:stretch>
              <a:fillRect l="0" t="0" r="0" b="0"/>
            </a:stretch>
          </a:blipFill>
        </p:spPr>
      </p:sp>
      <p:sp>
        <p:nvSpPr>
          <p:cNvPr name="TextBox 10" id="10"/>
          <p:cNvSpPr txBox="true"/>
          <p:nvPr/>
        </p:nvSpPr>
        <p:spPr>
          <a:xfrm rot="0">
            <a:off x="12031498" y="5329146"/>
            <a:ext cx="3854919"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a:rPr>
              <a:t>Plot ACF dan PACF sisaan</a:t>
            </a:r>
          </a:p>
        </p:txBody>
      </p:sp>
      <p:sp>
        <p:nvSpPr>
          <p:cNvPr name="TextBox 11" id="11"/>
          <p:cNvSpPr txBox="true"/>
          <p:nvPr/>
        </p:nvSpPr>
        <p:spPr>
          <a:xfrm rot="0">
            <a:off x="12177458" y="281542"/>
            <a:ext cx="3563000"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a:rPr>
              <a:t>Plot q-q dan histogram</a:t>
            </a:r>
          </a:p>
        </p:txBody>
      </p:sp>
      <p:sp>
        <p:nvSpPr>
          <p:cNvPr name="TextBox 12" id="12"/>
          <p:cNvSpPr txBox="true"/>
          <p:nvPr/>
        </p:nvSpPr>
        <p:spPr>
          <a:xfrm rot="0">
            <a:off x="1684288" y="365519"/>
            <a:ext cx="6054112"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a:rPr>
              <a:t>Plot sisaan dan Sisaan Terstandardisasi</a:t>
            </a:r>
          </a:p>
        </p:txBody>
      </p:sp>
      <p:sp>
        <p:nvSpPr>
          <p:cNvPr name="Freeform 13" id="13"/>
          <p:cNvSpPr/>
          <p:nvPr/>
        </p:nvSpPr>
        <p:spPr>
          <a:xfrm flipH="false" flipV="false" rot="0">
            <a:off x="2110552" y="6805802"/>
            <a:ext cx="6050139" cy="370358"/>
          </a:xfrm>
          <a:custGeom>
            <a:avLst/>
            <a:gdLst/>
            <a:ahLst/>
            <a:cxnLst/>
            <a:rect r="r" b="b" t="t" l="l"/>
            <a:pathLst>
              <a:path h="370358" w="6050139">
                <a:moveTo>
                  <a:pt x="0" y="0"/>
                </a:moveTo>
                <a:lnTo>
                  <a:pt x="6050138" y="0"/>
                </a:lnTo>
                <a:lnTo>
                  <a:pt x="6050138" y="370358"/>
                </a:lnTo>
                <a:lnTo>
                  <a:pt x="0" y="37035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4" id="14"/>
          <p:cNvSpPr txBox="true"/>
          <p:nvPr/>
        </p:nvSpPr>
        <p:spPr>
          <a:xfrm rot="0">
            <a:off x="1684288" y="5702528"/>
            <a:ext cx="7177099" cy="924190"/>
          </a:xfrm>
          <a:prstGeom prst="rect">
            <a:avLst/>
          </a:prstGeom>
        </p:spPr>
        <p:txBody>
          <a:bodyPr anchor="t" rtlCol="false" tIns="0" lIns="0" bIns="0" rIns="0">
            <a:spAutoFit/>
          </a:bodyPr>
          <a:lstStyle/>
          <a:p>
            <a:pPr algn="ctr">
              <a:lnSpc>
                <a:spcPts val="7565"/>
              </a:lnSpc>
            </a:pPr>
            <a:r>
              <a:rPr lang="en-US" sz="5403">
                <a:solidFill>
                  <a:srgbClr val="000000"/>
                </a:solidFill>
                <a:latin typeface="Canva Sans Bold"/>
              </a:rPr>
              <a:t>Diagnostik Model</a:t>
            </a:r>
          </a:p>
        </p:txBody>
      </p:sp>
      <p:sp>
        <p:nvSpPr>
          <p:cNvPr name="TextBox 15" id="15"/>
          <p:cNvSpPr txBox="true"/>
          <p:nvPr/>
        </p:nvSpPr>
        <p:spPr>
          <a:xfrm rot="0">
            <a:off x="1820564" y="9308142"/>
            <a:ext cx="6630114"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Bold"/>
              </a:rPr>
              <a:t>ARIMA(2,0,2)(1,1,0)[24]</a:t>
            </a:r>
          </a:p>
        </p:txBody>
      </p:sp>
      <p:sp>
        <p:nvSpPr>
          <p:cNvPr name="TextBox 16" id="16"/>
          <p:cNvSpPr txBox="true"/>
          <p:nvPr/>
        </p:nvSpPr>
        <p:spPr>
          <a:xfrm rot="0">
            <a:off x="2779949" y="7526191"/>
            <a:ext cx="4711344" cy="144970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a:rPr>
              <a:t>Model yang ditetapkan sebagai model final adalah model SARIMA 2</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02436" y="479819"/>
            <a:ext cx="8217815" cy="4892067"/>
          </a:xfrm>
          <a:custGeom>
            <a:avLst/>
            <a:gdLst/>
            <a:ahLst/>
            <a:cxnLst/>
            <a:rect r="r" b="b" t="t" l="l"/>
            <a:pathLst>
              <a:path h="4892067" w="8217815">
                <a:moveTo>
                  <a:pt x="0" y="0"/>
                </a:moveTo>
                <a:lnTo>
                  <a:pt x="8217815" y="0"/>
                </a:lnTo>
                <a:lnTo>
                  <a:pt x="8217815" y="4892068"/>
                </a:lnTo>
                <a:lnTo>
                  <a:pt x="0" y="4892068"/>
                </a:lnTo>
                <a:lnTo>
                  <a:pt x="0" y="0"/>
                </a:lnTo>
                <a:close/>
              </a:path>
            </a:pathLst>
          </a:custGeom>
          <a:blipFill>
            <a:blip r:embed="rId8"/>
            <a:stretch>
              <a:fillRect l="0" t="0" r="0" b="0"/>
            </a:stretch>
          </a:blipFill>
        </p:spPr>
      </p:sp>
      <p:sp>
        <p:nvSpPr>
          <p:cNvPr name="Freeform 8" id="8"/>
          <p:cNvSpPr/>
          <p:nvPr/>
        </p:nvSpPr>
        <p:spPr>
          <a:xfrm flipH="false" flipV="false" rot="0">
            <a:off x="10015145" y="590187"/>
            <a:ext cx="7698837" cy="4781699"/>
          </a:xfrm>
          <a:custGeom>
            <a:avLst/>
            <a:gdLst/>
            <a:ahLst/>
            <a:cxnLst/>
            <a:rect r="r" b="b" t="t" l="l"/>
            <a:pathLst>
              <a:path h="4781699" w="7698837">
                <a:moveTo>
                  <a:pt x="0" y="0"/>
                </a:moveTo>
                <a:lnTo>
                  <a:pt x="7698836" y="0"/>
                </a:lnTo>
                <a:lnTo>
                  <a:pt x="7698836" y="4781700"/>
                </a:lnTo>
                <a:lnTo>
                  <a:pt x="0" y="4781700"/>
                </a:lnTo>
                <a:lnTo>
                  <a:pt x="0" y="0"/>
                </a:lnTo>
                <a:close/>
              </a:path>
            </a:pathLst>
          </a:custGeom>
          <a:blipFill>
            <a:blip r:embed="rId9"/>
            <a:stretch>
              <a:fillRect l="0" t="0" r="0" b="0"/>
            </a:stretch>
          </a:blipFill>
        </p:spPr>
      </p:sp>
      <p:sp>
        <p:nvSpPr>
          <p:cNvPr name="Freeform 9" id="9"/>
          <p:cNvSpPr/>
          <p:nvPr/>
        </p:nvSpPr>
        <p:spPr>
          <a:xfrm flipH="false" flipV="false" rot="0">
            <a:off x="10203934" y="5625375"/>
            <a:ext cx="7510047" cy="4491120"/>
          </a:xfrm>
          <a:custGeom>
            <a:avLst/>
            <a:gdLst/>
            <a:ahLst/>
            <a:cxnLst/>
            <a:rect r="r" b="b" t="t" l="l"/>
            <a:pathLst>
              <a:path h="4491120" w="7510047">
                <a:moveTo>
                  <a:pt x="0" y="0"/>
                </a:moveTo>
                <a:lnTo>
                  <a:pt x="7510047" y="0"/>
                </a:lnTo>
                <a:lnTo>
                  <a:pt x="7510047" y="4491120"/>
                </a:lnTo>
                <a:lnTo>
                  <a:pt x="0" y="4491120"/>
                </a:lnTo>
                <a:lnTo>
                  <a:pt x="0" y="0"/>
                </a:lnTo>
                <a:close/>
              </a:path>
            </a:pathLst>
          </a:custGeom>
          <a:blipFill>
            <a:blip r:embed="rId10"/>
            <a:stretch>
              <a:fillRect l="0" t="0" r="0" b="0"/>
            </a:stretch>
          </a:blipFill>
        </p:spPr>
      </p:sp>
      <p:sp>
        <p:nvSpPr>
          <p:cNvPr name="TextBox 10" id="10"/>
          <p:cNvSpPr txBox="true"/>
          <p:nvPr/>
        </p:nvSpPr>
        <p:spPr>
          <a:xfrm rot="0">
            <a:off x="12031498" y="5329146"/>
            <a:ext cx="3854919"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a:rPr>
              <a:t>Plot ACF dan PACF sisaan</a:t>
            </a:r>
          </a:p>
        </p:txBody>
      </p:sp>
      <p:sp>
        <p:nvSpPr>
          <p:cNvPr name="TextBox 11" id="11"/>
          <p:cNvSpPr txBox="true"/>
          <p:nvPr/>
        </p:nvSpPr>
        <p:spPr>
          <a:xfrm rot="0">
            <a:off x="12177458" y="281542"/>
            <a:ext cx="3563000"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a:rPr>
              <a:t>Plot q-q dan histogram</a:t>
            </a:r>
          </a:p>
        </p:txBody>
      </p:sp>
      <p:sp>
        <p:nvSpPr>
          <p:cNvPr name="TextBox 12" id="12"/>
          <p:cNvSpPr txBox="true"/>
          <p:nvPr/>
        </p:nvSpPr>
        <p:spPr>
          <a:xfrm rot="0">
            <a:off x="1684288" y="365519"/>
            <a:ext cx="6054112"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a:rPr>
              <a:t>Plot sisaan dan Sisaan Terstandardisasi</a:t>
            </a:r>
          </a:p>
        </p:txBody>
      </p:sp>
      <p:sp>
        <p:nvSpPr>
          <p:cNvPr name="Freeform 13" id="13"/>
          <p:cNvSpPr/>
          <p:nvPr/>
        </p:nvSpPr>
        <p:spPr>
          <a:xfrm flipH="false" flipV="false" rot="0">
            <a:off x="2110552" y="6805802"/>
            <a:ext cx="6050139" cy="370358"/>
          </a:xfrm>
          <a:custGeom>
            <a:avLst/>
            <a:gdLst/>
            <a:ahLst/>
            <a:cxnLst/>
            <a:rect r="r" b="b" t="t" l="l"/>
            <a:pathLst>
              <a:path h="370358" w="6050139">
                <a:moveTo>
                  <a:pt x="0" y="0"/>
                </a:moveTo>
                <a:lnTo>
                  <a:pt x="6050138" y="0"/>
                </a:lnTo>
                <a:lnTo>
                  <a:pt x="6050138" y="370358"/>
                </a:lnTo>
                <a:lnTo>
                  <a:pt x="0" y="37035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4" id="14"/>
          <p:cNvSpPr txBox="true"/>
          <p:nvPr/>
        </p:nvSpPr>
        <p:spPr>
          <a:xfrm rot="0">
            <a:off x="1684288" y="5702528"/>
            <a:ext cx="7177099" cy="924190"/>
          </a:xfrm>
          <a:prstGeom prst="rect">
            <a:avLst/>
          </a:prstGeom>
        </p:spPr>
        <p:txBody>
          <a:bodyPr anchor="t" rtlCol="false" tIns="0" lIns="0" bIns="0" rIns="0">
            <a:spAutoFit/>
          </a:bodyPr>
          <a:lstStyle/>
          <a:p>
            <a:pPr algn="ctr">
              <a:lnSpc>
                <a:spcPts val="7565"/>
              </a:lnSpc>
            </a:pPr>
            <a:r>
              <a:rPr lang="en-US" sz="5403">
                <a:solidFill>
                  <a:srgbClr val="000000"/>
                </a:solidFill>
                <a:latin typeface="Canva Sans Bold"/>
              </a:rPr>
              <a:t>Diagnostik Model</a:t>
            </a:r>
          </a:p>
        </p:txBody>
      </p:sp>
      <p:sp>
        <p:nvSpPr>
          <p:cNvPr name="TextBox 15" id="15"/>
          <p:cNvSpPr txBox="true"/>
          <p:nvPr/>
        </p:nvSpPr>
        <p:spPr>
          <a:xfrm rot="0">
            <a:off x="1820564" y="9308142"/>
            <a:ext cx="6630114" cy="47815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Bold"/>
              </a:rPr>
              <a:t>ARIMA(2,0,2)(1,1,0)[24]</a:t>
            </a:r>
          </a:p>
        </p:txBody>
      </p:sp>
      <p:sp>
        <p:nvSpPr>
          <p:cNvPr name="TextBox 16" id="16"/>
          <p:cNvSpPr txBox="true"/>
          <p:nvPr/>
        </p:nvSpPr>
        <p:spPr>
          <a:xfrm rot="0">
            <a:off x="2779949" y="7526191"/>
            <a:ext cx="4711344" cy="144970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a:rPr>
              <a:t>Model yang ditetapkan sebagai model final adalah model SARIMA 2</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118931" y="6957228"/>
            <a:ext cx="6050139" cy="370358"/>
          </a:xfrm>
          <a:custGeom>
            <a:avLst/>
            <a:gdLst/>
            <a:ahLst/>
            <a:cxnLst/>
            <a:rect r="r" b="b" t="t" l="l"/>
            <a:pathLst>
              <a:path h="370358" w="6050139">
                <a:moveTo>
                  <a:pt x="0" y="0"/>
                </a:moveTo>
                <a:lnTo>
                  <a:pt x="6050138" y="0"/>
                </a:lnTo>
                <a:lnTo>
                  <a:pt x="6050138" y="370358"/>
                </a:lnTo>
                <a:lnTo>
                  <a:pt x="0" y="3703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820119" y="3460115"/>
            <a:ext cx="8647761" cy="3195319"/>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Forecasting 6 Jam Kedepan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28700" y="1407559"/>
            <a:ext cx="9924575" cy="5611202"/>
          </a:xfrm>
          <a:custGeom>
            <a:avLst/>
            <a:gdLst/>
            <a:ahLst/>
            <a:cxnLst/>
            <a:rect r="r" b="b" t="t" l="l"/>
            <a:pathLst>
              <a:path h="5611202" w="9924575">
                <a:moveTo>
                  <a:pt x="0" y="0"/>
                </a:moveTo>
                <a:lnTo>
                  <a:pt x="9924575" y="0"/>
                </a:lnTo>
                <a:lnTo>
                  <a:pt x="9924575" y="5611202"/>
                </a:lnTo>
                <a:lnTo>
                  <a:pt x="0" y="5611202"/>
                </a:lnTo>
                <a:lnTo>
                  <a:pt x="0" y="0"/>
                </a:lnTo>
                <a:close/>
              </a:path>
            </a:pathLst>
          </a:custGeom>
          <a:blipFill>
            <a:blip r:embed="rId8"/>
            <a:stretch>
              <a:fillRect l="0" t="0" r="0" b="0"/>
            </a:stretch>
          </a:blipFill>
        </p:spPr>
      </p:sp>
      <p:sp>
        <p:nvSpPr>
          <p:cNvPr name="Freeform 9" id="9"/>
          <p:cNvSpPr/>
          <p:nvPr/>
        </p:nvSpPr>
        <p:spPr>
          <a:xfrm flipH="false" flipV="false" rot="0">
            <a:off x="1028700" y="7411624"/>
            <a:ext cx="16491988" cy="1846676"/>
          </a:xfrm>
          <a:custGeom>
            <a:avLst/>
            <a:gdLst/>
            <a:ahLst/>
            <a:cxnLst/>
            <a:rect r="r" b="b" t="t" l="l"/>
            <a:pathLst>
              <a:path h="1846676" w="16491988">
                <a:moveTo>
                  <a:pt x="0" y="0"/>
                </a:moveTo>
                <a:lnTo>
                  <a:pt x="16491988" y="0"/>
                </a:lnTo>
                <a:lnTo>
                  <a:pt x="16491988" y="1846676"/>
                </a:lnTo>
                <a:lnTo>
                  <a:pt x="0" y="1846676"/>
                </a:lnTo>
                <a:lnTo>
                  <a:pt x="0" y="0"/>
                </a:lnTo>
                <a:close/>
              </a:path>
            </a:pathLst>
          </a:custGeom>
          <a:blipFill>
            <a:blip r:embed="rId9"/>
            <a:stretch>
              <a:fillRect l="0" t="0" r="0" b="0"/>
            </a:stretch>
          </a:blipFill>
        </p:spPr>
      </p:sp>
      <p:sp>
        <p:nvSpPr>
          <p:cNvPr name="TextBox 10" id="10"/>
          <p:cNvSpPr txBox="true"/>
          <p:nvPr/>
        </p:nvSpPr>
        <p:spPr>
          <a:xfrm rot="0">
            <a:off x="11731484" y="3431157"/>
            <a:ext cx="4711344" cy="1449706"/>
          </a:xfrm>
          <a:prstGeom prst="rect">
            <a:avLst/>
          </a:prstGeom>
        </p:spPr>
        <p:txBody>
          <a:bodyPr anchor="t" rtlCol="false" tIns="0" lIns="0" bIns="0" rIns="0">
            <a:spAutoFit/>
          </a:bodyPr>
          <a:lstStyle/>
          <a:p>
            <a:pPr algn="ctr">
              <a:lnSpc>
                <a:spcPts val="3839"/>
              </a:lnSpc>
              <a:spcBef>
                <a:spcPct val="0"/>
              </a:spcBef>
            </a:pPr>
            <a:r>
              <a:rPr lang="en-US" sz="2399">
                <a:solidFill>
                  <a:srgbClr val="000000"/>
                </a:solidFill>
                <a:latin typeface="Poppins"/>
              </a:rPr>
              <a:t>Berikut hasil forecast 6 jam kedepan menggunakan model </a:t>
            </a:r>
            <a:r>
              <a:rPr lang="en-US" sz="2399">
                <a:solidFill>
                  <a:srgbClr val="000000"/>
                </a:solidFill>
                <a:latin typeface="Poppins Bold"/>
              </a:rPr>
              <a:t>ARIMA(2,0,2)(1,1,0)[24]</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627821" y="3086100"/>
            <a:ext cx="4944440" cy="4189290"/>
          </a:xfrm>
          <a:custGeom>
            <a:avLst/>
            <a:gdLst/>
            <a:ahLst/>
            <a:cxnLst/>
            <a:rect r="r" b="b" t="t" l="l"/>
            <a:pathLst>
              <a:path h="4189290" w="4944440">
                <a:moveTo>
                  <a:pt x="0" y="0"/>
                </a:moveTo>
                <a:lnTo>
                  <a:pt x="4944441" y="0"/>
                </a:lnTo>
                <a:lnTo>
                  <a:pt x="4944441" y="4189290"/>
                </a:lnTo>
                <a:lnTo>
                  <a:pt x="0" y="41892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627821" y="3086100"/>
            <a:ext cx="4979963" cy="4114800"/>
          </a:xfrm>
          <a:custGeom>
            <a:avLst/>
            <a:gdLst/>
            <a:ahLst/>
            <a:cxnLst/>
            <a:rect r="r" b="b" t="t" l="l"/>
            <a:pathLst>
              <a:path h="4114800" w="4979963">
                <a:moveTo>
                  <a:pt x="0" y="0"/>
                </a:moveTo>
                <a:lnTo>
                  <a:pt x="4979963" y="0"/>
                </a:lnTo>
                <a:lnTo>
                  <a:pt x="4979963"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214876" y="8071328"/>
            <a:ext cx="11858248" cy="144970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Project Source:</a:t>
            </a:r>
          </a:p>
          <a:p>
            <a:pPr algn="ctr">
              <a:lnSpc>
                <a:spcPts val="3839"/>
              </a:lnSpc>
            </a:pPr>
            <a:r>
              <a:rPr lang="en-US" sz="2399" u="sng">
                <a:solidFill>
                  <a:srgbClr val="000000"/>
                </a:solidFill>
                <a:latin typeface="Poppins"/>
                <a:hlinkClick r:id="rId12" tooltip="https://drive.google.com/drive/folders/1kE34LPbGU79IwMaZMb0vPVZTWRzk6prx?usp=sharing"/>
              </a:rPr>
              <a:t>https://drive.google.com/drive/folders/1kE34LPbGU79IwMaZMb0vPVZTWRzk6prx?usp=sharing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801475" y="5564767"/>
            <a:ext cx="6050139" cy="370358"/>
          </a:xfrm>
          <a:custGeom>
            <a:avLst/>
            <a:gdLst/>
            <a:ahLst/>
            <a:cxnLst/>
            <a:rect r="r" b="b" t="t" l="l"/>
            <a:pathLst>
              <a:path h="370358" w="6050139">
                <a:moveTo>
                  <a:pt x="0" y="0"/>
                </a:moveTo>
                <a:lnTo>
                  <a:pt x="6050139" y="0"/>
                </a:lnTo>
                <a:lnTo>
                  <a:pt x="6050139" y="370358"/>
                </a:lnTo>
                <a:lnTo>
                  <a:pt x="0" y="3703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5856411" y="4180425"/>
            <a:ext cx="6630114"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EDA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807114" y="759698"/>
            <a:ext cx="3258861" cy="9268861"/>
          </a:xfrm>
          <a:custGeom>
            <a:avLst/>
            <a:gdLst/>
            <a:ahLst/>
            <a:cxnLst/>
            <a:rect r="r" b="b" t="t" l="l"/>
            <a:pathLst>
              <a:path h="9268861" w="3258861">
                <a:moveTo>
                  <a:pt x="0" y="0"/>
                </a:moveTo>
                <a:lnTo>
                  <a:pt x="3258860" y="0"/>
                </a:lnTo>
                <a:lnTo>
                  <a:pt x="3258860" y="9268861"/>
                </a:lnTo>
                <a:lnTo>
                  <a:pt x="0" y="9268861"/>
                </a:lnTo>
                <a:lnTo>
                  <a:pt x="0" y="0"/>
                </a:lnTo>
                <a:close/>
              </a:path>
            </a:pathLst>
          </a:custGeom>
          <a:blipFill>
            <a:blip r:embed="rId8"/>
            <a:stretch>
              <a:fillRect l="0" t="0" r="0" b="0"/>
            </a:stretch>
          </a:blipFill>
        </p:spPr>
      </p:sp>
      <p:sp>
        <p:nvSpPr>
          <p:cNvPr name="Freeform 9" id="9"/>
          <p:cNvSpPr/>
          <p:nvPr/>
        </p:nvSpPr>
        <p:spPr>
          <a:xfrm flipH="false" flipV="false" rot="0">
            <a:off x="7356325" y="759698"/>
            <a:ext cx="2997390" cy="9289529"/>
          </a:xfrm>
          <a:custGeom>
            <a:avLst/>
            <a:gdLst/>
            <a:ahLst/>
            <a:cxnLst/>
            <a:rect r="r" b="b" t="t" l="l"/>
            <a:pathLst>
              <a:path h="9289529" w="2997390">
                <a:moveTo>
                  <a:pt x="0" y="0"/>
                </a:moveTo>
                <a:lnTo>
                  <a:pt x="2997390" y="0"/>
                </a:lnTo>
                <a:lnTo>
                  <a:pt x="2997390" y="9289529"/>
                </a:lnTo>
                <a:lnTo>
                  <a:pt x="0" y="9289529"/>
                </a:lnTo>
                <a:lnTo>
                  <a:pt x="0" y="0"/>
                </a:lnTo>
                <a:close/>
              </a:path>
            </a:pathLst>
          </a:custGeom>
          <a:blipFill>
            <a:blip r:embed="rId9"/>
            <a:stretch>
              <a:fillRect l="0" t="0" r="0" b="0"/>
            </a:stretch>
          </a:blipFill>
        </p:spPr>
      </p:sp>
      <p:sp>
        <p:nvSpPr>
          <p:cNvPr name="TextBox 10" id="10"/>
          <p:cNvSpPr txBox="true"/>
          <p:nvPr/>
        </p:nvSpPr>
        <p:spPr>
          <a:xfrm rot="0">
            <a:off x="11639590" y="3389947"/>
            <a:ext cx="5689428" cy="3392806"/>
          </a:xfrm>
          <a:prstGeom prst="rect">
            <a:avLst/>
          </a:prstGeom>
        </p:spPr>
        <p:txBody>
          <a:bodyPr anchor="t" rtlCol="false" tIns="0" lIns="0" bIns="0" rIns="0">
            <a:spAutoFit/>
          </a:bodyPr>
          <a:lstStyle/>
          <a:p>
            <a:pPr>
              <a:lnSpc>
                <a:spcPts val="3839"/>
              </a:lnSpc>
            </a:pPr>
            <a:r>
              <a:rPr lang="en-US" sz="2399">
                <a:solidFill>
                  <a:srgbClr val="000000"/>
                </a:solidFill>
                <a:latin typeface="Poppins"/>
              </a:rPr>
              <a:t>Dataset dibagi menjadi 2 data :</a:t>
            </a:r>
          </a:p>
          <a:p>
            <a:pPr marL="518155" indent="-259078" lvl="1">
              <a:lnSpc>
                <a:spcPts val="3839"/>
              </a:lnSpc>
              <a:buFont typeface="Arial"/>
              <a:buChar char="•"/>
            </a:pPr>
            <a:r>
              <a:rPr lang="en-US" sz="2399">
                <a:solidFill>
                  <a:srgbClr val="000000"/>
                </a:solidFill>
                <a:latin typeface="Poppins"/>
              </a:rPr>
              <a:t> Data training -&gt; Data yang diambil mulai dari rentang waktu 1 Januari 2023 - 30 April 2023</a:t>
            </a:r>
          </a:p>
          <a:p>
            <a:pPr marL="518155" indent="-259078" lvl="1">
              <a:lnSpc>
                <a:spcPts val="3839"/>
              </a:lnSpc>
              <a:buFont typeface="Arial"/>
              <a:buChar char="•"/>
            </a:pPr>
            <a:r>
              <a:rPr lang="en-US" sz="2399">
                <a:solidFill>
                  <a:srgbClr val="000000"/>
                </a:solidFill>
                <a:latin typeface="Poppins"/>
              </a:rPr>
              <a:t> Data testing -&gt;  Data yang diambil mulai dari rentang waktu 1 Mei 2023 - 20 Mei 2023</a:t>
            </a:r>
          </a:p>
        </p:txBody>
      </p:sp>
      <p:sp>
        <p:nvSpPr>
          <p:cNvPr name="TextBox 11" id="11"/>
          <p:cNvSpPr txBox="true"/>
          <p:nvPr/>
        </p:nvSpPr>
        <p:spPr>
          <a:xfrm rot="0">
            <a:off x="3339511" y="93509"/>
            <a:ext cx="2194067" cy="478156"/>
          </a:xfrm>
          <a:prstGeom prst="rect">
            <a:avLst/>
          </a:prstGeom>
        </p:spPr>
        <p:txBody>
          <a:bodyPr anchor="t" rtlCol="false" tIns="0" lIns="0" bIns="0" rIns="0">
            <a:spAutoFit/>
          </a:bodyPr>
          <a:lstStyle/>
          <a:p>
            <a:pPr>
              <a:lnSpc>
                <a:spcPts val="3839"/>
              </a:lnSpc>
            </a:pPr>
            <a:r>
              <a:rPr lang="en-US" sz="2399">
                <a:solidFill>
                  <a:srgbClr val="000000"/>
                </a:solidFill>
                <a:latin typeface="Poppins"/>
              </a:rPr>
              <a:t>Data Training</a:t>
            </a:r>
          </a:p>
        </p:txBody>
      </p:sp>
      <p:sp>
        <p:nvSpPr>
          <p:cNvPr name="TextBox 12" id="12"/>
          <p:cNvSpPr txBox="true"/>
          <p:nvPr/>
        </p:nvSpPr>
        <p:spPr>
          <a:xfrm rot="0">
            <a:off x="7734890" y="93509"/>
            <a:ext cx="2194067" cy="478156"/>
          </a:xfrm>
          <a:prstGeom prst="rect">
            <a:avLst/>
          </a:prstGeom>
        </p:spPr>
        <p:txBody>
          <a:bodyPr anchor="t" rtlCol="false" tIns="0" lIns="0" bIns="0" rIns="0">
            <a:spAutoFit/>
          </a:bodyPr>
          <a:lstStyle/>
          <a:p>
            <a:pPr>
              <a:lnSpc>
                <a:spcPts val="3839"/>
              </a:lnSpc>
            </a:pPr>
            <a:r>
              <a:rPr lang="en-US" sz="2399">
                <a:solidFill>
                  <a:srgbClr val="000000"/>
                </a:solidFill>
                <a:latin typeface="Poppins"/>
              </a:rPr>
              <a:t>Data Testing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952360" y="2020439"/>
            <a:ext cx="12618907" cy="7583931"/>
          </a:xfrm>
          <a:custGeom>
            <a:avLst/>
            <a:gdLst/>
            <a:ahLst/>
            <a:cxnLst/>
            <a:rect r="r" b="b" t="t" l="l"/>
            <a:pathLst>
              <a:path h="7583931" w="12618907">
                <a:moveTo>
                  <a:pt x="0" y="0"/>
                </a:moveTo>
                <a:lnTo>
                  <a:pt x="12618907" y="0"/>
                </a:lnTo>
                <a:lnTo>
                  <a:pt x="12618907" y="7583931"/>
                </a:lnTo>
                <a:lnTo>
                  <a:pt x="0" y="7583931"/>
                </a:lnTo>
                <a:lnTo>
                  <a:pt x="0" y="0"/>
                </a:lnTo>
                <a:close/>
              </a:path>
            </a:pathLst>
          </a:custGeom>
          <a:blipFill>
            <a:blip r:embed="rId8"/>
            <a:stretch>
              <a:fillRect l="0" t="0" r="0" b="0"/>
            </a:stretch>
          </a:blipFill>
        </p:spPr>
      </p:sp>
      <p:sp>
        <p:nvSpPr>
          <p:cNvPr name="TextBox 9" id="9"/>
          <p:cNvSpPr txBox="true"/>
          <p:nvPr/>
        </p:nvSpPr>
        <p:spPr>
          <a:xfrm rot="0">
            <a:off x="5953694" y="1087728"/>
            <a:ext cx="6380611"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Dekomposisi terhadap data time series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241342" y="759698"/>
            <a:ext cx="11181162" cy="6898403"/>
          </a:xfrm>
          <a:custGeom>
            <a:avLst/>
            <a:gdLst/>
            <a:ahLst/>
            <a:cxnLst/>
            <a:rect r="r" b="b" t="t" l="l"/>
            <a:pathLst>
              <a:path h="6898403" w="11181162">
                <a:moveTo>
                  <a:pt x="0" y="0"/>
                </a:moveTo>
                <a:lnTo>
                  <a:pt x="11181162" y="0"/>
                </a:lnTo>
                <a:lnTo>
                  <a:pt x="11181162" y="6898404"/>
                </a:lnTo>
                <a:lnTo>
                  <a:pt x="0" y="6898404"/>
                </a:lnTo>
                <a:lnTo>
                  <a:pt x="0" y="0"/>
                </a:lnTo>
                <a:close/>
              </a:path>
            </a:pathLst>
          </a:custGeom>
          <a:blipFill>
            <a:blip r:embed="rId8"/>
            <a:stretch>
              <a:fillRect l="0" t="0" r="0" b="0"/>
            </a:stretch>
          </a:blipFill>
        </p:spPr>
      </p:sp>
      <p:sp>
        <p:nvSpPr>
          <p:cNvPr name="TextBox 9" id="9"/>
          <p:cNvSpPr txBox="true"/>
          <p:nvPr/>
        </p:nvSpPr>
        <p:spPr>
          <a:xfrm rot="0">
            <a:off x="2387506" y="8154664"/>
            <a:ext cx="13769180" cy="1449706"/>
          </a:xfrm>
          <a:prstGeom prst="rect">
            <a:avLst/>
          </a:prstGeom>
        </p:spPr>
        <p:txBody>
          <a:bodyPr anchor="t" rtlCol="false" tIns="0" lIns="0" bIns="0" rIns="0">
            <a:spAutoFit/>
          </a:bodyPr>
          <a:lstStyle/>
          <a:p>
            <a:pPr>
              <a:lnSpc>
                <a:spcPts val="3839"/>
              </a:lnSpc>
            </a:pPr>
            <a:r>
              <a:rPr lang="en-US" sz="2399">
                <a:solidFill>
                  <a:srgbClr val="000000"/>
                </a:solidFill>
                <a:latin typeface="Poppins"/>
              </a:rPr>
              <a:t>Diketahui dari output tersebut pada ACF dan PACF data TMA bergelombang karena data tersebut mengandung musiman sehingga membuktikan bahwa data tersebut tidak stasioner. Karena data tersebut terbukti tidak stasioner maka data akan didiferensikan.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28700" y="490458"/>
            <a:ext cx="7200074" cy="4054587"/>
          </a:xfrm>
          <a:custGeom>
            <a:avLst/>
            <a:gdLst/>
            <a:ahLst/>
            <a:cxnLst/>
            <a:rect r="r" b="b" t="t" l="l"/>
            <a:pathLst>
              <a:path h="4054587" w="7200074">
                <a:moveTo>
                  <a:pt x="0" y="0"/>
                </a:moveTo>
                <a:lnTo>
                  <a:pt x="7200074" y="0"/>
                </a:lnTo>
                <a:lnTo>
                  <a:pt x="7200074" y="4054588"/>
                </a:lnTo>
                <a:lnTo>
                  <a:pt x="0" y="4054588"/>
                </a:lnTo>
                <a:lnTo>
                  <a:pt x="0" y="0"/>
                </a:lnTo>
                <a:close/>
              </a:path>
            </a:pathLst>
          </a:custGeom>
          <a:blipFill>
            <a:blip r:embed="rId8"/>
            <a:stretch>
              <a:fillRect l="0" t="0" r="0" b="0"/>
            </a:stretch>
          </a:blipFill>
        </p:spPr>
      </p:sp>
      <p:sp>
        <p:nvSpPr>
          <p:cNvPr name="Freeform 9" id="9"/>
          <p:cNvSpPr/>
          <p:nvPr/>
        </p:nvSpPr>
        <p:spPr>
          <a:xfrm flipH="false" flipV="false" rot="0">
            <a:off x="6253101" y="5381625"/>
            <a:ext cx="6801936" cy="4055529"/>
          </a:xfrm>
          <a:custGeom>
            <a:avLst/>
            <a:gdLst/>
            <a:ahLst/>
            <a:cxnLst/>
            <a:rect r="r" b="b" t="t" l="l"/>
            <a:pathLst>
              <a:path h="4055529" w="6801936">
                <a:moveTo>
                  <a:pt x="0" y="0"/>
                </a:moveTo>
                <a:lnTo>
                  <a:pt x="6801937" y="0"/>
                </a:lnTo>
                <a:lnTo>
                  <a:pt x="6801937" y="4055529"/>
                </a:lnTo>
                <a:lnTo>
                  <a:pt x="0" y="4055529"/>
                </a:lnTo>
                <a:lnTo>
                  <a:pt x="0" y="0"/>
                </a:lnTo>
                <a:close/>
              </a:path>
            </a:pathLst>
          </a:custGeom>
          <a:blipFill>
            <a:blip r:embed="rId9"/>
            <a:stretch>
              <a:fillRect l="0" t="0" r="0" b="0"/>
            </a:stretch>
          </a:blipFill>
        </p:spPr>
      </p:sp>
      <p:sp>
        <p:nvSpPr>
          <p:cNvPr name="Freeform 10" id="10"/>
          <p:cNvSpPr/>
          <p:nvPr/>
        </p:nvSpPr>
        <p:spPr>
          <a:xfrm flipH="false" flipV="false" rot="0">
            <a:off x="9730558" y="281012"/>
            <a:ext cx="7200074" cy="4264034"/>
          </a:xfrm>
          <a:custGeom>
            <a:avLst/>
            <a:gdLst/>
            <a:ahLst/>
            <a:cxnLst/>
            <a:rect r="r" b="b" t="t" l="l"/>
            <a:pathLst>
              <a:path h="4264034" w="7200074">
                <a:moveTo>
                  <a:pt x="0" y="0"/>
                </a:moveTo>
                <a:lnTo>
                  <a:pt x="7200074" y="0"/>
                </a:lnTo>
                <a:lnTo>
                  <a:pt x="7200074" y="4264034"/>
                </a:lnTo>
                <a:lnTo>
                  <a:pt x="0" y="4264034"/>
                </a:lnTo>
                <a:lnTo>
                  <a:pt x="0" y="0"/>
                </a:lnTo>
                <a:close/>
              </a:path>
            </a:pathLst>
          </a:custGeom>
          <a:blipFill>
            <a:blip r:embed="rId10"/>
            <a:stretch>
              <a:fillRect l="0" t="0" r="0" b="0"/>
            </a:stretch>
          </a:blipFill>
        </p:spPr>
      </p:sp>
      <p:sp>
        <p:nvSpPr>
          <p:cNvPr name="TextBox 11" id="11"/>
          <p:cNvSpPr txBox="true"/>
          <p:nvPr/>
        </p:nvSpPr>
        <p:spPr>
          <a:xfrm rot="0">
            <a:off x="2077827" y="4665344"/>
            <a:ext cx="5101821" cy="478156"/>
          </a:xfrm>
          <a:prstGeom prst="rect">
            <a:avLst/>
          </a:prstGeom>
        </p:spPr>
        <p:txBody>
          <a:bodyPr anchor="t" rtlCol="false" tIns="0" lIns="0" bIns="0" rIns="0">
            <a:spAutoFit/>
          </a:bodyPr>
          <a:lstStyle/>
          <a:p>
            <a:pPr>
              <a:lnSpc>
                <a:spcPts val="3839"/>
              </a:lnSpc>
            </a:pPr>
            <a:r>
              <a:rPr lang="en-US" sz="2399">
                <a:solidFill>
                  <a:srgbClr val="000000"/>
                </a:solidFill>
                <a:latin typeface="Poppins"/>
              </a:rPr>
              <a:t>Plot Data Deret Waktu Musiman</a:t>
            </a:r>
          </a:p>
        </p:txBody>
      </p:sp>
      <p:sp>
        <p:nvSpPr>
          <p:cNvPr name="TextBox 12" id="12"/>
          <p:cNvSpPr txBox="true"/>
          <p:nvPr/>
        </p:nvSpPr>
        <p:spPr>
          <a:xfrm rot="0">
            <a:off x="7179648" y="9490070"/>
            <a:ext cx="5101821"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Plot Data secara Musiman</a:t>
            </a:r>
          </a:p>
        </p:txBody>
      </p:sp>
      <p:sp>
        <p:nvSpPr>
          <p:cNvPr name="TextBox 13" id="13"/>
          <p:cNvSpPr txBox="true"/>
          <p:nvPr/>
        </p:nvSpPr>
        <p:spPr>
          <a:xfrm rot="0">
            <a:off x="10982839" y="4667107"/>
            <a:ext cx="5101821"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Plot per Subseries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226839" y="1602321"/>
            <a:ext cx="7650343" cy="468314"/>
          </a:xfrm>
          <a:custGeom>
            <a:avLst/>
            <a:gdLst/>
            <a:ahLst/>
            <a:cxnLst/>
            <a:rect r="r" b="b" t="t" l="l"/>
            <a:pathLst>
              <a:path h="468314" w="7650343">
                <a:moveTo>
                  <a:pt x="0" y="0"/>
                </a:moveTo>
                <a:lnTo>
                  <a:pt x="7650342" y="0"/>
                </a:lnTo>
                <a:lnTo>
                  <a:pt x="7650342" y="468314"/>
                </a:lnTo>
                <a:lnTo>
                  <a:pt x="0" y="4683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60349" y="3391787"/>
            <a:ext cx="8329580" cy="4678697"/>
          </a:xfrm>
          <a:custGeom>
            <a:avLst/>
            <a:gdLst/>
            <a:ahLst/>
            <a:cxnLst/>
            <a:rect r="r" b="b" t="t" l="l"/>
            <a:pathLst>
              <a:path h="4678697" w="8329580">
                <a:moveTo>
                  <a:pt x="0" y="0"/>
                </a:moveTo>
                <a:lnTo>
                  <a:pt x="8329580" y="0"/>
                </a:lnTo>
                <a:lnTo>
                  <a:pt x="8329580" y="4678698"/>
                </a:lnTo>
                <a:lnTo>
                  <a:pt x="0" y="4678698"/>
                </a:lnTo>
                <a:lnTo>
                  <a:pt x="0" y="0"/>
                </a:lnTo>
                <a:close/>
              </a:path>
            </a:pathLst>
          </a:custGeom>
          <a:blipFill>
            <a:blip r:embed="rId10"/>
            <a:stretch>
              <a:fillRect l="0" t="0" r="0" b="0"/>
            </a:stretch>
          </a:blipFill>
        </p:spPr>
      </p:sp>
      <p:sp>
        <p:nvSpPr>
          <p:cNvPr name="Freeform 10" id="10"/>
          <p:cNvSpPr/>
          <p:nvPr/>
        </p:nvSpPr>
        <p:spPr>
          <a:xfrm flipH="false" flipV="false" rot="0">
            <a:off x="9610807" y="3309227"/>
            <a:ext cx="8115300" cy="4761258"/>
          </a:xfrm>
          <a:custGeom>
            <a:avLst/>
            <a:gdLst/>
            <a:ahLst/>
            <a:cxnLst/>
            <a:rect r="r" b="b" t="t" l="l"/>
            <a:pathLst>
              <a:path h="4761258" w="8115300">
                <a:moveTo>
                  <a:pt x="0" y="0"/>
                </a:moveTo>
                <a:lnTo>
                  <a:pt x="8115300" y="0"/>
                </a:lnTo>
                <a:lnTo>
                  <a:pt x="8115300" y="4761258"/>
                </a:lnTo>
                <a:lnTo>
                  <a:pt x="0" y="4761258"/>
                </a:lnTo>
                <a:lnTo>
                  <a:pt x="0" y="0"/>
                </a:lnTo>
                <a:close/>
              </a:path>
            </a:pathLst>
          </a:custGeom>
          <a:blipFill>
            <a:blip r:embed="rId11"/>
            <a:stretch>
              <a:fillRect l="0" t="0" r="0" b="0"/>
            </a:stretch>
          </a:blipFill>
        </p:spPr>
      </p:sp>
      <p:sp>
        <p:nvSpPr>
          <p:cNvPr name="TextBox 11" id="11"/>
          <p:cNvSpPr txBox="true"/>
          <p:nvPr/>
        </p:nvSpPr>
        <p:spPr>
          <a:xfrm rot="0">
            <a:off x="2942715" y="35777"/>
            <a:ext cx="12218590" cy="1566544"/>
          </a:xfrm>
          <a:prstGeom prst="rect">
            <a:avLst/>
          </a:prstGeom>
        </p:spPr>
        <p:txBody>
          <a:bodyPr anchor="t" rtlCol="false" tIns="0" lIns="0" bIns="0" rIns="0">
            <a:spAutoFit/>
          </a:bodyPr>
          <a:lstStyle/>
          <a:p>
            <a:pPr algn="ctr">
              <a:lnSpc>
                <a:spcPts val="12880"/>
              </a:lnSpc>
            </a:pPr>
            <a:r>
              <a:rPr lang="en-US" sz="9200" spc="2723">
                <a:solidFill>
                  <a:srgbClr val="000000"/>
                </a:solidFill>
                <a:latin typeface="Canva Sans Bold"/>
              </a:rPr>
              <a:t>Non-Musiman</a:t>
            </a:r>
          </a:p>
        </p:txBody>
      </p:sp>
      <p:sp>
        <p:nvSpPr>
          <p:cNvPr name="TextBox 12" id="12"/>
          <p:cNvSpPr txBox="true"/>
          <p:nvPr/>
        </p:nvSpPr>
        <p:spPr>
          <a:xfrm rot="0">
            <a:off x="2807114" y="8962072"/>
            <a:ext cx="11858248"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Bentuk grafik Tail Off sehingga belum stasioner untuk data Non-Musiman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8F6"/>
        </a:solidFill>
      </p:bgPr>
    </p:bg>
    <p:spTree>
      <p:nvGrpSpPr>
        <p:cNvPr id="1" name=""/>
        <p:cNvGrpSpPr/>
        <p:nvPr/>
      </p:nvGrpSpPr>
      <p:grpSpPr>
        <a:xfrm>
          <a:off x="0" y="0"/>
          <a:ext cx="0" cy="0"/>
          <a:chOff x="0" y="0"/>
          <a:chExt cx="0" cy="0"/>
        </a:xfrm>
      </p:grpSpPr>
      <p:sp>
        <p:nvSpPr>
          <p:cNvPr name="Freeform 2" id="2"/>
          <p:cNvSpPr/>
          <p:nvPr/>
        </p:nvSpPr>
        <p:spPr>
          <a:xfrm flipH="false" flipV="false" rot="0">
            <a:off x="15276340" y="7546970"/>
            <a:ext cx="3556828" cy="4114800"/>
          </a:xfrm>
          <a:custGeom>
            <a:avLst/>
            <a:gdLst/>
            <a:ahLst/>
            <a:cxnLst/>
            <a:rect r="r" b="b" t="t" l="l"/>
            <a:pathLst>
              <a:path h="4114800" w="3556828">
                <a:moveTo>
                  <a:pt x="0" y="0"/>
                </a:moveTo>
                <a:lnTo>
                  <a:pt x="3556828" y="0"/>
                </a:lnTo>
                <a:lnTo>
                  <a:pt x="35568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49714" y="7546970"/>
            <a:ext cx="3556828" cy="4114800"/>
          </a:xfrm>
          <a:custGeom>
            <a:avLst/>
            <a:gdLst/>
            <a:ahLst/>
            <a:cxnLst/>
            <a:rect r="r" b="b" t="t" l="l"/>
            <a:pathLst>
              <a:path h="4114800" w="3556828">
                <a:moveTo>
                  <a:pt x="3556828" y="0"/>
                </a:moveTo>
                <a:lnTo>
                  <a:pt x="0" y="0"/>
                </a:lnTo>
                <a:lnTo>
                  <a:pt x="0" y="4114800"/>
                </a:lnTo>
                <a:lnTo>
                  <a:pt x="3556828" y="4114800"/>
                </a:lnTo>
                <a:lnTo>
                  <a:pt x="3556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924999">
            <a:off x="-2503731" y="-1297702"/>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924999">
            <a:off x="-2943904" y="-1297702"/>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924999">
            <a:off x="16576762" y="-1229799"/>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924999">
            <a:off x="16136589" y="-1028700"/>
            <a:ext cx="4030989" cy="4114800"/>
          </a:xfrm>
          <a:custGeom>
            <a:avLst/>
            <a:gdLst/>
            <a:ahLst/>
            <a:cxnLst/>
            <a:rect r="r" b="b" t="t" l="l"/>
            <a:pathLst>
              <a:path h="4114800" w="4030989">
                <a:moveTo>
                  <a:pt x="0" y="0"/>
                </a:moveTo>
                <a:lnTo>
                  <a:pt x="4030988" y="0"/>
                </a:lnTo>
                <a:lnTo>
                  <a:pt x="403098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226839" y="1602321"/>
            <a:ext cx="7650343" cy="468314"/>
          </a:xfrm>
          <a:custGeom>
            <a:avLst/>
            <a:gdLst/>
            <a:ahLst/>
            <a:cxnLst/>
            <a:rect r="r" b="b" t="t" l="l"/>
            <a:pathLst>
              <a:path h="468314" w="7650343">
                <a:moveTo>
                  <a:pt x="0" y="0"/>
                </a:moveTo>
                <a:lnTo>
                  <a:pt x="7650342" y="0"/>
                </a:lnTo>
                <a:lnTo>
                  <a:pt x="7650342" y="468314"/>
                </a:lnTo>
                <a:lnTo>
                  <a:pt x="0" y="4683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4558728" y="2719070"/>
            <a:ext cx="8965999" cy="5708866"/>
          </a:xfrm>
          <a:custGeom>
            <a:avLst/>
            <a:gdLst/>
            <a:ahLst/>
            <a:cxnLst/>
            <a:rect r="r" b="b" t="t" l="l"/>
            <a:pathLst>
              <a:path h="5708866" w="8965999">
                <a:moveTo>
                  <a:pt x="0" y="0"/>
                </a:moveTo>
                <a:lnTo>
                  <a:pt x="8965998" y="0"/>
                </a:lnTo>
                <a:lnTo>
                  <a:pt x="8965998" y="5708866"/>
                </a:lnTo>
                <a:lnTo>
                  <a:pt x="0" y="5708866"/>
                </a:lnTo>
                <a:lnTo>
                  <a:pt x="0" y="0"/>
                </a:lnTo>
                <a:close/>
              </a:path>
            </a:pathLst>
          </a:custGeom>
          <a:blipFill>
            <a:blip r:embed="rId10"/>
            <a:stretch>
              <a:fillRect l="0" t="0" r="0" b="0"/>
            </a:stretch>
          </a:blipFill>
        </p:spPr>
      </p:sp>
      <p:sp>
        <p:nvSpPr>
          <p:cNvPr name="TextBox 10" id="10"/>
          <p:cNvSpPr txBox="true"/>
          <p:nvPr/>
        </p:nvSpPr>
        <p:spPr>
          <a:xfrm rot="0">
            <a:off x="2942715" y="35777"/>
            <a:ext cx="12218590" cy="1566544"/>
          </a:xfrm>
          <a:prstGeom prst="rect">
            <a:avLst/>
          </a:prstGeom>
        </p:spPr>
        <p:txBody>
          <a:bodyPr anchor="t" rtlCol="false" tIns="0" lIns="0" bIns="0" rIns="0">
            <a:spAutoFit/>
          </a:bodyPr>
          <a:lstStyle/>
          <a:p>
            <a:pPr algn="ctr">
              <a:lnSpc>
                <a:spcPts val="12880"/>
              </a:lnSpc>
            </a:pPr>
            <a:r>
              <a:rPr lang="en-US" sz="9200" spc="2723">
                <a:solidFill>
                  <a:srgbClr val="000000"/>
                </a:solidFill>
                <a:latin typeface="Canva Sans Bold"/>
              </a:rPr>
              <a:t>Non-Musiman</a:t>
            </a:r>
          </a:p>
        </p:txBody>
      </p:sp>
      <p:sp>
        <p:nvSpPr>
          <p:cNvPr name="TextBox 11" id="11"/>
          <p:cNvSpPr txBox="true"/>
          <p:nvPr/>
        </p:nvSpPr>
        <p:spPr>
          <a:xfrm rot="0">
            <a:off x="2807114" y="8962072"/>
            <a:ext cx="11858248" cy="478156"/>
          </a:xfrm>
          <a:prstGeom prst="rect">
            <a:avLst/>
          </a:prstGeom>
        </p:spPr>
        <p:txBody>
          <a:bodyPr anchor="t" rtlCol="false" tIns="0" lIns="0" bIns="0" rIns="0">
            <a:spAutoFit/>
          </a:bodyPr>
          <a:lstStyle/>
          <a:p>
            <a:pPr algn="ctr">
              <a:lnSpc>
                <a:spcPts val="3839"/>
              </a:lnSpc>
            </a:pPr>
            <a:r>
              <a:rPr lang="en-US" sz="2399">
                <a:solidFill>
                  <a:srgbClr val="000000"/>
                </a:solidFill>
                <a:latin typeface="Poppins"/>
              </a:rPr>
              <a:t>Bentuk grafik Tail Off sehingga belum stasioner untuk data Musiman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DAFwCY3ulR0</dc:identifier>
  <dcterms:modified xsi:type="dcterms:W3CDTF">2011-08-01T06:04:30Z</dcterms:modified>
  <cp:revision>1</cp:revision>
  <dc:title>Time Series &amp; Forecasting</dc:title>
</cp:coreProperties>
</file>