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3" r:id="rId4"/>
    <p:sldId id="294" r:id="rId5"/>
    <p:sldId id="295" r:id="rId6"/>
    <p:sldId id="296" r:id="rId7"/>
    <p:sldId id="291" r:id="rId8"/>
  </p:sldIdLst>
  <p:sldSz cx="9144000" cy="6858000" type="screen4x3"/>
  <p:notesSz cx="6858000" cy="9144000"/>
  <p:defaultTextStyle>
    <a:defPPr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S" initials="R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038DFF"/>
    <a:srgbClr val="DEFF02"/>
    <a:srgbClr val="FF72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87464-99DF-BB4B-8F10-72249D4AE81E}" type="datetimeFigureOut">
              <a:rPr lang="pt-PT" smtClean="0"/>
              <a:pPr/>
              <a:t>14-07-2014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C029C-464E-EE4C-95D5-B6F26294CF4B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25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647-F632-2243-998B-C6E3E8DDF942}" type="datetimeFigureOut">
              <a:rPr lang="pt-PT" smtClean="0"/>
              <a:pPr/>
              <a:t>14-07-2014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18EC-3DCB-394C-9200-C6C4E9C96646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647-F632-2243-998B-C6E3E8DDF942}" type="datetimeFigureOut">
              <a:rPr lang="pt-PT" smtClean="0"/>
              <a:pPr/>
              <a:t>14-07-2014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18EC-3DCB-394C-9200-C6C4E9C96646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647-F632-2243-998B-C6E3E8DDF942}" type="datetimeFigureOut">
              <a:rPr lang="pt-PT" smtClean="0"/>
              <a:pPr/>
              <a:t>14-07-2014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18EC-3DCB-394C-9200-C6C4E9C96646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647-F632-2243-998B-C6E3E8DDF942}" type="datetimeFigureOut">
              <a:rPr lang="pt-PT" smtClean="0"/>
              <a:pPr/>
              <a:t>14-07-2014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18EC-3DCB-394C-9200-C6C4E9C96646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647-F632-2243-998B-C6E3E8DDF942}" type="datetimeFigureOut">
              <a:rPr lang="pt-PT" smtClean="0"/>
              <a:pPr/>
              <a:t>14-07-2014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18EC-3DCB-394C-9200-C6C4E9C96646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647-F632-2243-998B-C6E3E8DDF942}" type="datetimeFigureOut">
              <a:rPr lang="pt-PT" smtClean="0"/>
              <a:pPr/>
              <a:t>14-07-2014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18EC-3DCB-394C-9200-C6C4E9C96646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647-F632-2243-998B-C6E3E8DDF942}" type="datetimeFigureOut">
              <a:rPr lang="pt-PT" smtClean="0"/>
              <a:pPr/>
              <a:t>14-07-2014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18EC-3DCB-394C-9200-C6C4E9C96646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647-F632-2243-998B-C6E3E8DDF942}" type="datetimeFigureOut">
              <a:rPr lang="pt-PT" smtClean="0"/>
              <a:pPr/>
              <a:t>14-07-2014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18EC-3DCB-394C-9200-C6C4E9C96646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647-F632-2243-998B-C6E3E8DDF942}" type="datetimeFigureOut">
              <a:rPr lang="pt-PT" smtClean="0"/>
              <a:pPr/>
              <a:t>14-07-2014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18EC-3DCB-394C-9200-C6C4E9C96646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647-F632-2243-998B-C6E3E8DDF942}" type="datetimeFigureOut">
              <a:rPr lang="pt-PT" smtClean="0"/>
              <a:pPr/>
              <a:t>14-07-2014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18EC-3DCB-394C-9200-C6C4E9C96646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647-F632-2243-998B-C6E3E8DDF942}" type="datetimeFigureOut">
              <a:rPr lang="pt-PT" smtClean="0"/>
              <a:pPr/>
              <a:t>14-07-2014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18EC-3DCB-394C-9200-C6C4E9C96646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A647-F632-2243-998B-C6E3E8DDF942}" type="datetimeFigureOut">
              <a:rPr lang="pt-PT" smtClean="0"/>
              <a:pPr/>
              <a:t>14-07-2014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18EC-3DCB-394C-9200-C6C4E9C96646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04" y="4786922"/>
            <a:ext cx="8987696" cy="2071078"/>
          </a:xfrm>
        </p:spPr>
        <p:txBody>
          <a:bodyPr>
            <a:normAutofit fontScale="92500" lnSpcReduction="10000"/>
          </a:bodyPr>
          <a:lstStyle/>
          <a:p>
            <a:endParaRPr lang="pt-PT" sz="1600" b="1" dirty="0">
              <a:solidFill>
                <a:schemeClr val="bg1"/>
              </a:solidFill>
              <a:cs typeface="Baskerville"/>
            </a:endParaRPr>
          </a:p>
          <a:p>
            <a:pPr algn="r"/>
            <a:r>
              <a:rPr lang="pt-PT" sz="2600" b="1" dirty="0" smtClean="0">
                <a:solidFill>
                  <a:schemeClr val="tx2">
                    <a:lumMod val="50000"/>
                  </a:schemeClr>
                </a:solidFill>
                <a:cs typeface="Baskerville"/>
              </a:rPr>
              <a:t>Grupo 4</a:t>
            </a:r>
          </a:p>
          <a:p>
            <a:pPr algn="r"/>
            <a:r>
              <a:rPr lang="pt-PT" sz="1600" b="1" dirty="0" smtClean="0">
                <a:solidFill>
                  <a:srgbClr val="262626"/>
                </a:solidFill>
                <a:cs typeface="Baskerville"/>
              </a:rPr>
              <a:t>Rui Silva – A54712</a:t>
            </a:r>
          </a:p>
          <a:p>
            <a:pPr algn="r"/>
            <a:r>
              <a:rPr lang="pt-PT" sz="1600" b="1" dirty="0" smtClean="0">
                <a:solidFill>
                  <a:srgbClr val="262626"/>
                </a:solidFill>
                <a:cs typeface="Baskerville"/>
              </a:rPr>
              <a:t>Pedro Vale – PG19806</a:t>
            </a:r>
          </a:p>
          <a:p>
            <a:pPr algn="r"/>
            <a:r>
              <a:rPr lang="pt-PT" sz="1600" b="1" dirty="0" smtClean="0">
                <a:solidFill>
                  <a:srgbClr val="262626"/>
                </a:solidFill>
                <a:cs typeface="Baskerville"/>
              </a:rPr>
              <a:t>Telma Correia – PG25263</a:t>
            </a:r>
          </a:p>
          <a:p>
            <a:pPr algn="r"/>
            <a:r>
              <a:rPr lang="pt-PT" sz="1600" b="1" dirty="0" smtClean="0">
                <a:solidFill>
                  <a:srgbClr val="262626"/>
                </a:solidFill>
                <a:cs typeface="Baskerville"/>
              </a:rPr>
              <a:t>   </a:t>
            </a:r>
          </a:p>
          <a:p>
            <a:pPr algn="r"/>
            <a:r>
              <a:rPr lang="pt-PT" sz="2200" b="1" dirty="0" smtClean="0">
                <a:solidFill>
                  <a:schemeClr val="tx2">
                    <a:lumMod val="50000"/>
                  </a:schemeClr>
                </a:solidFill>
                <a:cs typeface="Baskerville"/>
              </a:rPr>
              <a:t>Braga, 14 de Julho de 2014</a:t>
            </a:r>
          </a:p>
          <a:p>
            <a:endParaRPr lang="pt-PT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4918" y="1129684"/>
            <a:ext cx="3302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chemeClr val="accent6">
                    <a:lumMod val="75000"/>
                  </a:schemeClr>
                </a:solidFill>
              </a:rPr>
              <a:t>Universidade do Minho</a:t>
            </a:r>
          </a:p>
          <a:p>
            <a:r>
              <a:rPr lang="pt-PT" sz="1400" b="1" dirty="0" smtClean="0">
                <a:solidFill>
                  <a:schemeClr val="accent6">
                    <a:lumMod val="75000"/>
                  </a:schemeClr>
                </a:solidFill>
              </a:rPr>
              <a:t>Mestrado em Engenharia Informática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8" y="97690"/>
            <a:ext cx="2111131" cy="10588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14918" y="2576395"/>
            <a:ext cx="892908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b="1" dirty="0" smtClean="0">
                <a:solidFill>
                  <a:schemeClr val="tx2">
                    <a:lumMod val="50000"/>
                  </a:schemeClr>
                </a:solidFill>
              </a:rPr>
              <a:t>TePeCe – Plataforma de Exercicios</a:t>
            </a:r>
            <a:endParaRPr lang="pt-PT" sz="4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PT" sz="3200" b="1" dirty="0" smtClean="0">
                <a:solidFill>
                  <a:schemeClr val="tx2">
                    <a:lumMod val="75000"/>
                  </a:schemeClr>
                </a:solidFill>
              </a:rPr>
              <a:t>Engenharia Web</a:t>
            </a:r>
            <a:endParaRPr lang="pt-PT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41" y="1198322"/>
            <a:ext cx="3425068" cy="370618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167352"/>
            <a:ext cx="9144000" cy="1143000"/>
            <a:chOff x="0" y="167352"/>
            <a:chExt cx="9144000" cy="1143000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0" y="167352"/>
              <a:ext cx="9144000" cy="1143000"/>
            </a:xfrm>
            <a:prstGeom prst="rect">
              <a:avLst/>
            </a:prstGeom>
            <a:solidFill>
              <a:schemeClr val="accent6">
                <a:lumMod val="75000"/>
                <a:alpha val="78000"/>
              </a:schemeClr>
            </a:solidFill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pt-PT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one Sans ITC TT-Semi"/>
                  <a:cs typeface="Stone Sans ITC TT-Semi"/>
                </a:rPr>
                <a:t>Contexto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186615" y="167352"/>
              <a:ext cx="957385" cy="1143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600" dirty="0" smtClean="0">
                  <a:solidFill>
                    <a:srgbClr val="D9D9D9"/>
                  </a:solidFill>
                </a:rPr>
                <a:t>1</a:t>
              </a:r>
              <a:endParaRPr lang="pt-PT" sz="3600" dirty="0">
                <a:solidFill>
                  <a:srgbClr val="D9D9D9"/>
                </a:solidFill>
              </a:endParaRP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904" y="1621966"/>
            <a:ext cx="9036892" cy="513443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pt-PT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Em volta de cada aluno existem três </a:t>
            </a:r>
            <a:endParaRPr lang="pt-PT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pt-PT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entidades </a:t>
            </a:r>
            <a:r>
              <a:rPr lang="pt-PT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cruciais à sua educação:</a:t>
            </a: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Professores;</a:t>
            </a: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Encarregados de educação;</a:t>
            </a: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Diretores escolares;</a:t>
            </a:r>
          </a:p>
          <a:p>
            <a:pPr lvl="1">
              <a:buClr>
                <a:schemeClr val="accent6">
                  <a:lumMod val="50000"/>
                </a:schemeClr>
              </a:buClr>
            </a:pP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 lvl="1">
              <a:buClr>
                <a:schemeClr val="accent6">
                  <a:lumMod val="50000"/>
                </a:schemeClr>
              </a:buClr>
            </a:pP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pt-PT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A coordenação destas três entidades no processo de controlo dos alunos permite um melhor processo de aprendizagem</a:t>
            </a:r>
          </a:p>
        </p:txBody>
      </p:sp>
    </p:spTree>
    <p:extLst>
      <p:ext uri="{BB962C8B-B14F-4D97-AF65-F5344CB8AC3E}">
        <p14:creationId xmlns:p14="http://schemas.microsoft.com/office/powerpoint/2010/main" val="23772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67352"/>
            <a:ext cx="9144000" cy="1143000"/>
            <a:chOff x="0" y="167352"/>
            <a:chExt cx="9144000" cy="1143000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0" y="167352"/>
              <a:ext cx="9144000" cy="1143000"/>
            </a:xfrm>
            <a:prstGeom prst="rect">
              <a:avLst/>
            </a:prstGeom>
            <a:solidFill>
              <a:schemeClr val="accent6">
                <a:lumMod val="75000"/>
                <a:alpha val="78000"/>
              </a:schemeClr>
            </a:solidFill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pt-PT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one Sans ITC TT-Semi"/>
                  <a:cs typeface="Stone Sans ITC TT-Semi"/>
                </a:rPr>
                <a:t>Proposta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186615" y="167352"/>
              <a:ext cx="957385" cy="1143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600" dirty="0">
                  <a:solidFill>
                    <a:srgbClr val="D9D9D9"/>
                  </a:solidFill>
                </a:rPr>
                <a:t>2</a:t>
              </a: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904" y="1621966"/>
            <a:ext cx="9036892" cy="513443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pt-PT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Propomos uma plataforma </a:t>
            </a:r>
            <a:r>
              <a:rPr lang="pt-PT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web</a:t>
            </a:r>
            <a:r>
              <a:rPr lang="pt-PT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 que permite:</a:t>
            </a: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Publicar, resolver e avaliar exercicios;</a:t>
            </a:r>
          </a:p>
          <a:p>
            <a:pPr lvl="1">
              <a:buClr>
                <a:schemeClr val="accent6">
                  <a:lumMod val="50000"/>
                </a:schemeClr>
              </a:buClr>
            </a:pP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Monitorizar progresso de alunos;</a:t>
            </a:r>
          </a:p>
          <a:p>
            <a:pPr lvl="1">
              <a:buClr>
                <a:schemeClr val="accent6">
                  <a:lumMod val="50000"/>
                </a:schemeClr>
              </a:buClr>
            </a:pP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Gerar estatisticas referentes a: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Alunos;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Turmas;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Geral;</a:t>
            </a:r>
            <a:endParaRPr lang="pt-PT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 lvl="2">
              <a:buClr>
                <a:schemeClr val="accent6">
                  <a:lumMod val="50000"/>
                </a:schemeClr>
              </a:buClr>
            </a:pPr>
            <a:endParaRPr lang="pt-PT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Contacto entre as professores, diretores e encarregados;</a:t>
            </a:r>
          </a:p>
        </p:txBody>
      </p:sp>
    </p:spTree>
    <p:extLst>
      <p:ext uri="{BB962C8B-B14F-4D97-AF65-F5344CB8AC3E}">
        <p14:creationId xmlns:p14="http://schemas.microsoft.com/office/powerpoint/2010/main" val="9785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67352"/>
            <a:ext cx="9144000" cy="1143000"/>
            <a:chOff x="0" y="167352"/>
            <a:chExt cx="9144000" cy="1143000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0" y="167352"/>
              <a:ext cx="9144000" cy="1143000"/>
            </a:xfrm>
            <a:prstGeom prst="rect">
              <a:avLst/>
            </a:prstGeom>
            <a:solidFill>
              <a:schemeClr val="accent6">
                <a:lumMod val="75000"/>
                <a:alpha val="78000"/>
              </a:schemeClr>
            </a:solidFill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pt-PT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one Sans ITC TT-Semi"/>
                  <a:cs typeface="Stone Sans ITC TT-Semi"/>
                </a:rPr>
                <a:t>Utilizadores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186615" y="167352"/>
              <a:ext cx="957385" cy="1143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600" dirty="0">
                  <a:solidFill>
                    <a:srgbClr val="D9D9D9"/>
                  </a:solidFill>
                </a:rPr>
                <a:t>3</a:t>
              </a: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904" y="1621966"/>
            <a:ext cx="9036892" cy="513443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pt-PT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Quatro tipos de utilizadores, cada um com um conjunto de funcionalidades a que têm acesso:</a:t>
            </a: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Alunos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Resolver exercicios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Consultar exercicios resolvidos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Professores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Criar, apagar ou alterar exercicios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Consultar exercicios resolvidos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Atribuir notas a exercicios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Consulta de estatisticas de alunos ou turmas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Contacto com outros utilizadores (excepto alunos)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Consulta de dados de utilizadores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endParaRPr lang="pt-PT" dirty="0" smtClean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40792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67352"/>
            <a:ext cx="9144000" cy="1143000"/>
            <a:chOff x="0" y="167352"/>
            <a:chExt cx="9144000" cy="1143000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0" y="167352"/>
              <a:ext cx="9144000" cy="1143000"/>
            </a:xfrm>
            <a:prstGeom prst="rect">
              <a:avLst/>
            </a:prstGeom>
            <a:solidFill>
              <a:schemeClr val="accent6">
                <a:lumMod val="75000"/>
                <a:alpha val="78000"/>
              </a:schemeClr>
            </a:solidFill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pt-PT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one Sans ITC TT-Semi"/>
                  <a:cs typeface="Stone Sans ITC TT-Semi"/>
                </a:rPr>
                <a:t>Utilizadores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186615" y="167352"/>
              <a:ext cx="957385" cy="1143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600" dirty="0">
                  <a:solidFill>
                    <a:srgbClr val="D9D9D9"/>
                  </a:solidFill>
                </a:rPr>
                <a:t>3</a:t>
              </a: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904" y="1621966"/>
            <a:ext cx="9036892" cy="5134433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50000"/>
                </a:schemeClr>
              </a:buClr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Encarregados</a:t>
            </a:r>
            <a:endParaRPr lang="pt-PT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Consulta de dados referentes a encarregandos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Consultar exercicios resolvidos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Contacto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com outros utilizadores (excepto alunos)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Consulta de estatisticas de 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alunos</a:t>
            </a:r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 lvl="2">
              <a:buClr>
                <a:schemeClr val="accent6">
                  <a:lumMod val="50000"/>
                </a:schemeClr>
              </a:buClr>
            </a:pP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Diretores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Criar, apagar ou alterar todo o tipo de dados (excepto exercicios)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Criação e gestão de utilizadores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Consulta de estatisticas de alunos, turmas ou gerais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Contacto com outros utilizadores (excepto alunos)</a:t>
            </a:r>
          </a:p>
        </p:txBody>
      </p:sp>
    </p:spTree>
    <p:extLst>
      <p:ext uri="{BB962C8B-B14F-4D97-AF65-F5344CB8AC3E}">
        <p14:creationId xmlns:p14="http://schemas.microsoft.com/office/powerpoint/2010/main" val="38507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67352"/>
            <a:ext cx="9144000" cy="1143000"/>
            <a:chOff x="0" y="167352"/>
            <a:chExt cx="9144000" cy="1143000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0" y="167352"/>
              <a:ext cx="9144000" cy="1143000"/>
            </a:xfrm>
            <a:prstGeom prst="rect">
              <a:avLst/>
            </a:prstGeom>
            <a:solidFill>
              <a:schemeClr val="accent6">
                <a:lumMod val="75000"/>
                <a:alpha val="78000"/>
              </a:schemeClr>
            </a:solidFill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pt-PT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one Sans ITC TT-Semi"/>
                  <a:cs typeface="Stone Sans ITC TT-Semi"/>
                </a:rPr>
                <a:t>Plataformas Desenvolvidas</a:t>
              </a:r>
              <a:endParaRPr lang="pt-PT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one Sans ITC TT-Semi"/>
                <a:cs typeface="Stone Sans ITC TT-Semi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186615" y="167352"/>
              <a:ext cx="957385" cy="1143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600" dirty="0">
                  <a:solidFill>
                    <a:srgbClr val="D9D9D9"/>
                  </a:solidFill>
                </a:rPr>
                <a:t>4</a:t>
              </a:r>
              <a:endParaRPr lang="pt-PT" sz="3600" dirty="0">
                <a:solidFill>
                  <a:srgbClr val="D9D9D9"/>
                </a:solidFill>
              </a:endParaRP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904" y="1621966"/>
            <a:ext cx="9036892" cy="5134433"/>
          </a:xfrm>
        </p:spPr>
        <p:txBody>
          <a:bodyPr>
            <a:noAutofit/>
          </a:bodyPr>
          <a:lstStyle/>
          <a:p>
            <a:pPr marL="457200" lvl="1" indent="0">
              <a:buClr>
                <a:schemeClr val="accent6">
                  <a:lumMod val="50000"/>
                </a:schemeClr>
              </a:buClr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Foram desenvolvidas duas plataformas, sendo estas:</a:t>
            </a:r>
          </a:p>
          <a:p>
            <a:pPr marL="457200" lvl="1" indent="0">
              <a:buClr>
                <a:schemeClr val="accent6">
                  <a:lumMod val="50000"/>
                </a:schemeClr>
              </a:buClr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Uma primeira através de WebML com recurso ao WebRatio;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 lvl="2">
              <a:buClr>
                <a:schemeClr val="accent6">
                  <a:lumMod val="50000"/>
                </a:schemeClr>
              </a:buClr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Garamond Pro"/>
                <a:cs typeface="Adobe Garamond Pro"/>
              </a:rPr>
              <a:t>Uma segunda com recurso a Ruby On Rails.</a:t>
            </a:r>
            <a:endParaRPr lang="pt-PT" dirty="0" smtClean="0">
              <a:solidFill>
                <a:schemeClr val="tx1">
                  <a:lumMod val="85000"/>
                  <a:lumOff val="15000"/>
                </a:schemeClr>
              </a:solidFill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9069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04" y="4786922"/>
            <a:ext cx="8987696" cy="2071078"/>
          </a:xfrm>
        </p:spPr>
        <p:txBody>
          <a:bodyPr>
            <a:normAutofit fontScale="92500" lnSpcReduction="10000"/>
          </a:bodyPr>
          <a:lstStyle/>
          <a:p>
            <a:endParaRPr lang="pt-PT" sz="1600" b="1" dirty="0">
              <a:solidFill>
                <a:schemeClr val="bg1"/>
              </a:solidFill>
              <a:cs typeface="Baskerville"/>
            </a:endParaRPr>
          </a:p>
          <a:p>
            <a:pPr algn="r"/>
            <a:r>
              <a:rPr lang="pt-PT" sz="2600" b="1" dirty="0" smtClean="0">
                <a:solidFill>
                  <a:schemeClr val="tx2">
                    <a:lumMod val="50000"/>
                  </a:schemeClr>
                </a:solidFill>
                <a:cs typeface="Baskerville"/>
              </a:rPr>
              <a:t>Grupo 4</a:t>
            </a:r>
          </a:p>
          <a:p>
            <a:pPr algn="r"/>
            <a:r>
              <a:rPr lang="pt-PT" sz="1600" b="1" dirty="0" smtClean="0">
                <a:solidFill>
                  <a:srgbClr val="262626"/>
                </a:solidFill>
                <a:cs typeface="Baskerville"/>
              </a:rPr>
              <a:t>Rui Silva – A54712</a:t>
            </a:r>
          </a:p>
          <a:p>
            <a:pPr algn="r"/>
            <a:r>
              <a:rPr lang="pt-PT" sz="1600" b="1" dirty="0" smtClean="0">
                <a:solidFill>
                  <a:srgbClr val="262626"/>
                </a:solidFill>
                <a:cs typeface="Baskerville"/>
              </a:rPr>
              <a:t>Pedro Vale – PG19806</a:t>
            </a:r>
          </a:p>
          <a:p>
            <a:pPr algn="r"/>
            <a:r>
              <a:rPr lang="pt-PT" sz="1600" b="1" dirty="0" smtClean="0">
                <a:solidFill>
                  <a:srgbClr val="262626"/>
                </a:solidFill>
                <a:cs typeface="Baskerville"/>
              </a:rPr>
              <a:t>Telma Correia – PG25263</a:t>
            </a:r>
          </a:p>
          <a:p>
            <a:pPr algn="r"/>
            <a:r>
              <a:rPr lang="pt-PT" sz="1600" b="1" dirty="0" smtClean="0">
                <a:solidFill>
                  <a:srgbClr val="262626"/>
                </a:solidFill>
                <a:cs typeface="Baskerville"/>
              </a:rPr>
              <a:t>   </a:t>
            </a:r>
          </a:p>
          <a:p>
            <a:pPr algn="r"/>
            <a:r>
              <a:rPr lang="pt-PT" sz="2200" b="1" dirty="0" smtClean="0">
                <a:solidFill>
                  <a:schemeClr val="tx2">
                    <a:lumMod val="50000"/>
                  </a:schemeClr>
                </a:solidFill>
                <a:cs typeface="Baskerville"/>
              </a:rPr>
              <a:t>Braga, 14 de Julho de 2014</a:t>
            </a:r>
          </a:p>
          <a:p>
            <a:endParaRPr lang="pt-PT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4918" y="1129684"/>
            <a:ext cx="3302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chemeClr val="accent6">
                    <a:lumMod val="75000"/>
                  </a:schemeClr>
                </a:solidFill>
              </a:rPr>
              <a:t>Universidade do Minho</a:t>
            </a:r>
          </a:p>
          <a:p>
            <a:r>
              <a:rPr lang="pt-PT" sz="1400" b="1" dirty="0" smtClean="0">
                <a:solidFill>
                  <a:schemeClr val="accent6">
                    <a:lumMod val="75000"/>
                  </a:schemeClr>
                </a:solidFill>
              </a:rPr>
              <a:t>Mestrado em Engenharia Informática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8" y="97690"/>
            <a:ext cx="2111131" cy="10588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14918" y="2576395"/>
            <a:ext cx="892908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b="1" dirty="0">
                <a:solidFill>
                  <a:schemeClr val="tx2">
                    <a:lumMod val="50000"/>
                  </a:schemeClr>
                </a:solidFill>
              </a:rPr>
              <a:t>TePeCe – Plataforma de Exercicios</a:t>
            </a:r>
          </a:p>
          <a:p>
            <a:r>
              <a:rPr lang="pt-PT" sz="3200" b="1" dirty="0">
                <a:solidFill>
                  <a:schemeClr val="tx2">
                    <a:lumMod val="75000"/>
                  </a:schemeClr>
                </a:solidFill>
              </a:rPr>
              <a:t>Engenharia Web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07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305</Words>
  <Application>Microsoft Office PowerPoint</Application>
  <PresentationFormat>Apresentação na tela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Grupo 4</dc:creator>
  <cp:lastModifiedBy>hp</cp:lastModifiedBy>
  <cp:revision>113</cp:revision>
  <dcterms:created xsi:type="dcterms:W3CDTF">2012-06-03T21:12:56Z</dcterms:created>
  <dcterms:modified xsi:type="dcterms:W3CDTF">2014-07-14T11:07:02Z</dcterms:modified>
</cp:coreProperties>
</file>