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media/image28.jpeg" ContentType="image/jpeg"/>
  <Override PartName="/ppt/media/image1.png" ContentType="image/png"/>
  <Override PartName="/ppt/media/image2.png" ContentType="image/png"/>
  <Override PartName="/ppt/media/image4.jpeg" ContentType="image/jpeg"/>
  <Override PartName="/ppt/media/image3.png" ContentType="image/png"/>
  <Override PartName="/ppt/media/image5.png" ContentType="image/png"/>
  <Override PartName="/ppt/media/image41.png" ContentType="image/png"/>
  <Override PartName="/ppt/media/image8.jpeg" ContentType="image/jpeg"/>
  <Override PartName="/ppt/media/image6.png" ContentType="image/png"/>
  <Override PartName="/ppt/media/image34.jpeg" ContentType="image/jpe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jpeg" ContentType="image/jpe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9.png" ContentType="image/png"/>
  <Override PartName="/ppt/media/image30.png" ContentType="image/png"/>
  <Override PartName="/ppt/media/image31.jpeg" ContentType="image/jpeg"/>
  <Override PartName="/ppt/media/image42.png" ContentType="image/png"/>
  <Override PartName="/ppt/media/image32.png" ContentType="image/png"/>
  <Override PartName="/ppt/media/image33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3.png" ContentType="image/png"/>
  <Override PartName="/ppt/media/image44.png" ContentType="image/png"/>
  <Override PartName="/ppt/media/image45.jpeg" ContentType="image/jpe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EF75F37-8EA6-41DC-B66F-E63259BD3F7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5/12/21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981624C-5134-4F6F-B44A-8CDBA775E69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46D3537-FC4A-460B-A8DB-2A4F95E417E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5/12/21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E48C2DC-01B1-47A4-8D09-D96395C0313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jpe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jpeg"/><Relationship Id="rId3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AIR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Autonomous Interdependent Repositories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84" name="Graphic 3" descr=""/>
          <p:cNvPicPr/>
          <p:nvPr/>
        </p:nvPicPr>
        <p:blipFill>
          <a:blip r:embed="rId1"/>
          <a:stretch/>
        </p:blipFill>
        <p:spPr>
          <a:xfrm>
            <a:off x="10207800" y="6006960"/>
            <a:ext cx="1813320" cy="704160"/>
          </a:xfrm>
          <a:prstGeom prst="rect">
            <a:avLst/>
          </a:prstGeom>
          <a:ln w="0"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1523880" y="4144320"/>
            <a:ext cx="9143640" cy="165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by Artem Shamsutdinov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User-centric Data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38080" y="18507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belongs to users, not apps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Store only data needed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 data backed up in cloud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0" name="Graphic 51" descr=""/>
          <p:cNvPicPr/>
          <p:nvPr/>
        </p:nvPicPr>
        <p:blipFill>
          <a:blip r:embed="rId1"/>
          <a:stretch/>
        </p:blipFill>
        <p:spPr>
          <a:xfrm>
            <a:off x="10207800" y="6009840"/>
            <a:ext cx="1813320" cy="7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Synergy across Apps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38080" y="18507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Multiple websites and mobile Applications access the same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Schemas open to other Applications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Other Apps enrich functionality of original Application in new ways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User gains more value from already entered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Publisher monitors what Applications are using their schema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Compound benefit of data accumulated across many Apps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New AIR Application immediately gain access existing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3" name="Graphic 51" descr=""/>
          <p:cNvPicPr/>
          <p:nvPr/>
        </p:nvPicPr>
        <p:blipFill>
          <a:blip r:embed="rId1"/>
          <a:stretch/>
        </p:blipFill>
        <p:spPr>
          <a:xfrm>
            <a:off x="10207800" y="6009840"/>
            <a:ext cx="1813320" cy="7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Fine Grained Access Control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838080" y="18507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User is in charge of data access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which application allow access of which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Applications can still proactively ask permission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6" name="Graphic 51" descr=""/>
          <p:cNvPicPr/>
          <p:nvPr/>
        </p:nvPicPr>
        <p:blipFill>
          <a:blip r:embed="rId1"/>
          <a:stretch/>
        </p:blipFill>
        <p:spPr>
          <a:xfrm>
            <a:off x="10207800" y="6009840"/>
            <a:ext cx="1813320" cy="7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Value in Interdependence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38080" y="18507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More meaningful data across repositories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Repositories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should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be interdependent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Permanent records referenced across repositories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Deletable record cannot be referenced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9" name="Graphic 51" descr=""/>
          <p:cNvPicPr/>
          <p:nvPr/>
        </p:nvPicPr>
        <p:blipFill>
          <a:blip r:embed="rId1"/>
          <a:stretch/>
        </p:blipFill>
        <p:spPr>
          <a:xfrm>
            <a:off x="10207800" y="6009840"/>
            <a:ext cx="1813320" cy="7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Privacy by Design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38080" y="18507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Strong privacy guarantees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Reduces Application liability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2" name="Graphic 51" descr=""/>
          <p:cNvPicPr/>
          <p:nvPr/>
        </p:nvPicPr>
        <p:blipFill>
          <a:blip r:embed="rId1"/>
          <a:stretch/>
        </p:blipFill>
        <p:spPr>
          <a:xfrm>
            <a:off x="10207800" y="6009840"/>
            <a:ext cx="1813320" cy="7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Technical Summary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838080" y="18507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Traditional database engine + additional logic: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Communicating with client Apps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Communicating with other AIR dbs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Maintaining internal state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Multiple communication mechanisms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5" name="Graphic 51" descr=""/>
          <p:cNvPicPr/>
          <p:nvPr/>
        </p:nvPicPr>
        <p:blipFill>
          <a:blip r:embed="rId1"/>
          <a:stretch/>
        </p:blipFill>
        <p:spPr>
          <a:xfrm>
            <a:off x="10207800" y="6009840"/>
            <a:ext cx="1813320" cy="7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raphic 51" descr=""/>
          <p:cNvPicPr/>
          <p:nvPr/>
        </p:nvPicPr>
        <p:blipFill>
          <a:blip r:embed="rId1"/>
          <a:stretch/>
        </p:blipFill>
        <p:spPr>
          <a:xfrm>
            <a:off x="10207800" y="6009840"/>
            <a:ext cx="1813320" cy="704160"/>
          </a:xfrm>
          <a:prstGeom prst="rect">
            <a:avLst/>
          </a:prstGeom>
          <a:ln w="0"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3425400" y="0"/>
            <a:ext cx="526140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Repositories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18507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AIR Database is a fully functional relational database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Repository is a collection of rows across any number of tables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AIR Database stores any number of repositories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Repositories are archived away and are retrieved back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Referential integrity disabled to allow references to missing Repositories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0" name="Graphic 51" descr=""/>
          <p:cNvPicPr/>
          <p:nvPr/>
        </p:nvPicPr>
        <p:blipFill>
          <a:blip r:embed="rId1"/>
          <a:stretch/>
        </p:blipFill>
        <p:spPr>
          <a:xfrm>
            <a:off x="10207800" y="6009840"/>
            <a:ext cx="1813320" cy="7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Repository Identifiers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38080" y="18507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Identified by Repository Id, Actor Id and Actor Record Id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Actor = User + Device + Application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Ids cannot be updated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3" name="Graphic 51" descr=""/>
          <p:cNvPicPr/>
          <p:nvPr/>
        </p:nvPicPr>
        <p:blipFill>
          <a:blip r:embed="rId1"/>
          <a:stretch/>
        </p:blipFill>
        <p:spPr>
          <a:xfrm>
            <a:off x="10207800" y="6009840"/>
            <a:ext cx="1813320" cy="7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raphic 51" descr=""/>
          <p:cNvPicPr/>
          <p:nvPr/>
        </p:nvPicPr>
        <p:blipFill>
          <a:blip r:embed="rId1"/>
          <a:stretch/>
        </p:blipFill>
        <p:spPr>
          <a:xfrm>
            <a:off x="10207800" y="6009840"/>
            <a:ext cx="1813320" cy="704160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3" descr=""/>
          <p:cNvPicPr/>
          <p:nvPr/>
        </p:nvPicPr>
        <p:blipFill>
          <a:blip r:embed="rId2"/>
          <a:stretch/>
        </p:blipFill>
        <p:spPr>
          <a:xfrm>
            <a:off x="3124080" y="2028240"/>
            <a:ext cx="5943240" cy="280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Federated Multi-Repository Database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507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Any  # of users, web sites/Apps.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Any # of schemas for any # publishers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access w/o network connection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Access to only allowed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confidentiality and authenticity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Redundant storage and archival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Switchable sharing channels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eventually consistent”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time traveling”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8" name="Graphic 51" descr=""/>
          <p:cNvPicPr/>
          <p:nvPr/>
        </p:nvPicPr>
        <p:blipFill>
          <a:blip r:embed="rId1"/>
          <a:stretch/>
        </p:blipFill>
        <p:spPr>
          <a:xfrm>
            <a:off x="10207800" y="6009840"/>
            <a:ext cx="1813320" cy="7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Transactions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63280" y="18507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Applications create database wide transactions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AIR splits into per-Repository transactions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One or more modifications in Repository transactions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Repository operations always by unique identifiers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AIR converts all modifications into “by Id” operations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8" name="Graphic 51" descr=""/>
          <p:cNvPicPr/>
          <p:nvPr/>
        </p:nvPicPr>
        <p:blipFill>
          <a:blip r:embed="rId1"/>
          <a:stretch/>
        </p:blipFill>
        <p:spPr>
          <a:xfrm>
            <a:off x="10207800" y="6009840"/>
            <a:ext cx="1813320" cy="7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Repository Sharing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63280" y="18507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Owner/permitted users invite others to repositories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Privileges are in internal repository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Read-only vs Read-Write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1" name="Graphic 51" descr=""/>
          <p:cNvPicPr/>
          <p:nvPr/>
        </p:nvPicPr>
        <p:blipFill>
          <a:blip r:embed="rId1"/>
          <a:stretch/>
        </p:blipFill>
        <p:spPr>
          <a:xfrm>
            <a:off x="10207800" y="6009840"/>
            <a:ext cx="1813320" cy="7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Transaction Log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863280" y="18507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Changes to Repository recorded in its Transaction Log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Ordered by time of synchronization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Shared across databases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Repository state may differ across Databases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State is “eventually consistent”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Repository archive = all Transaction Log entries, ordered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Archived Repository load = execution of all entries, in order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4" name="Graphic 51" descr=""/>
          <p:cNvPicPr/>
          <p:nvPr/>
        </p:nvPicPr>
        <p:blipFill>
          <a:blip r:embed="rId1"/>
          <a:stretch/>
        </p:blipFill>
        <p:spPr>
          <a:xfrm>
            <a:off x="10207800" y="6009840"/>
            <a:ext cx="1813320" cy="7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Local History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863280" y="18507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Transaction Log stored as Local History in database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be reconstructed from Local History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Vice versa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Local history is grouped by database transaction, repository transaction, operation, and modified entity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7" name="Graphic 51" descr=""/>
          <p:cNvPicPr/>
          <p:nvPr/>
        </p:nvPicPr>
        <p:blipFill>
          <a:blip r:embed="rId1"/>
          <a:stretch/>
        </p:blipFill>
        <p:spPr>
          <a:xfrm>
            <a:off x="10207800" y="6009840"/>
            <a:ext cx="1813320" cy="7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4" descr=""/>
          <p:cNvPicPr/>
          <p:nvPr/>
        </p:nvPicPr>
        <p:blipFill>
          <a:blip r:embed="rId1"/>
          <a:stretch/>
        </p:blipFill>
        <p:spPr>
          <a:xfrm>
            <a:off x="1974960" y="131760"/>
            <a:ext cx="8343360" cy="6663240"/>
          </a:xfrm>
          <a:prstGeom prst="rect">
            <a:avLst/>
          </a:prstGeom>
          <a:ln w="0">
            <a:noFill/>
          </a:ln>
        </p:spPr>
      </p:pic>
      <p:pic>
        <p:nvPicPr>
          <p:cNvPr id="149" name="Graphic 51" descr=""/>
          <p:cNvPicPr/>
          <p:nvPr/>
        </p:nvPicPr>
        <p:blipFill>
          <a:blip r:embed="rId2"/>
          <a:stretch/>
        </p:blipFill>
        <p:spPr>
          <a:xfrm>
            <a:off x="10207800" y="6009840"/>
            <a:ext cx="1813320" cy="7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Security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863280" y="18507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Transaction Log entries are encrypted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Repository specific symmetric key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Key distributed between Actors via private public/private keys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Transaction Log entries are signed with Actor’s private key.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2" name="Graphic 51" descr=""/>
          <p:cNvPicPr/>
          <p:nvPr/>
        </p:nvPicPr>
        <p:blipFill>
          <a:blip r:embed="rId1"/>
          <a:stretch/>
        </p:blipFill>
        <p:spPr>
          <a:xfrm>
            <a:off x="10207800" y="6009840"/>
            <a:ext cx="1813320" cy="7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3" descr=""/>
          <p:cNvPicPr/>
          <p:nvPr/>
        </p:nvPicPr>
        <p:blipFill>
          <a:blip r:embed="rId1"/>
          <a:stretch/>
        </p:blipFill>
        <p:spPr>
          <a:xfrm>
            <a:off x="1555560" y="105480"/>
            <a:ext cx="8854920" cy="6672600"/>
          </a:xfrm>
          <a:prstGeom prst="rect">
            <a:avLst/>
          </a:prstGeom>
          <a:ln w="0">
            <a:noFill/>
          </a:ln>
        </p:spPr>
      </p:pic>
      <p:pic>
        <p:nvPicPr>
          <p:cNvPr id="154" name="Graphic 51" descr=""/>
          <p:cNvPicPr/>
          <p:nvPr/>
        </p:nvPicPr>
        <p:blipFill>
          <a:blip r:embed="rId2"/>
          <a:stretch/>
        </p:blipFill>
        <p:spPr>
          <a:xfrm>
            <a:off x="10207800" y="6009840"/>
            <a:ext cx="1813320" cy="7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Schemas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863280" y="18507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Apps provide schemas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Schemas distributed directly or via publishing platform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Apps store records in own or other schemas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Apps may allow other Apps to do CRUD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Applications grand/revote access at any time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Grants to App, Table, Column or User / per Operation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Grant groupings possible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Dedicated grant repositories distributed by Apps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7" name="Graphic 51" descr=""/>
          <p:cNvPicPr/>
          <p:nvPr/>
        </p:nvPicPr>
        <p:blipFill>
          <a:blip r:embed="rId1"/>
          <a:stretch/>
        </p:blipFill>
        <p:spPr>
          <a:xfrm>
            <a:off x="10207800" y="6009840"/>
            <a:ext cx="1813320" cy="7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4" descr=""/>
          <p:cNvPicPr/>
          <p:nvPr/>
        </p:nvPicPr>
        <p:blipFill>
          <a:blip r:embed="rId1"/>
          <a:stretch/>
        </p:blipFill>
        <p:spPr>
          <a:xfrm>
            <a:off x="1387800" y="0"/>
            <a:ext cx="9063000" cy="6857640"/>
          </a:xfrm>
          <a:prstGeom prst="rect">
            <a:avLst/>
          </a:prstGeom>
          <a:ln w="0">
            <a:noFill/>
          </a:ln>
        </p:spPr>
      </p:pic>
      <p:pic>
        <p:nvPicPr>
          <p:cNvPr id="159" name="Graphic 51" descr=""/>
          <p:cNvPicPr/>
          <p:nvPr/>
        </p:nvPicPr>
        <p:blipFill>
          <a:blip r:embed="rId2"/>
          <a:stretch/>
        </p:blipFill>
        <p:spPr>
          <a:xfrm>
            <a:off x="10207800" y="6009840"/>
            <a:ext cx="1813320" cy="7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Upgrades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863280" y="18507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Schemas upgraded at any time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Require full backward compatibility for Read operations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App with older version of schema can always Read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Compatibility via database views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Schema publishers provide schema upgrade code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Also provide Transaction Log upgrade code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2" name="Graphic 51" descr=""/>
          <p:cNvPicPr/>
          <p:nvPr/>
        </p:nvPicPr>
        <p:blipFill>
          <a:blip r:embed="rId1"/>
          <a:stretch/>
        </p:blipFill>
        <p:spPr>
          <a:xfrm>
            <a:off x="10207800" y="6009840"/>
            <a:ext cx="1813320" cy="7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Data Sharing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507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Multiple web sites and mobile/desktop apps on same device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Any device - IOT to central database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Back up in cloud or network storage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 central processing server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1" name="Graphic 51" descr=""/>
          <p:cNvPicPr/>
          <p:nvPr/>
        </p:nvPicPr>
        <p:blipFill>
          <a:blip r:embed="rId1"/>
          <a:stretch/>
        </p:blipFill>
        <p:spPr>
          <a:xfrm>
            <a:off x="10207800" y="6009840"/>
            <a:ext cx="1813320" cy="7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User access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863280" y="18507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Users grant Repository access/modification privileges to users and Apps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Grouping possible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Wildcards can be used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specify sharing settings in internal metadata of Repositories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5" name="Graphic 51" descr=""/>
          <p:cNvPicPr/>
          <p:nvPr/>
        </p:nvPicPr>
        <p:blipFill>
          <a:blip r:embed="rId1"/>
          <a:stretch/>
        </p:blipFill>
        <p:spPr>
          <a:xfrm>
            <a:off x="10207800" y="6009840"/>
            <a:ext cx="1813320" cy="7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Access Checks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863280" y="18507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 Read and Modification requests from Apps are checked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calling App registered and permitted to CRUD?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request format valid?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App use tables/columns in request?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App use Repositories in request?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8" name="Graphic 51" descr=""/>
          <p:cNvPicPr/>
          <p:nvPr/>
        </p:nvPicPr>
        <p:blipFill>
          <a:blip r:embed="rId1"/>
          <a:stretch/>
        </p:blipFill>
        <p:spPr>
          <a:xfrm>
            <a:off x="10207800" y="6009840"/>
            <a:ext cx="1813320" cy="7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raphic 51" descr=""/>
          <p:cNvPicPr/>
          <p:nvPr/>
        </p:nvPicPr>
        <p:blipFill>
          <a:blip r:embed="rId1"/>
          <a:stretch/>
        </p:blipFill>
        <p:spPr>
          <a:xfrm>
            <a:off x="10207800" y="6009840"/>
            <a:ext cx="1813320" cy="704160"/>
          </a:xfrm>
          <a:prstGeom prst="rect">
            <a:avLst/>
          </a:prstGeom>
          <a:ln w="0">
            <a:noFill/>
          </a:ln>
        </p:spPr>
      </p:pic>
      <p:pic>
        <p:nvPicPr>
          <p:cNvPr id="170" name="Picture 3" descr=""/>
          <p:cNvPicPr/>
          <p:nvPr/>
        </p:nvPicPr>
        <p:blipFill>
          <a:blip r:embed="rId2"/>
          <a:stretch/>
        </p:blipFill>
        <p:spPr>
          <a:xfrm>
            <a:off x="170640" y="52560"/>
            <a:ext cx="9962280" cy="675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Read Access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863280" y="18507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After common checks: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Alter query - join with Repository reference tables via Actor Id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Limit Repositories to allowed for calling Actor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filter/alter Query results if needed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3" name="Graphic 51" descr=""/>
          <p:cNvPicPr/>
          <p:nvPr/>
        </p:nvPicPr>
        <p:blipFill>
          <a:blip r:embed="rId1"/>
          <a:stretch/>
        </p:blipFill>
        <p:spPr>
          <a:xfrm>
            <a:off x="10207800" y="6009840"/>
            <a:ext cx="1813320" cy="7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Modification Access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863280" y="18507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After common checks: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Generate Read query (with Read Access logic above)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Query returns C_UD records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Perform modification (by Id)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Record Local History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6" name="Graphic 51" descr=""/>
          <p:cNvPicPr/>
          <p:nvPr/>
        </p:nvPicPr>
        <p:blipFill>
          <a:blip r:embed="rId1"/>
          <a:stretch/>
        </p:blipFill>
        <p:spPr>
          <a:xfrm>
            <a:off x="10207800" y="6009840"/>
            <a:ext cx="1813320" cy="7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Synchronization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863280" y="18507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AIR database = Sharing Node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Sends Transaction Log entry messages to correct Sharing Nodes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Receives those messages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peer-to-peer - route messages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9" name="Graphic 51" descr=""/>
          <p:cNvPicPr/>
          <p:nvPr/>
        </p:nvPicPr>
        <p:blipFill>
          <a:blip r:embed="rId1"/>
          <a:stretch/>
        </p:blipFill>
        <p:spPr>
          <a:xfrm>
            <a:off x="10207800" y="6009840"/>
            <a:ext cx="1813320" cy="7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raphic 51" descr=""/>
          <p:cNvPicPr/>
          <p:nvPr/>
        </p:nvPicPr>
        <p:blipFill>
          <a:blip r:embed="rId1"/>
          <a:stretch/>
        </p:blipFill>
        <p:spPr>
          <a:xfrm>
            <a:off x="10207800" y="6009840"/>
            <a:ext cx="1813320" cy="704160"/>
          </a:xfrm>
          <a:prstGeom prst="rect">
            <a:avLst/>
          </a:prstGeom>
          <a:ln w="0">
            <a:noFill/>
          </a:ln>
        </p:spPr>
      </p:pic>
      <p:pic>
        <p:nvPicPr>
          <p:cNvPr id="181" name="Picture 4" descr=""/>
          <p:cNvPicPr/>
          <p:nvPr/>
        </p:nvPicPr>
        <p:blipFill>
          <a:blip r:embed="rId2"/>
          <a:stretch/>
        </p:blipFill>
        <p:spPr>
          <a:xfrm>
            <a:off x="2352240" y="199440"/>
            <a:ext cx="7630200" cy="645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Synchronization Checks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863280" y="18507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Are local Transaction Logs not synced?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Send to which Sharing Nodes?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Group and send sharing messages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synced mark as such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not resend later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4" name="Graphic 51" descr=""/>
          <p:cNvPicPr/>
          <p:nvPr/>
        </p:nvPicPr>
        <p:blipFill>
          <a:blip r:embed="rId1"/>
          <a:stretch/>
        </p:blipFill>
        <p:spPr>
          <a:xfrm>
            <a:off x="10207800" y="6009840"/>
            <a:ext cx="1813320" cy="7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raphic 51" descr=""/>
          <p:cNvPicPr/>
          <p:nvPr/>
        </p:nvPicPr>
        <p:blipFill>
          <a:blip r:embed="rId1"/>
          <a:stretch/>
        </p:blipFill>
        <p:spPr>
          <a:xfrm>
            <a:off x="10207800" y="6009840"/>
            <a:ext cx="1813320" cy="704160"/>
          </a:xfrm>
          <a:prstGeom prst="rect">
            <a:avLst/>
          </a:prstGeom>
          <a:ln w="0">
            <a:noFill/>
          </a:ln>
        </p:spPr>
      </p:pic>
      <p:pic>
        <p:nvPicPr>
          <p:cNvPr id="186" name="Picture 3" descr=""/>
          <p:cNvPicPr/>
          <p:nvPr/>
        </p:nvPicPr>
        <p:blipFill>
          <a:blip r:embed="rId2"/>
          <a:stretch/>
        </p:blipFill>
        <p:spPr>
          <a:xfrm>
            <a:off x="529920" y="69120"/>
            <a:ext cx="10325160" cy="672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Receive Checks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863280" y="18507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Split into individual Transaction Log entries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entry for local database?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No (or both) forward to other Sharing Nodes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Yes decrypt, authenticate, and validate like local operation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all need data found then run in order of operations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Values Updated if no subsequent Updates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Rows Deleted if no subsequent Updates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Notify Apps of changes/conflicts/resolutions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9" name="Graphic 51" descr=""/>
          <p:cNvPicPr/>
          <p:nvPr/>
        </p:nvPicPr>
        <p:blipFill>
          <a:blip r:embed="rId1"/>
          <a:stretch/>
        </p:blipFill>
        <p:spPr>
          <a:xfrm>
            <a:off x="10207800" y="6009840"/>
            <a:ext cx="1813320" cy="7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6" descr=""/>
          <p:cNvPicPr/>
          <p:nvPr/>
        </p:nvPicPr>
        <p:blipFill>
          <a:blip r:embed="rId1"/>
          <a:stretch/>
        </p:blipFill>
        <p:spPr>
          <a:xfrm>
            <a:off x="1295280" y="291240"/>
            <a:ext cx="9391680" cy="6422760"/>
          </a:xfrm>
          <a:prstGeom prst="rect">
            <a:avLst/>
          </a:prstGeom>
          <a:ln w="0">
            <a:noFill/>
          </a:ln>
        </p:spPr>
      </p:pic>
      <p:pic>
        <p:nvPicPr>
          <p:cNvPr id="93" name="Graphic 51" descr=""/>
          <p:cNvPicPr/>
          <p:nvPr/>
        </p:nvPicPr>
        <p:blipFill>
          <a:blip r:embed="rId2"/>
          <a:stretch/>
        </p:blipFill>
        <p:spPr>
          <a:xfrm>
            <a:off x="10207800" y="6009840"/>
            <a:ext cx="1813320" cy="7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Repositories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507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Building blocks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Virtual collections of related records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Database only has Repositories of its user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 data users need and none they don’t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User can remove any repository from a device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Graphic 51" descr=""/>
          <p:cNvPicPr/>
          <p:nvPr/>
        </p:nvPicPr>
        <p:blipFill>
          <a:blip r:embed="rId1"/>
          <a:stretch/>
        </p:blipFill>
        <p:spPr>
          <a:xfrm>
            <a:off x="10207800" y="6009840"/>
            <a:ext cx="1813320" cy="7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raphic 51" descr=""/>
          <p:cNvPicPr/>
          <p:nvPr/>
        </p:nvPicPr>
        <p:blipFill>
          <a:blip r:embed="rId1"/>
          <a:stretch/>
        </p:blipFill>
        <p:spPr>
          <a:xfrm>
            <a:off x="10207800" y="6009840"/>
            <a:ext cx="1813320" cy="70416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3" descr=""/>
          <p:cNvPicPr/>
          <p:nvPr/>
        </p:nvPicPr>
        <p:blipFill>
          <a:blip r:embed="rId2"/>
          <a:stretch/>
        </p:blipFill>
        <p:spPr>
          <a:xfrm>
            <a:off x="3389040" y="192960"/>
            <a:ext cx="5258880" cy="672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Granularity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18507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Repository is a time bound unit of knowledge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Only has users with “need to know”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Better sharing/synchronization performance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Easier archiving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1" name="Graphic 51" descr=""/>
          <p:cNvPicPr/>
          <p:nvPr/>
        </p:nvPicPr>
        <p:blipFill>
          <a:blip r:embed="rId1"/>
          <a:stretch/>
        </p:blipFill>
        <p:spPr>
          <a:xfrm>
            <a:off x="10207800" y="6009840"/>
            <a:ext cx="1813320" cy="7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Grouping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507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Grouped by labels and hierarchies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Those are stored in Metadata Repositories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Metadata Repository stores information about other Repositories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Repository has own (internal) metadata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4" name="Graphic 51" descr=""/>
          <p:cNvPicPr/>
          <p:nvPr/>
        </p:nvPicPr>
        <p:blipFill>
          <a:blip r:embed="rId1"/>
          <a:stretch/>
        </p:blipFill>
        <p:spPr>
          <a:xfrm>
            <a:off x="10207800" y="6009840"/>
            <a:ext cx="1813320" cy="7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Uses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38080" y="18507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Secure data sharing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Off-line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Best for multiple Applications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Inspection of the order of operations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Time traveling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Redundancy and data authenticity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inconsistency tolerance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Different data compositions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Conflict detection &amp; resolution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7" name="Graphic 51" descr=""/>
          <p:cNvPicPr/>
          <p:nvPr/>
        </p:nvPicPr>
        <p:blipFill>
          <a:blip r:embed="rId1"/>
          <a:stretch/>
        </p:blipFill>
        <p:spPr>
          <a:xfrm>
            <a:off x="10207800" y="6009840"/>
            <a:ext cx="1813320" cy="7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7019</TotalTime>
  <Application>LibreOffice/7.0.5.2$Windows_X86_64 LibreOffice_project/64390860c6cd0aca4beafafcfd84613dd9dfb63a</Application>
  <AppVersion>15.0000</AppVersion>
  <Words>940</Words>
  <Paragraphs>170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2019-07-17T01:59:47Z</dcterms:created>
  <dc:creator>Mama</dc:creator>
  <dc:description/>
  <dc:language>en-US</dc:language>
  <cp:lastModifiedBy/>
  <dcterms:modified xsi:type="dcterms:W3CDTF">2021-05-12T12:42:16Z</dcterms:modified>
  <cp:revision>69</cp:revision>
  <dc:subject/>
  <dc:title>AIR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39</vt:i4>
  </property>
</Properties>
</file>