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1330" r:id="rId3"/>
    <p:sldId id="1336" r:id="rId4"/>
    <p:sldId id="1354" r:id="rId5"/>
    <p:sldId id="1355" r:id="rId6"/>
    <p:sldId id="1356" r:id="rId7"/>
    <p:sldId id="1357" r:id="rId8"/>
    <p:sldId id="1358" r:id="rId9"/>
    <p:sldId id="1359" r:id="rId10"/>
    <p:sldId id="1360" r:id="rId11"/>
    <p:sldId id="1410" r:id="rId12"/>
    <p:sldId id="1411" r:id="rId13"/>
    <p:sldId id="1412" r:id="rId14"/>
    <p:sldId id="1413" r:id="rId15"/>
    <p:sldId id="1415" r:id="rId16"/>
    <p:sldId id="1416" r:id="rId17"/>
    <p:sldId id="1417" r:id="rId18"/>
    <p:sldId id="1418" r:id="rId19"/>
    <p:sldId id="1419" r:id="rId20"/>
    <p:sldId id="1420" r:id="rId21"/>
    <p:sldId id="1421" r:id="rId22"/>
    <p:sldId id="1422" r:id="rId23"/>
    <p:sldId id="1423" r:id="rId24"/>
    <p:sldId id="1424" r:id="rId25"/>
    <p:sldId id="1425" r:id="rId26"/>
    <p:sldId id="1426" r:id="rId27"/>
    <p:sldId id="1427" r:id="rId28"/>
    <p:sldId id="1428" r:id="rId29"/>
    <p:sldId id="1429" r:id="rId30"/>
    <p:sldId id="1430" r:id="rId31"/>
    <p:sldId id="1431" r:id="rId32"/>
    <p:sldId id="1432" r:id="rId33"/>
    <p:sldId id="1433" r:id="rId34"/>
    <p:sldId id="1434" r:id="rId35"/>
    <p:sldId id="1435" r:id="rId36"/>
    <p:sldId id="1436" r:id="rId37"/>
    <p:sldId id="1437" r:id="rId38"/>
    <p:sldId id="1438" r:id="rId39"/>
    <p:sldId id="1439" r:id="rId40"/>
    <p:sldId id="1440" r:id="rId41"/>
    <p:sldId id="1441" r:id="rId42"/>
    <p:sldId id="1442" r:id="rId43"/>
    <p:sldId id="1443" r:id="rId44"/>
    <p:sldId id="1444" r:id="rId45"/>
    <p:sldId id="1445" r:id="rId46"/>
    <p:sldId id="1446" r:id="rId4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Welcome" id="{3374D542-6E3E-455F-9BFB-B45891911720}">
          <p14:sldIdLst>
            <p14:sldId id="256"/>
            <p14:sldId id="1330"/>
            <p14:sldId id="1336"/>
            <p14:sldId id="1337"/>
            <p14:sldId id="1338"/>
            <p14:sldId id="1339"/>
            <p14:sldId id="1340"/>
            <p14:sldId id="1341"/>
            <p14:sldId id="1342"/>
            <p14:sldId id="1343"/>
            <p14:sldId id="1344"/>
            <p14:sldId id="1345"/>
            <p14:sldId id="1346"/>
            <p14:sldId id="1347"/>
            <p14:sldId id="1348"/>
            <p14:sldId id="1350"/>
            <p14:sldId id="1351"/>
            <p14:sldId id="1352"/>
            <p14:sldId id="1353"/>
            <p14:sldId id="1354"/>
            <p14:sldId id="1355"/>
            <p14:sldId id="1356"/>
            <p14:sldId id="1357"/>
            <p14:sldId id="1358"/>
            <p14:sldId id="1359"/>
            <p14:sldId id="1360"/>
            <p14:sldId id="1361"/>
            <p14:sldId id="1362"/>
            <p14:sldId id="1363"/>
            <p14:sldId id="1364"/>
            <p14:sldId id="1366"/>
            <p14:sldId id="1365"/>
            <p14:sldId id="1367"/>
            <p14:sldId id="1368"/>
            <p14:sldId id="1369"/>
            <p14:sldId id="1370"/>
            <p14:sldId id="1371"/>
            <p14:sldId id="1372"/>
            <p14:sldId id="1374"/>
            <p14:sldId id="1373"/>
            <p14:sldId id="1375"/>
            <p14:sldId id="1376"/>
            <p14:sldId id="1379"/>
            <p14:sldId id="1377"/>
            <p14:sldId id="1378"/>
            <p14:sldId id="1380"/>
            <p14:sldId id="1381"/>
            <p14:sldId id="1382"/>
            <p14:sldId id="1383"/>
            <p14:sldId id="1384"/>
            <p14:sldId id="1385"/>
            <p14:sldId id="1386"/>
            <p14:sldId id="1387"/>
            <p14:sldId id="1388"/>
            <p14:sldId id="1389"/>
            <p14:sldId id="1390"/>
            <p14:sldId id="1391"/>
            <p14:sldId id="1392"/>
            <p14:sldId id="1393"/>
            <p14:sldId id="1394"/>
            <p14:sldId id="1395"/>
            <p14:sldId id="1396"/>
            <p14:sldId id="1397"/>
            <p14:sldId id="1398"/>
            <p14:sldId id="1399"/>
            <p14:sldId id="1400"/>
            <p14:sldId id="1401"/>
            <p14:sldId id="1402"/>
            <p14:sldId id="1403"/>
            <p14:sldId id="1404"/>
            <p14:sldId id="1405"/>
            <p14:sldId id="1406"/>
            <p14:sldId id="1407"/>
            <p14:sldId id="1408"/>
            <p14:sldId id="140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66"/>
    <a:srgbClr val="003300"/>
    <a:srgbClr val="800000"/>
    <a:srgbClr val="333300"/>
    <a:srgbClr val="FF9900"/>
    <a:srgbClr val="A50021"/>
    <a:srgbClr val="006600"/>
    <a:srgbClr val="E4463B"/>
    <a:srgbClr val="E3473B"/>
    <a:srgbClr val="F5F5F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14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CFA27D0-D55F-4AE0-BA23-4AD727EFD3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2E19131-BE53-481D-AA6E-0324EB8051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F0A3A-45BD-432C-A603-45A7D5AC4D0C}" type="datetimeFigureOut">
              <a:rPr lang="en-IN" smtClean="0"/>
              <a:pPr/>
              <a:t>27-05-2021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3FD9D77-D35C-41BA-A623-337F7491C7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COURSE : CO UNIT -I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30F0AC5-09E4-49E2-9714-7B40EFB21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0F8BE-0248-4BC6-8698-DDE47A170C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737284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COURSE : CO UNIT -I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605061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COURSE : CO UNIT -I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0416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COURSE : CO UNIT -I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xmlns="" id="{DD51BE57-7D13-D643-B7A8-5D7B5F437ADD}"/>
              </a:ext>
            </a:extLst>
          </p:cNvPr>
          <p:cNvSpPr/>
          <p:nvPr userDrawn="1"/>
        </p:nvSpPr>
        <p:spPr>
          <a:xfrm rot="10800000">
            <a:off x="1916104" y="-2"/>
            <a:ext cx="7227896" cy="5174938"/>
          </a:xfrm>
          <a:prstGeom prst="corner">
            <a:avLst>
              <a:gd name="adj1" fmla="val 1588"/>
              <a:gd name="adj2" fmla="val 1422"/>
            </a:avLst>
          </a:prstGeom>
          <a:solidFill>
            <a:srgbClr val="E4463B"/>
          </a:solidFill>
          <a:ln>
            <a:solidFill>
              <a:srgbClr val="E44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xmlns="" id="{31ABB352-5B43-4A4E-8BAD-81E001686E0C}"/>
              </a:ext>
            </a:extLst>
          </p:cNvPr>
          <p:cNvSpPr/>
          <p:nvPr userDrawn="1"/>
        </p:nvSpPr>
        <p:spPr>
          <a:xfrm>
            <a:off x="0" y="1683062"/>
            <a:ext cx="7227896" cy="5174939"/>
          </a:xfrm>
          <a:prstGeom prst="corner">
            <a:avLst>
              <a:gd name="adj1" fmla="val 1588"/>
              <a:gd name="adj2" fmla="val 1422"/>
            </a:avLst>
          </a:prstGeom>
          <a:solidFill>
            <a:srgbClr val="E4463B"/>
          </a:solidFill>
          <a:ln>
            <a:solidFill>
              <a:srgbClr val="E44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0FE6AC9-4632-3B4E-808A-E22675BD8A04}"/>
              </a:ext>
            </a:extLst>
          </p:cNvPr>
          <p:cNvSpPr txBox="1"/>
          <p:nvPr userDrawn="1"/>
        </p:nvSpPr>
        <p:spPr>
          <a:xfrm>
            <a:off x="6303264" y="6569530"/>
            <a:ext cx="2282424" cy="2023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COURSE: CO UNIT: -I Pg. </a:t>
            </a:r>
            <a:fld id="{9797E4EC-1DFC-48AB-99D7-D9FEFAC238D0}" type="slidenum">
              <a:rPr lang="en-US" sz="9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rPr>
              <a:pPr marL="0" indent="0" algn="l">
                <a:lnSpc>
                  <a:spcPct val="100000"/>
                </a:lnSpc>
                <a:spcAft>
                  <a:spcPts val="600"/>
                </a:spcAft>
                <a:buNone/>
              </a:pPr>
              <a:t>‹#›</a:t>
            </a:fld>
            <a:endParaRPr lang="en-US" sz="900" b="0" kern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898D20-5005-486E-90E3-FB3B3E03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782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F333C94-561B-2D43-A956-7B38748079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27896" y="148354"/>
            <a:ext cx="1771650" cy="6286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B7B85FB-BE77-4A54-BF87-FDBF0A74D14B}"/>
              </a:ext>
            </a:extLst>
          </p:cNvPr>
          <p:cNvSpPr/>
          <p:nvPr userDrawn="1"/>
        </p:nvSpPr>
        <p:spPr>
          <a:xfrm>
            <a:off x="768095" y="1685235"/>
            <a:ext cx="781759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DEPT &amp; SEM	</a:t>
            </a:r>
            <a:r>
              <a:rPr lang="en-US" sz="2000" b="1" dirty="0">
                <a:solidFill>
                  <a:srgbClr val="000066"/>
                </a:solidFill>
                <a:latin typeface="Century Gothic" panose="020B0502020202020204" pitchFamily="34" charset="0"/>
              </a:rPr>
              <a:t>:  </a:t>
            </a:r>
            <a:r>
              <a:rPr lang="en-US" sz="2000" b="1" dirty="0" smtClean="0">
                <a:solidFill>
                  <a:srgbClr val="000066"/>
                </a:solidFill>
                <a:latin typeface="Century Gothic" panose="020B0502020202020204" pitchFamily="34" charset="0"/>
              </a:rPr>
              <a:t>II </a:t>
            </a:r>
            <a:r>
              <a:rPr lang="en-US" sz="2000" b="1" dirty="0">
                <a:solidFill>
                  <a:srgbClr val="000066"/>
                </a:solidFill>
                <a:latin typeface="Century Gothic" panose="020B0502020202020204" pitchFamily="34" charset="0"/>
              </a:rPr>
              <a:t>ECE </a:t>
            </a:r>
            <a:r>
              <a:rPr lang="en-US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&amp; </a:t>
            </a:r>
            <a:r>
              <a:rPr lang="en-US" sz="20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II </a:t>
            </a:r>
            <a:r>
              <a:rPr lang="en-US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SEM</a:t>
            </a:r>
          </a:p>
          <a:p>
            <a:r>
              <a:rPr lang="en-US" sz="2000" b="1" dirty="0">
                <a:solidFill>
                  <a:srgbClr val="FFFF00"/>
                </a:solidFill>
                <a:latin typeface="Century Gothic" panose="020B0502020202020204" pitchFamily="34" charset="0"/>
              </a:rPr>
              <a:t/>
            </a:r>
            <a:br>
              <a:rPr lang="en-US" sz="2000" b="1" dirty="0">
                <a:solidFill>
                  <a:srgbClr val="FFFF00"/>
                </a:solidFill>
                <a:latin typeface="Century Gothic" panose="020B0502020202020204" pitchFamily="34" charset="0"/>
              </a:rPr>
            </a:br>
            <a: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SUBJECT NAME	: </a:t>
            </a:r>
            <a:r>
              <a:rPr lang="en-US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COMPUTER </a:t>
            </a:r>
            <a:r>
              <a:rPr lang="en-US" sz="20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ARCHITECTURE AND ORGANIZATION</a:t>
            </a:r>
            <a:r>
              <a:rPr lang="en-US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/>
            </a:r>
            <a:br>
              <a:rPr lang="en-US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en-US" sz="2000" b="1" dirty="0">
                <a:solidFill>
                  <a:srgbClr val="FFFF00"/>
                </a:solidFill>
                <a:latin typeface="Century Gothic" panose="020B0502020202020204" pitchFamily="34" charset="0"/>
              </a:rPr>
              <a:t/>
            </a:r>
            <a:br>
              <a:rPr lang="en-US" sz="2000" b="1" dirty="0">
                <a:solidFill>
                  <a:srgbClr val="FFFF00"/>
                </a:solidFill>
                <a:latin typeface="Century Gothic" panose="020B0502020202020204" pitchFamily="34" charset="0"/>
              </a:rPr>
            </a:br>
            <a: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COURSE CODE	:  </a:t>
            </a:r>
            <a:r>
              <a:rPr lang="en-US" sz="20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CAO</a:t>
            </a:r>
            <a: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/>
            </a:r>
            <a:b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/>
            </a:r>
            <a:b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UNIT		:  </a:t>
            </a:r>
            <a:r>
              <a:rPr lang="en-US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I </a:t>
            </a:r>
            <a: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/>
            </a:r>
            <a:b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/>
            </a:r>
            <a:b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PREPARED BY	: </a:t>
            </a:r>
            <a:r>
              <a:rPr lang="en-US" sz="20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P.</a:t>
            </a:r>
            <a:r>
              <a:rPr lang="en-US" sz="2000" b="1" baseline="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 LAVANYA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xmlns="" id="{1E7C5966-CFE5-604F-8AE4-1C7E7F09D6E0}"/>
              </a:ext>
            </a:extLst>
          </p:cNvPr>
          <p:cNvSpPr/>
          <p:nvPr userDrawn="1"/>
        </p:nvSpPr>
        <p:spPr>
          <a:xfrm rot="10800000">
            <a:off x="1916104" y="-2"/>
            <a:ext cx="7227896" cy="5174938"/>
          </a:xfrm>
          <a:prstGeom prst="corner">
            <a:avLst>
              <a:gd name="adj1" fmla="val 1588"/>
              <a:gd name="adj2" fmla="val 1422"/>
            </a:avLst>
          </a:prstGeom>
          <a:solidFill>
            <a:srgbClr val="E4463B"/>
          </a:solidFill>
          <a:ln>
            <a:solidFill>
              <a:srgbClr val="E44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xmlns="" id="{D6E4C64B-C13B-2142-8A2B-CBB52E4C3075}"/>
              </a:ext>
            </a:extLst>
          </p:cNvPr>
          <p:cNvSpPr/>
          <p:nvPr userDrawn="1"/>
        </p:nvSpPr>
        <p:spPr>
          <a:xfrm>
            <a:off x="0" y="1683062"/>
            <a:ext cx="7227896" cy="5174939"/>
          </a:xfrm>
          <a:prstGeom prst="corner">
            <a:avLst>
              <a:gd name="adj1" fmla="val 1588"/>
              <a:gd name="adj2" fmla="val 1422"/>
            </a:avLst>
          </a:prstGeom>
          <a:solidFill>
            <a:srgbClr val="E4463B"/>
          </a:solidFill>
          <a:ln>
            <a:solidFill>
              <a:srgbClr val="E44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269062-7BE6-8A4A-A724-D337344B8317}"/>
              </a:ext>
            </a:extLst>
          </p:cNvPr>
          <p:cNvSpPr txBox="1"/>
          <p:nvPr userDrawn="1"/>
        </p:nvSpPr>
        <p:spPr>
          <a:xfrm>
            <a:off x="6303264" y="6569530"/>
            <a:ext cx="2282424" cy="2023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COURSE: CO	UNIT: 1     Pg. </a:t>
            </a:r>
            <a:fld id="{9797E4EC-1DFC-48AB-99D7-D9FEFAC238D0}" type="slidenum">
              <a:rPr lang="en-US" sz="9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rPr>
              <a:pPr marL="0" indent="0" algn="l">
                <a:lnSpc>
                  <a:spcPct val="100000"/>
                </a:lnSpc>
                <a:spcAft>
                  <a:spcPts val="600"/>
                </a:spcAft>
                <a:buNone/>
              </a:pPr>
              <a:t>‹#›</a:t>
            </a:fld>
            <a:endParaRPr lang="en-US" sz="900" b="0" kern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14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25" y="1604211"/>
            <a:ext cx="8237348" cy="4572752"/>
          </a:xfrm>
        </p:spPr>
        <p:txBody>
          <a:bodyPr>
            <a:normAutofit/>
          </a:bodyPr>
          <a:lstStyle>
            <a:lvl1pPr marL="0" indent="0">
              <a:spcAft>
                <a:spcPts val="900"/>
              </a:spcAft>
              <a:buSzPct val="25000"/>
              <a:buFont typeface="Segoe UI" panose="020B0502040204020203" pitchFamily="34" charset="0"/>
              <a:buChar char=" "/>
              <a:defRPr sz="1800"/>
            </a:lvl1pPr>
            <a:lvl2pPr marL="301229" indent="5954">
              <a:spcBef>
                <a:spcPts val="450"/>
              </a:spcBef>
              <a:spcAft>
                <a:spcPts val="900"/>
              </a:spcAft>
              <a:buFont typeface="Segoe UI" panose="020B0502040204020203" pitchFamily="34" charset="0"/>
              <a:buChar char=" "/>
              <a:defRPr sz="1600"/>
            </a:lvl2pPr>
            <a:lvl3pPr marL="857250" indent="-171450">
              <a:buFont typeface="Segoe UI" panose="020B0502040204020203" pitchFamily="34" charset="0"/>
              <a:buChar char=" "/>
              <a:defRPr/>
            </a:lvl3pPr>
            <a:lvl4pPr marL="1200150" indent="-171450">
              <a:buFont typeface="Segoe UI" panose="020B0502040204020203" pitchFamily="34" charset="0"/>
              <a:buChar char=" "/>
              <a:defRPr/>
            </a:lvl4pPr>
            <a:lvl5pPr marL="1543050" indent="-17145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8B3D87-1DFC-FB4B-86C4-56BD0C24394E}"/>
              </a:ext>
            </a:extLst>
          </p:cNvPr>
          <p:cNvSpPr txBox="1"/>
          <p:nvPr userDrawn="1"/>
        </p:nvSpPr>
        <p:spPr>
          <a:xfrm>
            <a:off x="6541477" y="650630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333072-E0D0-1E43-8862-0555F08CD556}"/>
              </a:ext>
            </a:extLst>
          </p:cNvPr>
          <p:cNvSpPr txBox="1"/>
          <p:nvPr userDrawn="1"/>
        </p:nvSpPr>
        <p:spPr>
          <a:xfrm>
            <a:off x="8311662" y="43375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FA204DBC-7244-2648-BCE5-3CD8071A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514"/>
            <a:ext cx="6599246" cy="4799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71034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25" y="1604211"/>
            <a:ext cx="8237348" cy="4572752"/>
          </a:xfrm>
        </p:spPr>
        <p:txBody>
          <a:bodyPr/>
          <a:lstStyle>
            <a:lvl1pPr marL="0" indent="0">
              <a:spcAft>
                <a:spcPts val="900"/>
              </a:spcAft>
              <a:buSzPct val="25000"/>
              <a:buFont typeface="Segoe UI" panose="020B0502040204020203" pitchFamily="34" charset="0"/>
              <a:buChar char=" "/>
              <a:defRPr sz="1800"/>
            </a:lvl1pPr>
            <a:lvl2pPr marL="301229" indent="5954">
              <a:spcBef>
                <a:spcPts val="450"/>
              </a:spcBef>
              <a:spcAft>
                <a:spcPts val="900"/>
              </a:spcAft>
              <a:buFont typeface="Segoe UI" panose="020B0502040204020203" pitchFamily="34" charset="0"/>
              <a:buChar char=" "/>
              <a:defRPr sz="1400"/>
            </a:lvl2pPr>
            <a:lvl3pPr marL="857250" indent="-171450">
              <a:buFont typeface="Segoe UI" panose="020B0502040204020203" pitchFamily="34" charset="0"/>
              <a:buChar char=" "/>
              <a:defRPr/>
            </a:lvl3pPr>
            <a:lvl4pPr marL="1200150" indent="-171450">
              <a:buFont typeface="Segoe UI" panose="020B0502040204020203" pitchFamily="34" charset="0"/>
              <a:buChar char=" "/>
              <a:defRPr/>
            </a:lvl4pPr>
            <a:lvl5pPr marL="1543050" indent="-17145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E04E79F9-AA71-A540-8584-DE923C8C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514"/>
            <a:ext cx="6599246" cy="4799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4046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46" y="1507068"/>
            <a:ext cx="3541418" cy="466989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spcAft>
                <a:spcPts val="9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301229" indent="5954" algn="l">
              <a:spcBef>
                <a:spcPts val="450"/>
              </a:spcBef>
              <a:spcAft>
                <a:spcPts val="900"/>
              </a:spcAft>
              <a:buFont typeface="Segoe UI" panose="020B0502040204020203" pitchFamily="34" charset="0"/>
              <a:buChar char=" "/>
              <a:defRPr sz="1200"/>
            </a:lvl2pPr>
            <a:lvl3pPr marL="857250" indent="-171450">
              <a:buFont typeface="Segoe UI" panose="020B0502040204020203" pitchFamily="34" charset="0"/>
              <a:buChar char=" "/>
              <a:defRPr/>
            </a:lvl3pPr>
            <a:lvl4pPr marL="1200150" indent="-171450">
              <a:buFont typeface="Segoe UI" panose="020B0502040204020203" pitchFamily="34" charset="0"/>
              <a:buChar char=" "/>
              <a:defRPr/>
            </a:lvl4pPr>
            <a:lvl5pPr marL="1543050" indent="-17145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987636" y="1507068"/>
            <a:ext cx="3666946" cy="4669896"/>
          </a:xfrm>
        </p:spPr>
        <p:txBody>
          <a:bodyPr anchor="ctr">
            <a:normAutofit/>
          </a:bodyPr>
          <a:lstStyle>
            <a:lvl1pPr marL="0" indent="0">
              <a:spcAft>
                <a:spcPts val="9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301229" indent="5954">
              <a:spcBef>
                <a:spcPts val="450"/>
              </a:spcBef>
              <a:spcAft>
                <a:spcPts val="900"/>
              </a:spcAft>
              <a:buFont typeface="Segoe UI" panose="020B0502040204020203" pitchFamily="34" charset="0"/>
              <a:buChar char=" "/>
              <a:defRPr sz="1200"/>
            </a:lvl2pPr>
            <a:lvl3pPr marL="857250" indent="-171450">
              <a:buFont typeface="Segoe UI" panose="020B0502040204020203" pitchFamily="34" charset="0"/>
              <a:buChar char=" "/>
              <a:defRPr/>
            </a:lvl3pPr>
            <a:lvl4pPr marL="1200150" indent="-171450">
              <a:buFont typeface="Segoe UI" panose="020B0502040204020203" pitchFamily="34" charset="0"/>
              <a:buChar char=" "/>
              <a:defRPr/>
            </a:lvl4pPr>
            <a:lvl5pPr marL="1543050" indent="-17145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0C77CC4A-4D56-0E48-9BCA-04D20CF4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514"/>
            <a:ext cx="6599246" cy="4799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04944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xmlns="" id="{CBB79B3E-720D-8E45-9440-316F5C59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514"/>
            <a:ext cx="6599246" cy="4799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9935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7667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1ADDB3-943A-4DBF-A535-FD9CF5055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8C534A1-0C27-4CCE-8DA2-959495DAF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190448C2-611B-0B49-A7F5-BEDB53AB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514"/>
            <a:ext cx="6599246" cy="4799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77589565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514"/>
            <a:ext cx="6599246" cy="4799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32A06DA-7FF5-4DDE-94D0-63A83DB241E8}"/>
              </a:ext>
            </a:extLst>
          </p:cNvPr>
          <p:cNvCxnSpPr>
            <a:cxnSpLocks/>
          </p:cNvCxnSpPr>
          <p:nvPr userDrawn="1"/>
        </p:nvCxnSpPr>
        <p:spPr>
          <a:xfrm>
            <a:off x="49203" y="685799"/>
            <a:ext cx="8188146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BC0CD5C-12EC-433F-86F9-93766F08CADE}"/>
              </a:ext>
            </a:extLst>
          </p:cNvPr>
          <p:cNvSpPr txBox="1"/>
          <p:nvPr userDrawn="1"/>
        </p:nvSpPr>
        <p:spPr>
          <a:xfrm>
            <a:off x="9020908" y="1196391"/>
            <a:ext cx="685800" cy="914400"/>
          </a:xfrm>
          <a:prstGeom prst="rect">
            <a:avLst/>
          </a:prstGeom>
        </p:spPr>
        <p:txBody>
          <a:bodyPr vert="horz" wrap="none" lIns="68580" tIns="34290" rIns="68580" bIns="34290" rtlCol="0">
            <a:noAutofit/>
          </a:bodyPr>
          <a:lstStyle/>
          <a:p>
            <a:pPr marL="0" indent="0" algn="l">
              <a:lnSpc>
                <a:spcPts val="1350"/>
              </a:lnSpc>
              <a:spcAft>
                <a:spcPts val="450"/>
              </a:spcAft>
              <a:buNone/>
            </a:pPr>
            <a:endParaRPr lang="en-IN" sz="9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8784202-F930-4423-90C1-321CCDE04C24}"/>
              </a:ext>
            </a:extLst>
          </p:cNvPr>
          <p:cNvSpPr txBox="1"/>
          <p:nvPr userDrawn="1"/>
        </p:nvSpPr>
        <p:spPr>
          <a:xfrm>
            <a:off x="8820883" y="448628"/>
            <a:ext cx="309929" cy="228600"/>
          </a:xfrm>
          <a:prstGeom prst="rect">
            <a:avLst/>
          </a:prstGeom>
        </p:spPr>
        <p:txBody>
          <a:bodyPr vert="horz" wrap="square" lIns="68580" tIns="34290" rIns="68580" bIns="34290" rtlCol="0">
            <a:noAutofit/>
          </a:bodyPr>
          <a:lstStyle/>
          <a:p>
            <a:pPr marL="0" indent="0" algn="l">
              <a:lnSpc>
                <a:spcPts val="1350"/>
              </a:lnSpc>
              <a:spcAft>
                <a:spcPts val="450"/>
              </a:spcAft>
              <a:buNone/>
            </a:pPr>
            <a:endParaRPr lang="en-IN" sz="788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007FCF8-B176-4314-8F1B-66026714428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27896" y="148354"/>
            <a:ext cx="1771650" cy="628650"/>
          </a:xfrm>
          <a:prstGeom prst="rect">
            <a:avLst/>
          </a:prstGeom>
        </p:spPr>
      </p:pic>
      <p:sp>
        <p:nvSpPr>
          <p:cNvPr id="4" name="L-shape 3">
            <a:extLst>
              <a:ext uri="{FF2B5EF4-FFF2-40B4-BE49-F238E27FC236}">
                <a16:creationId xmlns:a16="http://schemas.microsoft.com/office/drawing/2014/main" xmlns="" id="{62A75336-BC13-4240-AE0A-CE061945C44F}"/>
              </a:ext>
            </a:extLst>
          </p:cNvPr>
          <p:cNvSpPr/>
          <p:nvPr userDrawn="1"/>
        </p:nvSpPr>
        <p:spPr>
          <a:xfrm rot="10800000">
            <a:off x="1916104" y="-2"/>
            <a:ext cx="7227896" cy="5174938"/>
          </a:xfrm>
          <a:prstGeom prst="corner">
            <a:avLst>
              <a:gd name="adj1" fmla="val 1588"/>
              <a:gd name="adj2" fmla="val 1422"/>
            </a:avLst>
          </a:prstGeom>
          <a:solidFill>
            <a:srgbClr val="E4463B"/>
          </a:solidFill>
          <a:ln>
            <a:solidFill>
              <a:srgbClr val="E44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xmlns="" id="{75EC54BC-F7B2-F240-9F20-8FB9FE0A0321}"/>
              </a:ext>
            </a:extLst>
          </p:cNvPr>
          <p:cNvSpPr/>
          <p:nvPr userDrawn="1"/>
        </p:nvSpPr>
        <p:spPr>
          <a:xfrm>
            <a:off x="0" y="1683062"/>
            <a:ext cx="7227896" cy="5174939"/>
          </a:xfrm>
          <a:prstGeom prst="corner">
            <a:avLst>
              <a:gd name="adj1" fmla="val 1588"/>
              <a:gd name="adj2" fmla="val 1422"/>
            </a:avLst>
          </a:prstGeom>
          <a:solidFill>
            <a:srgbClr val="E4463B"/>
          </a:solidFill>
          <a:ln>
            <a:solidFill>
              <a:srgbClr val="E44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000DB9-53A1-F94D-A904-174EF922A3AF}"/>
              </a:ext>
            </a:extLst>
          </p:cNvPr>
          <p:cNvSpPr txBox="1"/>
          <p:nvPr userDrawn="1"/>
        </p:nvSpPr>
        <p:spPr>
          <a:xfrm>
            <a:off x="6303264" y="6569530"/>
            <a:ext cx="2282424" cy="2023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COURSE: :CO	UNIT: 1     Pg. </a:t>
            </a:r>
            <a:fld id="{9797E4EC-1DFC-48AB-99D7-D9FEFAC238D0}" type="slidenum">
              <a:rPr lang="en-US" sz="9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rPr>
              <a:pPr marL="0" indent="0" algn="l">
                <a:lnSpc>
                  <a:spcPct val="100000"/>
                </a:lnSpc>
                <a:spcAft>
                  <a:spcPts val="600"/>
                </a:spcAft>
                <a:buNone/>
              </a:pPr>
              <a:t>‹#›</a:t>
            </a:fld>
            <a:endParaRPr lang="en-US" sz="900" b="0" kern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63" r:id="rId4"/>
    <p:sldLayoutId id="2147483652" r:id="rId5"/>
    <p:sldLayoutId id="2147483661" r:id="rId6"/>
    <p:sldLayoutId id="2147483655" r:id="rId7"/>
    <p:sldLayoutId id="2147483664" r:id="rId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1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6058321" y="5000625"/>
            <a:ext cx="2820554" cy="7654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u="sng" dirty="0"/>
          </a:p>
        </p:txBody>
      </p:sp>
    </p:spTree>
    <p:extLst>
      <p:ext uri="{BB962C8B-B14F-4D97-AF65-F5344CB8AC3E}">
        <p14:creationId xmlns:p14="http://schemas.microsoft.com/office/powerpoint/2010/main" xmlns="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3223E95-8FD5-4818-A348-05455E378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242852" cy="5105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b="1" u="sng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BINARY-CODED-DECIMAL CODE</a:t>
            </a:r>
          </a:p>
          <a:p>
            <a:pPr marL="33655" marR="5080" algn="just">
              <a:lnSpc>
                <a:spcPct val="150000"/>
              </a:lnSpc>
              <a:spcBef>
                <a:spcPts val="10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digit of a decimal number is represented by its binary  equivalent</a:t>
            </a:r>
          </a:p>
          <a:p>
            <a:pPr marL="12700" algn="just">
              <a:lnSpc>
                <a:spcPct val="150000"/>
              </a:lnSpc>
              <a:spcBef>
                <a:spcPts val="990"/>
              </a:spcBef>
              <a:tabLst>
                <a:tab pos="646430" algn="l"/>
                <a:tab pos="1233170" algn="l"/>
                <a:tab pos="1918335" algn="l"/>
              </a:tabLst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	7	4	(Decimal)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1000	0111	0100	(BCD)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the four bit binary numbers from 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0000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through </a:t>
            </a:r>
            <a:r>
              <a:rPr lang="en-US" b="1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1001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 used</a:t>
            </a:r>
          </a:p>
          <a:p>
            <a:pPr marL="0" indent="0" algn="just">
              <a:lnSpc>
                <a:spcPct val="150000"/>
              </a:lnSpc>
              <a:spcBef>
                <a:spcPts val="990"/>
              </a:spcBef>
              <a:buNone/>
            </a:pPr>
            <a:r>
              <a:rPr lang="en-US" b="1" u="sng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 OF BCD AND BINARY</a:t>
            </a:r>
          </a:p>
          <a:p>
            <a:pPr marL="76200" algn="just">
              <a:lnSpc>
                <a:spcPct val="150000"/>
              </a:lnSpc>
              <a:spcBef>
                <a:spcPts val="100"/>
              </a:spcBef>
              <a:tabLst>
                <a:tab pos="682625" algn="l"/>
                <a:tab pos="2463165" algn="l"/>
              </a:tabLst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137</a:t>
            </a:r>
            <a:r>
              <a:rPr lang="en-US" b="1" baseline="-24305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	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   10001001</a:t>
            </a:r>
            <a:r>
              <a:rPr lang="en-US" b="1" baseline="-24305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	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(Binary) - require only 8 bits</a:t>
            </a:r>
          </a:p>
          <a:p>
            <a:pPr marL="76200" algn="just">
              <a:lnSpc>
                <a:spcPct val="150000"/>
              </a:lnSpc>
              <a:spcBef>
                <a:spcPts val="1220"/>
              </a:spcBef>
              <a:tabLst>
                <a:tab pos="619125" algn="l"/>
              </a:tabLst>
            </a:pPr>
            <a:r>
              <a:rPr lang="en-US" b="1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137</a:t>
            </a:r>
            <a:r>
              <a:rPr lang="en-US" b="1" baseline="-24305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	</a:t>
            </a:r>
            <a:r>
              <a:rPr lang="en-US" b="1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0001 0011 0111</a:t>
            </a:r>
            <a:r>
              <a:rPr lang="en-US" b="1" baseline="-24305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BCD                   </a:t>
            </a:r>
            <a:r>
              <a:rPr lang="en-US" b="1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(BCD) - require 12 bits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AB688D3-C88A-4085-9B90-43B9D0CB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74097150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04799" y="1371600"/>
            <a:ext cx="8520545" cy="510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(r - l)'s Complement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r's</a:t>
            </a:r>
            <a:r>
              <a:rPr lang="en-US" dirty="0" smtClean="0"/>
              <a:t>) Complement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Complements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93F64C5-58AE-4BEE-B958-9AE899779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286933"/>
            <a:ext cx="8207022" cy="520135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b="1" u="sng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DEFINITION: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symbolic notation used to describe the microoperation transfers among registers is called a </a:t>
            </a:r>
            <a:r>
              <a:rPr lang="en-US" sz="1800" b="1" dirty="0">
                <a:solidFill>
                  <a:srgbClr val="00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register transfer language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 term </a:t>
            </a:r>
            <a:r>
              <a:rPr lang="en-US" sz="1800" dirty="0">
                <a:solidFill>
                  <a:srgbClr val="003300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"</a:t>
            </a:r>
            <a:r>
              <a:rPr lang="en-US" sz="1800" b="1" dirty="0">
                <a:solidFill>
                  <a:srgbClr val="003300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register transfer</a:t>
            </a:r>
            <a:r>
              <a:rPr lang="en-US" sz="1800" dirty="0">
                <a:solidFill>
                  <a:srgbClr val="003300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"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implies the availability of hardware logic circuits that can perform</a:t>
            </a:r>
            <a:r>
              <a:rPr lang="en-US" sz="1800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stated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microoperation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transfer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result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operation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same or another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register.</a:t>
            </a:r>
            <a:endParaRPr lang="en-IN" dirty="0"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word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solidFill>
                  <a:srgbClr val="003300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"language"</a:t>
            </a:r>
            <a:r>
              <a:rPr lang="en-US" sz="1800" b="1" spc="-20" dirty="0">
                <a:solidFill>
                  <a:srgbClr val="003300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borrowed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from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programmers,</a:t>
            </a:r>
            <a:r>
              <a:rPr lang="en-US" sz="1800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who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apply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this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term</a:t>
            </a:r>
            <a:r>
              <a:rPr lang="en-US" sz="1800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 programming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languages.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register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transfer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language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system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expressing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symbolic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form</a:t>
            </a:r>
            <a:r>
              <a:rPr lang="en-US" sz="1800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 microoperation sequences among the registers of a digital</a:t>
            </a:r>
            <a:r>
              <a:rPr lang="en-US" sz="1800" spc="-1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module.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9A74D37-59EB-4592-8B7C-165E8991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37067"/>
            <a:ext cx="6923096" cy="485068"/>
          </a:xfrm>
        </p:spPr>
        <p:txBody>
          <a:bodyPr>
            <a:noAutofit/>
          </a:bodyPr>
          <a:lstStyle/>
          <a:p>
            <a:r>
              <a:rPr lang="en-US" altLang="en-US" dirty="0">
                <a:cs typeface="Arial" panose="020B0604020202020204" pitchFamily="34" charset="0"/>
              </a:rPr>
              <a:t>REGISTER TRANSFER LANGUAGE</a:t>
            </a:r>
            <a:r>
              <a:rPr lang="en-US" altLang="en-US" b="1" dirty="0">
                <a:solidFill>
                  <a:srgbClr val="003300"/>
                </a:solidFill>
                <a:cs typeface="Arial" panose="020B0604020202020204" pitchFamily="34" charset="0"/>
              </a:rPr>
              <a:t/>
            </a:r>
            <a:br>
              <a:rPr lang="en-US" altLang="en-US" b="1" dirty="0">
                <a:solidFill>
                  <a:srgbClr val="003300"/>
                </a:solidFill>
                <a:cs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580142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66A172A-AE1A-4C47-B973-7EA789231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065038"/>
            <a:ext cx="8096922" cy="509909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66"/>
                </a:solidFill>
              </a:rPr>
              <a:t>DEFINITION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Information transfer from one register to another is designated in symbolic form by means of a replacement operator is known as </a:t>
            </a:r>
            <a:r>
              <a:rPr lang="en-US" sz="1800" b="1" dirty="0">
                <a:solidFill>
                  <a:srgbClr val="00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Transfer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00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R2 ← R1</a:t>
            </a:r>
            <a:endParaRPr lang="en-IN" b="1" dirty="0">
              <a:solidFill>
                <a:srgbClr val="0033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Denotes a transfer of the content of register R1 into register R2.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statement written in a register transfer notation implies a hardware construction for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implementing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transfer.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3CB794F-B214-4078-AF24-1E522B72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2" y="172122"/>
            <a:ext cx="6690014" cy="561302"/>
          </a:xfrm>
        </p:spPr>
        <p:txBody>
          <a:bodyPr/>
          <a:lstStyle/>
          <a:p>
            <a:r>
              <a:rPr lang="en-US" dirty="0"/>
              <a:t>REGISTER TRANSFERS</a:t>
            </a:r>
            <a:endParaRPr lang="en-IN" dirty="0"/>
          </a:p>
        </p:txBody>
      </p:sp>
      <p:pic>
        <p:nvPicPr>
          <p:cNvPr id="6" name="image3.png">
            <a:extLst>
              <a:ext uri="{FF2B5EF4-FFF2-40B4-BE49-F238E27FC236}">
                <a16:creationId xmlns="" xmlns:a16="http://schemas.microsoft.com/office/drawing/2014/main" id="{9A540FF5-064C-4591-9FD3-F1E7385325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880" y="4878562"/>
            <a:ext cx="3495857" cy="914400"/>
          </a:xfrm>
          <a:prstGeom prst="rect">
            <a:avLst/>
          </a:prstGeom>
        </p:spPr>
      </p:pic>
      <p:pic>
        <p:nvPicPr>
          <p:cNvPr id="8" name="image4.png">
            <a:extLst>
              <a:ext uri="{FF2B5EF4-FFF2-40B4-BE49-F238E27FC236}">
                <a16:creationId xmlns="" xmlns:a16="http://schemas.microsoft.com/office/drawing/2014/main" id="{A36DAC1D-5135-4F83-8DCC-66E3FEFD866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2644" y="4620912"/>
            <a:ext cx="3169920" cy="12694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3DB68EC-DBD6-4C38-BD6F-5E548A853095}"/>
              </a:ext>
            </a:extLst>
          </p:cNvPr>
          <p:cNvSpPr txBox="1"/>
          <p:nvPr/>
        </p:nvSpPr>
        <p:spPr>
          <a:xfrm>
            <a:off x="537881" y="5890315"/>
            <a:ext cx="3549649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300" b="1" dirty="0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 2.1:TRANSFERS FROM R1 TO R2 WHEN P=1</a:t>
            </a:r>
            <a:endParaRPr lang="en-IN" sz="1300" b="1" dirty="0">
              <a:solidFill>
                <a:srgbClr val="66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21F42CC-E6E1-4613-9593-D8425ECF4256}"/>
              </a:ext>
            </a:extLst>
          </p:cNvPr>
          <p:cNvSpPr txBox="1"/>
          <p:nvPr/>
        </p:nvSpPr>
        <p:spPr>
          <a:xfrm>
            <a:off x="537881" y="589031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9354D86-B878-4562-AC86-F0142B1C5921}"/>
              </a:ext>
            </a:extLst>
          </p:cNvPr>
          <p:cNvSpPr txBox="1"/>
          <p:nvPr/>
        </p:nvSpPr>
        <p:spPr>
          <a:xfrm>
            <a:off x="4394499" y="2979868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B8C1FAD-4F53-4592-AD1E-1E557EADBBFB}"/>
              </a:ext>
            </a:extLst>
          </p:cNvPr>
          <p:cNvSpPr txBox="1"/>
          <p:nvPr/>
        </p:nvSpPr>
        <p:spPr>
          <a:xfrm>
            <a:off x="4394499" y="2979868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9EADE17-EC4F-43CF-8B93-EE8E7F0A4619}"/>
              </a:ext>
            </a:extLst>
          </p:cNvPr>
          <p:cNvSpPr txBox="1"/>
          <p:nvPr/>
        </p:nvSpPr>
        <p:spPr>
          <a:xfrm>
            <a:off x="5056470" y="5889309"/>
            <a:ext cx="2976094" cy="58769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EFA50B0-8F22-417F-9421-A63514CB70D6}"/>
              </a:ext>
            </a:extLst>
          </p:cNvPr>
          <p:cNvSpPr txBox="1"/>
          <p:nvPr/>
        </p:nvSpPr>
        <p:spPr>
          <a:xfrm>
            <a:off x="5308899" y="5868352"/>
            <a:ext cx="2603351" cy="37164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 2.2: TIMING DIAGRAM</a:t>
            </a:r>
            <a:endParaRPr lang="en-IN" sz="1200" b="1" dirty="0">
              <a:solidFill>
                <a:srgbClr val="66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47130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81C732D-F251-489F-90BC-DA748661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185530"/>
            <a:ext cx="6724313" cy="547894"/>
          </a:xfrm>
        </p:spPr>
        <p:txBody>
          <a:bodyPr/>
          <a:lstStyle/>
          <a:p>
            <a:r>
              <a:rPr lang="en-US" dirty="0"/>
              <a:t>REGISTER TRANSFERS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12109E7-99B0-4B25-A1DD-00D7E60E093B}"/>
              </a:ext>
            </a:extLst>
          </p:cNvPr>
          <p:cNvSpPr txBox="1"/>
          <p:nvPr/>
        </p:nvSpPr>
        <p:spPr>
          <a:xfrm>
            <a:off x="1616765" y="1510748"/>
            <a:ext cx="2385392" cy="120594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b="1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2.1: BASIC SYMBOLS USED FOR REGISTER TRANSFERS</a:t>
            </a:r>
            <a:endParaRPr lang="en-IN" b="1" dirty="0">
              <a:solidFill>
                <a:srgbClr val="00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5" name="Group 33">
            <a:extLst>
              <a:ext uri="{FF2B5EF4-FFF2-40B4-BE49-F238E27FC236}">
                <a16:creationId xmlns="" xmlns:a16="http://schemas.microsoft.com/office/drawing/2014/main" id="{0A2659B4-71EC-4473-A750-C1523F9D2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64870237"/>
              </p:ext>
            </p:extLst>
          </p:nvPr>
        </p:nvGraphicFramePr>
        <p:xfrm>
          <a:off x="304800" y="1935479"/>
          <a:ext cx="8637588" cy="381596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872770156"/>
                    </a:ext>
                  </a:extLst>
                </a:gridCol>
                <a:gridCol w="3352800">
                  <a:extLst>
                    <a:ext uri="{9D8B030D-6E8A-4147-A177-3AD203B41FA5}">
                      <a16:colId xmlns="" xmlns:a16="http://schemas.microsoft.com/office/drawing/2014/main" val="1035244022"/>
                    </a:ext>
                  </a:extLst>
                </a:gridCol>
                <a:gridCol w="2922588">
                  <a:extLst>
                    <a:ext uri="{9D8B030D-6E8A-4147-A177-3AD203B41FA5}">
                      <a16:colId xmlns="" xmlns:a16="http://schemas.microsoft.com/office/drawing/2014/main" val="1152103049"/>
                    </a:ext>
                  </a:extLst>
                </a:gridCol>
              </a:tblGrid>
              <a:tr h="456841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Basic Symbols for Register Transfers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0133161"/>
                  </a:ext>
                </a:extLst>
              </a:tr>
              <a:tr h="456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1878041"/>
                  </a:ext>
                </a:extLst>
              </a:tr>
              <a:tr h="7255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Letters &amp; numerals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Denotes a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MAR, 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7935949"/>
                  </a:ext>
                </a:extLst>
              </a:tr>
              <a:tr h="7255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Parenthesis ( 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Denotes a part of a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R2(0-7), R2(L)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68834722"/>
                  </a:ext>
                </a:extLst>
              </a:tr>
              <a:tr h="7255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Arrow 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Denotes transfer of information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R2 ← 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76857066"/>
                  </a:ext>
                </a:extLst>
              </a:tr>
              <a:tr h="7255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Comma ,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Separates two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microoperations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R2 ← R1, R1 ← 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7846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975131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EBC8322-4D59-474A-BCDD-AA70EEFB8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391478"/>
            <a:ext cx="8043134" cy="50855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1800" dirty="0"/>
              <a:t>Paths must be provided to transfer information from one register to another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dirty="0"/>
              <a:t>A </a:t>
            </a:r>
            <a:r>
              <a:rPr lang="en-US" altLang="en-US" sz="1800" b="1" dirty="0">
                <a:solidFill>
                  <a:srgbClr val="003300"/>
                </a:solidFill>
              </a:rPr>
              <a:t>Common Bus System</a:t>
            </a:r>
            <a:r>
              <a:rPr lang="en-US" altLang="en-US" sz="1800" dirty="0"/>
              <a:t> is a scheme for transferring information between registers in a multiple-register configuration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b="1" dirty="0">
                <a:solidFill>
                  <a:srgbClr val="990000"/>
                </a:solidFill>
              </a:rPr>
              <a:t>A bus</a:t>
            </a:r>
            <a:r>
              <a:rPr lang="en-US" altLang="en-US" sz="1800" dirty="0"/>
              <a:t>: set of common lines, one for each bit of a register, through which binary information is transferred one at a time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dirty="0"/>
              <a:t>Control signals determine which register is selected by the bus during each particular register transfer.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F2823E6-B5D1-487F-84DD-0DA780A0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98" y="0"/>
            <a:ext cx="6668498" cy="733424"/>
          </a:xfrm>
        </p:spPr>
        <p:txBody>
          <a:bodyPr/>
          <a:lstStyle/>
          <a:p>
            <a:r>
              <a:rPr lang="en-US" dirty="0"/>
              <a:t>BUS AND MEMORY TRANSFERS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752046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5CF3E721-8177-4DDA-9ADA-43D49A75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0766"/>
            <a:ext cx="6700771" cy="550544"/>
          </a:xfrm>
        </p:spPr>
        <p:txBody>
          <a:bodyPr/>
          <a:lstStyle/>
          <a:p>
            <a:r>
              <a:rPr lang="en-US" dirty="0"/>
              <a:t>BUS AND MEMORY TRANSFERS</a:t>
            </a:r>
            <a:endParaRPr lang="en-IN" dirty="0"/>
          </a:p>
        </p:txBody>
      </p:sp>
      <p:sp>
        <p:nvSpPr>
          <p:cNvPr id="259" name="Rectangle 3">
            <a:extLst>
              <a:ext uri="{FF2B5EF4-FFF2-40B4-BE49-F238E27FC236}">
                <a16:creationId xmlns="" xmlns:a16="http://schemas.microsoft.com/office/drawing/2014/main" id="{CF6F749B-0743-417A-B57F-88BCBB52F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2509838"/>
            <a:ext cx="1066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0" name="Text Box 4">
            <a:extLst>
              <a:ext uri="{FF2B5EF4-FFF2-40B4-BE49-F238E27FC236}">
                <a16:creationId xmlns="" xmlns:a16="http://schemas.microsoft.com/office/drawing/2014/main" id="{674C7C68-B1F9-4910-83A4-EF2E2307B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2466975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3  2  1  0</a:t>
            </a:r>
          </a:p>
        </p:txBody>
      </p:sp>
      <p:sp>
        <p:nvSpPr>
          <p:cNvPr id="261" name="Text Box 5">
            <a:extLst>
              <a:ext uri="{FF2B5EF4-FFF2-40B4-BE49-F238E27FC236}">
                <a16:creationId xmlns="" xmlns:a16="http://schemas.microsoft.com/office/drawing/2014/main" id="{049D48A2-D8A7-4C22-9B53-EC8996662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21478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Register D</a:t>
            </a:r>
          </a:p>
        </p:txBody>
      </p:sp>
      <p:sp>
        <p:nvSpPr>
          <p:cNvPr id="262" name="Line 6">
            <a:extLst>
              <a:ext uri="{FF2B5EF4-FFF2-40B4-BE49-F238E27FC236}">
                <a16:creationId xmlns="" xmlns:a16="http://schemas.microsoft.com/office/drawing/2014/main" id="{58ECE456-DCAE-46B7-9025-C9F7A66E6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4538" y="2819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3" name="Line 7">
            <a:extLst>
              <a:ext uri="{FF2B5EF4-FFF2-40B4-BE49-F238E27FC236}">
                <a16:creationId xmlns="" xmlns:a16="http://schemas.microsoft.com/office/drawing/2014/main" id="{4420C7EA-3EC9-4BE1-B261-C96A096E9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1588" y="28241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4" name="Line 8">
            <a:extLst>
              <a:ext uri="{FF2B5EF4-FFF2-40B4-BE49-F238E27FC236}">
                <a16:creationId xmlns="" xmlns:a16="http://schemas.microsoft.com/office/drawing/2014/main" id="{F7FF55F1-D475-4F39-BE05-63073517D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4475" y="28241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5" name="Line 9">
            <a:extLst>
              <a:ext uri="{FF2B5EF4-FFF2-40B4-BE49-F238E27FC236}">
                <a16:creationId xmlns="" xmlns:a16="http://schemas.microsoft.com/office/drawing/2014/main" id="{307E15C3-736B-46C8-9E6E-57D8AE994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28241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" name="Text Box 10">
            <a:extLst>
              <a:ext uri="{FF2B5EF4-FFF2-40B4-BE49-F238E27FC236}">
                <a16:creationId xmlns="" xmlns:a16="http://schemas.microsoft.com/office/drawing/2014/main" id="{400E85EC-461D-411E-A637-8569D02AE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86113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cs typeface="Arial" panose="020B0604020202020204" pitchFamily="34" charset="0"/>
              </a:rPr>
              <a:t>D</a:t>
            </a:r>
            <a:r>
              <a:rPr lang="en-US" altLang="en-US" sz="1400" baseline="-25000">
                <a:cs typeface="Arial" panose="020B0604020202020204" pitchFamily="34" charset="0"/>
              </a:rPr>
              <a:t>3</a:t>
            </a:r>
            <a:r>
              <a:rPr lang="en-US" altLang="en-US" sz="1400">
                <a:cs typeface="Arial" panose="020B0604020202020204" pitchFamily="34" charset="0"/>
              </a:rPr>
              <a:t>  D</a:t>
            </a:r>
            <a:r>
              <a:rPr lang="en-US" altLang="en-US" sz="1400" baseline="-25000">
                <a:cs typeface="Arial" panose="020B0604020202020204" pitchFamily="34" charset="0"/>
              </a:rPr>
              <a:t>2</a:t>
            </a:r>
            <a:r>
              <a:rPr lang="en-US" altLang="en-US" sz="1400">
                <a:cs typeface="Arial" panose="020B0604020202020204" pitchFamily="34" charset="0"/>
              </a:rPr>
              <a:t>  D</a:t>
            </a:r>
            <a:r>
              <a:rPr lang="en-US" altLang="en-US" sz="1400" baseline="-25000">
                <a:cs typeface="Arial" panose="020B0604020202020204" pitchFamily="34" charset="0"/>
              </a:rPr>
              <a:t>1</a:t>
            </a:r>
            <a:r>
              <a:rPr lang="en-US" altLang="en-US" sz="1400">
                <a:cs typeface="Arial" panose="020B0604020202020204" pitchFamily="34" charset="0"/>
              </a:rPr>
              <a:t>  D</a:t>
            </a:r>
            <a:r>
              <a:rPr lang="en-US" altLang="en-US" sz="1400" baseline="-25000">
                <a:cs typeface="Arial" panose="020B0604020202020204" pitchFamily="34" charset="0"/>
              </a:rPr>
              <a:t>0</a:t>
            </a:r>
            <a:r>
              <a:rPr lang="en-US" altLang="en-US" sz="1600">
                <a:cs typeface="Arial" panose="020B0604020202020204" pitchFamily="34" charset="0"/>
              </a:rPr>
              <a:t>  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67" name="Rectangle 11">
            <a:extLst>
              <a:ext uri="{FF2B5EF4-FFF2-40B4-BE49-F238E27FC236}">
                <a16:creationId xmlns="" xmlns:a16="http://schemas.microsoft.com/office/drawing/2014/main" id="{1D4A7EF6-609B-47EF-8FEE-367DE5D61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2495550"/>
            <a:ext cx="1066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8" name="Text Box 12">
            <a:extLst>
              <a:ext uri="{FF2B5EF4-FFF2-40B4-BE49-F238E27FC236}">
                <a16:creationId xmlns="" xmlns:a16="http://schemas.microsoft.com/office/drawing/2014/main" id="{92CBD070-FE1E-43C3-8BDF-3651AFD47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452688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3  2  1  0</a:t>
            </a:r>
          </a:p>
        </p:txBody>
      </p:sp>
      <p:sp>
        <p:nvSpPr>
          <p:cNvPr id="269" name="Text Box 13">
            <a:extLst>
              <a:ext uri="{FF2B5EF4-FFF2-40B4-BE49-F238E27FC236}">
                <a16:creationId xmlns="" xmlns:a16="http://schemas.microsoft.com/office/drawing/2014/main" id="{6855712B-CEF4-4AF5-AE00-4EB3D11F5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3" y="2133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Register C</a:t>
            </a:r>
          </a:p>
        </p:txBody>
      </p:sp>
      <p:sp>
        <p:nvSpPr>
          <p:cNvPr id="270" name="Line 14">
            <a:extLst>
              <a:ext uri="{FF2B5EF4-FFF2-40B4-BE49-F238E27FC236}">
                <a16:creationId xmlns="" xmlns:a16="http://schemas.microsoft.com/office/drawing/2014/main" id="{7FE8CA76-B3B4-47C1-97C0-01C0EF808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1450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1" name="Line 15">
            <a:extLst>
              <a:ext uri="{FF2B5EF4-FFF2-40B4-BE49-F238E27FC236}">
                <a16:creationId xmlns="" xmlns:a16="http://schemas.microsoft.com/office/drawing/2014/main" id="{EC129FF2-CF3A-46EC-8964-5EDB2BFFA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0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2" name="Line 16">
            <a:extLst>
              <a:ext uri="{FF2B5EF4-FFF2-40B4-BE49-F238E27FC236}">
                <a16:creationId xmlns="" xmlns:a16="http://schemas.microsoft.com/office/drawing/2014/main" id="{5A5BE0D6-2049-4894-BAAA-184A51BF7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1388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3" name="Line 17">
            <a:extLst>
              <a:ext uri="{FF2B5EF4-FFF2-40B4-BE49-F238E27FC236}">
                <a16:creationId xmlns="" xmlns:a16="http://schemas.microsoft.com/office/drawing/2014/main" id="{013EF077-4734-4750-8AD2-6B0A4BBFF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2850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4" name="Text Box 18">
            <a:extLst>
              <a:ext uri="{FF2B5EF4-FFF2-40B4-BE49-F238E27FC236}">
                <a16:creationId xmlns="" xmlns:a16="http://schemas.microsoft.com/office/drawing/2014/main" id="{89B20627-E1E0-4ECE-96D3-9B19875D2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113" y="3167063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cs typeface="Arial" panose="020B0604020202020204" pitchFamily="34" charset="0"/>
              </a:rPr>
              <a:t>C</a:t>
            </a:r>
            <a:r>
              <a:rPr lang="en-US" altLang="en-US" sz="1400" baseline="-25000">
                <a:cs typeface="Arial" panose="020B0604020202020204" pitchFamily="34" charset="0"/>
              </a:rPr>
              <a:t>3</a:t>
            </a:r>
            <a:r>
              <a:rPr lang="en-US" altLang="en-US" sz="1400">
                <a:cs typeface="Arial" panose="020B0604020202020204" pitchFamily="34" charset="0"/>
              </a:rPr>
              <a:t>  C</a:t>
            </a:r>
            <a:r>
              <a:rPr lang="en-US" altLang="en-US" sz="1400" baseline="-25000">
                <a:cs typeface="Arial" panose="020B0604020202020204" pitchFamily="34" charset="0"/>
              </a:rPr>
              <a:t>2</a:t>
            </a:r>
            <a:r>
              <a:rPr lang="en-US" altLang="en-US" sz="1400">
                <a:cs typeface="Arial" panose="020B0604020202020204" pitchFamily="34" charset="0"/>
              </a:rPr>
              <a:t>  C</a:t>
            </a:r>
            <a:r>
              <a:rPr lang="en-US" altLang="en-US" sz="1400" baseline="-25000">
                <a:cs typeface="Arial" panose="020B0604020202020204" pitchFamily="34" charset="0"/>
              </a:rPr>
              <a:t>1</a:t>
            </a:r>
            <a:r>
              <a:rPr lang="en-US" altLang="en-US" sz="1400">
                <a:cs typeface="Arial" panose="020B0604020202020204" pitchFamily="34" charset="0"/>
              </a:rPr>
              <a:t>  C</a:t>
            </a:r>
            <a:r>
              <a:rPr lang="en-US" altLang="en-US" sz="1400" baseline="-25000">
                <a:cs typeface="Arial" panose="020B0604020202020204" pitchFamily="34" charset="0"/>
              </a:rPr>
              <a:t>0</a:t>
            </a:r>
            <a:r>
              <a:rPr lang="en-US" altLang="en-US" sz="1600">
                <a:cs typeface="Arial" panose="020B0604020202020204" pitchFamily="34" charset="0"/>
              </a:rPr>
              <a:t>  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75" name="Rectangle 19">
            <a:extLst>
              <a:ext uri="{FF2B5EF4-FFF2-40B4-BE49-F238E27FC236}">
                <a16:creationId xmlns="" xmlns:a16="http://schemas.microsoft.com/office/drawing/2014/main" id="{B9BFADEA-DFAD-4073-8CA4-0A72E9E0B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538" y="2495550"/>
            <a:ext cx="1066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" name="Text Box 20">
            <a:extLst>
              <a:ext uri="{FF2B5EF4-FFF2-40B4-BE49-F238E27FC236}">
                <a16:creationId xmlns="" xmlns:a16="http://schemas.microsoft.com/office/drawing/2014/main" id="{816071CA-6E33-4C68-AA12-57521BD0A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452688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3  2  1  0</a:t>
            </a:r>
          </a:p>
        </p:txBody>
      </p:sp>
      <p:sp>
        <p:nvSpPr>
          <p:cNvPr id="277" name="Text Box 21">
            <a:extLst>
              <a:ext uri="{FF2B5EF4-FFF2-40B4-BE49-F238E27FC236}">
                <a16:creationId xmlns="" xmlns:a16="http://schemas.microsoft.com/office/drawing/2014/main" id="{A57BC00E-C3F1-4DC4-9047-0D7899BB8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13" y="2133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Register B</a:t>
            </a:r>
          </a:p>
        </p:txBody>
      </p:sp>
      <p:sp>
        <p:nvSpPr>
          <p:cNvPr id="278" name="Line 22">
            <a:extLst>
              <a:ext uri="{FF2B5EF4-FFF2-40B4-BE49-F238E27FC236}">
                <a16:creationId xmlns="" xmlns:a16="http://schemas.microsoft.com/office/drawing/2014/main" id="{799976B5-F06C-4884-B10B-B726C7D6D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2650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9" name="Line 23">
            <a:extLst>
              <a:ext uri="{FF2B5EF4-FFF2-40B4-BE49-F238E27FC236}">
                <a16:creationId xmlns="" xmlns:a16="http://schemas.microsoft.com/office/drawing/2014/main" id="{04239B16-D1A1-4953-8868-32C231FD0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0" name="Line 24">
            <a:extLst>
              <a:ext uri="{FF2B5EF4-FFF2-40B4-BE49-F238E27FC236}">
                <a16:creationId xmlns="" xmlns:a16="http://schemas.microsoft.com/office/drawing/2014/main" id="{87E753E8-AB9A-4793-ACA0-9C32BAB77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588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1" name="Line 25">
            <a:extLst>
              <a:ext uri="{FF2B5EF4-FFF2-40B4-BE49-F238E27FC236}">
                <a16:creationId xmlns="" xmlns:a16="http://schemas.microsoft.com/office/drawing/2014/main" id="{3C3EE17B-7103-4BDB-90AB-BDFDDCC48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4050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2" name="Text Box 26">
            <a:extLst>
              <a:ext uri="{FF2B5EF4-FFF2-40B4-BE49-F238E27FC236}">
                <a16:creationId xmlns="" xmlns:a16="http://schemas.microsoft.com/office/drawing/2014/main" id="{FE506FFE-1A0E-4FD1-BA03-129E45293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3167063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cs typeface="Arial" panose="020B0604020202020204" pitchFamily="34" charset="0"/>
              </a:rPr>
              <a:t>B</a:t>
            </a:r>
            <a:r>
              <a:rPr lang="en-US" altLang="en-US" sz="1400" baseline="-25000">
                <a:cs typeface="Arial" panose="020B0604020202020204" pitchFamily="34" charset="0"/>
              </a:rPr>
              <a:t>3</a:t>
            </a:r>
            <a:r>
              <a:rPr lang="en-US" altLang="en-US" sz="1400">
                <a:cs typeface="Arial" panose="020B0604020202020204" pitchFamily="34" charset="0"/>
              </a:rPr>
              <a:t>  B</a:t>
            </a:r>
            <a:r>
              <a:rPr lang="en-US" altLang="en-US" sz="1400" baseline="-25000">
                <a:cs typeface="Arial" panose="020B0604020202020204" pitchFamily="34" charset="0"/>
              </a:rPr>
              <a:t>2</a:t>
            </a:r>
            <a:r>
              <a:rPr lang="en-US" altLang="en-US" sz="1400">
                <a:cs typeface="Arial" panose="020B0604020202020204" pitchFamily="34" charset="0"/>
              </a:rPr>
              <a:t>  B</a:t>
            </a:r>
            <a:r>
              <a:rPr lang="en-US" altLang="en-US" sz="1400" baseline="-25000">
                <a:cs typeface="Arial" panose="020B0604020202020204" pitchFamily="34" charset="0"/>
              </a:rPr>
              <a:t>1</a:t>
            </a:r>
            <a:r>
              <a:rPr lang="en-US" altLang="en-US" sz="1400">
                <a:cs typeface="Arial" panose="020B0604020202020204" pitchFamily="34" charset="0"/>
              </a:rPr>
              <a:t>  B</a:t>
            </a:r>
            <a:r>
              <a:rPr lang="en-US" altLang="en-US" sz="1400" baseline="-25000">
                <a:cs typeface="Arial" panose="020B0604020202020204" pitchFamily="34" charset="0"/>
              </a:rPr>
              <a:t>0</a:t>
            </a:r>
            <a:r>
              <a:rPr lang="en-US" altLang="en-US" sz="1600">
                <a:cs typeface="Arial" panose="020B0604020202020204" pitchFamily="34" charset="0"/>
              </a:rPr>
              <a:t>  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83" name="Rectangle 27">
            <a:extLst>
              <a:ext uri="{FF2B5EF4-FFF2-40B4-BE49-F238E27FC236}">
                <a16:creationId xmlns="" xmlns:a16="http://schemas.microsoft.com/office/drawing/2014/main" id="{17CFF40B-E74B-4D6A-A30B-C78AA118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38" y="2495550"/>
            <a:ext cx="1066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4" name="Text Box 28">
            <a:extLst>
              <a:ext uri="{FF2B5EF4-FFF2-40B4-BE49-F238E27FC236}">
                <a16:creationId xmlns="" xmlns:a16="http://schemas.microsoft.com/office/drawing/2014/main" id="{EE30913C-C233-47C3-9F33-A9E646925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452688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3  2  1  0</a:t>
            </a:r>
          </a:p>
        </p:txBody>
      </p:sp>
      <p:sp>
        <p:nvSpPr>
          <p:cNvPr id="285" name="Text Box 29">
            <a:extLst>
              <a:ext uri="{FF2B5EF4-FFF2-40B4-BE49-F238E27FC236}">
                <a16:creationId xmlns="" xmlns:a16="http://schemas.microsoft.com/office/drawing/2014/main" id="{6BFA3674-D9DC-41FD-BAB0-E7EEE7AD9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913" y="2133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Register A</a:t>
            </a:r>
          </a:p>
        </p:txBody>
      </p:sp>
      <p:sp>
        <p:nvSpPr>
          <p:cNvPr id="286" name="Line 30">
            <a:extLst>
              <a:ext uri="{FF2B5EF4-FFF2-40B4-BE49-F238E27FC236}">
                <a16:creationId xmlns="" xmlns:a16="http://schemas.microsoft.com/office/drawing/2014/main" id="{B90383D7-DF6A-4657-BDAF-7BC2E1ACA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3850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" name="Line 31">
            <a:extLst>
              <a:ext uri="{FF2B5EF4-FFF2-40B4-BE49-F238E27FC236}">
                <a16:creationId xmlns="" xmlns:a16="http://schemas.microsoft.com/office/drawing/2014/main" id="{BFD63B37-0E39-4BE8-9687-5298A31F6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900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8" name="Line 32">
            <a:extLst>
              <a:ext uri="{FF2B5EF4-FFF2-40B4-BE49-F238E27FC236}">
                <a16:creationId xmlns="" xmlns:a16="http://schemas.microsoft.com/office/drawing/2014/main" id="{E1973FD1-FAA1-4DA7-9226-68918D8E3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3788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9" name="Line 33">
            <a:extLst>
              <a:ext uri="{FF2B5EF4-FFF2-40B4-BE49-F238E27FC236}">
                <a16:creationId xmlns="" xmlns:a16="http://schemas.microsoft.com/office/drawing/2014/main" id="{75EEA54D-61AD-4954-96F2-301D1F2E0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5250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0" name="Text Box 34">
            <a:extLst>
              <a:ext uri="{FF2B5EF4-FFF2-40B4-BE49-F238E27FC236}">
                <a16:creationId xmlns="" xmlns:a16="http://schemas.microsoft.com/office/drawing/2014/main" id="{5CC734F8-4D8D-40CC-933C-C91D67ACA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3167063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cs typeface="Arial" panose="020B0604020202020204" pitchFamily="34" charset="0"/>
              </a:rPr>
              <a:t>A</a:t>
            </a:r>
            <a:r>
              <a:rPr lang="en-US" altLang="en-US" sz="1400" baseline="-25000">
                <a:cs typeface="Arial" panose="020B0604020202020204" pitchFamily="34" charset="0"/>
              </a:rPr>
              <a:t>3</a:t>
            </a:r>
            <a:r>
              <a:rPr lang="en-US" altLang="en-US" sz="1400">
                <a:cs typeface="Arial" panose="020B0604020202020204" pitchFamily="34" charset="0"/>
              </a:rPr>
              <a:t>  A</a:t>
            </a:r>
            <a:r>
              <a:rPr lang="en-US" altLang="en-US" sz="1400" baseline="-25000">
                <a:cs typeface="Arial" panose="020B0604020202020204" pitchFamily="34" charset="0"/>
              </a:rPr>
              <a:t>2</a:t>
            </a:r>
            <a:r>
              <a:rPr lang="en-US" altLang="en-US" sz="1400">
                <a:cs typeface="Arial" panose="020B0604020202020204" pitchFamily="34" charset="0"/>
              </a:rPr>
              <a:t>  A</a:t>
            </a:r>
            <a:r>
              <a:rPr lang="en-US" altLang="en-US" sz="1400" baseline="-25000">
                <a:cs typeface="Arial" panose="020B0604020202020204" pitchFamily="34" charset="0"/>
              </a:rPr>
              <a:t>1</a:t>
            </a:r>
            <a:r>
              <a:rPr lang="en-US" altLang="en-US" sz="1400">
                <a:cs typeface="Arial" panose="020B0604020202020204" pitchFamily="34" charset="0"/>
              </a:rPr>
              <a:t>  A</a:t>
            </a:r>
            <a:r>
              <a:rPr lang="en-US" altLang="en-US" sz="1400" baseline="-25000">
                <a:cs typeface="Arial" panose="020B0604020202020204" pitchFamily="34" charset="0"/>
              </a:rPr>
              <a:t>0</a:t>
            </a:r>
            <a:r>
              <a:rPr lang="en-US" altLang="en-US" sz="1600">
                <a:cs typeface="Arial" panose="020B0604020202020204" pitchFamily="34" charset="0"/>
              </a:rPr>
              <a:t>  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91" name="Rectangle 35">
            <a:extLst>
              <a:ext uri="{FF2B5EF4-FFF2-40B4-BE49-F238E27FC236}">
                <a16:creationId xmlns="" xmlns:a16="http://schemas.microsoft.com/office/drawing/2014/main" id="{0DB4F120-650C-4CAB-ACDC-8D7E87EEB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343400"/>
            <a:ext cx="12954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2" name="Line 36">
            <a:extLst>
              <a:ext uri="{FF2B5EF4-FFF2-40B4-BE49-F238E27FC236}">
                <a16:creationId xmlns="" xmlns:a16="http://schemas.microsoft.com/office/drawing/2014/main" id="{D958205F-BB7A-4B18-AA20-C419EBAEF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1175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3" name="Line 37">
            <a:extLst>
              <a:ext uri="{FF2B5EF4-FFF2-40B4-BE49-F238E27FC236}">
                <a16:creationId xmlns="" xmlns:a16="http://schemas.microsoft.com/office/drawing/2014/main" id="{474154F9-0C4D-4CE9-9ECC-71E347E09E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225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4" name="Line 38">
            <a:extLst>
              <a:ext uri="{FF2B5EF4-FFF2-40B4-BE49-F238E27FC236}">
                <a16:creationId xmlns="" xmlns:a16="http://schemas.microsoft.com/office/drawing/2014/main" id="{01BA3993-4DA1-4AE3-BE09-49848BB8A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1113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5" name="Line 39">
            <a:extLst>
              <a:ext uri="{FF2B5EF4-FFF2-40B4-BE49-F238E27FC236}">
                <a16:creationId xmlns="" xmlns:a16="http://schemas.microsoft.com/office/drawing/2014/main" id="{445039B8-84C2-45FE-869D-EE45B52C8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2575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6" name="Text Box 40">
            <a:extLst>
              <a:ext uri="{FF2B5EF4-FFF2-40B4-BE49-F238E27FC236}">
                <a16:creationId xmlns="" xmlns:a16="http://schemas.microsoft.com/office/drawing/2014/main" id="{EC1EAB7B-DBC5-455F-A7DE-1F235CB5F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814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cs typeface="Arial" panose="020B0604020202020204" pitchFamily="34" charset="0"/>
              </a:rPr>
              <a:t>D</a:t>
            </a:r>
            <a:r>
              <a:rPr lang="en-US" altLang="en-US" sz="1400" baseline="-25000">
                <a:cs typeface="Arial" panose="020B0604020202020204" pitchFamily="34" charset="0"/>
              </a:rPr>
              <a:t>3</a:t>
            </a:r>
            <a:r>
              <a:rPr lang="en-US" altLang="en-US" sz="1400">
                <a:cs typeface="Arial" panose="020B0604020202020204" pitchFamily="34" charset="0"/>
              </a:rPr>
              <a:t>  C</a:t>
            </a:r>
            <a:r>
              <a:rPr lang="en-US" altLang="en-US" sz="1400" baseline="-25000">
                <a:cs typeface="Arial" panose="020B0604020202020204" pitchFamily="34" charset="0"/>
              </a:rPr>
              <a:t>3</a:t>
            </a:r>
            <a:r>
              <a:rPr lang="en-US" altLang="en-US" sz="1400">
                <a:cs typeface="Arial" panose="020B0604020202020204" pitchFamily="34" charset="0"/>
              </a:rPr>
              <a:t>  B</a:t>
            </a:r>
            <a:r>
              <a:rPr lang="en-US" altLang="en-US" sz="1400" baseline="-25000">
                <a:cs typeface="Arial" panose="020B0604020202020204" pitchFamily="34" charset="0"/>
              </a:rPr>
              <a:t>3</a:t>
            </a:r>
            <a:r>
              <a:rPr lang="en-US" altLang="en-US" sz="1400">
                <a:cs typeface="Arial" panose="020B0604020202020204" pitchFamily="34" charset="0"/>
              </a:rPr>
              <a:t>  A</a:t>
            </a:r>
            <a:r>
              <a:rPr lang="en-US" altLang="en-US" sz="1400" baseline="-25000">
                <a:cs typeface="Arial" panose="020B0604020202020204" pitchFamily="34" charset="0"/>
              </a:rPr>
              <a:t>3</a:t>
            </a:r>
            <a:r>
              <a:rPr lang="en-US" altLang="en-US" sz="1600">
                <a:cs typeface="Arial" panose="020B0604020202020204" pitchFamily="34" charset="0"/>
              </a:rPr>
              <a:t>  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97" name="Line 41">
            <a:extLst>
              <a:ext uri="{FF2B5EF4-FFF2-40B4-BE49-F238E27FC236}">
                <a16:creationId xmlns="" xmlns:a16="http://schemas.microsoft.com/office/drawing/2014/main" id="{50E00A02-D63B-408C-8ECE-991A01A17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1675" y="47053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" name="Line 42">
            <a:extLst>
              <a:ext uri="{FF2B5EF4-FFF2-40B4-BE49-F238E27FC236}">
                <a16:creationId xmlns="" xmlns:a16="http://schemas.microsoft.com/office/drawing/2014/main" id="{C65A4672-7442-4383-869A-A220B791AB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1675" y="49339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9" name="Text Box 43">
            <a:extLst>
              <a:ext uri="{FF2B5EF4-FFF2-40B4-BE49-F238E27FC236}">
                <a16:creationId xmlns="" xmlns:a16="http://schemas.microsoft.com/office/drawing/2014/main" id="{63B7C393-EF3E-4520-9626-8B8CD4C45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313" y="4524375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cs typeface="Arial" panose="020B0604020202020204" pitchFamily="34" charset="0"/>
              </a:rPr>
              <a:t>S</a:t>
            </a:r>
            <a:r>
              <a:rPr lang="en-US" altLang="en-US" sz="1400" baseline="-25000">
                <a:cs typeface="Arial" panose="020B0604020202020204" pitchFamily="34" charset="0"/>
              </a:rPr>
              <a:t>0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300" name="Text Box 44">
            <a:extLst>
              <a:ext uri="{FF2B5EF4-FFF2-40B4-BE49-F238E27FC236}">
                <a16:creationId xmlns="" xmlns:a16="http://schemas.microsoft.com/office/drawing/2014/main" id="{82C00DF2-E9EE-4E83-B3E4-914E37DBE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313" y="4767263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cs typeface="Arial" panose="020B0604020202020204" pitchFamily="34" charset="0"/>
              </a:rPr>
              <a:t>S</a:t>
            </a:r>
            <a:r>
              <a:rPr lang="en-US" altLang="en-US" sz="1400" baseline="-25000">
                <a:cs typeface="Arial" panose="020B0604020202020204" pitchFamily="34" charset="0"/>
              </a:rPr>
              <a:t>1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301" name="Text Box 45">
            <a:extLst>
              <a:ext uri="{FF2B5EF4-FFF2-40B4-BE49-F238E27FC236}">
                <a16:creationId xmlns="" xmlns:a16="http://schemas.microsoft.com/office/drawing/2014/main" id="{ED951265-A70F-42CD-B6D9-C10DD592A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4676775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MUX3</a:t>
            </a:r>
          </a:p>
        </p:txBody>
      </p:sp>
      <p:sp>
        <p:nvSpPr>
          <p:cNvPr id="302" name="Line 46">
            <a:extLst>
              <a:ext uri="{FF2B5EF4-FFF2-40B4-BE49-F238E27FC236}">
                <a16:creationId xmlns="" xmlns:a16="http://schemas.microsoft.com/office/drawing/2014/main" id="{D5AC8679-B04D-441F-8A14-70C9B848E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8738" y="53911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3" name="Text Box 47">
            <a:extLst>
              <a:ext uri="{FF2B5EF4-FFF2-40B4-BE49-F238E27FC236}">
                <a16:creationId xmlns="" xmlns:a16="http://schemas.microsoft.com/office/drawing/2014/main" id="{FDF39B40-AB5E-4FD3-966F-32B40C6EC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4391025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cs typeface="Arial" panose="020B0604020202020204" pitchFamily="34" charset="0"/>
              </a:rPr>
              <a:t>3  2  1  0</a:t>
            </a:r>
          </a:p>
        </p:txBody>
      </p:sp>
      <p:sp>
        <p:nvSpPr>
          <p:cNvPr id="304" name="Rectangle 48">
            <a:extLst>
              <a:ext uri="{FF2B5EF4-FFF2-40B4-BE49-F238E27FC236}">
                <a16:creationId xmlns="" xmlns:a16="http://schemas.microsoft.com/office/drawing/2014/main" id="{C75F94DD-CB16-40F5-893A-AC3A6ABE5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4338638"/>
            <a:ext cx="12954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5" name="Line 49">
            <a:extLst>
              <a:ext uri="{FF2B5EF4-FFF2-40B4-BE49-F238E27FC236}">
                <a16:creationId xmlns="" xmlns:a16="http://schemas.microsoft.com/office/drawing/2014/main" id="{7F0A6FDA-3AB2-493D-AB48-CCB87068F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8088" y="3881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6" name="Line 50">
            <a:extLst>
              <a:ext uri="{FF2B5EF4-FFF2-40B4-BE49-F238E27FC236}">
                <a16:creationId xmlns="" xmlns:a16="http://schemas.microsoft.com/office/drawing/2014/main" id="{C005DCAB-719A-4979-BEF3-F88CDD98B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5138" y="3881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" name="Line 51">
            <a:extLst>
              <a:ext uri="{FF2B5EF4-FFF2-40B4-BE49-F238E27FC236}">
                <a16:creationId xmlns="" xmlns:a16="http://schemas.microsoft.com/office/drawing/2014/main" id="{E4638F7C-6BDC-47E1-95D1-DD943E493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8025" y="3881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8" name="Line 52">
            <a:extLst>
              <a:ext uri="{FF2B5EF4-FFF2-40B4-BE49-F238E27FC236}">
                <a16:creationId xmlns="" xmlns:a16="http://schemas.microsoft.com/office/drawing/2014/main" id="{73A28FCB-A600-417C-BA0D-0AE019A31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488" y="3881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9" name="Text Box 53">
            <a:extLst>
              <a:ext uri="{FF2B5EF4-FFF2-40B4-BE49-F238E27FC236}">
                <a16:creationId xmlns="" xmlns:a16="http://schemas.microsoft.com/office/drawing/2014/main" id="{86834AAD-E94D-47DB-BC0D-9E288407A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356235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cs typeface="Arial" panose="020B0604020202020204" pitchFamily="34" charset="0"/>
              </a:rPr>
              <a:t>D</a:t>
            </a:r>
            <a:r>
              <a:rPr lang="en-US" altLang="en-US" sz="1400" baseline="-25000">
                <a:cs typeface="Arial" panose="020B0604020202020204" pitchFamily="34" charset="0"/>
              </a:rPr>
              <a:t>2</a:t>
            </a:r>
            <a:r>
              <a:rPr lang="en-US" altLang="en-US" sz="1400">
                <a:cs typeface="Arial" panose="020B0604020202020204" pitchFamily="34" charset="0"/>
              </a:rPr>
              <a:t> C</a:t>
            </a:r>
            <a:r>
              <a:rPr lang="en-US" altLang="en-US" sz="1400" baseline="-25000">
                <a:cs typeface="Arial" panose="020B0604020202020204" pitchFamily="34" charset="0"/>
              </a:rPr>
              <a:t>2</a:t>
            </a:r>
            <a:r>
              <a:rPr lang="en-US" altLang="en-US" sz="1400">
                <a:cs typeface="Arial" panose="020B0604020202020204" pitchFamily="34" charset="0"/>
              </a:rPr>
              <a:t>  B</a:t>
            </a:r>
            <a:r>
              <a:rPr lang="en-US" altLang="en-US" sz="1400" baseline="-25000">
                <a:cs typeface="Arial" panose="020B0604020202020204" pitchFamily="34" charset="0"/>
              </a:rPr>
              <a:t>2</a:t>
            </a:r>
            <a:r>
              <a:rPr lang="en-US" altLang="en-US" sz="1400">
                <a:cs typeface="Arial" panose="020B0604020202020204" pitchFamily="34" charset="0"/>
              </a:rPr>
              <a:t>  A</a:t>
            </a:r>
            <a:r>
              <a:rPr lang="en-US" altLang="en-US" sz="1400" baseline="-25000">
                <a:cs typeface="Arial" panose="020B0604020202020204" pitchFamily="34" charset="0"/>
              </a:rPr>
              <a:t>2</a:t>
            </a:r>
            <a:r>
              <a:rPr lang="en-US" altLang="en-US" sz="1600">
                <a:cs typeface="Arial" panose="020B0604020202020204" pitchFamily="34" charset="0"/>
              </a:rPr>
              <a:t>  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10" name="Line 54">
            <a:extLst>
              <a:ext uri="{FF2B5EF4-FFF2-40B4-BE49-F238E27FC236}">
                <a16:creationId xmlns="" xmlns:a16="http://schemas.microsoft.com/office/drawing/2014/main" id="{953C9D6A-3708-4AD1-8D9C-13A5E94B11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4788" y="47196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1" name="Line 55">
            <a:extLst>
              <a:ext uri="{FF2B5EF4-FFF2-40B4-BE49-F238E27FC236}">
                <a16:creationId xmlns="" xmlns:a16="http://schemas.microsoft.com/office/drawing/2014/main" id="{186B7AC0-5B0D-49A2-BB32-D27D64CE1B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4788" y="49482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" name="Text Box 56">
            <a:extLst>
              <a:ext uri="{FF2B5EF4-FFF2-40B4-BE49-F238E27FC236}">
                <a16:creationId xmlns="" xmlns:a16="http://schemas.microsoft.com/office/drawing/2014/main" id="{AB5AE8CB-C63E-43C0-BD21-081B4F171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425" y="4538663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cs typeface="Arial" panose="020B0604020202020204" pitchFamily="34" charset="0"/>
              </a:rPr>
              <a:t>S</a:t>
            </a:r>
            <a:r>
              <a:rPr lang="en-US" altLang="en-US" sz="1400" baseline="-25000">
                <a:cs typeface="Arial" panose="020B0604020202020204" pitchFamily="34" charset="0"/>
              </a:rPr>
              <a:t>0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313" name="Text Box 57">
            <a:extLst>
              <a:ext uri="{FF2B5EF4-FFF2-40B4-BE49-F238E27FC236}">
                <a16:creationId xmlns="" xmlns:a16="http://schemas.microsoft.com/office/drawing/2014/main" id="{F44F4923-03AE-4148-B76C-768CAD6D9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425" y="478155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cs typeface="Arial" panose="020B0604020202020204" pitchFamily="34" charset="0"/>
              </a:rPr>
              <a:t>S</a:t>
            </a:r>
            <a:r>
              <a:rPr lang="en-US" altLang="en-US" sz="1400" baseline="-25000">
                <a:cs typeface="Arial" panose="020B0604020202020204" pitchFamily="34" charset="0"/>
              </a:rPr>
              <a:t>1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314" name="Text Box 58">
            <a:extLst>
              <a:ext uri="{FF2B5EF4-FFF2-40B4-BE49-F238E27FC236}">
                <a16:creationId xmlns="" xmlns:a16="http://schemas.microsoft.com/office/drawing/2014/main" id="{66BBB03A-143D-42DE-8395-9D5433AA9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46863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MUX2</a:t>
            </a:r>
          </a:p>
        </p:txBody>
      </p:sp>
      <p:sp>
        <p:nvSpPr>
          <p:cNvPr id="315" name="Line 59">
            <a:extLst>
              <a:ext uri="{FF2B5EF4-FFF2-40B4-BE49-F238E27FC236}">
                <a16:creationId xmlns="" xmlns:a16="http://schemas.microsoft.com/office/drawing/2014/main" id="{05DE3CA9-6DF7-47CB-A9B1-2494BC46E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850" y="54054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6" name="Text Box 60">
            <a:extLst>
              <a:ext uri="{FF2B5EF4-FFF2-40B4-BE49-F238E27FC236}">
                <a16:creationId xmlns="" xmlns:a16="http://schemas.microsoft.com/office/drawing/2014/main" id="{EB85F2E8-345E-4D9D-AE04-99F26FBCD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4276725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cs typeface="Arial" panose="020B0604020202020204" pitchFamily="34" charset="0"/>
              </a:rPr>
              <a:t>3  2  1  0</a:t>
            </a:r>
          </a:p>
        </p:txBody>
      </p:sp>
      <p:sp>
        <p:nvSpPr>
          <p:cNvPr id="317" name="Rectangle 61">
            <a:extLst>
              <a:ext uri="{FF2B5EF4-FFF2-40B4-BE49-F238E27FC236}">
                <a16:creationId xmlns="" xmlns:a16="http://schemas.microsoft.com/office/drawing/2014/main" id="{28CC17EF-A074-416C-883A-8CDB21710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4338638"/>
            <a:ext cx="12954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8" name="Line 62">
            <a:extLst>
              <a:ext uri="{FF2B5EF4-FFF2-40B4-BE49-F238E27FC236}">
                <a16:creationId xmlns="" xmlns:a16="http://schemas.microsoft.com/office/drawing/2014/main" id="{4187B099-B46D-4E45-98C4-5B6F6DACD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63" y="3881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9" name="Line 63">
            <a:extLst>
              <a:ext uri="{FF2B5EF4-FFF2-40B4-BE49-F238E27FC236}">
                <a16:creationId xmlns="" xmlns:a16="http://schemas.microsoft.com/office/drawing/2014/main" id="{DD775B3C-C6F4-4B28-98A0-7875B9C8F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8413" y="3881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0" name="Line 64">
            <a:extLst>
              <a:ext uri="{FF2B5EF4-FFF2-40B4-BE49-F238E27FC236}">
                <a16:creationId xmlns="" xmlns:a16="http://schemas.microsoft.com/office/drawing/2014/main" id="{1C2E870F-3FB4-495F-B41E-D13C6B039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1300" y="3881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1" name="Line 65">
            <a:extLst>
              <a:ext uri="{FF2B5EF4-FFF2-40B4-BE49-F238E27FC236}">
                <a16:creationId xmlns="" xmlns:a16="http://schemas.microsoft.com/office/drawing/2014/main" id="{36E97A9C-7E53-4B67-9AEF-BD6915774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2763" y="3881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2" name="Text Box 66">
            <a:extLst>
              <a:ext uri="{FF2B5EF4-FFF2-40B4-BE49-F238E27FC236}">
                <a16:creationId xmlns="" xmlns:a16="http://schemas.microsoft.com/office/drawing/2014/main" id="{A14EEA7E-5AB8-4933-93D0-834EFDA6E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356235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cs typeface="Arial" panose="020B0604020202020204" pitchFamily="34" charset="0"/>
              </a:rPr>
              <a:t>D</a:t>
            </a:r>
            <a:r>
              <a:rPr lang="en-US" altLang="en-US" sz="1400" baseline="-25000">
                <a:cs typeface="Arial" panose="020B0604020202020204" pitchFamily="34" charset="0"/>
              </a:rPr>
              <a:t>1</a:t>
            </a:r>
            <a:r>
              <a:rPr lang="en-US" altLang="en-US" sz="1400">
                <a:cs typeface="Arial" panose="020B0604020202020204" pitchFamily="34" charset="0"/>
              </a:rPr>
              <a:t>  C</a:t>
            </a:r>
            <a:r>
              <a:rPr lang="en-US" altLang="en-US" sz="1400" baseline="-25000">
                <a:cs typeface="Arial" panose="020B0604020202020204" pitchFamily="34" charset="0"/>
              </a:rPr>
              <a:t>1</a:t>
            </a:r>
            <a:r>
              <a:rPr lang="en-US" altLang="en-US" sz="1400">
                <a:cs typeface="Arial" panose="020B0604020202020204" pitchFamily="34" charset="0"/>
              </a:rPr>
              <a:t>  B</a:t>
            </a:r>
            <a:r>
              <a:rPr lang="en-US" altLang="en-US" sz="1400" baseline="-25000">
                <a:cs typeface="Arial" panose="020B0604020202020204" pitchFamily="34" charset="0"/>
              </a:rPr>
              <a:t>1</a:t>
            </a:r>
            <a:r>
              <a:rPr lang="en-US" altLang="en-US" sz="1400">
                <a:cs typeface="Arial" panose="020B0604020202020204" pitchFamily="34" charset="0"/>
              </a:rPr>
              <a:t>  A</a:t>
            </a:r>
            <a:r>
              <a:rPr lang="en-US" altLang="en-US" sz="1400" baseline="-25000">
                <a:cs typeface="Arial" panose="020B0604020202020204" pitchFamily="34" charset="0"/>
              </a:rPr>
              <a:t>1</a:t>
            </a:r>
            <a:r>
              <a:rPr lang="en-US" altLang="en-US" sz="1600">
                <a:cs typeface="Arial" panose="020B0604020202020204" pitchFamily="34" charset="0"/>
              </a:rPr>
              <a:t>  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23" name="Line 67">
            <a:extLst>
              <a:ext uri="{FF2B5EF4-FFF2-40B4-BE49-F238E27FC236}">
                <a16:creationId xmlns="" xmlns:a16="http://schemas.microsoft.com/office/drawing/2014/main" id="{0DBB2F0A-A597-44B6-A4B4-42BBE45908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8063" y="47196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4" name="Line 68">
            <a:extLst>
              <a:ext uri="{FF2B5EF4-FFF2-40B4-BE49-F238E27FC236}">
                <a16:creationId xmlns="" xmlns:a16="http://schemas.microsoft.com/office/drawing/2014/main" id="{C25496DB-E8CD-41A3-B7BB-0199992BAD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8063" y="49482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5" name="Text Box 69">
            <a:extLst>
              <a:ext uri="{FF2B5EF4-FFF2-40B4-BE49-F238E27FC236}">
                <a16:creationId xmlns="" xmlns:a16="http://schemas.microsoft.com/office/drawing/2014/main" id="{9D3FDFE6-E528-4C30-B11E-58237F04E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00" y="4538663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cs typeface="Arial" panose="020B0604020202020204" pitchFamily="34" charset="0"/>
              </a:rPr>
              <a:t>S</a:t>
            </a:r>
            <a:r>
              <a:rPr lang="en-US" altLang="en-US" sz="1400" baseline="-25000">
                <a:cs typeface="Arial" panose="020B0604020202020204" pitchFamily="34" charset="0"/>
              </a:rPr>
              <a:t>0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326" name="Text Box 70">
            <a:extLst>
              <a:ext uri="{FF2B5EF4-FFF2-40B4-BE49-F238E27FC236}">
                <a16:creationId xmlns="" xmlns:a16="http://schemas.microsoft.com/office/drawing/2014/main" id="{732E29AF-7E42-4AEA-9BE0-CA291662C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00" y="478155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cs typeface="Arial" panose="020B0604020202020204" pitchFamily="34" charset="0"/>
              </a:rPr>
              <a:t>S</a:t>
            </a:r>
            <a:r>
              <a:rPr lang="en-US" altLang="en-US" sz="1400" baseline="-25000">
                <a:cs typeface="Arial" panose="020B0604020202020204" pitchFamily="34" charset="0"/>
              </a:rPr>
              <a:t>1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327" name="Text Box 71">
            <a:extLst>
              <a:ext uri="{FF2B5EF4-FFF2-40B4-BE49-F238E27FC236}">
                <a16:creationId xmlns="" xmlns:a16="http://schemas.microsoft.com/office/drawing/2014/main" id="{6F2F0C96-2755-4074-98F5-BB3A24A8A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5" y="46863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MUX1</a:t>
            </a:r>
          </a:p>
        </p:txBody>
      </p:sp>
      <p:sp>
        <p:nvSpPr>
          <p:cNvPr id="328" name="Line 72">
            <a:extLst>
              <a:ext uri="{FF2B5EF4-FFF2-40B4-BE49-F238E27FC236}">
                <a16:creationId xmlns="" xmlns:a16="http://schemas.microsoft.com/office/drawing/2014/main" id="{CC4F79B8-129C-4C84-9F00-DAE2FF31A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5" y="54054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9" name="Text Box 73">
            <a:extLst>
              <a:ext uri="{FF2B5EF4-FFF2-40B4-BE49-F238E27FC236}">
                <a16:creationId xmlns="" xmlns:a16="http://schemas.microsoft.com/office/drawing/2014/main" id="{D08AAFC5-F132-45F1-9414-183D2CD22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4276725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cs typeface="Arial" panose="020B0604020202020204" pitchFamily="34" charset="0"/>
              </a:rPr>
              <a:t>3  2  1  0</a:t>
            </a:r>
          </a:p>
        </p:txBody>
      </p:sp>
      <p:sp>
        <p:nvSpPr>
          <p:cNvPr id="330" name="Rectangle 74">
            <a:extLst>
              <a:ext uri="{FF2B5EF4-FFF2-40B4-BE49-F238E27FC236}">
                <a16:creationId xmlns="" xmlns:a16="http://schemas.microsoft.com/office/drawing/2014/main" id="{B280CA50-3082-4FC4-A905-D7B1625C8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3" y="4324350"/>
            <a:ext cx="12954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1" name="Line 75">
            <a:extLst>
              <a:ext uri="{FF2B5EF4-FFF2-40B4-BE49-F238E27FC236}">
                <a16:creationId xmlns="" xmlns:a16="http://schemas.microsoft.com/office/drawing/2014/main" id="{DEBE2ADF-0074-4534-93D7-ACB6D809E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9088" y="3867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2" name="Line 76">
            <a:extLst>
              <a:ext uri="{FF2B5EF4-FFF2-40B4-BE49-F238E27FC236}">
                <a16:creationId xmlns="" xmlns:a16="http://schemas.microsoft.com/office/drawing/2014/main" id="{2B8B19F2-2237-44DA-AC33-87316682B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38" y="3867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" name="Line 77">
            <a:extLst>
              <a:ext uri="{FF2B5EF4-FFF2-40B4-BE49-F238E27FC236}">
                <a16:creationId xmlns="" xmlns:a16="http://schemas.microsoft.com/office/drawing/2014/main" id="{CF004037-0797-4155-BB68-5F4EDE279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9025" y="3867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4" name="Line 78">
            <a:extLst>
              <a:ext uri="{FF2B5EF4-FFF2-40B4-BE49-F238E27FC236}">
                <a16:creationId xmlns="" xmlns:a16="http://schemas.microsoft.com/office/drawing/2014/main" id="{4420107F-B0C4-40B9-B8E1-62228D859B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0488" y="3867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5" name="Text Box 79">
            <a:extLst>
              <a:ext uri="{FF2B5EF4-FFF2-40B4-BE49-F238E27FC236}">
                <a16:creationId xmlns="" xmlns:a16="http://schemas.microsoft.com/office/drawing/2014/main" id="{4BE25A72-CE49-4F1A-ACB9-3975BE0D6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3548063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cs typeface="Arial" panose="020B0604020202020204" pitchFamily="34" charset="0"/>
              </a:rPr>
              <a:t>D</a:t>
            </a:r>
            <a:r>
              <a:rPr lang="en-US" altLang="en-US" sz="1400" baseline="-25000">
                <a:cs typeface="Arial" panose="020B0604020202020204" pitchFamily="34" charset="0"/>
              </a:rPr>
              <a:t>0</a:t>
            </a:r>
            <a:r>
              <a:rPr lang="en-US" altLang="en-US" sz="1400">
                <a:cs typeface="Arial" panose="020B0604020202020204" pitchFamily="34" charset="0"/>
              </a:rPr>
              <a:t>  C</a:t>
            </a:r>
            <a:r>
              <a:rPr lang="en-US" altLang="en-US" sz="1400" baseline="-25000">
                <a:cs typeface="Arial" panose="020B0604020202020204" pitchFamily="34" charset="0"/>
              </a:rPr>
              <a:t>0</a:t>
            </a:r>
            <a:r>
              <a:rPr lang="en-US" altLang="en-US" sz="1400">
                <a:cs typeface="Arial" panose="020B0604020202020204" pitchFamily="34" charset="0"/>
              </a:rPr>
              <a:t>  B</a:t>
            </a:r>
            <a:r>
              <a:rPr lang="en-US" altLang="en-US" sz="1400" baseline="-25000">
                <a:cs typeface="Arial" panose="020B0604020202020204" pitchFamily="34" charset="0"/>
              </a:rPr>
              <a:t>0</a:t>
            </a:r>
            <a:r>
              <a:rPr lang="en-US" altLang="en-US" sz="1400">
                <a:cs typeface="Arial" panose="020B0604020202020204" pitchFamily="34" charset="0"/>
              </a:rPr>
              <a:t>  A</a:t>
            </a:r>
            <a:r>
              <a:rPr lang="en-US" altLang="en-US" sz="1400" baseline="-25000">
                <a:cs typeface="Arial" panose="020B0604020202020204" pitchFamily="34" charset="0"/>
              </a:rPr>
              <a:t>0</a:t>
            </a:r>
            <a:r>
              <a:rPr lang="en-US" altLang="en-US" sz="1600">
                <a:cs typeface="Arial" panose="020B0604020202020204" pitchFamily="34" charset="0"/>
              </a:rPr>
              <a:t>  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36" name="Line 80">
            <a:extLst>
              <a:ext uri="{FF2B5EF4-FFF2-40B4-BE49-F238E27FC236}">
                <a16:creationId xmlns="" xmlns:a16="http://schemas.microsoft.com/office/drawing/2014/main" id="{2B007FE7-6534-4E39-9558-DECDCF8D37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05788" y="47053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7" name="Line 81">
            <a:extLst>
              <a:ext uri="{FF2B5EF4-FFF2-40B4-BE49-F238E27FC236}">
                <a16:creationId xmlns="" xmlns:a16="http://schemas.microsoft.com/office/drawing/2014/main" id="{63ADABCD-4B7D-4B78-8170-F442B3DE61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05788" y="49339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" name="Text Box 82">
            <a:extLst>
              <a:ext uri="{FF2B5EF4-FFF2-40B4-BE49-F238E27FC236}">
                <a16:creationId xmlns="" xmlns:a16="http://schemas.microsoft.com/office/drawing/2014/main" id="{4A0D959F-7F1A-40A6-BB3D-792E2992D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4196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cs typeface="Arial" panose="020B0604020202020204" pitchFamily="34" charset="0"/>
              </a:rPr>
              <a:t>S</a:t>
            </a:r>
            <a:r>
              <a:rPr lang="en-US" altLang="en-US" sz="1400" baseline="-25000">
                <a:cs typeface="Arial" panose="020B0604020202020204" pitchFamily="34" charset="0"/>
              </a:rPr>
              <a:t>0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339" name="Text Box 83">
            <a:extLst>
              <a:ext uri="{FF2B5EF4-FFF2-40B4-BE49-F238E27FC236}">
                <a16:creationId xmlns="" xmlns:a16="http://schemas.microsoft.com/office/drawing/2014/main" id="{210D8979-892B-48BE-B09E-95E4B0B85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648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cs typeface="Arial" panose="020B0604020202020204" pitchFamily="34" charset="0"/>
              </a:rPr>
              <a:t>S</a:t>
            </a:r>
            <a:r>
              <a:rPr lang="en-US" altLang="en-US" sz="1400" baseline="-25000">
                <a:cs typeface="Arial" panose="020B0604020202020204" pitchFamily="34" charset="0"/>
              </a:rPr>
              <a:t>1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340" name="Text Box 84">
            <a:extLst>
              <a:ext uri="{FF2B5EF4-FFF2-40B4-BE49-F238E27FC236}">
                <a16:creationId xmlns="" xmlns:a16="http://schemas.microsoft.com/office/drawing/2014/main" id="{BC7BDBB8-DE2D-4A54-A7D0-0CA4A358D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650" y="4672013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MUX0</a:t>
            </a:r>
          </a:p>
        </p:txBody>
      </p:sp>
      <p:sp>
        <p:nvSpPr>
          <p:cNvPr id="341" name="Line 85">
            <a:extLst>
              <a:ext uri="{FF2B5EF4-FFF2-40B4-BE49-F238E27FC236}">
                <a16:creationId xmlns="" xmlns:a16="http://schemas.microsoft.com/office/drawing/2014/main" id="{D3AF710C-67CC-4E4B-95D2-E39D56A39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2850" y="53911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2" name="Text Box 86">
            <a:extLst>
              <a:ext uri="{FF2B5EF4-FFF2-40B4-BE49-F238E27FC236}">
                <a16:creationId xmlns="" xmlns:a16="http://schemas.microsoft.com/office/drawing/2014/main" id="{3385B43D-895E-4449-BF9E-556F889D6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4262438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cs typeface="Arial" panose="020B0604020202020204" pitchFamily="34" charset="0"/>
              </a:rPr>
              <a:t>3  2  1  0</a:t>
            </a:r>
          </a:p>
        </p:txBody>
      </p:sp>
      <p:sp>
        <p:nvSpPr>
          <p:cNvPr id="343" name="Line 87">
            <a:extLst>
              <a:ext uri="{FF2B5EF4-FFF2-40B4-BE49-F238E27FC236}">
                <a16:creationId xmlns="" xmlns:a16="http://schemas.microsoft.com/office/drawing/2014/main" id="{D0F078C5-151B-4436-912D-F3075604D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7088" y="57896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4" name="Line 88">
            <a:extLst>
              <a:ext uri="{FF2B5EF4-FFF2-40B4-BE49-F238E27FC236}">
                <a16:creationId xmlns="" xmlns:a16="http://schemas.microsoft.com/office/drawing/2014/main" id="{E7D1EC85-7C46-4736-888A-36E6E16377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2163" y="57896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5" name="Line 89">
            <a:extLst>
              <a:ext uri="{FF2B5EF4-FFF2-40B4-BE49-F238E27FC236}">
                <a16:creationId xmlns="" xmlns:a16="http://schemas.microsoft.com/office/drawing/2014/main" id="{3DBA7725-4393-49A2-8C8F-9B6A36FE9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8463" y="57896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6" name="Line 90">
            <a:extLst>
              <a:ext uri="{FF2B5EF4-FFF2-40B4-BE49-F238E27FC236}">
                <a16:creationId xmlns="" xmlns:a16="http://schemas.microsoft.com/office/drawing/2014/main" id="{8D1E975F-CA7B-41DD-8E0D-212D79F07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2163" y="57896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7" name="Line 91">
            <a:extLst>
              <a:ext uri="{FF2B5EF4-FFF2-40B4-BE49-F238E27FC236}">
                <a16:creationId xmlns="" xmlns:a16="http://schemas.microsoft.com/office/drawing/2014/main" id="{D30D1B59-D08E-4F89-8FC8-DBB27AD03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1438" y="5865813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" name="Line 92">
            <a:extLst>
              <a:ext uri="{FF2B5EF4-FFF2-40B4-BE49-F238E27FC236}">
                <a16:creationId xmlns="" xmlns:a16="http://schemas.microsoft.com/office/drawing/2014/main" id="{006573AD-FFED-4449-8614-B2A78A9AA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913" y="58626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9" name="Line 93">
            <a:extLst>
              <a:ext uri="{FF2B5EF4-FFF2-40B4-BE49-F238E27FC236}">
                <a16:creationId xmlns="" xmlns:a16="http://schemas.microsoft.com/office/drawing/2014/main" id="{D6E28B9E-B165-4E96-9220-5C7B1303A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6663" y="5868988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0" name="Line 94">
            <a:extLst>
              <a:ext uri="{FF2B5EF4-FFF2-40B4-BE49-F238E27FC236}">
                <a16:creationId xmlns="" xmlns:a16="http://schemas.microsoft.com/office/drawing/2014/main" id="{FBCC64CC-5784-456E-B4EA-CAD025D6B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6663" y="58816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1" name="AutoShape 95">
            <a:extLst>
              <a:ext uri="{FF2B5EF4-FFF2-40B4-BE49-F238E27FC236}">
                <a16:creationId xmlns="" xmlns:a16="http://schemas.microsoft.com/office/drawing/2014/main" id="{04D47F90-774F-4473-967D-629C112F91AD}"/>
              </a:ext>
            </a:extLst>
          </p:cNvPr>
          <p:cNvSpPr>
            <a:spLocks/>
          </p:cNvSpPr>
          <p:nvPr/>
        </p:nvSpPr>
        <p:spPr bwMode="auto">
          <a:xfrm rot="16200000">
            <a:off x="4411663" y="5491163"/>
            <a:ext cx="76200" cy="1371600"/>
          </a:xfrm>
          <a:prstGeom prst="leftBrace">
            <a:avLst>
              <a:gd name="adj1" fmla="val 1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2" name="Text Box 96">
            <a:extLst>
              <a:ext uri="{FF2B5EF4-FFF2-40B4-BE49-F238E27FC236}">
                <a16:creationId xmlns="" xmlns:a16="http://schemas.microsoft.com/office/drawing/2014/main" id="{D29B4EBD-7D2C-4ECC-B377-F1AD671BD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8" y="5838703"/>
            <a:ext cx="3352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4-Line Common Bus</a:t>
            </a:r>
          </a:p>
        </p:txBody>
      </p:sp>
      <p:grpSp>
        <p:nvGrpSpPr>
          <p:cNvPr id="2" name="Group 97">
            <a:extLst>
              <a:ext uri="{FF2B5EF4-FFF2-40B4-BE49-F238E27FC236}">
                <a16:creationId xmlns="" xmlns:a16="http://schemas.microsoft.com/office/drawing/2014/main" id="{2285D6DF-32C4-43F0-B5C1-69200FB454CD}"/>
              </a:ext>
            </a:extLst>
          </p:cNvPr>
          <p:cNvGrpSpPr>
            <a:grpSpLocks/>
          </p:cNvGrpSpPr>
          <p:nvPr/>
        </p:nvGrpSpPr>
        <p:grpSpPr bwMode="auto">
          <a:xfrm>
            <a:off x="1716088" y="977900"/>
            <a:ext cx="5218112" cy="1079500"/>
            <a:chOff x="673" y="1501"/>
            <a:chExt cx="5072" cy="509"/>
          </a:xfrm>
        </p:grpSpPr>
        <p:sp>
          <p:nvSpPr>
            <p:cNvPr id="354" name="Rectangle 98">
              <a:extLst>
                <a:ext uri="{FF2B5EF4-FFF2-40B4-BE49-F238E27FC236}">
                  <a16:creationId xmlns="" xmlns:a16="http://schemas.microsoft.com/office/drawing/2014/main" id="{AC03271F-8900-47E4-A817-95DC62AC2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1567"/>
              <a:ext cx="823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" name="Rectangle 99">
              <a:extLst>
                <a:ext uri="{FF2B5EF4-FFF2-40B4-BE49-F238E27FC236}">
                  <a16:creationId xmlns="" xmlns:a16="http://schemas.microsoft.com/office/drawing/2014/main" id="{172AC980-D86C-4F25-AC1C-EFAE9577C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" y="1560"/>
              <a:ext cx="915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Register A</a:t>
              </a:r>
            </a:p>
          </p:txBody>
        </p:sp>
        <p:sp>
          <p:nvSpPr>
            <p:cNvPr id="356" name="Rectangle 100">
              <a:extLst>
                <a:ext uri="{FF2B5EF4-FFF2-40B4-BE49-F238E27FC236}">
                  <a16:creationId xmlns="" xmlns:a16="http://schemas.microsoft.com/office/drawing/2014/main" id="{C0C35F91-B55F-4A59-B8A5-E2851C7D8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" y="1567"/>
              <a:ext cx="822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7" name="Rectangle 101">
              <a:extLst>
                <a:ext uri="{FF2B5EF4-FFF2-40B4-BE49-F238E27FC236}">
                  <a16:creationId xmlns="" xmlns:a16="http://schemas.microsoft.com/office/drawing/2014/main" id="{2AD73412-FCD7-4518-8A56-E23E1D1E4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560"/>
              <a:ext cx="915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Register B</a:t>
              </a:r>
            </a:p>
          </p:txBody>
        </p:sp>
        <p:sp>
          <p:nvSpPr>
            <p:cNvPr id="358" name="Rectangle 102">
              <a:extLst>
                <a:ext uri="{FF2B5EF4-FFF2-40B4-BE49-F238E27FC236}">
                  <a16:creationId xmlns="" xmlns:a16="http://schemas.microsoft.com/office/drawing/2014/main" id="{13FD1839-2324-436E-82DB-C308AA84B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" y="1567"/>
              <a:ext cx="822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9" name="Rectangle 103">
              <a:extLst>
                <a:ext uri="{FF2B5EF4-FFF2-40B4-BE49-F238E27FC236}">
                  <a16:creationId xmlns="" xmlns:a16="http://schemas.microsoft.com/office/drawing/2014/main" id="{6EA46803-E580-4628-899E-D0050F49C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1560"/>
              <a:ext cx="915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Register C</a:t>
              </a:r>
            </a:p>
          </p:txBody>
        </p:sp>
        <p:sp>
          <p:nvSpPr>
            <p:cNvPr id="360" name="Rectangle 104">
              <a:extLst>
                <a:ext uri="{FF2B5EF4-FFF2-40B4-BE49-F238E27FC236}">
                  <a16:creationId xmlns="" xmlns:a16="http://schemas.microsoft.com/office/drawing/2014/main" id="{BF9FA347-3ED8-46C9-9782-7035589EC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1" y="1567"/>
              <a:ext cx="822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1" name="Rectangle 105">
              <a:extLst>
                <a:ext uri="{FF2B5EF4-FFF2-40B4-BE49-F238E27FC236}">
                  <a16:creationId xmlns="" xmlns:a16="http://schemas.microsoft.com/office/drawing/2014/main" id="{6EFEBE74-633E-4AB3-B058-0F96C07E9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" y="1560"/>
              <a:ext cx="915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Register D</a:t>
              </a:r>
            </a:p>
          </p:txBody>
        </p:sp>
        <p:sp>
          <p:nvSpPr>
            <p:cNvPr id="362" name="Arc 106">
              <a:extLst>
                <a:ext uri="{FF2B5EF4-FFF2-40B4-BE49-F238E27FC236}">
                  <a16:creationId xmlns="" xmlns:a16="http://schemas.microsoft.com/office/drawing/2014/main" id="{18F95C28-BA1D-4895-B1A2-6550A301F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" y="1756"/>
              <a:ext cx="95" cy="53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3" name="Line 107">
              <a:extLst>
                <a:ext uri="{FF2B5EF4-FFF2-40B4-BE49-F238E27FC236}">
                  <a16:creationId xmlns="" xmlns:a16="http://schemas.microsoft.com/office/drawing/2014/main" id="{2BFD8C93-208A-4385-8F70-38CCA5B7A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1" y="1662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4" name="Arc 108">
              <a:extLst>
                <a:ext uri="{FF2B5EF4-FFF2-40B4-BE49-F238E27FC236}">
                  <a16:creationId xmlns="" xmlns:a16="http://schemas.microsoft.com/office/drawing/2014/main" id="{EA1F1A94-99AC-4EC5-B7B8-C7C98978F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" y="1756"/>
              <a:ext cx="95" cy="53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5" name="Line 109">
              <a:extLst>
                <a:ext uri="{FF2B5EF4-FFF2-40B4-BE49-F238E27FC236}">
                  <a16:creationId xmlns="" xmlns:a16="http://schemas.microsoft.com/office/drawing/2014/main" id="{E48C1D35-563D-478E-B9B0-63BE8DD8F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1662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6" name="Arc 110">
              <a:extLst>
                <a:ext uri="{FF2B5EF4-FFF2-40B4-BE49-F238E27FC236}">
                  <a16:creationId xmlns="" xmlns:a16="http://schemas.microsoft.com/office/drawing/2014/main" id="{0727B788-C476-4433-8855-B6FDB63BD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" y="1756"/>
              <a:ext cx="95" cy="53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7" name="Line 111">
              <a:extLst>
                <a:ext uri="{FF2B5EF4-FFF2-40B4-BE49-F238E27FC236}">
                  <a16:creationId xmlns="" xmlns:a16="http://schemas.microsoft.com/office/drawing/2014/main" id="{27EAC45C-DAD8-4306-91DA-2627B1195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9" y="1662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" name="Arc 112">
              <a:extLst>
                <a:ext uri="{FF2B5EF4-FFF2-40B4-BE49-F238E27FC236}">
                  <a16:creationId xmlns="" xmlns:a16="http://schemas.microsoft.com/office/drawing/2014/main" id="{842C43BB-DA4D-4B28-868C-E323BC3A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1756"/>
              <a:ext cx="95" cy="53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" name="Line 113">
              <a:extLst>
                <a:ext uri="{FF2B5EF4-FFF2-40B4-BE49-F238E27FC236}">
                  <a16:creationId xmlns="" xmlns:a16="http://schemas.microsoft.com/office/drawing/2014/main" id="{AF3D902F-7D36-4EFE-AD10-D9ABA5FCD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3" y="1662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0" name="Line 114">
              <a:extLst>
                <a:ext uri="{FF2B5EF4-FFF2-40B4-BE49-F238E27FC236}">
                  <a16:creationId xmlns="" xmlns:a16="http://schemas.microsoft.com/office/drawing/2014/main" id="{A7A60734-09D4-4BA4-B8C3-6FB6BDB96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1" y="1814"/>
              <a:ext cx="38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1" name="Arc 115">
              <a:extLst>
                <a:ext uri="{FF2B5EF4-FFF2-40B4-BE49-F238E27FC236}">
                  <a16:creationId xmlns="" xmlns:a16="http://schemas.microsoft.com/office/drawing/2014/main" id="{EA1ED266-F382-4329-A4C3-F2CEC7F65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" y="1884"/>
              <a:ext cx="95" cy="5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2" name="Line 116">
              <a:extLst>
                <a:ext uri="{FF2B5EF4-FFF2-40B4-BE49-F238E27FC236}">
                  <a16:creationId xmlns="" xmlns:a16="http://schemas.microsoft.com/office/drawing/2014/main" id="{E313C556-1918-4F65-8CD3-D49F34897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5" y="1817"/>
              <a:ext cx="0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3" name="Rectangle 117">
              <a:extLst>
                <a:ext uri="{FF2B5EF4-FFF2-40B4-BE49-F238E27FC236}">
                  <a16:creationId xmlns="" xmlns:a16="http://schemas.microsoft.com/office/drawing/2014/main" id="{BFD71EBC-0FE4-4298-9494-4A6E87BBB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" y="1876"/>
              <a:ext cx="835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Bus lines</a:t>
              </a:r>
            </a:p>
          </p:txBody>
        </p:sp>
        <p:sp>
          <p:nvSpPr>
            <p:cNvPr id="374" name="Rectangle 118">
              <a:extLst>
                <a:ext uri="{FF2B5EF4-FFF2-40B4-BE49-F238E27FC236}">
                  <a16:creationId xmlns="" xmlns:a16="http://schemas.microsoft.com/office/drawing/2014/main" id="{369AB650-FE56-4E4B-B495-A7866846A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501"/>
              <a:ext cx="5072" cy="5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32432205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="" xmlns:a16="http://schemas.microsoft.com/office/drawing/2014/main" id="{20C491B6-BF3A-4E30-A2AE-9082592CDB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3274151275"/>
              </p:ext>
            </p:extLst>
          </p:nvPr>
        </p:nvGraphicFramePr>
        <p:xfrm>
          <a:off x="5300870" y="1371600"/>
          <a:ext cx="3462130" cy="38869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652">
                  <a:extLst>
                    <a:ext uri="{9D8B030D-6E8A-4147-A177-3AD203B41FA5}">
                      <a16:colId xmlns="" xmlns:a16="http://schemas.microsoft.com/office/drawing/2014/main" val="762394712"/>
                    </a:ext>
                  </a:extLst>
                </a:gridCol>
                <a:gridCol w="980661">
                  <a:extLst>
                    <a:ext uri="{9D8B030D-6E8A-4147-A177-3AD203B41FA5}">
                      <a16:colId xmlns="" xmlns:a16="http://schemas.microsoft.com/office/drawing/2014/main" val="4160916744"/>
                    </a:ext>
                  </a:extLst>
                </a:gridCol>
                <a:gridCol w="1553817">
                  <a:extLst>
                    <a:ext uri="{9D8B030D-6E8A-4147-A177-3AD203B41FA5}">
                      <a16:colId xmlns="" xmlns:a16="http://schemas.microsoft.com/office/drawing/2014/main" val="2013172321"/>
                    </a:ext>
                  </a:extLst>
                </a:gridCol>
              </a:tblGrid>
              <a:tr h="8282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/>
                        <a:t>S1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/>
                        <a:t>S0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/>
                        <a:t>SELECTED REGISTER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0622431"/>
                  </a:ext>
                </a:extLst>
              </a:tr>
              <a:tr h="7431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/>
                        <a:t>REGISTER 0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9961914"/>
                  </a:ext>
                </a:extLst>
              </a:tr>
              <a:tr h="7431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/>
                        <a:t>REGISTER 1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0345046"/>
                  </a:ext>
                </a:extLst>
              </a:tr>
              <a:tr h="7431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/>
                        <a:t>REGISTER 2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1233934"/>
                  </a:ext>
                </a:extLst>
              </a:tr>
              <a:tr h="7431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/>
                        <a:t>REGISTER 3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8597240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="" xmlns:a16="http://schemas.microsoft.com/office/drawing/2014/main" id="{BB4E5AB6-4A43-40A6-AC0F-41DAF4D6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212035"/>
            <a:ext cx="6605044" cy="521389"/>
          </a:xfrm>
        </p:spPr>
        <p:txBody>
          <a:bodyPr/>
          <a:lstStyle/>
          <a:p>
            <a:r>
              <a:rPr lang="en-US" dirty="0"/>
              <a:t>BUS AND MEMORY TRANSFERS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FBB253B9-93B4-461E-B7AE-F9CF9CD72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179443"/>
            <a:ext cx="4585252" cy="529755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The two selection lines S 1 and S0 are connected to the selection inputs of all four multiplexers.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When S 1 S0 = 00, the 0 data inputs of all four multiplexers are selected and applied to the outputs that form the</a:t>
            </a:r>
            <a:r>
              <a:rPr lang="en-US" sz="1800" spc="-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bus.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This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causes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the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bus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lines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to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receive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the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content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of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register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A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since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the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outputs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of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this register are connected to the 0 data inputs of the</a:t>
            </a:r>
            <a:r>
              <a:rPr lang="en-US" sz="1800" spc="-9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multiplexers.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Register B is selected if S 1S0 = 01, and so</a:t>
            </a:r>
            <a:r>
              <a:rPr lang="en-US" sz="1800" spc="-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on.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3A3FDEA-F40F-40CA-9CFF-806AE8245039}"/>
              </a:ext>
            </a:extLst>
          </p:cNvPr>
          <p:cNvSpPr txBox="1"/>
          <p:nvPr/>
        </p:nvSpPr>
        <p:spPr>
          <a:xfrm>
            <a:off x="5300871" y="5486400"/>
            <a:ext cx="3538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9745" marR="40640" algn="ctr">
              <a:spcBef>
                <a:spcPts val="55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Table 2.2: Function Table for</a:t>
            </a:r>
            <a:r>
              <a:rPr lang="en-US" sz="1800" b="1" spc="-125" dirty="0">
                <a:solidFill>
                  <a:srgbClr val="00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Bus</a:t>
            </a:r>
            <a:endParaRPr lang="en-IN" sz="2400" dirty="0">
              <a:solidFill>
                <a:srgbClr val="0033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10771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4CE9FB2F-4EF8-46D8-A432-53B8DEE52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256104" cy="5105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transfer of information from a bus into one of many destination registers is done: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By connecting the bus lines to the inputs of all destination registers and then: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activating the load control of the particular destination register selected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We write: R2 ← C to symbolize that the content of register C is </a:t>
            </a: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loaded into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the register R2 using the common system bus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It is equivalent to:    </a:t>
            </a:r>
            <a:r>
              <a:rPr lang="en-US" altLang="en-US" b="1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←C, (select C)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en-US" b="1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			  R2 ←BUS (Load R2)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9426A21-FC86-4108-8D5F-F75E01BD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AND MEMORY TRANSFERS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754744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6A4A6840-C9A0-4400-B18E-82A77352B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799" y="901337"/>
            <a:ext cx="8189843" cy="5575663"/>
          </a:xfrm>
        </p:spPr>
        <p:txBody>
          <a:bodyPr/>
          <a:lstStyle/>
          <a:p>
            <a:pPr>
              <a:buNone/>
            </a:pPr>
            <a:r>
              <a:rPr lang="en-US" altLang="en-US" b="1" u="sng" dirty="0" smtClean="0">
                <a:solidFill>
                  <a:srgbClr val="000066"/>
                </a:solidFill>
              </a:rPr>
              <a:t>THREE-STATE BUS BUFFER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A bus system can be constructed with three-state buffer gates instead of multiplexers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A three-state buffer is a digital circuit that exhibits three states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State 1: Signal equivalent to Logic1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State 2: Signal equivalent to Logic 0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State 3: High Impedance State (behaves as open circuit)</a:t>
            </a:r>
          </a:p>
          <a:p>
            <a:pPr>
              <a:buNone/>
            </a:pPr>
            <a:r>
              <a:rPr lang="en-US" altLang="en-US" dirty="0" smtClean="0">
                <a:cs typeface="Arial" charset="0"/>
              </a:rPr>
              <a:t>                                                                        </a:t>
            </a:r>
            <a:r>
              <a:rPr lang="en-US" altLang="en-US" b="1" dirty="0" smtClean="0">
                <a:solidFill>
                  <a:srgbClr val="003300"/>
                </a:solidFill>
                <a:cs typeface="Arial" charset="0"/>
              </a:rPr>
              <a:t>Control input C</a:t>
            </a:r>
          </a:p>
          <a:p>
            <a:endParaRPr lang="en-US" altLang="en-US" dirty="0" smtClean="0"/>
          </a:p>
          <a:p>
            <a:pPr>
              <a:buNone/>
            </a:pPr>
            <a:r>
              <a:rPr lang="en-US" altLang="en-US" b="1" dirty="0" smtClean="0">
                <a:solidFill>
                  <a:srgbClr val="003300"/>
                </a:solidFill>
                <a:cs typeface="Arial" charset="0"/>
              </a:rPr>
              <a:t>                               Normal input A</a:t>
            </a:r>
          </a:p>
          <a:p>
            <a:pPr>
              <a:buNone/>
            </a:pPr>
            <a:r>
              <a:rPr lang="en-IN" dirty="0" smtClean="0"/>
              <a:t>                                                                                                   </a:t>
            </a:r>
          </a:p>
          <a:p>
            <a:pPr>
              <a:buNone/>
            </a:pPr>
            <a:r>
              <a:rPr lang="en-IN" dirty="0" smtClean="0"/>
              <a:t>                                                             </a:t>
            </a:r>
            <a:r>
              <a:rPr lang="en-IN" b="1" dirty="0" smtClean="0">
                <a:solidFill>
                  <a:srgbClr val="660066"/>
                </a:solidFill>
              </a:rPr>
              <a:t>Fig 2.4 : Three State Buffer</a:t>
            </a:r>
            <a:endParaRPr lang="en-IN" b="1" dirty="0">
              <a:solidFill>
                <a:srgbClr val="660066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662655-1A93-4D3A-BD4E-24FD35B2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82880"/>
            <a:ext cx="6836010" cy="444137"/>
          </a:xfrm>
        </p:spPr>
        <p:txBody>
          <a:bodyPr/>
          <a:lstStyle/>
          <a:p>
            <a:r>
              <a:rPr smtClean="0"/>
              <a:t>BUS AND MEMORY TRANSFERS</a:t>
            </a:r>
            <a:endParaRPr lang="en-IN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803468" y="4608739"/>
            <a:ext cx="1905000" cy="1247775"/>
            <a:chOff x="816" y="2382"/>
            <a:chExt cx="1200" cy="786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 rot="5400000">
              <a:off x="1128" y="2616"/>
              <a:ext cx="576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IN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680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816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rot="-5400000">
              <a:off x="1214" y="255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638697" y="5133703"/>
            <a:ext cx="2573383" cy="71845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42754" y="5107578"/>
            <a:ext cx="2782389" cy="82296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5852160" y="5016137"/>
            <a:ext cx="2704011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3300"/>
                </a:solidFill>
              </a:rPr>
              <a:t>Output Y=A if C=1 High Impedance if C=0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altLang="en-US" b="1" dirty="0">
              <a:solidFill>
                <a:srgbClr val="0033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82153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E276DBB-234A-4F93-B97C-C3AA4963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253514"/>
            <a:ext cx="6733310" cy="47991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r>
              <a:rPr lang="en-IN" sz="2400" b="1" dirty="0">
                <a:solidFill>
                  <a:srgbClr val="003300"/>
                </a:solidFill>
              </a:rPr>
              <a:t>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3418553-3AAC-0541-AE08-2741D4B0B445}"/>
              </a:ext>
            </a:extLst>
          </p:cNvPr>
          <p:cNvSpPr/>
          <p:nvPr/>
        </p:nvSpPr>
        <p:spPr>
          <a:xfrm>
            <a:off x="662609" y="1205949"/>
            <a:ext cx="7885043" cy="5102086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en-US" b="1" i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34F1292-B851-4079-A429-48A390F2CA22}"/>
              </a:ext>
            </a:extLst>
          </p:cNvPr>
          <p:cNvSpPr txBox="1"/>
          <p:nvPr/>
        </p:nvSpPr>
        <p:spPr>
          <a:xfrm>
            <a:off x="940904" y="1073426"/>
            <a:ext cx="7262192" cy="534062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85750" indent="-285750" algn="l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</a:p>
          <a:p>
            <a:pPr marL="285750" indent="-285750" algn="l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Complements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Fixed-Point Representation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Conversion of Fractions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Floating-Point Representation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Binary Codes</a:t>
            </a:r>
          </a:p>
          <a:p>
            <a:pPr marL="285750" indent="-285750" algn="l">
              <a:lnSpc>
                <a:spcPct val="200000"/>
              </a:lnSpc>
              <a:spcAft>
                <a:spcPts val="600"/>
              </a:spcAft>
            </a:pPr>
            <a:endParaRPr lang="en-US" b="1" dirty="0" smtClean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200000"/>
              </a:lnSpc>
              <a:spcAft>
                <a:spcPts val="600"/>
              </a:spcAft>
            </a:pPr>
            <a:endParaRPr lang="en-US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2000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6137A9-C6F6-42B1-96B2-809E6A11B359}"/>
              </a:ext>
            </a:extLst>
          </p:cNvPr>
          <p:cNvSpPr txBox="1"/>
          <p:nvPr/>
        </p:nvSpPr>
        <p:spPr>
          <a:xfrm>
            <a:off x="1205948" y="163001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52697" y="195943"/>
            <a:ext cx="6875199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smtClean="0"/>
              <a:t>BUS AND MEMORY TRANSFERS</a:t>
            </a:r>
            <a:endParaRPr lang="en-US" altLang="en-US" dirty="0">
              <a:cs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569075" y="4114800"/>
            <a:ext cx="1143000" cy="714375"/>
            <a:chOff x="930" y="1518"/>
            <a:chExt cx="1200" cy="78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rot="5400000">
              <a:off x="1242" y="1752"/>
              <a:ext cx="576" cy="528"/>
            </a:xfrm>
            <a:prstGeom prst="triangle">
              <a:avLst>
                <a:gd name="adj" fmla="val 50000"/>
              </a:avLst>
            </a:prstGeom>
            <a:grp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IN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794" y="2016"/>
              <a:ext cx="33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016"/>
              <a:ext cx="33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rot="-5400000">
              <a:off x="1328" y="1686"/>
              <a:ext cx="33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178675" y="5181600"/>
            <a:ext cx="1143000" cy="714375"/>
            <a:chOff x="930" y="1518"/>
            <a:chExt cx="1200" cy="78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 rot="5400000">
              <a:off x="1242" y="1752"/>
              <a:ext cx="576" cy="528"/>
            </a:xfrm>
            <a:prstGeom prst="triangle">
              <a:avLst>
                <a:gd name="adj" fmla="val 50000"/>
              </a:avLst>
            </a:prstGeom>
            <a:grp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IN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794" y="2016"/>
              <a:ext cx="33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930" y="2016"/>
              <a:ext cx="33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rot="-5400000">
              <a:off x="1328" y="1686"/>
              <a:ext cx="33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AutoShape 13"/>
          <p:cNvSpPr>
            <a:spLocks noChangeArrowheads="1"/>
          </p:cNvSpPr>
          <p:nvPr/>
        </p:nvSpPr>
        <p:spPr bwMode="auto">
          <a:xfrm rot="5400000">
            <a:off x="5659437" y="2306638"/>
            <a:ext cx="523875" cy="501650"/>
          </a:xfrm>
          <a:prstGeom prst="triangle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349875" y="2557463"/>
            <a:ext cx="320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rot="16200000">
            <a:off x="5737225" y="22574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959475" y="3124200"/>
            <a:ext cx="1143000" cy="714375"/>
            <a:chOff x="930" y="1518"/>
            <a:chExt cx="1200" cy="78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 rot="5400000">
              <a:off x="1242" y="1752"/>
              <a:ext cx="576" cy="528"/>
            </a:xfrm>
            <a:prstGeom prst="triangle">
              <a:avLst>
                <a:gd name="adj" fmla="val 50000"/>
              </a:avLst>
            </a:prstGeom>
            <a:grp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IN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794" y="2016"/>
              <a:ext cx="33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930" y="2016"/>
              <a:ext cx="33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rot="-5400000">
              <a:off x="1328" y="1686"/>
              <a:ext cx="33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8321675" y="2559050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V="1">
            <a:off x="7712075" y="2562225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V="1">
            <a:off x="7102475" y="255905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3902075" y="2117725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4562475" y="3124200"/>
            <a:ext cx="1946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4314825" y="4114800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 flipV="1">
            <a:off x="4572000" y="2438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3886200" y="2438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V="1">
            <a:off x="4327525" y="27432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3870325" y="2743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4054475" y="5181600"/>
            <a:ext cx="3675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 flipV="1">
            <a:off x="4054475" y="3124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3749675" y="3124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2454275" y="1752600"/>
            <a:ext cx="1447800" cy="1828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/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2606675" y="2362200"/>
            <a:ext cx="11430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 b="1">
                <a:cs typeface="Arial" charset="0"/>
              </a:rPr>
              <a:t>2×4 Decoder</a:t>
            </a:r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6764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1676400" y="2362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1676400" y="2971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AutoShape 40"/>
          <p:cNvSpPr>
            <a:spLocks/>
          </p:cNvSpPr>
          <p:nvPr/>
        </p:nvSpPr>
        <p:spPr bwMode="auto">
          <a:xfrm>
            <a:off x="1524000" y="1905000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/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3613150" y="1966913"/>
            <a:ext cx="381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400">
                <a:cs typeface="Arial" charset="0"/>
              </a:rPr>
              <a:t>0</a:t>
            </a: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3609975" y="2273300"/>
            <a:ext cx="381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400">
                <a:cs typeface="Arial" charset="0"/>
              </a:rPr>
              <a:t>1</a:t>
            </a: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3597275" y="2593975"/>
            <a:ext cx="381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400">
                <a:cs typeface="Arial" charset="0"/>
              </a:rPr>
              <a:t>2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3597275" y="2973388"/>
            <a:ext cx="381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400">
                <a:cs typeface="Arial" charset="0"/>
              </a:rPr>
              <a:t>3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2333625" y="1889125"/>
            <a:ext cx="609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cs typeface="Arial" charset="0"/>
              </a:rPr>
              <a:t>S</a:t>
            </a:r>
            <a:r>
              <a:rPr lang="en-US" altLang="en-US" sz="1600" baseline="-25000">
                <a:cs typeface="Arial" charset="0"/>
              </a:rPr>
              <a:t>1</a:t>
            </a:r>
            <a:endParaRPr lang="en-US" altLang="en-US" sz="1600">
              <a:cs typeface="Arial" charset="0"/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2333625" y="2193925"/>
            <a:ext cx="609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cs typeface="Arial" charset="0"/>
              </a:rPr>
              <a:t>S</a:t>
            </a:r>
            <a:r>
              <a:rPr lang="en-US" altLang="en-US" sz="1600" baseline="-25000">
                <a:cs typeface="Arial" charset="0"/>
              </a:rPr>
              <a:t>0</a:t>
            </a:r>
            <a:endParaRPr lang="en-US" altLang="en-US" sz="1600">
              <a:cs typeface="Arial" charset="0"/>
            </a:endParaRP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2286000" y="2787650"/>
            <a:ext cx="609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cs typeface="Arial" charset="0"/>
              </a:rPr>
              <a:t>E</a:t>
            </a: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4876800" y="23622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>
                <a:cs typeface="Arial" charset="0"/>
              </a:rPr>
              <a:t>A</a:t>
            </a:r>
            <a:r>
              <a:rPr lang="en-US" altLang="en-US" baseline="-25000">
                <a:cs typeface="Arial" charset="0"/>
              </a:rPr>
              <a:t>0</a:t>
            </a:r>
            <a:endParaRPr lang="en-US" altLang="en-US">
              <a:cs typeface="Arial" charset="0"/>
            </a:endParaRP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5486400" y="338296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>
                <a:cs typeface="Arial" charset="0"/>
              </a:rPr>
              <a:t>B</a:t>
            </a:r>
            <a:r>
              <a:rPr lang="en-US" altLang="en-US" baseline="-25000">
                <a:cs typeface="Arial" charset="0"/>
              </a:rPr>
              <a:t>0</a:t>
            </a:r>
            <a:endParaRPr lang="en-US" altLang="en-US">
              <a:cs typeface="Arial" charset="0"/>
            </a:endParaRPr>
          </a:p>
        </p:txBody>
      </p: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6096000" y="43576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>
                <a:cs typeface="Arial" charset="0"/>
              </a:rPr>
              <a:t>C</a:t>
            </a:r>
            <a:r>
              <a:rPr lang="en-US" altLang="en-US" baseline="-25000">
                <a:cs typeface="Arial" charset="0"/>
              </a:rPr>
              <a:t>0</a:t>
            </a:r>
            <a:endParaRPr lang="en-US" altLang="en-US">
              <a:cs typeface="Arial" charset="0"/>
            </a:endParaRP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6721475" y="544036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>
                <a:cs typeface="Arial" charset="0"/>
              </a:rPr>
              <a:t>D</a:t>
            </a:r>
            <a:r>
              <a:rPr lang="en-US" altLang="en-US" baseline="-25000">
                <a:cs typeface="Arial" charset="0"/>
              </a:rPr>
              <a:t>0</a:t>
            </a:r>
            <a:endParaRPr lang="en-US" altLang="en-US">
              <a:cs typeface="Arial" charset="0"/>
            </a:endParaRPr>
          </a:p>
        </p:txBody>
      </p:sp>
      <p:sp>
        <p:nvSpPr>
          <p:cNvPr id="56" name="Line 14"/>
          <p:cNvSpPr>
            <a:spLocks noChangeShapeType="1"/>
          </p:cNvSpPr>
          <p:nvPr/>
        </p:nvSpPr>
        <p:spPr bwMode="auto">
          <a:xfrm>
            <a:off x="6172200" y="2557463"/>
            <a:ext cx="2514600" cy="4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982788" y="1658983"/>
            <a:ext cx="2782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Bus line for bit 0</a:t>
            </a:r>
            <a:endParaRPr lang="en-US" altLang="en-US" b="1" dirty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2332" y="2076994"/>
            <a:ext cx="822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 smtClean="0">
                <a:solidFill>
                  <a:srgbClr val="000066"/>
                </a:solidFill>
                <a:cs typeface="Arial" charset="0"/>
              </a:rPr>
              <a:t>Select</a:t>
            </a:r>
            <a:endParaRPr lang="en-US" altLang="en-US" b="1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13510" y="2808514"/>
            <a:ext cx="1306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 smtClean="0">
                <a:solidFill>
                  <a:srgbClr val="000066"/>
                </a:solidFill>
                <a:cs typeface="Arial" charset="0"/>
              </a:rPr>
              <a:t>Enable</a:t>
            </a:r>
            <a:endParaRPr lang="en-US" altLang="en-US" b="1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54925" y="5473337"/>
            <a:ext cx="4271555" cy="87521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660066"/>
                </a:solidFill>
                <a:latin typeface="Calibri" pitchFamily="34" charset="0"/>
                <a:cs typeface="Calibri" pitchFamily="34" charset="0"/>
              </a:rPr>
              <a:t>Fig 2.5 : Bus Line  with three state-buffers</a:t>
            </a: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04800" y="927463"/>
            <a:ext cx="8538754" cy="5549537"/>
          </a:xfrm>
        </p:spPr>
        <p:txBody>
          <a:bodyPr/>
          <a:lstStyle/>
          <a:p>
            <a:pPr lvl="0" algn="just">
              <a:lnSpc>
                <a:spcPct val="150000"/>
              </a:lnSpc>
              <a:buNone/>
            </a:pPr>
            <a:r>
              <a:rPr lang="en-US" b="1" u="sng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MEMORY TRANSFER</a:t>
            </a:r>
          </a:p>
          <a:p>
            <a:pPr lvl="0"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Read Operation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transfer of information from a memory word to the outside environment is called a read operation.</a:t>
            </a:r>
          </a:p>
          <a:p>
            <a:pPr lvl="0"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Write Operation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transfer of new information to be stored into the memory is called a write operation.</a:t>
            </a:r>
          </a:p>
          <a:p>
            <a:pPr lvl="0" algn="just">
              <a:lnSpc>
                <a:spcPct val="150000"/>
              </a:lnSpc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 memory word will be symbolized by the letter </a:t>
            </a:r>
            <a:r>
              <a:rPr lang="en-US" sz="1800" b="1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en-US" b="1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1800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Assume that the address of a memory unit is stored in a register called the </a:t>
            </a:r>
            <a:r>
              <a:rPr lang="en-US" altLang="en-US" b="1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Address Register AR.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Lets represent a Data Register with </a:t>
            </a:r>
            <a:r>
              <a:rPr lang="en-US" altLang="en-US" b="1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DR</a:t>
            </a: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, then:</a:t>
            </a:r>
          </a:p>
          <a:p>
            <a:pPr algn="just">
              <a:lnSpc>
                <a:spcPct val="150000"/>
              </a:lnSpc>
            </a:pPr>
            <a:r>
              <a:rPr lang="en-US" altLang="en-US" b="1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Read: DR ← M[AR]</a:t>
            </a:r>
          </a:p>
          <a:p>
            <a:pPr algn="just">
              <a:lnSpc>
                <a:spcPct val="150000"/>
              </a:lnSpc>
            </a:pPr>
            <a:r>
              <a:rPr lang="en-US" altLang="en-US" b="1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Write: M[AR] ← DR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131" y="209006"/>
            <a:ext cx="6992765" cy="524418"/>
          </a:xfrm>
        </p:spPr>
        <p:txBody>
          <a:bodyPr/>
          <a:lstStyle/>
          <a:p>
            <a:r>
              <a:rPr smtClean="0"/>
              <a:t>BUS AND MEMORY TRANSFERS</a:t>
            </a:r>
            <a:endParaRPr lang="en-US" dirty="0"/>
          </a:p>
        </p:txBody>
      </p:sp>
      <p:pic>
        <p:nvPicPr>
          <p:cNvPr id="5" name="image2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2263" y="4493622"/>
            <a:ext cx="3592285" cy="1933303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04799" y="1058091"/>
            <a:ext cx="8395063" cy="54189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altLang="en-US" b="1" u="sng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MICRO OPERATION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It is an elementary operation performed with the data stored in registers.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The micro operations  are classified into four categories: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b="1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Register transfer micro operations</a:t>
            </a:r>
            <a:endParaRPr lang="en-US" altLang="en-US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800" b="1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Arithmetic micro operations (on numeric data stored in the registers)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b="1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Logic micro operations (bit manipulations on non-numeric data)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b="1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Shift micro operations</a:t>
            </a:r>
          </a:p>
          <a:p>
            <a:pPr algn="just">
              <a:lnSpc>
                <a:spcPct val="150000"/>
              </a:lnSpc>
            </a:pPr>
            <a:r>
              <a:rPr lang="en-IN" sz="1800" dirty="0" smtClean="0"/>
              <a:t>To distinguish between arithmetic and logical operation, we may use a signal line,</a:t>
            </a:r>
            <a:endParaRPr lang="en-US" altLang="en-US" sz="1800" b="1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- in that signal, represents an </a:t>
            </a:r>
            <a:r>
              <a:rPr lang="en-IN" b="1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arithmetic operation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- in that signal, represents a </a:t>
            </a:r>
            <a:r>
              <a:rPr lang="en-IN" b="1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logical operation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760" y="182880"/>
            <a:ext cx="6862136" cy="431074"/>
          </a:xfrm>
        </p:spPr>
        <p:txBody>
          <a:bodyPr/>
          <a:lstStyle/>
          <a:p>
            <a:r>
              <a:rPr smtClean="0"/>
              <a:t>ARITHMETIC MICRO  OPERATIONS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04800" y="979714"/>
            <a:ext cx="8081554" cy="5497286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basic arithmetic micro operations are:</a:t>
            </a:r>
          </a:p>
          <a:p>
            <a:pPr lvl="0" algn="just">
              <a:lnSpc>
                <a:spcPct val="15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Addition</a:t>
            </a:r>
          </a:p>
          <a:p>
            <a:pPr lvl="0" algn="just">
              <a:lnSpc>
                <a:spcPct val="15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Subtraction</a:t>
            </a:r>
          </a:p>
          <a:p>
            <a:pPr lvl="0" algn="just">
              <a:lnSpc>
                <a:spcPct val="15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Increment</a:t>
            </a:r>
          </a:p>
          <a:p>
            <a:pPr lvl="0" algn="just">
              <a:lnSpc>
                <a:spcPct val="15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Decrement</a:t>
            </a:r>
          </a:p>
          <a:p>
            <a:pPr lvl="0" algn="just">
              <a:lnSpc>
                <a:spcPct val="15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Shift</a:t>
            </a:r>
          </a:p>
          <a:p>
            <a:pPr lvl="0" algn="just">
              <a:lnSpc>
                <a:spcPct val="150000"/>
              </a:lnSpc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additional arithmetic micro operations are</a:t>
            </a:r>
          </a:p>
          <a:p>
            <a:pPr lvl="0" algn="just">
              <a:lnSpc>
                <a:spcPct val="15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Add with carry</a:t>
            </a:r>
          </a:p>
          <a:p>
            <a:pPr lvl="0" algn="just">
              <a:lnSpc>
                <a:spcPct val="15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Subtract with borrow</a:t>
            </a:r>
          </a:p>
          <a:p>
            <a:pPr lvl="0" algn="just">
              <a:lnSpc>
                <a:spcPct val="15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Transfer/Load , etc.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3509" y="156754"/>
            <a:ext cx="6914387" cy="576670"/>
          </a:xfrm>
        </p:spPr>
        <p:txBody>
          <a:bodyPr/>
          <a:lstStyle/>
          <a:p>
            <a:r>
              <a:rPr smtClean="0"/>
              <a:t>ARITHMETIC MICRO  OPERATIONS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9634" y="209006"/>
            <a:ext cx="6888262" cy="365760"/>
          </a:xfrm>
        </p:spPr>
        <p:txBody>
          <a:bodyPr>
            <a:normAutofit fontScale="90000"/>
          </a:bodyPr>
          <a:lstStyle/>
          <a:p>
            <a:r>
              <a:rPr smtClean="0"/>
              <a:t>ARITHMETIC MICRO  OPERATIONS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222069" y="862150"/>
          <a:ext cx="8660674" cy="565306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40053"/>
                <a:gridCol w="1979583"/>
                <a:gridCol w="4441038"/>
              </a:tblGrid>
              <a:tr h="591132">
                <a:tc>
                  <a:txBody>
                    <a:bodyPr/>
                    <a:lstStyle/>
                    <a:p>
                      <a:pPr marL="67945" algn="ctr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OPERATION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REPRESENTATION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DESCRIPTION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</a:tr>
              <a:tr h="780466">
                <a:tc>
                  <a:txBody>
                    <a:bodyPr/>
                    <a:lstStyle/>
                    <a:p>
                      <a:pPr marL="67945" algn="just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ADD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R3 ¬R1 + R2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Contents of R1 plus R2 transferred to R3</a:t>
                      </a:r>
                    </a:p>
                  </a:txBody>
                  <a:tcPr marL="0" marR="0" marT="0" marB="0"/>
                </a:tc>
              </a:tr>
              <a:tr h="780466">
                <a:tc>
                  <a:txBody>
                    <a:bodyPr/>
                    <a:lstStyle/>
                    <a:p>
                      <a:pPr marL="6794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SUBTRACT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R3 ¬R1 ­ R2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Contents of R1 minus R2 transferred to</a:t>
                      </a:r>
                    </a:p>
                    <a:p>
                      <a:pPr marL="6794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R3</a:t>
                      </a:r>
                    </a:p>
                  </a:txBody>
                  <a:tcPr marL="0" marR="0" marT="0" marB="0"/>
                </a:tc>
              </a:tr>
              <a:tr h="630325">
                <a:tc>
                  <a:txBody>
                    <a:bodyPr/>
                    <a:lstStyle/>
                    <a:p>
                      <a:pPr marL="6794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1’S COMPLEMENT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R2 ¬R2’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Complement the contents of R2</a:t>
                      </a:r>
                    </a:p>
                  </a:txBody>
                  <a:tcPr marL="0" marR="0" marT="0" marB="0"/>
                </a:tc>
              </a:tr>
              <a:tr h="780466">
                <a:tc>
                  <a:txBody>
                    <a:bodyPr/>
                    <a:lstStyle/>
                    <a:p>
                      <a:pPr marL="6794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2’S COMPLIMENT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R2 ¬R2’+ 1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2's complement the contents of R2</a:t>
                      </a:r>
                    </a:p>
                    <a:p>
                      <a:pPr marL="6794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(negate)</a:t>
                      </a:r>
                    </a:p>
                  </a:txBody>
                  <a:tcPr marL="0" marR="0" marT="0" marB="0"/>
                </a:tc>
              </a:tr>
              <a:tr h="780466">
                <a:tc>
                  <a:txBody>
                    <a:bodyPr/>
                    <a:lstStyle/>
                    <a:p>
                      <a:pPr marL="67945" marR="72390" algn="just">
                        <a:lnSpc>
                          <a:spcPct val="15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2’S</a:t>
                      </a:r>
                      <a:r>
                        <a:rPr lang="en-US" sz="1800" baseline="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COMPLIMENT </a:t>
                      </a:r>
                      <a:r>
                        <a:rPr lang="en-US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SUBTRACTION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72390" algn="just">
                        <a:lnSpc>
                          <a:spcPct val="15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R3 ¬R1 + R2’+ 1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ADD R1 and the 2’s compliment of R2</a:t>
                      </a:r>
                    </a:p>
                  </a:txBody>
                  <a:tcPr marL="0" marR="0" marT="0" marB="0"/>
                </a:tc>
              </a:tr>
              <a:tr h="591132">
                <a:tc>
                  <a:txBody>
                    <a:bodyPr/>
                    <a:lstStyle/>
                    <a:p>
                      <a:pPr marL="6794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INCREMENT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R1 ¬R1 + 1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Increment the contents of R1 by one</a:t>
                      </a:r>
                    </a:p>
                  </a:txBody>
                  <a:tcPr marL="0" marR="0" marT="0" marB="0"/>
                </a:tc>
              </a:tr>
              <a:tr h="591132">
                <a:tc>
                  <a:txBody>
                    <a:bodyPr/>
                    <a:lstStyle/>
                    <a:p>
                      <a:pPr marL="6794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DECREMENT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R1 ¬R1 – 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Decrement the contents of R2 by one.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ARITHMETIC MICRO  OPERATIONS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675006"/>
            <a:ext cx="8370888" cy="355995"/>
          </a:xfrm>
          <a:prstGeom prst="rect">
            <a:avLst/>
          </a:prstGeom>
          <a:noFill/>
        </p:spPr>
        <p:txBody>
          <a:bodyPr vert="horz" wrap="square" lIns="63500" tIns="25400" rIns="63500" bIns="25400" rtlCol="0" anchor="t" anchorCtr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굴림" pitchFamily="34" charset="-127"/>
                <a:cs typeface="+mj-cs"/>
              </a:rPr>
              <a:t>Half Adder/Full Adder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82575" y="1071154"/>
            <a:ext cx="1208665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kumimoji="1" lang="en-US" altLang="ko-KR" b="1" dirty="0">
                <a:solidFill>
                  <a:srgbClr val="000066"/>
                </a:solidFill>
                <a:ea typeface="굴림" pitchFamily="34" charset="-127"/>
              </a:rPr>
              <a:t>Half Adder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89166" y="2657475"/>
            <a:ext cx="1881052" cy="207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kumimoji="1" lang="en-US" altLang="ko-KR" dirty="0">
                <a:ea typeface="굴림" pitchFamily="34" charset="-127"/>
              </a:rPr>
              <a:t>0   0   0       0    0</a:t>
            </a:r>
          </a:p>
          <a:p>
            <a:pPr defTabSz="762000">
              <a:lnSpc>
                <a:spcPct val="90000"/>
              </a:lnSpc>
            </a:pPr>
            <a:r>
              <a:rPr kumimoji="1" lang="en-US" altLang="ko-KR" dirty="0">
                <a:ea typeface="굴림" pitchFamily="34" charset="-127"/>
              </a:rPr>
              <a:t>0   0   1       0    1</a:t>
            </a:r>
          </a:p>
          <a:p>
            <a:pPr defTabSz="762000">
              <a:lnSpc>
                <a:spcPct val="90000"/>
              </a:lnSpc>
            </a:pPr>
            <a:r>
              <a:rPr kumimoji="1" lang="en-US" altLang="ko-KR" dirty="0">
                <a:ea typeface="굴림" pitchFamily="34" charset="-127"/>
              </a:rPr>
              <a:t>0   1   0       0    1</a:t>
            </a:r>
          </a:p>
          <a:p>
            <a:pPr defTabSz="762000">
              <a:lnSpc>
                <a:spcPct val="90000"/>
              </a:lnSpc>
            </a:pPr>
            <a:r>
              <a:rPr kumimoji="1" lang="en-US" altLang="ko-KR" dirty="0">
                <a:ea typeface="굴림" pitchFamily="34" charset="-127"/>
              </a:rPr>
              <a:t>0   1   1       1    0</a:t>
            </a:r>
          </a:p>
          <a:p>
            <a:pPr defTabSz="762000">
              <a:lnSpc>
                <a:spcPct val="90000"/>
              </a:lnSpc>
            </a:pPr>
            <a:r>
              <a:rPr kumimoji="1" lang="en-US" altLang="ko-KR" dirty="0">
                <a:ea typeface="굴림" pitchFamily="34" charset="-127"/>
              </a:rPr>
              <a:t>1   0   0       0    1</a:t>
            </a:r>
          </a:p>
          <a:p>
            <a:pPr defTabSz="762000">
              <a:lnSpc>
                <a:spcPct val="90000"/>
              </a:lnSpc>
            </a:pPr>
            <a:r>
              <a:rPr kumimoji="1" lang="en-US" altLang="ko-KR" dirty="0">
                <a:ea typeface="굴림" pitchFamily="34" charset="-127"/>
              </a:rPr>
              <a:t>1   0   1       1    0</a:t>
            </a:r>
          </a:p>
          <a:p>
            <a:pPr defTabSz="762000">
              <a:lnSpc>
                <a:spcPct val="90000"/>
              </a:lnSpc>
            </a:pPr>
            <a:r>
              <a:rPr kumimoji="1" lang="en-US" altLang="ko-KR" dirty="0">
                <a:ea typeface="굴림" pitchFamily="34" charset="-127"/>
              </a:rPr>
              <a:t>1   1   0       1    0</a:t>
            </a:r>
          </a:p>
          <a:p>
            <a:pPr defTabSz="762000">
              <a:lnSpc>
                <a:spcPct val="90000"/>
              </a:lnSpc>
            </a:pPr>
            <a:r>
              <a:rPr kumimoji="1" lang="en-US" altLang="ko-KR" dirty="0">
                <a:ea typeface="굴림" pitchFamily="34" charset="-127"/>
              </a:rPr>
              <a:t>1   1   1       1    1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1187450" y="2719388"/>
            <a:ext cx="1938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376057" y="4114799"/>
            <a:ext cx="4258492" cy="133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</a:rPr>
              <a:t>c</a:t>
            </a:r>
            <a:r>
              <a:rPr kumimoji="1" lang="en-US" altLang="ko-KR" b="1" baseline="-25000" dirty="0">
                <a:solidFill>
                  <a:srgbClr val="003300"/>
                </a:solidFill>
                <a:ea typeface="굴림" pitchFamily="34" charset="-127"/>
              </a:rPr>
              <a:t>n</a:t>
            </a: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</a:rPr>
              <a:t> = xy + xc</a:t>
            </a:r>
            <a:r>
              <a:rPr kumimoji="1" lang="en-US" altLang="ko-KR" b="1" baseline="-25000" dirty="0">
                <a:solidFill>
                  <a:srgbClr val="003300"/>
                </a:solidFill>
                <a:ea typeface="굴림" pitchFamily="34" charset="-127"/>
              </a:rPr>
              <a:t>n-1</a:t>
            </a: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</a:rPr>
              <a:t>+ yc</a:t>
            </a:r>
            <a:r>
              <a:rPr kumimoji="1" lang="en-US" altLang="ko-KR" b="1" baseline="-25000" dirty="0">
                <a:solidFill>
                  <a:srgbClr val="003300"/>
                </a:solidFill>
                <a:ea typeface="굴림" pitchFamily="34" charset="-127"/>
              </a:rPr>
              <a:t>n-1</a:t>
            </a:r>
            <a:endParaRPr kumimoji="1" lang="en-US" altLang="ko-KR" b="1" dirty="0">
              <a:solidFill>
                <a:srgbClr val="003300"/>
              </a:solidFill>
              <a:ea typeface="굴림" pitchFamily="34" charset="-127"/>
            </a:endParaRPr>
          </a:p>
          <a:p>
            <a:pPr defTabSz="762000">
              <a:lnSpc>
                <a:spcPct val="90000"/>
              </a:lnSpc>
            </a:pP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</a:rPr>
              <a:t>    = xy + (x </a:t>
            </a: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  <a:sym typeface="Symbol" pitchFamily="18" charset="2"/>
              </a:rPr>
              <a:t></a:t>
            </a: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</a:rPr>
              <a:t> y)c</a:t>
            </a:r>
            <a:r>
              <a:rPr kumimoji="1" lang="en-US" altLang="ko-KR" b="1" baseline="-25000" dirty="0">
                <a:solidFill>
                  <a:srgbClr val="003300"/>
                </a:solidFill>
                <a:ea typeface="굴림" pitchFamily="34" charset="-127"/>
              </a:rPr>
              <a:t>n-1</a:t>
            </a: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</a:rPr>
              <a:t> </a:t>
            </a:r>
          </a:p>
          <a:p>
            <a:pPr defTabSz="762000">
              <a:lnSpc>
                <a:spcPct val="90000"/>
              </a:lnSpc>
            </a:pPr>
            <a:endParaRPr kumimoji="1" lang="en-US" altLang="ko-KR" b="1" dirty="0">
              <a:solidFill>
                <a:srgbClr val="003300"/>
              </a:solidFill>
              <a:ea typeface="굴림" pitchFamily="34" charset="-127"/>
            </a:endParaRPr>
          </a:p>
          <a:p>
            <a:pPr defTabSz="762000">
              <a:lnSpc>
                <a:spcPct val="90000"/>
              </a:lnSpc>
            </a:pP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</a:rPr>
              <a:t>s = x’y’c</a:t>
            </a:r>
            <a:r>
              <a:rPr kumimoji="1" lang="en-US" altLang="ko-KR" b="1" baseline="-25000" dirty="0">
                <a:solidFill>
                  <a:srgbClr val="003300"/>
                </a:solidFill>
                <a:ea typeface="굴림" pitchFamily="34" charset="-127"/>
              </a:rPr>
              <a:t>n-1</a:t>
            </a: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</a:rPr>
              <a:t>+x’yc’</a:t>
            </a:r>
            <a:r>
              <a:rPr kumimoji="1" lang="en-US" altLang="ko-KR" b="1" baseline="-25000" dirty="0">
                <a:solidFill>
                  <a:srgbClr val="003300"/>
                </a:solidFill>
                <a:ea typeface="굴림" pitchFamily="34" charset="-127"/>
              </a:rPr>
              <a:t>n-1</a:t>
            </a: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</a:rPr>
              <a:t>+xy’c’</a:t>
            </a:r>
            <a:r>
              <a:rPr kumimoji="1" lang="en-US" altLang="ko-KR" b="1" baseline="-25000" dirty="0">
                <a:solidFill>
                  <a:srgbClr val="003300"/>
                </a:solidFill>
                <a:ea typeface="굴림" pitchFamily="34" charset="-127"/>
              </a:rPr>
              <a:t>n-1</a:t>
            </a: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</a:rPr>
              <a:t>+xyc</a:t>
            </a:r>
            <a:r>
              <a:rPr kumimoji="1" lang="en-US" altLang="ko-KR" b="1" baseline="-25000" dirty="0">
                <a:solidFill>
                  <a:srgbClr val="003300"/>
                </a:solidFill>
                <a:ea typeface="굴림" pitchFamily="34" charset="-127"/>
              </a:rPr>
              <a:t>n-1</a:t>
            </a:r>
            <a:endParaRPr kumimoji="1" lang="en-US" altLang="ko-KR" b="1" dirty="0">
              <a:solidFill>
                <a:srgbClr val="003300"/>
              </a:solidFill>
              <a:ea typeface="굴림" pitchFamily="34" charset="-127"/>
            </a:endParaRPr>
          </a:p>
          <a:p>
            <a:pPr defTabSz="762000">
              <a:lnSpc>
                <a:spcPct val="90000"/>
              </a:lnSpc>
            </a:pP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</a:rPr>
              <a:t>   = x </a:t>
            </a: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  <a:sym typeface="Symbol" pitchFamily="18" charset="2"/>
              </a:rPr>
              <a:t></a:t>
            </a: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</a:rPr>
              <a:t> y </a:t>
            </a: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  <a:sym typeface="Symbol" pitchFamily="18" charset="2"/>
              </a:rPr>
              <a:t></a:t>
            </a: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</a:rPr>
              <a:t> c</a:t>
            </a:r>
            <a:r>
              <a:rPr kumimoji="1" lang="en-US" altLang="ko-KR" b="1" baseline="-25000" dirty="0">
                <a:solidFill>
                  <a:srgbClr val="003300"/>
                </a:solidFill>
                <a:ea typeface="굴림" pitchFamily="34" charset="-127"/>
              </a:rPr>
              <a:t>n-1</a:t>
            </a: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</a:rPr>
              <a:t> = (x </a:t>
            </a: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  <a:sym typeface="Symbol" pitchFamily="18" charset="2"/>
              </a:rPr>
              <a:t></a:t>
            </a: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</a:rPr>
              <a:t> y) </a:t>
            </a: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  <a:sym typeface="Symbol" pitchFamily="18" charset="2"/>
              </a:rPr>
              <a:t></a:t>
            </a: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</a:rPr>
              <a:t> c</a:t>
            </a:r>
            <a:r>
              <a:rPr kumimoji="1" lang="en-US" altLang="ko-KR" b="1" baseline="-25000" dirty="0">
                <a:solidFill>
                  <a:srgbClr val="003300"/>
                </a:solidFill>
                <a:ea typeface="굴림" pitchFamily="34" charset="-127"/>
              </a:rPr>
              <a:t>n-1</a:t>
            </a:r>
            <a:endParaRPr kumimoji="1" lang="en-US" altLang="ko-KR" b="1" dirty="0">
              <a:solidFill>
                <a:srgbClr val="003300"/>
              </a:solidFill>
              <a:ea typeface="굴림" pitchFamily="34" charset="-127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008438" y="2598738"/>
            <a:ext cx="700087" cy="11858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4349750" y="2611438"/>
            <a:ext cx="0" cy="1173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4024313" y="3213100"/>
            <a:ext cx="668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4024313" y="29210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4024313" y="3506788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5751513" y="2598738"/>
            <a:ext cx="700087" cy="11858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6094413" y="2611438"/>
            <a:ext cx="0" cy="1173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5767388" y="3213100"/>
            <a:ext cx="669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767388" y="29210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5767388" y="3506788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3632200" y="3255963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kumimoji="1" lang="en-US" altLang="ko-KR">
                <a:ea typeface="굴림" pitchFamily="34" charset="-127"/>
              </a:rPr>
              <a:t>x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4297363" y="2263775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kumimoji="1" lang="en-US" altLang="ko-KR">
                <a:ea typeface="굴림" pitchFamily="34" charset="-127"/>
              </a:rPr>
              <a:t>y</a:t>
            </a: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4675188" y="2978150"/>
            <a:ext cx="5143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kumimoji="1" lang="en-US" altLang="ko-KR">
                <a:ea typeface="굴림" pitchFamily="34" charset="-127"/>
              </a:rPr>
              <a:t>c</a:t>
            </a:r>
            <a:r>
              <a:rPr kumimoji="1" lang="en-US" altLang="ko-KR" baseline="-25000">
                <a:ea typeface="굴림" pitchFamily="34" charset="-127"/>
              </a:rPr>
              <a:t>n-1</a:t>
            </a: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408613" y="3252788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kumimoji="1" lang="en-US" altLang="ko-KR">
                <a:ea typeface="굴림" pitchFamily="34" charset="-127"/>
              </a:rPr>
              <a:t>x</a:t>
            </a: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6083300" y="2273300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kumimoji="1" lang="en-US" altLang="ko-KR">
                <a:ea typeface="굴림" pitchFamily="34" charset="-127"/>
              </a:rPr>
              <a:t>y</a:t>
            </a: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6450013" y="2962275"/>
            <a:ext cx="5143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kumimoji="1" lang="en-US" altLang="ko-KR">
                <a:ea typeface="굴림" pitchFamily="34" charset="-127"/>
              </a:rPr>
              <a:t>c</a:t>
            </a:r>
            <a:r>
              <a:rPr kumimoji="1" lang="en-US" altLang="ko-KR" baseline="-25000">
                <a:ea typeface="굴림" pitchFamily="34" charset="-127"/>
              </a:rPr>
              <a:t>n-1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4437063" y="2951163"/>
            <a:ext cx="163512" cy="538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/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4062413" y="3279775"/>
            <a:ext cx="700087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4389438" y="3235325"/>
            <a:ext cx="265112" cy="519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6180138" y="2635250"/>
            <a:ext cx="17145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/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5834063" y="2967038"/>
            <a:ext cx="201612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6180138" y="3265488"/>
            <a:ext cx="217487" cy="188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/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5849938" y="3562350"/>
            <a:ext cx="171450" cy="192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4130675" y="3705225"/>
            <a:ext cx="3794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kumimoji="1" lang="en-US" altLang="ko-KR" dirty="0">
                <a:ea typeface="굴림" pitchFamily="34" charset="-127"/>
              </a:rPr>
              <a:t>c</a:t>
            </a:r>
            <a:r>
              <a:rPr kumimoji="1" lang="en-US" altLang="ko-KR" baseline="-25000" dirty="0">
                <a:ea typeface="굴림" pitchFamily="34" charset="-127"/>
              </a:rPr>
              <a:t>n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5889625" y="3724275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kumimoji="1" lang="en-US" altLang="ko-KR">
                <a:ea typeface="굴림" pitchFamily="34" charset="-127"/>
              </a:rPr>
              <a:t>s</a:t>
            </a:r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4138613" y="1066800"/>
            <a:ext cx="2333845" cy="5883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</a:rPr>
              <a:t>c = xy          s = xy’ + x’y</a:t>
            </a:r>
          </a:p>
          <a:p>
            <a:pPr defTabSz="762000">
              <a:lnSpc>
                <a:spcPct val="90000"/>
              </a:lnSpc>
            </a:pP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</a:rPr>
              <a:t>                      = x  </a:t>
            </a: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  <a:sym typeface="Symbol" pitchFamily="18" charset="2"/>
              </a:rPr>
              <a:t></a:t>
            </a:r>
            <a:r>
              <a:rPr kumimoji="1" lang="en-US" altLang="ko-KR" b="1" dirty="0">
                <a:solidFill>
                  <a:srgbClr val="003300"/>
                </a:solidFill>
                <a:ea typeface="굴림" pitchFamily="34" charset="-127"/>
              </a:rPr>
              <a:t>  y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7072313" y="1004888"/>
            <a:ext cx="1684337" cy="927100"/>
            <a:chOff x="2007" y="1383"/>
            <a:chExt cx="1061" cy="584"/>
          </a:xfrm>
        </p:grpSpPr>
        <p:sp>
          <p:nvSpPr>
            <p:cNvPr id="39" name="Oval 45"/>
            <p:cNvSpPr>
              <a:spLocks noChangeArrowheads="1"/>
            </p:cNvSpPr>
            <p:nvPr/>
          </p:nvSpPr>
          <p:spPr bwMode="auto">
            <a:xfrm>
              <a:off x="2463" y="1462"/>
              <a:ext cx="291" cy="20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IN"/>
            </a:p>
          </p:txBody>
        </p:sp>
        <p:sp>
          <p:nvSpPr>
            <p:cNvPr id="40" name="Rectangle 46"/>
            <p:cNvSpPr>
              <a:spLocks noChangeArrowheads="1"/>
            </p:cNvSpPr>
            <p:nvPr/>
          </p:nvSpPr>
          <p:spPr bwMode="auto">
            <a:xfrm>
              <a:off x="2351" y="1426"/>
              <a:ext cx="246" cy="2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IN"/>
            </a:p>
          </p:txBody>
        </p:sp>
        <p:sp>
          <p:nvSpPr>
            <p:cNvPr id="41" name="Arc 47"/>
            <p:cNvSpPr>
              <a:spLocks/>
            </p:cNvSpPr>
            <p:nvPr/>
          </p:nvSpPr>
          <p:spPr bwMode="auto">
            <a:xfrm>
              <a:off x="2612" y="1766"/>
              <a:ext cx="201" cy="107"/>
            </a:xfrm>
            <a:custGeom>
              <a:avLst/>
              <a:gdLst>
                <a:gd name="T0" fmla="*/ 0 w 21600"/>
                <a:gd name="T1" fmla="*/ 0 h 21600"/>
                <a:gd name="T2" fmla="*/ 201 w 21600"/>
                <a:gd name="T3" fmla="*/ 107 h 21600"/>
                <a:gd name="T4" fmla="*/ 0 w 21600"/>
                <a:gd name="T5" fmla="*/ 10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rc 48"/>
            <p:cNvSpPr>
              <a:spLocks/>
            </p:cNvSpPr>
            <p:nvPr/>
          </p:nvSpPr>
          <p:spPr bwMode="auto">
            <a:xfrm>
              <a:off x="2612" y="1859"/>
              <a:ext cx="201" cy="100"/>
            </a:xfrm>
            <a:custGeom>
              <a:avLst/>
              <a:gdLst>
                <a:gd name="T0" fmla="*/ 201 w 21600"/>
                <a:gd name="T1" fmla="*/ 0 h 21600"/>
                <a:gd name="T2" fmla="*/ 0 w 21600"/>
                <a:gd name="T3" fmla="*/ 10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rc 49"/>
            <p:cNvSpPr>
              <a:spLocks/>
            </p:cNvSpPr>
            <p:nvPr/>
          </p:nvSpPr>
          <p:spPr bwMode="auto">
            <a:xfrm>
              <a:off x="2612" y="1766"/>
              <a:ext cx="45" cy="115"/>
            </a:xfrm>
            <a:custGeom>
              <a:avLst/>
              <a:gdLst>
                <a:gd name="T0" fmla="*/ 0 w 21600"/>
                <a:gd name="T1" fmla="*/ 0 h 21600"/>
                <a:gd name="T2" fmla="*/ 45 w 21600"/>
                <a:gd name="T3" fmla="*/ 115 h 21600"/>
                <a:gd name="T4" fmla="*/ 0 w 21600"/>
                <a:gd name="T5" fmla="*/ 11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rc 50"/>
            <p:cNvSpPr>
              <a:spLocks/>
            </p:cNvSpPr>
            <p:nvPr/>
          </p:nvSpPr>
          <p:spPr bwMode="auto">
            <a:xfrm>
              <a:off x="2612" y="1859"/>
              <a:ext cx="45" cy="100"/>
            </a:xfrm>
            <a:custGeom>
              <a:avLst/>
              <a:gdLst>
                <a:gd name="T0" fmla="*/ 45 w 21600"/>
                <a:gd name="T1" fmla="*/ 0 h 21600"/>
                <a:gd name="T2" fmla="*/ 0 w 21600"/>
                <a:gd name="T3" fmla="*/ 10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rc 51"/>
            <p:cNvSpPr>
              <a:spLocks/>
            </p:cNvSpPr>
            <p:nvPr/>
          </p:nvSpPr>
          <p:spPr bwMode="auto">
            <a:xfrm>
              <a:off x="2560" y="1766"/>
              <a:ext cx="44" cy="115"/>
            </a:xfrm>
            <a:custGeom>
              <a:avLst/>
              <a:gdLst>
                <a:gd name="T0" fmla="*/ 0 w 21600"/>
                <a:gd name="T1" fmla="*/ 0 h 21600"/>
                <a:gd name="T2" fmla="*/ 44 w 21600"/>
                <a:gd name="T3" fmla="*/ 115 h 21600"/>
                <a:gd name="T4" fmla="*/ 0 w 21600"/>
                <a:gd name="T5" fmla="*/ 11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rc 52"/>
            <p:cNvSpPr>
              <a:spLocks/>
            </p:cNvSpPr>
            <p:nvPr/>
          </p:nvSpPr>
          <p:spPr bwMode="auto">
            <a:xfrm>
              <a:off x="2560" y="1859"/>
              <a:ext cx="44" cy="100"/>
            </a:xfrm>
            <a:custGeom>
              <a:avLst/>
              <a:gdLst>
                <a:gd name="T0" fmla="*/ 44 w 21600"/>
                <a:gd name="T1" fmla="*/ 0 h 21600"/>
                <a:gd name="T2" fmla="*/ 0 w 21600"/>
                <a:gd name="T3" fmla="*/ 10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 flipH="1">
              <a:off x="2151" y="1506"/>
              <a:ext cx="4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54"/>
            <p:cNvSpPr>
              <a:spLocks noChangeShapeType="1"/>
            </p:cNvSpPr>
            <p:nvPr/>
          </p:nvSpPr>
          <p:spPr bwMode="auto">
            <a:xfrm flipH="1">
              <a:off x="2151" y="1620"/>
              <a:ext cx="4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>
              <a:off x="2381" y="1620"/>
              <a:ext cx="0" cy="3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56"/>
            <p:cNvSpPr>
              <a:spLocks noChangeShapeType="1"/>
            </p:cNvSpPr>
            <p:nvPr/>
          </p:nvSpPr>
          <p:spPr bwMode="auto">
            <a:xfrm>
              <a:off x="2385" y="1912"/>
              <a:ext cx="2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57"/>
            <p:cNvSpPr>
              <a:spLocks noChangeShapeType="1"/>
            </p:cNvSpPr>
            <p:nvPr/>
          </p:nvSpPr>
          <p:spPr bwMode="auto">
            <a:xfrm>
              <a:off x="2269" y="1506"/>
              <a:ext cx="0" cy="3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>
              <a:off x="2276" y="1823"/>
              <a:ext cx="3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59"/>
            <p:cNvSpPr>
              <a:spLocks noChangeShapeType="1"/>
            </p:cNvSpPr>
            <p:nvPr/>
          </p:nvSpPr>
          <p:spPr bwMode="auto">
            <a:xfrm>
              <a:off x="2817" y="1866"/>
              <a:ext cx="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60"/>
            <p:cNvSpPr>
              <a:spLocks noChangeShapeType="1"/>
            </p:cNvSpPr>
            <p:nvPr/>
          </p:nvSpPr>
          <p:spPr bwMode="auto">
            <a:xfrm>
              <a:off x="2760" y="1562"/>
              <a:ext cx="1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61"/>
            <p:cNvSpPr>
              <a:spLocks noChangeArrowheads="1"/>
            </p:cNvSpPr>
            <p:nvPr/>
          </p:nvSpPr>
          <p:spPr bwMode="auto">
            <a:xfrm>
              <a:off x="2007" y="1383"/>
              <a:ext cx="186" cy="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80000"/>
                </a:lnSpc>
              </a:pPr>
              <a:r>
                <a:rPr kumimoji="1" lang="en-US" altLang="ko-KR">
                  <a:ea typeface="굴림" pitchFamily="34" charset="-127"/>
                </a:rPr>
                <a:t>x</a:t>
              </a:r>
            </a:p>
            <a:p>
              <a:pPr defTabSz="762000">
                <a:lnSpc>
                  <a:spcPct val="80000"/>
                </a:lnSpc>
              </a:pPr>
              <a:r>
                <a:rPr kumimoji="1" lang="en-US" altLang="ko-KR">
                  <a:ea typeface="굴림" pitchFamily="34" charset="-127"/>
                </a:rPr>
                <a:t>y</a:t>
              </a:r>
            </a:p>
          </p:txBody>
        </p:sp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2882" y="1443"/>
              <a:ext cx="186" cy="5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kumimoji="1" lang="en-US" altLang="ko-KR">
                  <a:ea typeface="굴림" pitchFamily="34" charset="-127"/>
                </a:rPr>
                <a:t>c</a:t>
              </a:r>
            </a:p>
            <a:p>
              <a:pPr defTabSz="762000">
                <a:lnSpc>
                  <a:spcPct val="90000"/>
                </a:lnSpc>
              </a:pPr>
              <a:endParaRPr kumimoji="1" lang="en-US" altLang="ko-KR">
                <a:ea typeface="굴림" pitchFamily="34" charset="-127"/>
              </a:endParaRPr>
            </a:p>
            <a:p>
              <a:pPr defTabSz="762000">
                <a:lnSpc>
                  <a:spcPct val="90000"/>
                </a:lnSpc>
              </a:pPr>
              <a:r>
                <a:rPr kumimoji="1" lang="en-US" altLang="ko-KR">
                  <a:ea typeface="굴림" pitchFamily="34" charset="-127"/>
                </a:rPr>
                <a:t>s</a:t>
              </a:r>
            </a:p>
          </p:txBody>
        </p:sp>
        <p:sp>
          <p:nvSpPr>
            <p:cNvPr id="57" name="Line 63"/>
            <p:cNvSpPr>
              <a:spLocks noChangeShapeType="1"/>
            </p:cNvSpPr>
            <p:nvPr/>
          </p:nvSpPr>
          <p:spPr bwMode="auto">
            <a:xfrm>
              <a:off x="2604" y="1461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" name="Arc 64"/>
          <p:cNvSpPr>
            <a:spLocks/>
          </p:cNvSpPr>
          <p:nvPr/>
        </p:nvSpPr>
        <p:spPr bwMode="auto">
          <a:xfrm>
            <a:off x="930275" y="5014913"/>
            <a:ext cx="396875" cy="200025"/>
          </a:xfrm>
          <a:custGeom>
            <a:avLst/>
            <a:gdLst>
              <a:gd name="T0" fmla="*/ 0 w 21600"/>
              <a:gd name="T1" fmla="*/ 0 h 21600"/>
              <a:gd name="T2" fmla="*/ 396875 w 21600"/>
              <a:gd name="T3" fmla="*/ 200025 h 21600"/>
              <a:gd name="T4" fmla="*/ 0 w 21600"/>
              <a:gd name="T5" fmla="*/ 2000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Arc 65"/>
          <p:cNvSpPr>
            <a:spLocks/>
          </p:cNvSpPr>
          <p:nvPr/>
        </p:nvSpPr>
        <p:spPr bwMode="auto">
          <a:xfrm>
            <a:off x="930275" y="5203825"/>
            <a:ext cx="398463" cy="204788"/>
          </a:xfrm>
          <a:custGeom>
            <a:avLst/>
            <a:gdLst>
              <a:gd name="T0" fmla="*/ 398463 w 21600"/>
              <a:gd name="T1" fmla="*/ 0 h 21600"/>
              <a:gd name="T2" fmla="*/ 0 w 21600"/>
              <a:gd name="T3" fmla="*/ 20478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Arc 66"/>
          <p:cNvSpPr>
            <a:spLocks/>
          </p:cNvSpPr>
          <p:nvPr/>
        </p:nvSpPr>
        <p:spPr bwMode="auto">
          <a:xfrm>
            <a:off x="930275" y="5014913"/>
            <a:ext cx="84138" cy="233362"/>
          </a:xfrm>
          <a:custGeom>
            <a:avLst/>
            <a:gdLst>
              <a:gd name="T0" fmla="*/ 0 w 21600"/>
              <a:gd name="T1" fmla="*/ 0 h 21600"/>
              <a:gd name="T2" fmla="*/ 84138 w 21600"/>
              <a:gd name="T3" fmla="*/ 233362 h 21600"/>
              <a:gd name="T4" fmla="*/ 0 w 21600"/>
              <a:gd name="T5" fmla="*/ 2333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Arc 67"/>
          <p:cNvSpPr>
            <a:spLocks/>
          </p:cNvSpPr>
          <p:nvPr/>
        </p:nvSpPr>
        <p:spPr bwMode="auto">
          <a:xfrm>
            <a:off x="930275" y="5203825"/>
            <a:ext cx="84138" cy="204788"/>
          </a:xfrm>
          <a:custGeom>
            <a:avLst/>
            <a:gdLst>
              <a:gd name="T0" fmla="*/ 84138 w 21600"/>
              <a:gd name="T1" fmla="*/ 0 h 21600"/>
              <a:gd name="T2" fmla="*/ 0 w 21600"/>
              <a:gd name="T3" fmla="*/ 20478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rc 68"/>
          <p:cNvSpPr>
            <a:spLocks/>
          </p:cNvSpPr>
          <p:nvPr/>
        </p:nvSpPr>
        <p:spPr bwMode="auto">
          <a:xfrm>
            <a:off x="830263" y="5014913"/>
            <a:ext cx="85725" cy="233362"/>
          </a:xfrm>
          <a:custGeom>
            <a:avLst/>
            <a:gdLst>
              <a:gd name="T0" fmla="*/ 0 w 21600"/>
              <a:gd name="T1" fmla="*/ 0 h 21600"/>
              <a:gd name="T2" fmla="*/ 85725 w 21600"/>
              <a:gd name="T3" fmla="*/ 233362 h 21600"/>
              <a:gd name="T4" fmla="*/ 0 w 21600"/>
              <a:gd name="T5" fmla="*/ 2333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Arc 69"/>
          <p:cNvSpPr>
            <a:spLocks/>
          </p:cNvSpPr>
          <p:nvPr/>
        </p:nvSpPr>
        <p:spPr bwMode="auto">
          <a:xfrm>
            <a:off x="830263" y="5203825"/>
            <a:ext cx="85725" cy="204788"/>
          </a:xfrm>
          <a:custGeom>
            <a:avLst/>
            <a:gdLst>
              <a:gd name="T0" fmla="*/ 85725 w 21600"/>
              <a:gd name="T1" fmla="*/ 0 h 21600"/>
              <a:gd name="T2" fmla="*/ 0 w 21600"/>
              <a:gd name="T3" fmla="*/ 20478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Arc 70"/>
          <p:cNvSpPr>
            <a:spLocks/>
          </p:cNvSpPr>
          <p:nvPr/>
        </p:nvSpPr>
        <p:spPr bwMode="auto">
          <a:xfrm>
            <a:off x="2020888" y="5248275"/>
            <a:ext cx="381000" cy="196850"/>
          </a:xfrm>
          <a:custGeom>
            <a:avLst/>
            <a:gdLst>
              <a:gd name="T0" fmla="*/ 0 w 21600"/>
              <a:gd name="T1" fmla="*/ 0 h 21600"/>
              <a:gd name="T2" fmla="*/ 381000 w 21600"/>
              <a:gd name="T3" fmla="*/ 196850 h 21600"/>
              <a:gd name="T4" fmla="*/ 0 w 21600"/>
              <a:gd name="T5" fmla="*/ 1968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Arc 71"/>
          <p:cNvSpPr>
            <a:spLocks/>
          </p:cNvSpPr>
          <p:nvPr/>
        </p:nvSpPr>
        <p:spPr bwMode="auto">
          <a:xfrm>
            <a:off x="2020888" y="5437188"/>
            <a:ext cx="384175" cy="207962"/>
          </a:xfrm>
          <a:custGeom>
            <a:avLst/>
            <a:gdLst>
              <a:gd name="T0" fmla="*/ 384175 w 21600"/>
              <a:gd name="T1" fmla="*/ 0 h 21600"/>
              <a:gd name="T2" fmla="*/ 0 w 21600"/>
              <a:gd name="T3" fmla="*/ 207962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Arc 72"/>
          <p:cNvSpPr>
            <a:spLocks/>
          </p:cNvSpPr>
          <p:nvPr/>
        </p:nvSpPr>
        <p:spPr bwMode="auto">
          <a:xfrm>
            <a:off x="2020888" y="5248275"/>
            <a:ext cx="85725" cy="236538"/>
          </a:xfrm>
          <a:custGeom>
            <a:avLst/>
            <a:gdLst>
              <a:gd name="T0" fmla="*/ 0 w 21600"/>
              <a:gd name="T1" fmla="*/ 0 h 21600"/>
              <a:gd name="T2" fmla="*/ 85725 w 21600"/>
              <a:gd name="T3" fmla="*/ 236538 h 21600"/>
              <a:gd name="T4" fmla="*/ 0 w 21600"/>
              <a:gd name="T5" fmla="*/ 236538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Arc 73"/>
          <p:cNvSpPr>
            <a:spLocks/>
          </p:cNvSpPr>
          <p:nvPr/>
        </p:nvSpPr>
        <p:spPr bwMode="auto">
          <a:xfrm>
            <a:off x="2020888" y="5437188"/>
            <a:ext cx="85725" cy="207962"/>
          </a:xfrm>
          <a:custGeom>
            <a:avLst/>
            <a:gdLst>
              <a:gd name="T0" fmla="*/ 85725 w 21600"/>
              <a:gd name="T1" fmla="*/ 0 h 21600"/>
              <a:gd name="T2" fmla="*/ 0 w 21600"/>
              <a:gd name="T3" fmla="*/ 207962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rc 74"/>
          <p:cNvSpPr>
            <a:spLocks/>
          </p:cNvSpPr>
          <p:nvPr/>
        </p:nvSpPr>
        <p:spPr bwMode="auto">
          <a:xfrm>
            <a:off x="1920875" y="5248275"/>
            <a:ext cx="87313" cy="236538"/>
          </a:xfrm>
          <a:custGeom>
            <a:avLst/>
            <a:gdLst>
              <a:gd name="T0" fmla="*/ 0 w 21600"/>
              <a:gd name="T1" fmla="*/ 0 h 21600"/>
              <a:gd name="T2" fmla="*/ 87313 w 21600"/>
              <a:gd name="T3" fmla="*/ 236538 h 21600"/>
              <a:gd name="T4" fmla="*/ 0 w 21600"/>
              <a:gd name="T5" fmla="*/ 236538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Arc 75"/>
          <p:cNvSpPr>
            <a:spLocks/>
          </p:cNvSpPr>
          <p:nvPr/>
        </p:nvSpPr>
        <p:spPr bwMode="auto">
          <a:xfrm>
            <a:off x="1920875" y="5437188"/>
            <a:ext cx="87313" cy="207962"/>
          </a:xfrm>
          <a:custGeom>
            <a:avLst/>
            <a:gdLst>
              <a:gd name="T0" fmla="*/ 87313 w 21600"/>
              <a:gd name="T1" fmla="*/ 0 h 21600"/>
              <a:gd name="T2" fmla="*/ 0 w 21600"/>
              <a:gd name="T3" fmla="*/ 207962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76"/>
          <p:cNvSpPr>
            <a:spLocks noChangeArrowheads="1"/>
          </p:cNvSpPr>
          <p:nvPr/>
        </p:nvSpPr>
        <p:spPr bwMode="auto">
          <a:xfrm>
            <a:off x="774700" y="5907088"/>
            <a:ext cx="509588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/>
          </a:p>
        </p:txBody>
      </p:sp>
      <p:sp>
        <p:nvSpPr>
          <p:cNvPr id="71" name="Rectangle 77"/>
          <p:cNvSpPr>
            <a:spLocks noChangeArrowheads="1"/>
          </p:cNvSpPr>
          <p:nvPr/>
        </p:nvSpPr>
        <p:spPr bwMode="auto">
          <a:xfrm>
            <a:off x="723900" y="5813425"/>
            <a:ext cx="298450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/>
          </a:p>
        </p:txBody>
      </p:sp>
      <p:sp>
        <p:nvSpPr>
          <p:cNvPr id="72" name="Line 78"/>
          <p:cNvSpPr>
            <a:spLocks noChangeShapeType="1"/>
          </p:cNvSpPr>
          <p:nvPr/>
        </p:nvSpPr>
        <p:spPr bwMode="auto">
          <a:xfrm>
            <a:off x="1028700" y="5907088"/>
            <a:ext cx="0" cy="384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79"/>
          <p:cNvSpPr>
            <a:spLocks noChangeArrowheads="1"/>
          </p:cNvSpPr>
          <p:nvPr/>
        </p:nvSpPr>
        <p:spPr bwMode="auto">
          <a:xfrm>
            <a:off x="1865313" y="5789613"/>
            <a:ext cx="511175" cy="3825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/>
          </a:p>
        </p:txBody>
      </p:sp>
      <p:sp>
        <p:nvSpPr>
          <p:cNvPr id="74" name="Rectangle 80"/>
          <p:cNvSpPr>
            <a:spLocks noChangeArrowheads="1"/>
          </p:cNvSpPr>
          <p:nvPr/>
        </p:nvSpPr>
        <p:spPr bwMode="auto">
          <a:xfrm>
            <a:off x="1816100" y="5694363"/>
            <a:ext cx="298450" cy="5730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/>
          </a:p>
        </p:txBody>
      </p:sp>
      <p:sp>
        <p:nvSpPr>
          <p:cNvPr id="75" name="Line 81"/>
          <p:cNvSpPr>
            <a:spLocks noChangeShapeType="1"/>
          </p:cNvSpPr>
          <p:nvPr/>
        </p:nvSpPr>
        <p:spPr bwMode="auto">
          <a:xfrm>
            <a:off x="2120900" y="5789613"/>
            <a:ext cx="0" cy="382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Arc 82"/>
          <p:cNvSpPr>
            <a:spLocks/>
          </p:cNvSpPr>
          <p:nvPr/>
        </p:nvSpPr>
        <p:spPr bwMode="auto">
          <a:xfrm>
            <a:off x="3198813" y="5865813"/>
            <a:ext cx="382587" cy="206375"/>
          </a:xfrm>
          <a:custGeom>
            <a:avLst/>
            <a:gdLst>
              <a:gd name="T0" fmla="*/ 0 w 21600"/>
              <a:gd name="T1" fmla="*/ 0 h 21600"/>
              <a:gd name="T2" fmla="*/ 382587 w 21600"/>
              <a:gd name="T3" fmla="*/ 206375 h 21600"/>
              <a:gd name="T4" fmla="*/ 0 w 21600"/>
              <a:gd name="T5" fmla="*/ 20637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Arc 83"/>
          <p:cNvSpPr>
            <a:spLocks/>
          </p:cNvSpPr>
          <p:nvPr/>
        </p:nvSpPr>
        <p:spPr bwMode="auto">
          <a:xfrm>
            <a:off x="3213100" y="6042025"/>
            <a:ext cx="368300" cy="249238"/>
          </a:xfrm>
          <a:custGeom>
            <a:avLst/>
            <a:gdLst>
              <a:gd name="T0" fmla="*/ 368300 w 21600"/>
              <a:gd name="T1" fmla="*/ 0 h 21600"/>
              <a:gd name="T2" fmla="*/ 0 w 21600"/>
              <a:gd name="T3" fmla="*/ 24923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Arc 84"/>
          <p:cNvSpPr>
            <a:spLocks/>
          </p:cNvSpPr>
          <p:nvPr/>
        </p:nvSpPr>
        <p:spPr bwMode="auto">
          <a:xfrm>
            <a:off x="3213100" y="5865813"/>
            <a:ext cx="85725" cy="249237"/>
          </a:xfrm>
          <a:custGeom>
            <a:avLst/>
            <a:gdLst>
              <a:gd name="T0" fmla="*/ 0 w 21600"/>
              <a:gd name="T1" fmla="*/ 0 h 21600"/>
              <a:gd name="T2" fmla="*/ 85725 w 21600"/>
              <a:gd name="T3" fmla="*/ 249237 h 21600"/>
              <a:gd name="T4" fmla="*/ 0 w 21600"/>
              <a:gd name="T5" fmla="*/ 24923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Arc 85"/>
          <p:cNvSpPr>
            <a:spLocks/>
          </p:cNvSpPr>
          <p:nvPr/>
        </p:nvSpPr>
        <p:spPr bwMode="auto">
          <a:xfrm>
            <a:off x="3227388" y="6070600"/>
            <a:ext cx="71437" cy="204788"/>
          </a:xfrm>
          <a:custGeom>
            <a:avLst/>
            <a:gdLst>
              <a:gd name="T0" fmla="*/ 71437 w 21600"/>
              <a:gd name="T1" fmla="*/ 0 h 21600"/>
              <a:gd name="T2" fmla="*/ 0 w 21600"/>
              <a:gd name="T3" fmla="*/ 20478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504825" y="5086350"/>
            <a:ext cx="46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87"/>
          <p:cNvSpPr>
            <a:spLocks noChangeShapeType="1"/>
          </p:cNvSpPr>
          <p:nvPr/>
        </p:nvSpPr>
        <p:spPr bwMode="auto">
          <a:xfrm>
            <a:off x="519113" y="5319713"/>
            <a:ext cx="46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Line 88"/>
          <p:cNvSpPr>
            <a:spLocks noChangeShapeType="1"/>
          </p:cNvSpPr>
          <p:nvPr/>
        </p:nvSpPr>
        <p:spPr bwMode="auto">
          <a:xfrm>
            <a:off x="1330325" y="5203825"/>
            <a:ext cx="3857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89"/>
          <p:cNvSpPr>
            <a:spLocks noChangeShapeType="1"/>
          </p:cNvSpPr>
          <p:nvPr/>
        </p:nvSpPr>
        <p:spPr bwMode="auto">
          <a:xfrm>
            <a:off x="1724025" y="5195888"/>
            <a:ext cx="0" cy="180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90"/>
          <p:cNvSpPr>
            <a:spLocks noChangeShapeType="1"/>
          </p:cNvSpPr>
          <p:nvPr/>
        </p:nvSpPr>
        <p:spPr bwMode="auto">
          <a:xfrm>
            <a:off x="1738313" y="5364163"/>
            <a:ext cx="339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91"/>
          <p:cNvSpPr>
            <a:spLocks noChangeShapeType="1"/>
          </p:cNvSpPr>
          <p:nvPr/>
        </p:nvSpPr>
        <p:spPr bwMode="auto">
          <a:xfrm>
            <a:off x="2376488" y="5980113"/>
            <a:ext cx="908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92"/>
          <p:cNvSpPr>
            <a:spLocks noChangeShapeType="1"/>
          </p:cNvSpPr>
          <p:nvPr/>
        </p:nvSpPr>
        <p:spPr bwMode="auto">
          <a:xfrm>
            <a:off x="3589338" y="6054725"/>
            <a:ext cx="354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93"/>
          <p:cNvSpPr>
            <a:spLocks noChangeShapeType="1"/>
          </p:cNvSpPr>
          <p:nvPr/>
        </p:nvSpPr>
        <p:spPr bwMode="auto">
          <a:xfrm flipH="1">
            <a:off x="447675" y="5862638"/>
            <a:ext cx="1673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94"/>
          <p:cNvSpPr>
            <a:spLocks noChangeShapeType="1"/>
          </p:cNvSpPr>
          <p:nvPr/>
        </p:nvSpPr>
        <p:spPr bwMode="auto">
          <a:xfrm flipH="1">
            <a:off x="1709738" y="5511800"/>
            <a:ext cx="411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95"/>
          <p:cNvSpPr>
            <a:spLocks noChangeShapeType="1"/>
          </p:cNvSpPr>
          <p:nvPr/>
        </p:nvSpPr>
        <p:spPr bwMode="auto">
          <a:xfrm>
            <a:off x="1724025" y="5526088"/>
            <a:ext cx="0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96"/>
          <p:cNvSpPr>
            <a:spLocks noChangeShapeType="1"/>
          </p:cNvSpPr>
          <p:nvPr/>
        </p:nvSpPr>
        <p:spPr bwMode="auto">
          <a:xfrm>
            <a:off x="752475" y="5995988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97"/>
          <p:cNvSpPr>
            <a:spLocks noChangeShapeType="1"/>
          </p:cNvSpPr>
          <p:nvPr/>
        </p:nvSpPr>
        <p:spPr bwMode="auto">
          <a:xfrm>
            <a:off x="646113" y="6216650"/>
            <a:ext cx="390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98"/>
          <p:cNvSpPr>
            <a:spLocks noChangeShapeType="1"/>
          </p:cNvSpPr>
          <p:nvPr/>
        </p:nvSpPr>
        <p:spPr bwMode="auto">
          <a:xfrm>
            <a:off x="1474788" y="6070600"/>
            <a:ext cx="644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99"/>
          <p:cNvSpPr>
            <a:spLocks noChangeShapeType="1"/>
          </p:cNvSpPr>
          <p:nvPr/>
        </p:nvSpPr>
        <p:spPr bwMode="auto">
          <a:xfrm>
            <a:off x="1289050" y="6108700"/>
            <a:ext cx="85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100"/>
          <p:cNvSpPr>
            <a:spLocks noChangeShapeType="1"/>
          </p:cNvSpPr>
          <p:nvPr/>
        </p:nvSpPr>
        <p:spPr bwMode="auto">
          <a:xfrm>
            <a:off x="1384300" y="6107113"/>
            <a:ext cx="0" cy="293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101"/>
          <p:cNvSpPr>
            <a:spLocks noChangeShapeType="1"/>
          </p:cNvSpPr>
          <p:nvPr/>
        </p:nvSpPr>
        <p:spPr bwMode="auto">
          <a:xfrm>
            <a:off x="1385888" y="6392863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102"/>
          <p:cNvSpPr>
            <a:spLocks noChangeShapeType="1"/>
          </p:cNvSpPr>
          <p:nvPr/>
        </p:nvSpPr>
        <p:spPr bwMode="auto">
          <a:xfrm flipV="1">
            <a:off x="2816225" y="614838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103"/>
          <p:cNvSpPr>
            <a:spLocks noChangeShapeType="1"/>
          </p:cNvSpPr>
          <p:nvPr/>
        </p:nvSpPr>
        <p:spPr bwMode="auto">
          <a:xfrm>
            <a:off x="2830513" y="6156325"/>
            <a:ext cx="454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104"/>
          <p:cNvSpPr>
            <a:spLocks noChangeShapeType="1"/>
          </p:cNvSpPr>
          <p:nvPr/>
        </p:nvSpPr>
        <p:spPr bwMode="auto">
          <a:xfrm>
            <a:off x="2409825" y="5437188"/>
            <a:ext cx="1503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105"/>
          <p:cNvSpPr>
            <a:spLocks noChangeArrowheads="1"/>
          </p:cNvSpPr>
          <p:nvPr/>
        </p:nvSpPr>
        <p:spPr bwMode="auto">
          <a:xfrm>
            <a:off x="185738" y="4910138"/>
            <a:ext cx="2952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kumimoji="1" lang="en-US" altLang="ko-KR">
                <a:ea typeface="굴림" pitchFamily="34" charset="-127"/>
              </a:rPr>
              <a:t>x</a:t>
            </a:r>
          </a:p>
          <a:p>
            <a:pPr defTabSz="762000">
              <a:lnSpc>
                <a:spcPct val="90000"/>
              </a:lnSpc>
            </a:pPr>
            <a:r>
              <a:rPr kumimoji="1" lang="en-US" altLang="ko-KR">
                <a:ea typeface="굴림" pitchFamily="34" charset="-127"/>
              </a:rPr>
              <a:t>y</a:t>
            </a:r>
          </a:p>
        </p:txBody>
      </p:sp>
      <p:sp>
        <p:nvSpPr>
          <p:cNvPr id="100" name="Rectangle 106"/>
          <p:cNvSpPr>
            <a:spLocks noChangeArrowheads="1"/>
          </p:cNvSpPr>
          <p:nvPr/>
        </p:nvSpPr>
        <p:spPr bwMode="auto">
          <a:xfrm>
            <a:off x="0" y="5632450"/>
            <a:ext cx="5143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kumimoji="1" lang="en-US" altLang="ko-KR">
                <a:ea typeface="굴림" pitchFamily="34" charset="-127"/>
              </a:rPr>
              <a:t>c</a:t>
            </a:r>
            <a:r>
              <a:rPr kumimoji="1" lang="en-US" altLang="ko-KR" baseline="-25000">
                <a:ea typeface="굴림" pitchFamily="34" charset="-127"/>
              </a:rPr>
              <a:t>n-1</a:t>
            </a:r>
          </a:p>
        </p:txBody>
      </p:sp>
      <p:sp>
        <p:nvSpPr>
          <p:cNvPr id="101" name="Rectangle 107"/>
          <p:cNvSpPr>
            <a:spLocks noChangeArrowheads="1"/>
          </p:cNvSpPr>
          <p:nvPr/>
        </p:nvSpPr>
        <p:spPr bwMode="auto">
          <a:xfrm>
            <a:off x="3921125" y="5276850"/>
            <a:ext cx="379413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kumimoji="1" lang="en-US" altLang="ko-KR" dirty="0">
                <a:ea typeface="굴림" pitchFamily="34" charset="-127"/>
              </a:rPr>
              <a:t>S</a:t>
            </a:r>
          </a:p>
          <a:p>
            <a:pPr defTabSz="762000">
              <a:lnSpc>
                <a:spcPct val="80000"/>
              </a:lnSpc>
            </a:pPr>
            <a:endParaRPr kumimoji="1" lang="en-US" altLang="ko-KR" dirty="0">
              <a:ea typeface="굴림" pitchFamily="34" charset="-127"/>
            </a:endParaRPr>
          </a:p>
          <a:p>
            <a:pPr defTabSz="762000">
              <a:lnSpc>
                <a:spcPct val="80000"/>
              </a:lnSpc>
            </a:pPr>
            <a:endParaRPr kumimoji="1" lang="en-US" altLang="ko-KR" dirty="0">
              <a:ea typeface="굴림" pitchFamily="34" charset="-127"/>
            </a:endParaRPr>
          </a:p>
          <a:p>
            <a:pPr defTabSz="762000">
              <a:lnSpc>
                <a:spcPct val="80000"/>
              </a:lnSpc>
            </a:pPr>
            <a:r>
              <a:rPr kumimoji="1" lang="en-US" altLang="ko-KR" dirty="0">
                <a:ea typeface="굴림" pitchFamily="34" charset="-127"/>
              </a:rPr>
              <a:t>c</a:t>
            </a:r>
            <a:r>
              <a:rPr kumimoji="1" lang="en-US" altLang="ko-KR" baseline="-25000" dirty="0">
                <a:ea typeface="굴림" pitchFamily="34" charset="-127"/>
              </a:rPr>
              <a:t>n</a:t>
            </a:r>
          </a:p>
        </p:txBody>
      </p:sp>
      <p:sp>
        <p:nvSpPr>
          <p:cNvPr id="102" name="Line 108"/>
          <p:cNvSpPr>
            <a:spLocks noChangeShapeType="1"/>
          </p:cNvSpPr>
          <p:nvPr/>
        </p:nvSpPr>
        <p:spPr bwMode="auto">
          <a:xfrm>
            <a:off x="1477963" y="5211763"/>
            <a:ext cx="0" cy="860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09"/>
          <p:cNvSpPr>
            <a:spLocks noChangeShapeType="1"/>
          </p:cNvSpPr>
          <p:nvPr/>
        </p:nvSpPr>
        <p:spPr bwMode="auto">
          <a:xfrm>
            <a:off x="754063" y="5075238"/>
            <a:ext cx="0" cy="928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10"/>
          <p:cNvSpPr>
            <a:spLocks noChangeShapeType="1"/>
          </p:cNvSpPr>
          <p:nvPr/>
        </p:nvSpPr>
        <p:spPr bwMode="auto">
          <a:xfrm flipV="1">
            <a:off x="647700" y="5327650"/>
            <a:ext cx="0" cy="896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11"/>
          <p:cNvSpPr>
            <a:spLocks noChangeShapeType="1"/>
          </p:cNvSpPr>
          <p:nvPr/>
        </p:nvSpPr>
        <p:spPr bwMode="auto">
          <a:xfrm>
            <a:off x="2351312" y="2521132"/>
            <a:ext cx="45719" cy="21292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112"/>
          <p:cNvSpPr>
            <a:spLocks noChangeArrowheads="1"/>
          </p:cNvSpPr>
          <p:nvPr/>
        </p:nvSpPr>
        <p:spPr bwMode="auto">
          <a:xfrm>
            <a:off x="323850" y="2127250"/>
            <a:ext cx="1162498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kumimoji="1" lang="en-US" altLang="ko-KR" b="1" dirty="0">
                <a:solidFill>
                  <a:srgbClr val="000066"/>
                </a:solidFill>
                <a:ea typeface="굴림" pitchFamily="34" charset="-127"/>
              </a:rPr>
              <a:t>Full Adder</a:t>
            </a:r>
          </a:p>
        </p:txBody>
      </p: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2055902" y="1057831"/>
            <a:ext cx="1927397" cy="1290927"/>
            <a:chOff x="1472" y="474"/>
            <a:chExt cx="866" cy="949"/>
          </a:xfrm>
        </p:grpSpPr>
        <p:sp>
          <p:nvSpPr>
            <p:cNvPr id="108" name="Rectangle 114"/>
            <p:cNvSpPr>
              <a:spLocks noChangeArrowheads="1"/>
            </p:cNvSpPr>
            <p:nvPr/>
          </p:nvSpPr>
          <p:spPr bwMode="auto">
            <a:xfrm>
              <a:off x="1595" y="705"/>
              <a:ext cx="684" cy="7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defTabSz="762000">
                <a:lnSpc>
                  <a:spcPct val="80000"/>
                </a:lnSpc>
              </a:pPr>
              <a:r>
                <a:rPr kumimoji="1" lang="en-US" altLang="ko-KR" dirty="0">
                  <a:ea typeface="굴림" pitchFamily="34" charset="-127"/>
                </a:rPr>
                <a:t>0   0   0     0</a:t>
              </a:r>
            </a:p>
            <a:p>
              <a:pPr defTabSz="762000">
                <a:lnSpc>
                  <a:spcPct val="80000"/>
                </a:lnSpc>
              </a:pPr>
              <a:r>
                <a:rPr kumimoji="1" lang="en-US" altLang="ko-KR" dirty="0">
                  <a:ea typeface="굴림" pitchFamily="34" charset="-127"/>
                </a:rPr>
                <a:t>0   1   0     1</a:t>
              </a:r>
            </a:p>
            <a:p>
              <a:pPr defTabSz="762000">
                <a:lnSpc>
                  <a:spcPct val="80000"/>
                </a:lnSpc>
              </a:pPr>
              <a:r>
                <a:rPr kumimoji="1" lang="en-US" altLang="ko-KR" dirty="0">
                  <a:ea typeface="굴림" pitchFamily="34" charset="-127"/>
                </a:rPr>
                <a:t>1   0   0     1</a:t>
              </a:r>
            </a:p>
            <a:p>
              <a:pPr defTabSz="762000">
                <a:lnSpc>
                  <a:spcPct val="80000"/>
                </a:lnSpc>
              </a:pPr>
              <a:r>
                <a:rPr kumimoji="1" lang="en-US" altLang="ko-KR" dirty="0">
                  <a:ea typeface="굴림" pitchFamily="34" charset="-127"/>
                </a:rPr>
                <a:t>1   1   1     0</a:t>
              </a:r>
            </a:p>
          </p:txBody>
        </p:sp>
        <p:sp>
          <p:nvSpPr>
            <p:cNvPr id="109" name="Line 115"/>
            <p:cNvSpPr>
              <a:spLocks noChangeShapeType="1"/>
            </p:cNvSpPr>
            <p:nvPr/>
          </p:nvSpPr>
          <p:spPr bwMode="auto">
            <a:xfrm>
              <a:off x="1507" y="681"/>
              <a:ext cx="8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16"/>
            <p:cNvSpPr>
              <a:spLocks noChangeShapeType="1"/>
            </p:cNvSpPr>
            <p:nvPr/>
          </p:nvSpPr>
          <p:spPr bwMode="auto">
            <a:xfrm flipH="1">
              <a:off x="1834" y="522"/>
              <a:ext cx="21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117"/>
            <p:cNvSpPr>
              <a:spLocks noChangeArrowheads="1"/>
            </p:cNvSpPr>
            <p:nvPr/>
          </p:nvSpPr>
          <p:spPr bwMode="auto">
            <a:xfrm>
              <a:off x="1472" y="474"/>
              <a:ext cx="8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defTabSz="762000">
                <a:lnSpc>
                  <a:spcPct val="80000"/>
                </a:lnSpc>
              </a:pPr>
              <a:r>
                <a:rPr kumimoji="1" lang="en-US" altLang="ko-KR" dirty="0">
                  <a:ea typeface="굴림" pitchFamily="34" charset="-127"/>
                </a:rPr>
                <a:t>x   y    c     s</a:t>
              </a:r>
            </a:p>
          </p:txBody>
        </p:sp>
      </p:grpSp>
      <p:sp>
        <p:nvSpPr>
          <p:cNvPr id="112" name="Rectangle 126"/>
          <p:cNvSpPr>
            <a:spLocks noChangeArrowheads="1"/>
          </p:cNvSpPr>
          <p:nvPr/>
        </p:nvSpPr>
        <p:spPr bwMode="auto">
          <a:xfrm>
            <a:off x="1031966" y="2403475"/>
            <a:ext cx="239050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kumimoji="1" lang="en-US" altLang="ko-KR" dirty="0">
                <a:ea typeface="굴림" pitchFamily="34" charset="-127"/>
              </a:rPr>
              <a:t>x   y   c</a:t>
            </a:r>
            <a:r>
              <a:rPr kumimoji="1" lang="en-US" altLang="ko-KR" baseline="-25000" dirty="0">
                <a:ea typeface="굴림" pitchFamily="34" charset="-127"/>
              </a:rPr>
              <a:t>n-1     </a:t>
            </a:r>
            <a:r>
              <a:rPr kumimoji="1" lang="en-US" altLang="ko-KR" dirty="0">
                <a:ea typeface="굴림" pitchFamily="34" charset="-127"/>
              </a:rPr>
              <a:t>c</a:t>
            </a:r>
            <a:r>
              <a:rPr kumimoji="1" lang="en-US" altLang="ko-KR" baseline="-25000" dirty="0">
                <a:ea typeface="굴림" pitchFamily="34" charset="-127"/>
              </a:rPr>
              <a:t>n</a:t>
            </a:r>
            <a:r>
              <a:rPr kumimoji="1" lang="en-US" altLang="ko-KR" dirty="0">
                <a:ea typeface="굴림" pitchFamily="34" charset="-127"/>
              </a:rPr>
              <a:t>    s</a:t>
            </a:r>
          </a:p>
        </p:txBody>
      </p:sp>
      <p:sp>
        <p:nvSpPr>
          <p:cNvPr id="113" name="Rectangle 127"/>
          <p:cNvSpPr>
            <a:spLocks noChangeArrowheads="1"/>
          </p:cNvSpPr>
          <p:nvPr/>
        </p:nvSpPr>
        <p:spPr bwMode="auto">
          <a:xfrm>
            <a:off x="4041775" y="2624138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kumimoji="1" lang="en-US" altLang="ko-KR" sz="1600">
                <a:ea typeface="굴림" pitchFamily="34" charset="-127"/>
              </a:rPr>
              <a:t>0</a:t>
            </a:r>
          </a:p>
        </p:txBody>
      </p:sp>
      <p:sp>
        <p:nvSpPr>
          <p:cNvPr id="114" name="Rectangle 128"/>
          <p:cNvSpPr>
            <a:spLocks noChangeArrowheads="1"/>
          </p:cNvSpPr>
          <p:nvPr/>
        </p:nvSpPr>
        <p:spPr bwMode="auto">
          <a:xfrm>
            <a:off x="4051300" y="2928938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kumimoji="1" lang="en-US" altLang="ko-KR" sz="1600">
                <a:ea typeface="굴림" pitchFamily="34" charset="-127"/>
              </a:rPr>
              <a:t>0</a:t>
            </a:r>
          </a:p>
        </p:txBody>
      </p:sp>
      <p:sp>
        <p:nvSpPr>
          <p:cNvPr id="115" name="Rectangle 129"/>
          <p:cNvSpPr>
            <a:spLocks noChangeArrowheads="1"/>
          </p:cNvSpPr>
          <p:nvPr/>
        </p:nvSpPr>
        <p:spPr bwMode="auto">
          <a:xfrm>
            <a:off x="4051300" y="3233738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kumimoji="1" lang="en-US" altLang="ko-KR" sz="1600">
                <a:ea typeface="굴림" pitchFamily="34" charset="-127"/>
              </a:rPr>
              <a:t>1</a:t>
            </a:r>
          </a:p>
        </p:txBody>
      </p:sp>
      <p:sp>
        <p:nvSpPr>
          <p:cNvPr id="116" name="Rectangle 130"/>
          <p:cNvSpPr>
            <a:spLocks noChangeArrowheads="1"/>
          </p:cNvSpPr>
          <p:nvPr/>
        </p:nvSpPr>
        <p:spPr bwMode="auto">
          <a:xfrm>
            <a:off x="4060825" y="3509963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kumimoji="1" lang="en-US" altLang="ko-KR" sz="1600">
                <a:ea typeface="굴림" pitchFamily="34" charset="-127"/>
              </a:rPr>
              <a:t>0</a:t>
            </a:r>
          </a:p>
        </p:txBody>
      </p:sp>
      <p:sp>
        <p:nvSpPr>
          <p:cNvPr id="117" name="Rectangle 131"/>
          <p:cNvSpPr>
            <a:spLocks noChangeArrowheads="1"/>
          </p:cNvSpPr>
          <p:nvPr/>
        </p:nvSpPr>
        <p:spPr bwMode="auto">
          <a:xfrm>
            <a:off x="4375150" y="2624138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kumimoji="1" lang="en-US" altLang="ko-KR" sz="1600">
                <a:ea typeface="굴림" pitchFamily="34" charset="-127"/>
              </a:rPr>
              <a:t>0</a:t>
            </a:r>
          </a:p>
        </p:txBody>
      </p:sp>
      <p:sp>
        <p:nvSpPr>
          <p:cNvPr id="118" name="Rectangle 132"/>
          <p:cNvSpPr>
            <a:spLocks noChangeArrowheads="1"/>
          </p:cNvSpPr>
          <p:nvPr/>
        </p:nvSpPr>
        <p:spPr bwMode="auto">
          <a:xfrm>
            <a:off x="4384675" y="2928938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kumimoji="1" lang="en-US" altLang="ko-KR" sz="1600">
                <a:ea typeface="굴림" pitchFamily="34" charset="-127"/>
              </a:rPr>
              <a:t>1</a:t>
            </a:r>
          </a:p>
        </p:txBody>
      </p:sp>
      <p:sp>
        <p:nvSpPr>
          <p:cNvPr id="119" name="Rectangle 133"/>
          <p:cNvSpPr>
            <a:spLocks noChangeArrowheads="1"/>
          </p:cNvSpPr>
          <p:nvPr/>
        </p:nvSpPr>
        <p:spPr bwMode="auto">
          <a:xfrm>
            <a:off x="4384675" y="3233738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kumimoji="1" lang="en-US" altLang="ko-KR" sz="1600" dirty="0">
                <a:ea typeface="굴림" pitchFamily="34" charset="-127"/>
              </a:rPr>
              <a:t>1</a:t>
            </a:r>
          </a:p>
        </p:txBody>
      </p:sp>
      <p:sp>
        <p:nvSpPr>
          <p:cNvPr id="120" name="Rectangle 134"/>
          <p:cNvSpPr>
            <a:spLocks noChangeArrowheads="1"/>
          </p:cNvSpPr>
          <p:nvPr/>
        </p:nvSpPr>
        <p:spPr bwMode="auto">
          <a:xfrm>
            <a:off x="4394200" y="3509963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kumimoji="1" lang="en-US" altLang="ko-KR" sz="1600">
                <a:ea typeface="굴림" pitchFamily="34" charset="-127"/>
              </a:rPr>
              <a:t>1</a:t>
            </a:r>
          </a:p>
        </p:txBody>
      </p:sp>
      <p:sp>
        <p:nvSpPr>
          <p:cNvPr id="121" name="Rectangle 135"/>
          <p:cNvSpPr>
            <a:spLocks noChangeArrowheads="1"/>
          </p:cNvSpPr>
          <p:nvPr/>
        </p:nvSpPr>
        <p:spPr bwMode="auto">
          <a:xfrm>
            <a:off x="5794375" y="2614613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kumimoji="1" lang="en-US" altLang="ko-KR" sz="1600">
                <a:ea typeface="굴림" pitchFamily="34" charset="-127"/>
              </a:rPr>
              <a:t>0</a:t>
            </a:r>
          </a:p>
        </p:txBody>
      </p:sp>
      <p:sp>
        <p:nvSpPr>
          <p:cNvPr id="122" name="Rectangle 136"/>
          <p:cNvSpPr>
            <a:spLocks noChangeArrowheads="1"/>
          </p:cNvSpPr>
          <p:nvPr/>
        </p:nvSpPr>
        <p:spPr bwMode="auto">
          <a:xfrm>
            <a:off x="5803900" y="2919413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kumimoji="1" lang="en-US" altLang="ko-KR" sz="1600">
                <a:ea typeface="굴림" pitchFamily="34" charset="-127"/>
              </a:rPr>
              <a:t>1</a:t>
            </a:r>
          </a:p>
        </p:txBody>
      </p:sp>
      <p:sp>
        <p:nvSpPr>
          <p:cNvPr id="123" name="Rectangle 137"/>
          <p:cNvSpPr>
            <a:spLocks noChangeArrowheads="1"/>
          </p:cNvSpPr>
          <p:nvPr/>
        </p:nvSpPr>
        <p:spPr bwMode="auto">
          <a:xfrm>
            <a:off x="5803900" y="3224213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kumimoji="1" lang="en-US" altLang="ko-KR" sz="1600">
                <a:ea typeface="굴림" pitchFamily="34" charset="-127"/>
              </a:rPr>
              <a:t>0</a:t>
            </a:r>
          </a:p>
        </p:txBody>
      </p:sp>
      <p:sp>
        <p:nvSpPr>
          <p:cNvPr id="124" name="Rectangle 138"/>
          <p:cNvSpPr>
            <a:spLocks noChangeArrowheads="1"/>
          </p:cNvSpPr>
          <p:nvPr/>
        </p:nvSpPr>
        <p:spPr bwMode="auto">
          <a:xfrm>
            <a:off x="5794375" y="3509963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kumimoji="1" lang="en-US" altLang="ko-KR" sz="1600">
                <a:ea typeface="굴림" pitchFamily="34" charset="-127"/>
              </a:rPr>
              <a:t>1</a:t>
            </a:r>
          </a:p>
        </p:txBody>
      </p:sp>
      <p:sp>
        <p:nvSpPr>
          <p:cNvPr id="125" name="Rectangle 139"/>
          <p:cNvSpPr>
            <a:spLocks noChangeArrowheads="1"/>
          </p:cNvSpPr>
          <p:nvPr/>
        </p:nvSpPr>
        <p:spPr bwMode="auto">
          <a:xfrm>
            <a:off x="6127750" y="2614613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kumimoji="1" lang="en-US" altLang="ko-KR" sz="1600">
                <a:ea typeface="굴림" pitchFamily="34" charset="-127"/>
              </a:rPr>
              <a:t>1</a:t>
            </a:r>
          </a:p>
        </p:txBody>
      </p:sp>
      <p:sp>
        <p:nvSpPr>
          <p:cNvPr id="126" name="Rectangle 140"/>
          <p:cNvSpPr>
            <a:spLocks noChangeArrowheads="1"/>
          </p:cNvSpPr>
          <p:nvPr/>
        </p:nvSpPr>
        <p:spPr bwMode="auto">
          <a:xfrm>
            <a:off x="6137275" y="2919413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kumimoji="1" lang="en-US" altLang="ko-KR" sz="1600">
                <a:ea typeface="굴림" pitchFamily="34" charset="-127"/>
              </a:rPr>
              <a:t>0</a:t>
            </a:r>
          </a:p>
        </p:txBody>
      </p:sp>
      <p:sp>
        <p:nvSpPr>
          <p:cNvPr id="127" name="Rectangle 141"/>
          <p:cNvSpPr>
            <a:spLocks noChangeArrowheads="1"/>
          </p:cNvSpPr>
          <p:nvPr/>
        </p:nvSpPr>
        <p:spPr bwMode="auto">
          <a:xfrm>
            <a:off x="6137275" y="3224213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kumimoji="1" lang="en-US" altLang="ko-KR" sz="1600">
                <a:ea typeface="굴림" pitchFamily="34" charset="-127"/>
              </a:rPr>
              <a:t>1</a:t>
            </a:r>
          </a:p>
        </p:txBody>
      </p:sp>
      <p:sp>
        <p:nvSpPr>
          <p:cNvPr id="128" name="Rectangle 142"/>
          <p:cNvSpPr>
            <a:spLocks noChangeArrowheads="1"/>
          </p:cNvSpPr>
          <p:nvPr/>
        </p:nvSpPr>
        <p:spPr bwMode="auto">
          <a:xfrm>
            <a:off x="6146800" y="3500438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kumimoji="1" lang="en-US" altLang="ko-KR" sz="1600" dirty="0">
                <a:ea typeface="굴림" pitchFamily="34" charset="-127"/>
              </a:rPr>
              <a:t>0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ARITHMETIC MICRO  OPERATIONS</a:t>
            </a:r>
            <a:endParaRPr lang="en-US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2560319"/>
            <a:ext cx="5867400" cy="1540193"/>
            <a:chOff x="1104" y="1872"/>
            <a:chExt cx="3696" cy="1017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696" y="1872"/>
              <a:ext cx="1104" cy="1008"/>
              <a:chOff x="4416" y="1104"/>
              <a:chExt cx="1104" cy="1008"/>
            </a:xfrm>
          </p:grpSpPr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624" cy="5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en-IN" b="1">
                  <a:solidFill>
                    <a:srgbClr val="99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4722" y="1496"/>
                <a:ext cx="48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b="1">
                    <a:solidFill>
                      <a:srgbClr val="990000"/>
                    </a:solidFill>
                    <a:latin typeface="Calibri" pitchFamily="34" charset="0"/>
                    <a:cs typeface="Calibri" pitchFamily="34" charset="0"/>
                  </a:rPr>
                  <a:t>FA</a:t>
                </a:r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99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99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 rot="5400000">
                <a:off x="5400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99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 rot="5400000">
                <a:off x="4536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99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>
                <a:off x="4964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99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2832" y="1872"/>
              <a:ext cx="1104" cy="1008"/>
              <a:chOff x="4416" y="1104"/>
              <a:chExt cx="1104" cy="1008"/>
            </a:xfrm>
          </p:grpSpPr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624" cy="5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en-IN" b="1">
                  <a:solidFill>
                    <a:srgbClr val="99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Text Box 14"/>
              <p:cNvSpPr txBox="1">
                <a:spLocks noChangeArrowheads="1"/>
              </p:cNvSpPr>
              <p:nvPr/>
            </p:nvSpPr>
            <p:spPr bwMode="auto">
              <a:xfrm>
                <a:off x="4722" y="1496"/>
                <a:ext cx="480" cy="2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b="1">
                    <a:solidFill>
                      <a:srgbClr val="990000"/>
                    </a:solidFill>
                    <a:latin typeface="Calibri" pitchFamily="34" charset="0"/>
                    <a:cs typeface="Calibri" pitchFamily="34" charset="0"/>
                  </a:rPr>
                  <a:t>FA</a:t>
                </a:r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99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99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" name="Line 17"/>
              <p:cNvSpPr>
                <a:spLocks noChangeShapeType="1"/>
              </p:cNvSpPr>
              <p:nvPr/>
            </p:nvSpPr>
            <p:spPr bwMode="auto">
              <a:xfrm rot="5400000">
                <a:off x="5400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99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 rot="5400000">
                <a:off x="4536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99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Line 19"/>
              <p:cNvSpPr>
                <a:spLocks noChangeShapeType="1"/>
              </p:cNvSpPr>
              <p:nvPr/>
            </p:nvSpPr>
            <p:spPr bwMode="auto">
              <a:xfrm>
                <a:off x="4964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99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1968" y="1872"/>
              <a:ext cx="1104" cy="1008"/>
              <a:chOff x="4416" y="1104"/>
              <a:chExt cx="1104" cy="1008"/>
            </a:xfrm>
          </p:grpSpPr>
          <p:sp>
            <p:nvSpPr>
              <p:cNvPr id="17" name="Rectangle 21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624" cy="5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en-IN" b="1">
                  <a:solidFill>
                    <a:srgbClr val="99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4722" y="1496"/>
                <a:ext cx="48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b="1">
                    <a:solidFill>
                      <a:srgbClr val="990000"/>
                    </a:solidFill>
                    <a:latin typeface="Calibri" pitchFamily="34" charset="0"/>
                    <a:cs typeface="Calibri" pitchFamily="34" charset="0"/>
                  </a:rPr>
                  <a:t>FA</a:t>
                </a:r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99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99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 rot="5400000">
                <a:off x="5400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99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Line 26"/>
              <p:cNvSpPr>
                <a:spLocks noChangeShapeType="1"/>
              </p:cNvSpPr>
              <p:nvPr/>
            </p:nvSpPr>
            <p:spPr bwMode="auto">
              <a:xfrm rot="5400000">
                <a:off x="4536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99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" name="Line 27"/>
              <p:cNvSpPr>
                <a:spLocks noChangeShapeType="1"/>
              </p:cNvSpPr>
              <p:nvPr/>
            </p:nvSpPr>
            <p:spPr bwMode="auto">
              <a:xfrm>
                <a:off x="4964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99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1344" y="2112"/>
              <a:ext cx="624" cy="5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IN" b="1">
                <a:solidFill>
                  <a:srgbClr val="99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Text Box 29"/>
            <p:cNvSpPr txBox="1">
              <a:spLocks noChangeArrowheads="1"/>
            </p:cNvSpPr>
            <p:nvPr/>
          </p:nvSpPr>
          <p:spPr bwMode="auto">
            <a:xfrm>
              <a:off x="1410" y="2264"/>
              <a:ext cx="4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990000"/>
                  </a:solidFill>
                  <a:latin typeface="Calibri" pitchFamily="34" charset="0"/>
                  <a:cs typeface="Calibri" pitchFamily="34" charset="0"/>
                </a:rPr>
                <a:t>FA</a:t>
              </a:r>
            </a:p>
          </p:txBody>
        </p: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>
              <a:off x="1488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solidFill>
                  <a:srgbClr val="99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>
              <a:off x="1824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solidFill>
                  <a:srgbClr val="99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 rot="5400000">
              <a:off x="2088" y="22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solidFill>
                  <a:srgbClr val="99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 rot="5400000">
              <a:off x="1224" y="22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rgbClr val="99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Line 34"/>
            <p:cNvSpPr>
              <a:spLocks noChangeShapeType="1"/>
            </p:cNvSpPr>
            <p:nvPr/>
          </p:nvSpPr>
          <p:spPr bwMode="auto">
            <a:xfrm>
              <a:off x="1652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solidFill>
                  <a:srgbClr val="99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Line 35"/>
            <p:cNvSpPr>
              <a:spLocks noChangeShapeType="1"/>
            </p:cNvSpPr>
            <p:nvPr/>
          </p:nvSpPr>
          <p:spPr bwMode="auto">
            <a:xfrm>
              <a:off x="1104" y="2400"/>
              <a:ext cx="0" cy="4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solidFill>
                  <a:srgbClr val="99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7772400" y="310991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altLang="en-US" b="1" baseline="-2500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0</a:t>
            </a:r>
            <a:endParaRPr lang="en-US" altLang="en-US" b="1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965950" y="21351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altLang="en-US" b="1" baseline="-2500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0</a:t>
            </a:r>
            <a:endParaRPr lang="en-US" altLang="en-US" b="1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6445250" y="21336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altLang="en-US" b="1" baseline="-2500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0</a:t>
            </a:r>
            <a:endParaRPr lang="en-US" altLang="en-US" b="1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6689725" y="408463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altLang="en-US" b="1" baseline="-2500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0</a:t>
            </a:r>
            <a:endParaRPr lang="en-US" altLang="en-US" b="1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5607050" y="213836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altLang="en-US" b="1" baseline="-2500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altLang="en-US" b="1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5086350" y="213677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altLang="en-US" b="1" baseline="-2500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altLang="en-US" b="1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5330825" y="408781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altLang="en-US" b="1" baseline="-2500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altLang="en-US" b="1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4225925" y="213836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altLang="en-US" b="1" baseline="-2500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altLang="en-US" b="1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3705225" y="213677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altLang="en-US" b="1" baseline="-2500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altLang="en-US" b="1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3949700" y="408781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altLang="en-US" b="1" baseline="-2500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altLang="en-US" b="1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2854325" y="213836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altLang="en-US" b="1" baseline="-2500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altLang="en-US" b="1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2333625" y="213677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altLang="en-US" b="1" baseline="-25000" dirty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altLang="en-US" b="1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2578100" y="408781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altLang="en-US" b="1" baseline="-2500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altLang="en-US" b="1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6019800" y="294322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altLang="en-US" b="1" baseline="-2500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altLang="en-US" b="1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4648200" y="294322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altLang="en-US" b="1" baseline="-2500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altLang="en-US" b="1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3276600" y="294322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altLang="en-US" b="1" baseline="-2500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altLang="en-US" b="1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2416629" y="4898571"/>
            <a:ext cx="421277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Fig 2.6 : 4-bit </a:t>
            </a:r>
            <a:r>
              <a:rPr lang="en-US" altLang="en-US" b="1" dirty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binary </a:t>
            </a:r>
            <a:r>
              <a:rPr lang="en-US" altLang="en-US" b="1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adder</a:t>
            </a:r>
            <a:endParaRPr lang="en-US" altLang="en-US" b="1" dirty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4949" y="1136469"/>
            <a:ext cx="6048102" cy="108421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b="1" u="sng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BINARY ADDER</a:t>
            </a:r>
          </a:p>
          <a:p>
            <a:pPr algn="just">
              <a:lnSpc>
                <a:spcPts val="1800"/>
              </a:lnSpc>
              <a:spcAft>
                <a:spcPts val="600"/>
              </a:spcAft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It generates the arithmetic sum of two binary numbers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04799" y="940526"/>
            <a:ext cx="8551817" cy="5536474"/>
          </a:xfrm>
        </p:spPr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000066"/>
                </a:solidFill>
              </a:rPr>
              <a:t>BINARY ADDER-SUBTRACTOR</a:t>
            </a:r>
          </a:p>
          <a:p>
            <a:pPr>
              <a:buNone/>
            </a:pPr>
            <a:endParaRPr lang="en-US" b="1" u="sng" dirty="0" smtClean="0">
              <a:solidFill>
                <a:srgbClr val="000066"/>
              </a:solidFill>
            </a:endParaRPr>
          </a:p>
          <a:p>
            <a:pPr>
              <a:buNone/>
            </a:pPr>
            <a:endParaRPr lang="en-US" b="1" u="sng" dirty="0">
              <a:solidFill>
                <a:srgbClr val="000066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823" y="156754"/>
            <a:ext cx="6849073" cy="576670"/>
          </a:xfrm>
        </p:spPr>
        <p:txBody>
          <a:bodyPr/>
          <a:lstStyle/>
          <a:p>
            <a:r>
              <a:rPr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ARITHMETIC MICRO  OPERATIONS</a:t>
            </a:r>
            <a:endParaRPr lang="en-US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600200" y="3324225"/>
            <a:ext cx="5867400" cy="1614488"/>
            <a:chOff x="1104" y="1872"/>
            <a:chExt cx="3696" cy="1017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696" y="1872"/>
              <a:ext cx="1104" cy="1008"/>
              <a:chOff x="4416" y="1104"/>
              <a:chExt cx="1104" cy="1008"/>
            </a:xfrm>
          </p:grpSpPr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624" cy="52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en-IN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4722" y="1496"/>
                <a:ext cx="48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b="1">
                    <a:solidFill>
                      <a:srgbClr val="000066"/>
                    </a:solidFill>
                    <a:cs typeface="Arial" charset="0"/>
                  </a:rPr>
                  <a:t>FA</a:t>
                </a:r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 rot="5400000">
                <a:off x="5400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 rot="5400000">
                <a:off x="4536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>
                <a:off x="4964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2832" y="1872"/>
              <a:ext cx="1104" cy="1008"/>
              <a:chOff x="4416" y="1104"/>
              <a:chExt cx="1104" cy="1008"/>
            </a:xfrm>
          </p:grpSpPr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624" cy="52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en-IN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5" name="Text Box 14"/>
              <p:cNvSpPr txBox="1">
                <a:spLocks noChangeArrowheads="1"/>
              </p:cNvSpPr>
              <p:nvPr/>
            </p:nvSpPr>
            <p:spPr bwMode="auto">
              <a:xfrm>
                <a:off x="4722" y="1496"/>
                <a:ext cx="48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b="1" dirty="0">
                    <a:solidFill>
                      <a:srgbClr val="000066"/>
                    </a:solidFill>
                    <a:cs typeface="Arial" charset="0"/>
                  </a:rPr>
                  <a:t>FA</a:t>
                </a:r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" name="Line 17"/>
              <p:cNvSpPr>
                <a:spLocks noChangeShapeType="1"/>
              </p:cNvSpPr>
              <p:nvPr/>
            </p:nvSpPr>
            <p:spPr bwMode="auto">
              <a:xfrm rot="5400000">
                <a:off x="5400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 rot="5400000">
                <a:off x="4536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" name="Line 19"/>
              <p:cNvSpPr>
                <a:spLocks noChangeShapeType="1"/>
              </p:cNvSpPr>
              <p:nvPr/>
            </p:nvSpPr>
            <p:spPr bwMode="auto">
              <a:xfrm>
                <a:off x="4964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1968" y="1872"/>
              <a:ext cx="1104" cy="1008"/>
              <a:chOff x="4416" y="1104"/>
              <a:chExt cx="1104" cy="1008"/>
            </a:xfrm>
          </p:grpSpPr>
          <p:sp>
            <p:nvSpPr>
              <p:cNvPr id="17" name="Rectangle 21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624" cy="52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en-IN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4722" y="1496"/>
                <a:ext cx="48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b="1">
                    <a:solidFill>
                      <a:srgbClr val="000066"/>
                    </a:solidFill>
                    <a:cs typeface="Arial" charset="0"/>
                  </a:rPr>
                  <a:t>FA</a:t>
                </a:r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 rot="5400000">
                <a:off x="5400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" name="Line 26"/>
              <p:cNvSpPr>
                <a:spLocks noChangeShapeType="1"/>
              </p:cNvSpPr>
              <p:nvPr/>
            </p:nvSpPr>
            <p:spPr bwMode="auto">
              <a:xfrm rot="5400000">
                <a:off x="4536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3" name="Line 27"/>
              <p:cNvSpPr>
                <a:spLocks noChangeShapeType="1"/>
              </p:cNvSpPr>
              <p:nvPr/>
            </p:nvSpPr>
            <p:spPr bwMode="auto">
              <a:xfrm>
                <a:off x="4964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1344" y="2112"/>
              <a:ext cx="624" cy="5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IN" b="1">
                <a:solidFill>
                  <a:srgbClr val="000066"/>
                </a:solidFill>
              </a:endParaRPr>
            </a:p>
          </p:txBody>
        </p:sp>
        <p:sp>
          <p:nvSpPr>
            <p:cNvPr id="10" name="Text Box 29"/>
            <p:cNvSpPr txBox="1">
              <a:spLocks noChangeArrowheads="1"/>
            </p:cNvSpPr>
            <p:nvPr/>
          </p:nvSpPr>
          <p:spPr bwMode="auto">
            <a:xfrm>
              <a:off x="1410" y="2264"/>
              <a:ext cx="4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000066"/>
                  </a:solidFill>
                  <a:cs typeface="Arial" charset="0"/>
                </a:rPr>
                <a:t>FA</a:t>
              </a:r>
            </a:p>
          </p:txBody>
        </p: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>
              <a:off x="1488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>
              <a:off x="1824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 rot="5400000">
              <a:off x="2088" y="22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 rot="5400000">
              <a:off x="1224" y="22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5" name="Line 34"/>
            <p:cNvSpPr>
              <a:spLocks noChangeShapeType="1"/>
            </p:cNvSpPr>
            <p:nvPr/>
          </p:nvSpPr>
          <p:spPr bwMode="auto">
            <a:xfrm>
              <a:off x="1652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6" name="Line 35"/>
            <p:cNvSpPr>
              <a:spLocks noChangeShapeType="1"/>
            </p:cNvSpPr>
            <p:nvPr/>
          </p:nvSpPr>
          <p:spPr bwMode="auto">
            <a:xfrm>
              <a:off x="1104" y="2400"/>
              <a:ext cx="0" cy="4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solidFill>
                  <a:srgbClr val="000066"/>
                </a:solidFill>
              </a:endParaRPr>
            </a:p>
          </p:txBody>
        </p:sp>
      </p:grp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7010400" y="38100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C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0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629400" y="15240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A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0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5883275" y="15240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B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0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6308725" y="492283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S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0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5270500" y="15382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A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1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4524375" y="15382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B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1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4949825" y="492601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S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1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3889375" y="15240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A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2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3152775" y="15240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B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2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3568700" y="492601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S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2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2517775" y="15240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A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3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1781175" y="15240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B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3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2197100" y="492601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S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3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5638800" y="378142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C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1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4267200" y="378142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C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2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2895600" y="378142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C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3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1371600" y="48910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C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4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2364377" y="5408023"/>
            <a:ext cx="534270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 smtClean="0">
                <a:solidFill>
                  <a:srgbClr val="990000"/>
                </a:solidFill>
                <a:cs typeface="Arial" charset="0"/>
              </a:rPr>
              <a:t>FIG 2.7 : 4 BIT ADDER-SUBTRACTOR-BIT</a:t>
            </a:r>
            <a:endParaRPr lang="en-US" altLang="en-US" b="1" dirty="0">
              <a:solidFill>
                <a:srgbClr val="990000"/>
              </a:solidFill>
              <a:cs typeface="Arial" charset="0"/>
            </a:endParaRPr>
          </a:p>
        </p:txBody>
      </p:sp>
      <p:sp>
        <p:nvSpPr>
          <p:cNvPr id="56" name="AutoShape 54"/>
          <p:cNvSpPr>
            <a:spLocks noChangeArrowheads="1"/>
          </p:cNvSpPr>
          <p:nvPr/>
        </p:nvSpPr>
        <p:spPr bwMode="auto">
          <a:xfrm rot="16200000">
            <a:off x="5988050" y="2549525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57" name="AutoShape 55"/>
          <p:cNvSpPr>
            <a:spLocks noChangeArrowheads="1"/>
          </p:cNvSpPr>
          <p:nvPr/>
        </p:nvSpPr>
        <p:spPr bwMode="auto">
          <a:xfrm rot="16200000">
            <a:off x="5988050" y="2625725"/>
            <a:ext cx="685800" cy="685800"/>
          </a:xfrm>
          <a:prstGeom prst="moon">
            <a:avLst>
              <a:gd name="adj" fmla="val 83333"/>
            </a:avLst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 rot="16200000">
            <a:off x="5927725" y="2549525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 rot="16200000" flipH="1">
            <a:off x="6656387" y="2532063"/>
            <a:ext cx="79375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rot="16200000">
            <a:off x="5774531" y="2337594"/>
            <a:ext cx="73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rot="16200000">
            <a:off x="6292850" y="24733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62" name="AutoShape 60"/>
          <p:cNvSpPr>
            <a:spLocks noChangeArrowheads="1"/>
          </p:cNvSpPr>
          <p:nvPr/>
        </p:nvSpPr>
        <p:spPr bwMode="auto">
          <a:xfrm rot="16200000">
            <a:off x="6216650" y="2854325"/>
            <a:ext cx="228600" cy="228600"/>
          </a:xfrm>
          <a:prstGeom prst="flowChartOr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>
            <a:off x="6858000" y="1952625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5486400" y="1952625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>
            <a:off x="4114800" y="196215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>
            <a:off x="2743200" y="1952625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67" name="AutoShape 65"/>
          <p:cNvSpPr>
            <a:spLocks noChangeArrowheads="1"/>
          </p:cNvSpPr>
          <p:nvPr/>
        </p:nvSpPr>
        <p:spPr bwMode="auto">
          <a:xfrm rot="16200000">
            <a:off x="4616450" y="2559050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68" name="AutoShape 66"/>
          <p:cNvSpPr>
            <a:spLocks noChangeArrowheads="1"/>
          </p:cNvSpPr>
          <p:nvPr/>
        </p:nvSpPr>
        <p:spPr bwMode="auto">
          <a:xfrm rot="16200000">
            <a:off x="4616450" y="2635250"/>
            <a:ext cx="685800" cy="685800"/>
          </a:xfrm>
          <a:prstGeom prst="moon">
            <a:avLst>
              <a:gd name="adj" fmla="val 83333"/>
            </a:avLst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69" name="Rectangle 67"/>
          <p:cNvSpPr>
            <a:spLocks noChangeArrowheads="1"/>
          </p:cNvSpPr>
          <p:nvPr/>
        </p:nvSpPr>
        <p:spPr bwMode="auto">
          <a:xfrm rot="16200000">
            <a:off x="4556125" y="2559050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 rot="16200000" flipH="1">
            <a:off x="5284787" y="2541588"/>
            <a:ext cx="79375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71" name="Line 69"/>
          <p:cNvSpPr>
            <a:spLocks noChangeShapeType="1"/>
          </p:cNvSpPr>
          <p:nvPr/>
        </p:nvSpPr>
        <p:spPr bwMode="auto">
          <a:xfrm rot="16200000">
            <a:off x="4402931" y="2347119"/>
            <a:ext cx="73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72" name="Line 70"/>
          <p:cNvSpPr>
            <a:spLocks noChangeShapeType="1"/>
          </p:cNvSpPr>
          <p:nvPr/>
        </p:nvSpPr>
        <p:spPr bwMode="auto">
          <a:xfrm rot="16200000">
            <a:off x="4921250" y="24828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73" name="AutoShape 71"/>
          <p:cNvSpPr>
            <a:spLocks noChangeArrowheads="1"/>
          </p:cNvSpPr>
          <p:nvPr/>
        </p:nvSpPr>
        <p:spPr bwMode="auto">
          <a:xfrm rot="16200000">
            <a:off x="4845050" y="2863850"/>
            <a:ext cx="228600" cy="228600"/>
          </a:xfrm>
          <a:prstGeom prst="flowChartOr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74" name="AutoShape 72"/>
          <p:cNvSpPr>
            <a:spLocks noChangeArrowheads="1"/>
          </p:cNvSpPr>
          <p:nvPr/>
        </p:nvSpPr>
        <p:spPr bwMode="auto">
          <a:xfrm rot="16200000">
            <a:off x="3244850" y="2546350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75" name="AutoShape 73"/>
          <p:cNvSpPr>
            <a:spLocks noChangeArrowheads="1"/>
          </p:cNvSpPr>
          <p:nvPr/>
        </p:nvSpPr>
        <p:spPr bwMode="auto">
          <a:xfrm rot="16200000">
            <a:off x="3244850" y="2622550"/>
            <a:ext cx="685800" cy="685800"/>
          </a:xfrm>
          <a:prstGeom prst="moon">
            <a:avLst>
              <a:gd name="adj" fmla="val 83333"/>
            </a:avLst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 rot="16200000">
            <a:off x="3184525" y="2546350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77" name="Rectangle 75"/>
          <p:cNvSpPr>
            <a:spLocks noChangeArrowheads="1"/>
          </p:cNvSpPr>
          <p:nvPr/>
        </p:nvSpPr>
        <p:spPr bwMode="auto">
          <a:xfrm rot="16200000" flipH="1">
            <a:off x="3913187" y="2528888"/>
            <a:ext cx="79375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78" name="Line 76"/>
          <p:cNvSpPr>
            <a:spLocks noChangeShapeType="1"/>
          </p:cNvSpPr>
          <p:nvPr/>
        </p:nvSpPr>
        <p:spPr bwMode="auto">
          <a:xfrm rot="16200000">
            <a:off x="3031331" y="2334419"/>
            <a:ext cx="73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79" name="Line 77"/>
          <p:cNvSpPr>
            <a:spLocks noChangeShapeType="1"/>
          </p:cNvSpPr>
          <p:nvPr/>
        </p:nvSpPr>
        <p:spPr bwMode="auto">
          <a:xfrm rot="16200000">
            <a:off x="3549650" y="2470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80" name="AutoShape 78"/>
          <p:cNvSpPr>
            <a:spLocks noChangeArrowheads="1"/>
          </p:cNvSpPr>
          <p:nvPr/>
        </p:nvSpPr>
        <p:spPr bwMode="auto">
          <a:xfrm rot="16200000">
            <a:off x="3473450" y="2851150"/>
            <a:ext cx="228600" cy="228600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81" name="AutoShape 79"/>
          <p:cNvSpPr>
            <a:spLocks noChangeArrowheads="1"/>
          </p:cNvSpPr>
          <p:nvPr/>
        </p:nvSpPr>
        <p:spPr bwMode="auto">
          <a:xfrm rot="16200000">
            <a:off x="1873250" y="2546350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82" name="AutoShape 80"/>
          <p:cNvSpPr>
            <a:spLocks noChangeArrowheads="1"/>
          </p:cNvSpPr>
          <p:nvPr/>
        </p:nvSpPr>
        <p:spPr bwMode="auto">
          <a:xfrm rot="16200000">
            <a:off x="1873250" y="2622550"/>
            <a:ext cx="685800" cy="685800"/>
          </a:xfrm>
          <a:prstGeom prst="moon">
            <a:avLst>
              <a:gd name="adj" fmla="val 83333"/>
            </a:avLst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83" name="Rectangle 81"/>
          <p:cNvSpPr>
            <a:spLocks noChangeArrowheads="1"/>
          </p:cNvSpPr>
          <p:nvPr/>
        </p:nvSpPr>
        <p:spPr bwMode="auto">
          <a:xfrm rot="16200000">
            <a:off x="1812925" y="2546350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84" name="Rectangle 82"/>
          <p:cNvSpPr>
            <a:spLocks noChangeArrowheads="1"/>
          </p:cNvSpPr>
          <p:nvPr/>
        </p:nvSpPr>
        <p:spPr bwMode="auto">
          <a:xfrm rot="16200000" flipH="1">
            <a:off x="2541587" y="2528888"/>
            <a:ext cx="79375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85" name="Line 83"/>
          <p:cNvSpPr>
            <a:spLocks noChangeShapeType="1"/>
          </p:cNvSpPr>
          <p:nvPr/>
        </p:nvSpPr>
        <p:spPr bwMode="auto">
          <a:xfrm rot="16200000">
            <a:off x="1659731" y="2334419"/>
            <a:ext cx="73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86" name="Line 84"/>
          <p:cNvSpPr>
            <a:spLocks noChangeShapeType="1"/>
          </p:cNvSpPr>
          <p:nvPr/>
        </p:nvSpPr>
        <p:spPr bwMode="auto">
          <a:xfrm rot="16200000">
            <a:off x="2178050" y="2470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87" name="AutoShape 85"/>
          <p:cNvSpPr>
            <a:spLocks noChangeArrowheads="1"/>
          </p:cNvSpPr>
          <p:nvPr/>
        </p:nvSpPr>
        <p:spPr bwMode="auto">
          <a:xfrm rot="16200000">
            <a:off x="2101850" y="2851150"/>
            <a:ext cx="228600" cy="228600"/>
          </a:xfrm>
          <a:prstGeom prst="flowChartOr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88" name="Line 86"/>
          <p:cNvSpPr>
            <a:spLocks noChangeShapeType="1"/>
          </p:cNvSpPr>
          <p:nvPr/>
        </p:nvSpPr>
        <p:spPr bwMode="auto">
          <a:xfrm>
            <a:off x="2409825" y="225425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89" name="Line 87"/>
          <p:cNvSpPr>
            <a:spLocks noChangeShapeType="1"/>
          </p:cNvSpPr>
          <p:nvPr/>
        </p:nvSpPr>
        <p:spPr bwMode="auto">
          <a:xfrm>
            <a:off x="7467600" y="225425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90" name="Text Box 88"/>
          <p:cNvSpPr txBox="1">
            <a:spLocks noChangeArrowheads="1"/>
          </p:cNvSpPr>
          <p:nvPr/>
        </p:nvSpPr>
        <p:spPr bwMode="auto">
          <a:xfrm>
            <a:off x="7893050" y="2041525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M</a:t>
            </a: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04799" y="1097280"/>
            <a:ext cx="8604069" cy="5379720"/>
          </a:xfrm>
        </p:spPr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000066"/>
                </a:solidFill>
              </a:rPr>
              <a:t>BINARY ADDER-SUBTRACTOR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mode input M controls the operation.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When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M = 0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circuit is an </a:t>
            </a:r>
            <a:r>
              <a:rPr lang="en-US" sz="1800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Adder (A+B)</a:t>
            </a:r>
            <a:endParaRPr lang="en-US" b="1" dirty="0" smtClean="0">
              <a:solidFill>
                <a:srgbClr val="0033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When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M = 1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the circuit becomes a </a:t>
            </a:r>
            <a:r>
              <a:rPr lang="en-US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Subtractor (A-B =A+(-B))</a:t>
            </a:r>
          </a:p>
          <a:p>
            <a:pPr>
              <a:buNone/>
            </a:pPr>
            <a:r>
              <a:rPr lang="en-US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                                                                                          = A+ 1’s compliment of B+1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6754"/>
            <a:ext cx="6770696" cy="457200"/>
          </a:xfrm>
        </p:spPr>
        <p:txBody>
          <a:bodyPr/>
          <a:lstStyle/>
          <a:p>
            <a:r>
              <a:rPr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ARITHMETIC MICRO  OPERATIONS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701937" y="2880362"/>
            <a:ext cx="287385" cy="13063"/>
          </a:xfrm>
          <a:prstGeom prst="straightConnector1">
            <a:avLst/>
          </a:prstGeom>
          <a:ln w="38100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7382" y="3030584"/>
            <a:ext cx="839941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For unsigned numbers, </a:t>
            </a:r>
          </a:p>
          <a:p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                   </a:t>
            </a:r>
            <a:r>
              <a:rPr lang="en-US" dirty="0" smtClean="0"/>
              <a:t>If </a:t>
            </a:r>
            <a:r>
              <a:rPr lang="en-US" b="1" dirty="0" smtClean="0"/>
              <a:t>A&gt;=B, </a:t>
            </a:r>
            <a:r>
              <a:rPr lang="en-US" dirty="0" smtClean="0"/>
              <a:t>then </a:t>
            </a:r>
            <a:r>
              <a:rPr lang="en-US" b="1" dirty="0" smtClean="0"/>
              <a:t>A-B</a:t>
            </a:r>
          </a:p>
          <a:p>
            <a:r>
              <a:rPr lang="en-US" dirty="0" smtClean="0"/>
              <a:t>                   If </a:t>
            </a:r>
            <a:r>
              <a:rPr lang="en-US" b="1" dirty="0" smtClean="0"/>
              <a:t>A&lt;B</a:t>
            </a:r>
            <a:r>
              <a:rPr lang="en-US" dirty="0" smtClean="0"/>
              <a:t>, then </a:t>
            </a:r>
            <a:r>
              <a:rPr lang="en-US" b="1" dirty="0" smtClean="0"/>
              <a:t>B-A</a:t>
            </a:r>
          </a:p>
          <a:p>
            <a:r>
              <a:rPr lang="en-US" altLang="en-US" b="1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Example: </a:t>
            </a:r>
            <a:r>
              <a:rPr lang="en-US" altLang="en-US" b="1" dirty="0" smtClean="0">
                <a:solidFill>
                  <a:srgbClr val="990000"/>
                </a:solidFill>
              </a:rPr>
              <a:t>3 – 5 = -2= 1110</a:t>
            </a:r>
            <a:endParaRPr lang="en-US" altLang="en-US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For signed numbers, the result is A – B provided that there is no overflow. </a:t>
            </a:r>
          </a:p>
          <a:p>
            <a:pPr algn="just">
              <a:lnSpc>
                <a:spcPct val="150000"/>
              </a:lnSpc>
            </a:pPr>
            <a:r>
              <a:rPr lang="en-US" altLang="en-US" b="1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Example : </a:t>
            </a:r>
            <a:r>
              <a:rPr lang="en-US" altLang="en-US" b="1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-3 – 5= -8</a:t>
            </a:r>
          </a:p>
          <a:p>
            <a:pPr algn="ctr"/>
            <a:r>
              <a:rPr lang="en-US" altLang="en-US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1101 </a:t>
            </a:r>
          </a:p>
          <a:p>
            <a:pPr algn="ctr"/>
            <a:r>
              <a:rPr lang="en-US" altLang="en-US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ar-JO" altLang="en-US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en-US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1011 </a:t>
            </a:r>
            <a:r>
              <a:rPr lang="ar-JO" altLang="en-US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 +</a:t>
            </a:r>
            <a:endParaRPr lang="en-US" altLang="en-US" b="1" dirty="0" smtClean="0">
              <a:solidFill>
                <a:srgbClr val="0033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ar-JO" altLang="en-US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ــــــــــــــــــــــــ  </a:t>
            </a:r>
            <a:endParaRPr lang="en-US" altLang="en-US" b="1" dirty="0" smtClean="0">
              <a:solidFill>
                <a:srgbClr val="0033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ar-JO" altLang="en-US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en-US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ar-JO" altLang="en-US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altLang="en-US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1000</a:t>
            </a:r>
          </a:p>
          <a:p>
            <a:pPr algn="just">
              <a:lnSpc>
                <a:spcPct val="150000"/>
              </a:lnSpc>
            </a:pPr>
            <a:endParaRPr lang="en-US" alt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altLang="en-US" sz="1400" dirty="0" smtClean="0"/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ARITHMETIC MICRO  OPERATIONS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0" y="2590800"/>
            <a:ext cx="1066800" cy="1600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70866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65532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6553200" y="2209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5943600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9436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7620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858000" y="3884613"/>
            <a:ext cx="457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C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391400" y="3900488"/>
            <a:ext cx="457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S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70866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950075" y="2482850"/>
            <a:ext cx="304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391400" y="248285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058025" y="3184525"/>
            <a:ext cx="685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HA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181600" y="2590800"/>
            <a:ext cx="1066800" cy="1600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4102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48768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4876800" y="2209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4267200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2672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59436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181600" y="3884613"/>
            <a:ext cx="457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C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715000" y="3900488"/>
            <a:ext cx="457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S</a:t>
            </a: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4102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273675" y="2482850"/>
            <a:ext cx="304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715000" y="248285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381625" y="3184525"/>
            <a:ext cx="685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HA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505200" y="2590800"/>
            <a:ext cx="1066800" cy="1600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37338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32004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V="1">
            <a:off x="3200400" y="2209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2590800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25908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4267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3505200" y="3884613"/>
            <a:ext cx="457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C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4038600" y="3900488"/>
            <a:ext cx="457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S</a:t>
            </a: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37338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3597275" y="2482850"/>
            <a:ext cx="304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4038600" y="248285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705225" y="3184525"/>
            <a:ext cx="685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HA</a:t>
            </a: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1828800" y="2590800"/>
            <a:ext cx="1066800" cy="1600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2590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1828800" y="3884613"/>
            <a:ext cx="457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C</a:t>
            </a: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2362200" y="3900488"/>
            <a:ext cx="457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S</a:t>
            </a: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20574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1920875" y="2482850"/>
            <a:ext cx="304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2362200" y="248285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2028825" y="3184525"/>
            <a:ext cx="685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HA</a:t>
            </a:r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>
            <a:off x="20574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76200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7312025" y="4586288"/>
            <a:ext cx="609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0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5641975" y="4587875"/>
            <a:ext cx="60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3962400" y="4587875"/>
            <a:ext cx="60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2286000" y="4587875"/>
            <a:ext cx="60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1752600" y="4586288"/>
            <a:ext cx="609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7315200" y="1828800"/>
            <a:ext cx="60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6781800" y="1828800"/>
            <a:ext cx="60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0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5105400" y="1828800"/>
            <a:ext cx="60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3429000" y="1828800"/>
            <a:ext cx="60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1752600" y="1828800"/>
            <a:ext cx="60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altLang="en-US" b="1" baseline="-25000" dirty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altLang="en-US" b="1" dirty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2286000" y="5181600"/>
            <a:ext cx="5562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 dirty="0" smtClean="0">
                <a:solidFill>
                  <a:srgbClr val="003300"/>
                </a:solidFill>
                <a:cs typeface="Arial" charset="0"/>
              </a:rPr>
              <a:t> FIG 2.8 :4-BIT BINARY INCREMENTER</a:t>
            </a:r>
            <a:endParaRPr lang="en-US" altLang="en-US" b="1" dirty="0">
              <a:solidFill>
                <a:srgbClr val="003300"/>
              </a:solidFill>
              <a:cs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4767" y="1005840"/>
            <a:ext cx="3304902" cy="39188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b="1" u="sng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BINARY INCREMENTER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87383" y="5499463"/>
            <a:ext cx="8634548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/>
              <a:t>A binary decrementer can be implemented by adding 1111 to the desired register each time.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8457" y="1384663"/>
            <a:ext cx="6139543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 smtClean="0"/>
              <a:t>Binary Incrementer can also be implemented using a counter.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4FF640F-7D5A-4A62-A599-F751A82C2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7895" y="927652"/>
            <a:ext cx="6599246" cy="5575852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en-US" b="1" dirty="0" smtClean="0">
                <a:solidFill>
                  <a:srgbClr val="002060"/>
                </a:solidFill>
                <a:cs typeface="Arial" panose="020B0604020202020204" pitchFamily="34" charset="0"/>
              </a:rPr>
              <a:t>Register transfer Language</a:t>
            </a:r>
          </a:p>
          <a:p>
            <a:pPr marL="342900" lvl="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en-US" b="1" dirty="0" smtClean="0">
                <a:solidFill>
                  <a:srgbClr val="002060"/>
                </a:solidFill>
                <a:cs typeface="Arial" panose="020B0604020202020204" pitchFamily="34" charset="0"/>
              </a:rPr>
              <a:t>Register Transfer</a:t>
            </a:r>
          </a:p>
          <a:p>
            <a:pPr marL="342900" lvl="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en-US" b="1" dirty="0" smtClean="0">
                <a:solidFill>
                  <a:srgbClr val="002060"/>
                </a:solidFill>
                <a:cs typeface="Arial" panose="020B0604020202020204" pitchFamily="34" charset="0"/>
              </a:rPr>
              <a:t>Bus and Memory Transfers</a:t>
            </a:r>
          </a:p>
          <a:p>
            <a:pPr marL="342900" lvl="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en-US" b="1" dirty="0" smtClean="0">
                <a:solidFill>
                  <a:srgbClr val="002060"/>
                </a:solidFill>
                <a:cs typeface="Arial" panose="020B0604020202020204" pitchFamily="34" charset="0"/>
              </a:rPr>
              <a:t>Arithmetic Micro Operations</a:t>
            </a:r>
          </a:p>
          <a:p>
            <a:pPr marL="342900" lvl="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en-US" b="1" dirty="0" smtClean="0">
                <a:solidFill>
                  <a:srgbClr val="002060"/>
                </a:solidFill>
                <a:cs typeface="Arial" panose="020B0604020202020204" pitchFamily="34" charset="0"/>
              </a:rPr>
              <a:t>Logic Micro operations</a:t>
            </a:r>
          </a:p>
          <a:p>
            <a:pPr marL="342900" lvl="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en-US" b="1" dirty="0" smtClean="0">
                <a:solidFill>
                  <a:srgbClr val="002060"/>
                </a:solidFill>
                <a:cs typeface="Arial" panose="020B0604020202020204" pitchFamily="34" charset="0"/>
              </a:rPr>
              <a:t>Shift Micro Operations</a:t>
            </a:r>
          </a:p>
          <a:p>
            <a:pPr marL="342900" lvl="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en-US" b="1" dirty="0" smtClean="0">
                <a:solidFill>
                  <a:srgbClr val="002060"/>
                </a:solidFill>
                <a:cs typeface="Arial" panose="020B0604020202020204" pitchFamily="34" charset="0"/>
              </a:rPr>
              <a:t>Arithmetic Logic Shift unit</a:t>
            </a:r>
          </a:p>
          <a:p>
            <a:pPr marL="342900" lvl="0" indent="-342900">
              <a:lnSpc>
                <a:spcPct val="200000"/>
              </a:lnSpc>
              <a:buFont typeface="Wingdings" pitchFamily="2" charset="2"/>
              <a:buChar char="Ø"/>
            </a:pPr>
            <a:endParaRPr lang="en-US" altLang="en-US" b="1" i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0FD0965-0DE8-475C-90E1-FF645D74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3300"/>
                </a:solidFill>
              </a:rPr>
              <a:t>OUTLINE</a:t>
            </a:r>
            <a:endParaRPr lang="en-IN" sz="20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073032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ARITHMETIC MICRO  OPERATIONS</a:t>
            </a:r>
            <a:endParaRPr lang="en-US" dirty="0"/>
          </a:p>
        </p:txBody>
      </p:sp>
      <p:pic>
        <p:nvPicPr>
          <p:cNvPr id="5" name="image30.png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474719" y="1097280"/>
            <a:ext cx="5408023" cy="48463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3509" y="1567542"/>
            <a:ext cx="26648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/>
              <a:t>This circuit performs seven distinct arithmetic operations and the basic component of it is the parallel adder.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/>
              <a:t>The output of the binary adder is calculated from the following arithmetic sum:</a:t>
            </a:r>
          </a:p>
          <a:p>
            <a:pPr lvl="2" algn="just">
              <a:lnSpc>
                <a:spcPct val="150000"/>
              </a:lnSpc>
            </a:pPr>
            <a:r>
              <a:rPr lang="en-US" altLang="en-US" b="1" dirty="0" smtClean="0">
                <a:solidFill>
                  <a:srgbClr val="990000"/>
                </a:solidFill>
              </a:rPr>
              <a:t>D = A + Y + C</a:t>
            </a:r>
            <a:r>
              <a:rPr lang="en-US" altLang="en-US" b="1" baseline="-25000" dirty="0" smtClean="0">
                <a:solidFill>
                  <a:srgbClr val="990000"/>
                </a:solidFill>
              </a:rPr>
              <a:t>in</a:t>
            </a:r>
            <a:endParaRPr lang="en-US" altLang="en-US" b="1" dirty="0" smtClean="0">
              <a:solidFill>
                <a:srgbClr val="99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20" y="1058091"/>
            <a:ext cx="3161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000066"/>
                </a:solidFill>
                <a:cs typeface="Arial" charset="0"/>
              </a:rPr>
              <a:t> ARITHMETIC CIRCUIT</a:t>
            </a:r>
            <a:endParaRPr lang="en-US" altLang="en-US" b="1" u="sng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 rot="10800000" flipV="1">
            <a:off x="4885509" y="5813864"/>
            <a:ext cx="3304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 smtClean="0">
                <a:solidFill>
                  <a:srgbClr val="003300"/>
                </a:solidFill>
                <a:cs typeface="Arial" charset="0"/>
              </a:rPr>
              <a:t>FIG 2.9 :4-BIT ARITHMETIC CIRCUIT</a:t>
            </a:r>
            <a:endParaRPr lang="en-US" altLang="en-US" b="1" dirty="0">
              <a:solidFill>
                <a:srgbClr val="003300"/>
              </a:solidFill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ARITHMETIC MICRO  OPERATIONS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t="9036"/>
          <a:stretch/>
        </p:blipFill>
        <p:spPr bwMode="auto">
          <a:xfrm>
            <a:off x="439424" y="1358537"/>
            <a:ext cx="8142873" cy="40102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01291" y="578684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87336" y="5512526"/>
            <a:ext cx="4402183" cy="125403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4011" y="5460274"/>
            <a:ext cx="3500846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TABLE 2.3 :ARITHMETIC CIRCUIT FUNCTION TABLE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04799" y="1371600"/>
            <a:ext cx="8421189" cy="5105400"/>
          </a:xfrm>
        </p:spPr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000066"/>
                </a:solidFill>
              </a:rPr>
              <a:t>LOGIC MICRO OPERATIONS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 It specify binary operations for strings of bits stored in registers.</a:t>
            </a:r>
          </a:p>
          <a:p>
            <a:pPr algn="just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" y="195943"/>
            <a:ext cx="7045016" cy="537481"/>
          </a:xfrm>
        </p:spPr>
        <p:txBody>
          <a:bodyPr/>
          <a:lstStyle/>
          <a:p>
            <a:r>
              <a:rPr smtClean="0"/>
              <a:t>LOGIC MICRO OPERATIONS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58240" y="2664824"/>
          <a:ext cx="6548846" cy="30958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74423"/>
                <a:gridCol w="3274423"/>
              </a:tblGrid>
              <a:tr h="6191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rgbClr val="000066"/>
                          </a:solidFill>
                          <a:latin typeface="Calibri" pitchFamily="34" charset="0"/>
                          <a:cs typeface="Calibri" pitchFamily="34" charset="0"/>
                        </a:rPr>
                        <a:t>LOGIC MICRO OPERATION</a:t>
                      </a:r>
                      <a:endParaRPr lang="en-US" sz="1800" dirty="0">
                        <a:solidFill>
                          <a:srgbClr val="000066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rgbClr val="000066"/>
                          </a:solidFill>
                          <a:latin typeface="Calibri" pitchFamily="34" charset="0"/>
                          <a:cs typeface="Calibri" pitchFamily="34" charset="0"/>
                        </a:rPr>
                        <a:t>SYMBOL</a:t>
                      </a:r>
                      <a:endParaRPr lang="en-US" sz="1800" dirty="0">
                        <a:solidFill>
                          <a:srgbClr val="000066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191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or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 smtClean="0">
                          <a:solidFill>
                            <a:srgbClr val="800000"/>
                          </a:solidFill>
                          <a:latin typeface="Calibri" pitchFamily="34" charset="0"/>
                          <a:cs typeface="Calibri" pitchFamily="34" charset="0"/>
                        </a:rPr>
                        <a:t>V</a:t>
                      </a:r>
                      <a:endParaRPr lang="en-US" sz="1800" b="1" dirty="0">
                        <a:solidFill>
                          <a:srgbClr val="8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191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and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 smtClean="0">
                          <a:solidFill>
                            <a:srgbClr val="800000"/>
                          </a:solidFill>
                          <a:latin typeface="Calibri" pitchFamily="34" charset="0"/>
                          <a:cs typeface="Calibri" pitchFamily="34" charset="0"/>
                        </a:rPr>
                        <a:t>^</a:t>
                      </a:r>
                      <a:endParaRPr lang="en-US" sz="1800" b="1" dirty="0">
                        <a:solidFill>
                          <a:srgbClr val="8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191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complement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 smtClean="0">
                          <a:solidFill>
                            <a:srgbClr val="800000"/>
                          </a:solidFill>
                          <a:latin typeface="Calibri" pitchFamily="34" charset="0"/>
                          <a:cs typeface="Calibri" pitchFamily="34" charset="0"/>
                        </a:rPr>
                        <a:t>Bar(‾)</a:t>
                      </a:r>
                      <a:endParaRPr lang="en-US" sz="1800" b="1" dirty="0">
                        <a:solidFill>
                          <a:srgbClr val="8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191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EX-or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 smtClean="0">
                          <a:solidFill>
                            <a:srgbClr val="800000"/>
                          </a:solidFill>
                          <a:latin typeface="Calibri" pitchFamily="34" charset="0"/>
                          <a:cs typeface="Calibri" pitchFamily="34" charset="0"/>
                        </a:rPr>
                        <a:t>Ꚛ</a:t>
                      </a:r>
                      <a:endParaRPr lang="en-US" sz="1800" b="1" dirty="0">
                        <a:solidFill>
                          <a:srgbClr val="8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309" y="5865223"/>
            <a:ext cx="2272937" cy="99277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800000"/>
                </a:solidFill>
                <a:latin typeface="Calibri" pitchFamily="34" charset="0"/>
                <a:cs typeface="Calibri" pitchFamily="34" charset="0"/>
              </a:rPr>
              <a:t>TABLE 2.4 : BASIC LOGIC OPERATIONS AND  SYMBOLS</a:t>
            </a: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LOGIC MICRO OPERATIONS</a:t>
            </a:r>
            <a:endParaRPr lang="en-US" dirty="0"/>
          </a:p>
        </p:txBody>
      </p:sp>
      <p:pic>
        <p:nvPicPr>
          <p:cNvPr id="5" name="image45.jpeg"/>
          <p:cNvPicPr>
            <a:picLocks noGrp="1"/>
          </p:cNvPicPr>
          <p:nvPr>
            <p:ph sz="half" idx="1"/>
          </p:nvPr>
        </p:nvPicPr>
        <p:blipFill rotWithShape="1">
          <a:blip r:embed="rId2" cstate="print"/>
          <a:srcRect t="3064" b="72084"/>
          <a:stretch/>
        </p:blipFill>
        <p:spPr bwMode="auto">
          <a:xfrm>
            <a:off x="672033" y="1554480"/>
            <a:ext cx="7543800" cy="29860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37889" name="Rectangle 1"/>
          <p:cNvSpPr>
            <a:spLocks noChangeArrowheads="1"/>
          </p:cNvSpPr>
          <p:nvPr/>
        </p:nvSpPr>
        <p:spPr bwMode="auto">
          <a:xfrm rot="10800000" flipV="1">
            <a:off x="699933" y="4298634"/>
            <a:ext cx="78457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95375" algn="l"/>
                <a:tab pos="1895475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Table2.5  :Truth Tables for 16 Functions of Two Variables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95375" algn="l"/>
                <a:tab pos="18954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LOGIC MICRO OPERATIONS</a:t>
            </a:r>
            <a:endParaRPr lang="en-US" dirty="0"/>
          </a:p>
        </p:txBody>
      </p:sp>
      <p:pic>
        <p:nvPicPr>
          <p:cNvPr id="5" name="image45.jpeg"/>
          <p:cNvPicPr>
            <a:picLocks noGrp="1"/>
          </p:cNvPicPr>
          <p:nvPr>
            <p:ph sz="half" idx="1"/>
          </p:nvPr>
        </p:nvPicPr>
        <p:blipFill rotWithShape="1">
          <a:blip r:embed="rId2" cstate="print"/>
          <a:srcRect t="35747"/>
          <a:stretch/>
        </p:blipFill>
        <p:spPr bwMode="auto">
          <a:xfrm>
            <a:off x="0" y="1005839"/>
            <a:ext cx="8869680" cy="47156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47257" y="5904411"/>
            <a:ext cx="4362994" cy="54864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TABLE 2.6 :SIXTEEN LOGIC MICROOPERATION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04800" y="1045029"/>
            <a:ext cx="8447314" cy="5431971"/>
          </a:xfrm>
        </p:spPr>
        <p:txBody>
          <a:bodyPr/>
          <a:lstStyle/>
          <a:p>
            <a:pPr>
              <a:buNone/>
            </a:pPr>
            <a:r>
              <a:rPr lang="en-IN" b="1" u="sng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HARDWARE IMPLEMENTION</a:t>
            </a:r>
            <a:endParaRPr lang="en-US" b="1" u="sng" dirty="0" smtClean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The hardware implementation of logic micro operations requires that logic gates be inserted for each bit or pair of bits in the registers to perform the required logic function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Most computers use only four </a:t>
            </a:r>
            <a:r>
              <a:rPr lang="en-US" altLang="en-US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(AND, OR, XOR, and NOT) </a:t>
            </a: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from which all others can be derived.</a:t>
            </a:r>
          </a:p>
          <a:p>
            <a:pPr lvl="0" algn="just">
              <a:lnSpc>
                <a:spcPct val="150000"/>
              </a:lnSpc>
            </a:pPr>
            <a:r>
              <a:rPr lang="en-US" dirty="0" smtClean="0"/>
              <a:t>Hardware implementation consists of four gates and a multiplexer.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Eachofthefourlogicoperationsisgeneratedthroughagatethatperformsthe required logic.</a:t>
            </a:r>
          </a:p>
          <a:p>
            <a:pPr lvl="0" algn="just">
              <a:lnSpc>
                <a:spcPct val="150000"/>
              </a:lnSpc>
            </a:pPr>
            <a:r>
              <a:rPr lang="en-US" dirty="0" smtClean="0"/>
              <a:t>The outputs of the gates are applied to the data inputs of the multiplexer.</a:t>
            </a:r>
          </a:p>
          <a:p>
            <a:pPr lvl="0" algn="just">
              <a:lnSpc>
                <a:spcPct val="150000"/>
              </a:lnSpc>
            </a:pPr>
            <a:r>
              <a:rPr lang="en-US" dirty="0" smtClean="0"/>
              <a:t>The two selection inputs </a:t>
            </a:r>
            <a:r>
              <a:rPr lang="en-US" b="1" dirty="0" smtClean="0"/>
              <a:t>S 1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3300"/>
                </a:solidFill>
              </a:rPr>
              <a:t>S0</a:t>
            </a:r>
            <a:r>
              <a:rPr lang="en-US" dirty="0" smtClean="0"/>
              <a:t> choose one of the data inputs of the multiplexer and direct its value to the output.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LOGIC MICRO OPERATIONS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LOGIC MICRO OPERATIONS</a:t>
            </a:r>
            <a:endParaRPr lang="en-US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038600" y="3886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0800000">
            <a:off x="2149475" y="3549650"/>
            <a:ext cx="685800" cy="685800"/>
          </a:xfrm>
          <a:prstGeom prst="moon">
            <a:avLst>
              <a:gd name="adj" fmla="val 83333"/>
            </a:avLst>
          </a:prstGeom>
          <a:solidFill>
            <a:schemeClr val="accent4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rot="10800000">
            <a:off x="1406525" y="4081463"/>
            <a:ext cx="822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rot="10800000">
            <a:off x="1768475" y="3702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rot="10800000">
            <a:off x="2835275" y="39147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rot="10800000">
            <a:off x="1419225" y="4891088"/>
            <a:ext cx="822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rot="10800000">
            <a:off x="1781175" y="45116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rot="10800000">
            <a:off x="2847975" y="4708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2162175" y="4343400"/>
            <a:ext cx="762000" cy="685800"/>
          </a:xfrm>
          <a:prstGeom prst="flowChartDelay">
            <a:avLst/>
          </a:prstGeom>
          <a:solidFill>
            <a:schemeClr val="accent4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rot="10800000">
            <a:off x="3048000" y="5543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rot="10800000">
            <a:off x="1768475" y="5521325"/>
            <a:ext cx="547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 rot="16200000">
            <a:off x="2197100" y="5257800"/>
            <a:ext cx="685800" cy="533400"/>
          </a:xfrm>
          <a:prstGeom prst="flowChartMerge">
            <a:avLst/>
          </a:prstGeom>
          <a:solidFill>
            <a:schemeClr val="accent4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2825750" y="5432425"/>
            <a:ext cx="209550" cy="1905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2073275" y="2771775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10800000">
            <a:off x="2149475" y="2771775"/>
            <a:ext cx="685800" cy="685800"/>
          </a:xfrm>
          <a:prstGeom prst="moon">
            <a:avLst>
              <a:gd name="adj" fmla="val 83333"/>
            </a:avLst>
          </a:prstGeom>
          <a:solidFill>
            <a:schemeClr val="accent4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0800000">
            <a:off x="2073275" y="3441700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10800000" flipH="1">
            <a:off x="2070100" y="2711450"/>
            <a:ext cx="79375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rot="10800000">
            <a:off x="1406525" y="3303588"/>
            <a:ext cx="822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rot="10800000">
            <a:off x="1768475" y="2924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 rot="10800000">
            <a:off x="2378075" y="3000375"/>
            <a:ext cx="228600" cy="228600"/>
          </a:xfrm>
          <a:prstGeom prst="flowChartOr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rot="10800000">
            <a:off x="2835275" y="31210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2606675" y="205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606675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3292475" y="1828800"/>
            <a:ext cx="1447800" cy="3886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2152650" y="18288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S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1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152650" y="21336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S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0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194050" y="2938463"/>
            <a:ext cx="457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0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200400" y="3719513"/>
            <a:ext cx="457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1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3197225" y="4543425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2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3200400" y="5348288"/>
            <a:ext cx="457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3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3673475" y="1981200"/>
            <a:ext cx="76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4×1 MUX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4895850" y="3705225"/>
            <a:ext cx="717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E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i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graphicFrame>
        <p:nvGraphicFramePr>
          <p:cNvPr id="37" name="Group 76"/>
          <p:cNvGraphicFramePr>
            <a:graphicFrameLocks noGrp="1"/>
          </p:cNvGraphicFramePr>
          <p:nvPr>
            <p:ph idx="1"/>
          </p:nvPr>
        </p:nvGraphicFramePr>
        <p:xfrm>
          <a:off x="5447211" y="1789611"/>
          <a:ext cx="3540034" cy="2741433"/>
        </p:xfrm>
        <a:graphic>
          <a:graphicData uri="http://schemas.openxmlformats.org/drawingml/2006/table">
            <a:tbl>
              <a:tblPr/>
              <a:tblGrid>
                <a:gridCol w="444138"/>
                <a:gridCol w="496388"/>
                <a:gridCol w="1149532"/>
                <a:gridCol w="1449976"/>
              </a:tblGrid>
              <a:tr h="6418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  <a:r>
                        <a:rPr kumimoji="0" lang="en-US" alt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  <a:r>
                        <a:rPr kumimoji="0" lang="en-US" alt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Output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Operation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4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 = A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  <a:sym typeface="Symbol" panose="05050102010706020507" pitchFamily="18" charset="2"/>
                        </a:rPr>
                        <a:t>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4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 = A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  <a:sym typeface="Symbol" panose="05050102010706020507" pitchFamily="18" charset="2"/>
                        </a:rPr>
                        <a:t>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4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 = A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  <a:sym typeface="Symbol" panose="05050102010706020507" pitchFamily="18" charset="2"/>
                        </a:rPr>
                        <a:t>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2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 =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Complement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Line 71"/>
          <p:cNvSpPr>
            <a:spLocks noChangeShapeType="1"/>
          </p:cNvSpPr>
          <p:nvPr/>
        </p:nvSpPr>
        <p:spPr bwMode="auto">
          <a:xfrm flipV="1">
            <a:off x="1768475" y="262255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9" name="Line 72"/>
          <p:cNvSpPr>
            <a:spLocks noChangeShapeType="1"/>
          </p:cNvSpPr>
          <p:nvPr/>
        </p:nvSpPr>
        <p:spPr bwMode="auto">
          <a:xfrm flipV="1">
            <a:off x="1416050" y="295592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04902" y="6021977"/>
            <a:ext cx="2704011" cy="114953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FIG 2.10: ONE STAGE OF LOGIC CIRCUIT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0709" y="1214846"/>
            <a:ext cx="1750422" cy="66620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800000"/>
                </a:solidFill>
                <a:latin typeface="Calibri" pitchFamily="34" charset="0"/>
                <a:cs typeface="Calibri" pitchFamily="34" charset="0"/>
              </a:rPr>
              <a:t>(A)LOGIC DIAGRAM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39543" y="1254034"/>
            <a:ext cx="198555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800000"/>
                </a:solidFill>
                <a:latin typeface="Calibri" pitchFamily="34" charset="0"/>
                <a:cs typeface="Calibri" pitchFamily="34" charset="0"/>
              </a:rPr>
              <a:t>(B) FUNCTION TABLE</a:t>
            </a:r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04799" y="1371600"/>
            <a:ext cx="8460377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 smtClean="0"/>
              <a:t>Used for serial transfer of data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smtClean="0"/>
              <a:t>Also used in conjunction with arithmetic, logic, and other data-processing operations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smtClean="0"/>
              <a:t>The contents of the register can be shifted to the left or to the right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smtClean="0"/>
              <a:t>As being shifted, the first flip-flop receives its binary information from the serial input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smtClean="0"/>
              <a:t>Three types of shift: </a:t>
            </a:r>
          </a:p>
          <a:p>
            <a:pPr algn="just">
              <a:lnSpc>
                <a:spcPct val="150000"/>
              </a:lnSpc>
            </a:pPr>
            <a:r>
              <a:rPr lang="en-US" altLang="en-US" b="1" dirty="0" smtClean="0">
                <a:solidFill>
                  <a:srgbClr val="003300"/>
                </a:solidFill>
              </a:rPr>
              <a:t>Logical shift</a:t>
            </a:r>
          </a:p>
          <a:p>
            <a:pPr algn="just">
              <a:lnSpc>
                <a:spcPct val="150000"/>
              </a:lnSpc>
            </a:pPr>
            <a:r>
              <a:rPr lang="en-US" altLang="en-US" b="1" dirty="0" smtClean="0">
                <a:solidFill>
                  <a:srgbClr val="003300"/>
                </a:solidFill>
              </a:rPr>
              <a:t>Circular or Rotate shift and</a:t>
            </a:r>
          </a:p>
          <a:p>
            <a:pPr algn="just">
              <a:lnSpc>
                <a:spcPct val="150000"/>
              </a:lnSpc>
            </a:pPr>
            <a:r>
              <a:rPr lang="en-US" altLang="en-US" b="1" dirty="0" smtClean="0">
                <a:solidFill>
                  <a:srgbClr val="003300"/>
                </a:solidFill>
              </a:rPr>
              <a:t> Arithmetic</a:t>
            </a:r>
          </a:p>
          <a:p>
            <a:pPr algn="just">
              <a:lnSpc>
                <a:spcPct val="150000"/>
              </a:lnSpc>
              <a:buNone/>
            </a:pP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2069" y="195943"/>
            <a:ext cx="7005827" cy="418011"/>
          </a:xfrm>
        </p:spPr>
        <p:txBody>
          <a:bodyPr/>
          <a:lstStyle/>
          <a:p>
            <a:r>
              <a:rPr smtClean="0"/>
              <a:t>SHIFT MICRO OPERATIONS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2069" y="209006"/>
            <a:ext cx="7005827" cy="524418"/>
          </a:xfrm>
        </p:spPr>
        <p:txBody>
          <a:bodyPr>
            <a:normAutofit/>
          </a:bodyPr>
          <a:lstStyle/>
          <a:p>
            <a:r>
              <a:rPr smtClean="0">
                <a:latin typeface="Calibri" pitchFamily="34" charset="0"/>
                <a:cs typeface="Calibri" pitchFamily="34" charset="0"/>
              </a:rPr>
              <a:t>SHIFT MICRO OPERATIONS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981200" y="2209800"/>
            <a:ext cx="5562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67818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44958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2578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60198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743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911475" y="2590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447800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7543800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905625" y="23749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0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143625" y="237807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619625" y="23764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022475" y="2376488"/>
            <a:ext cx="717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n-1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1981200" y="4191000"/>
            <a:ext cx="5562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6781800" y="419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4495800" y="419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5257800" y="419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6019800" y="419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743200" y="419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2911475" y="4572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14478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75438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6905625" y="43561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0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6143625" y="435927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5365750" y="435927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4619625" y="43576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2022475" y="4357688"/>
            <a:ext cx="717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n-1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3124200" y="2971800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Shift Right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3124200" y="4967288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Shift Left</a:t>
            </a:r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257175" y="2257425"/>
            <a:ext cx="1752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Serial Input</a:t>
            </a:r>
          </a:p>
        </p:txBody>
      </p: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7467600" y="2257425"/>
            <a:ext cx="1752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Serial Output</a:t>
            </a:r>
          </a:p>
        </p:txBody>
      </p:sp>
      <p:sp>
        <p:nvSpPr>
          <p:cNvPr id="40" name="Text Box 35"/>
          <p:cNvSpPr txBox="1">
            <a:spLocks noChangeArrowheads="1"/>
          </p:cNvSpPr>
          <p:nvPr/>
        </p:nvSpPr>
        <p:spPr bwMode="auto">
          <a:xfrm>
            <a:off x="260350" y="4217988"/>
            <a:ext cx="1752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Serial Output</a:t>
            </a:r>
          </a:p>
        </p:txBody>
      </p: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7467600" y="4233863"/>
            <a:ext cx="1752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Serial Input</a:t>
            </a:r>
          </a:p>
        </p:txBody>
      </p:sp>
      <p:sp>
        <p:nvSpPr>
          <p:cNvPr id="42" name="AutoShape 37"/>
          <p:cNvSpPr>
            <a:spLocks noChangeArrowheads="1"/>
          </p:cNvSpPr>
          <p:nvPr/>
        </p:nvSpPr>
        <p:spPr bwMode="auto">
          <a:xfrm>
            <a:off x="0" y="2971800"/>
            <a:ext cx="1752600" cy="1066800"/>
          </a:xfrm>
          <a:prstGeom prst="wedgeRectCallout">
            <a:avLst>
              <a:gd name="adj1" fmla="val -4620"/>
              <a:gd name="adj2" fmla="val -87056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76200" y="3048000"/>
            <a:ext cx="160020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Determines the “shift” type</a:t>
            </a:r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5334000" y="23622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r2</a:t>
            </a:r>
          </a:p>
        </p:txBody>
      </p:sp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666206" y="5603966"/>
            <a:ext cx="756339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 dirty="0" smtClean="0">
                <a:latin typeface="Calibri" pitchFamily="34" charset="0"/>
                <a:cs typeface="Calibri" pitchFamily="34" charset="0"/>
              </a:rPr>
              <a:t>Note </a:t>
            </a:r>
            <a:r>
              <a:rPr lang="en-US" altLang="en-US" b="1" dirty="0">
                <a:latin typeface="Calibri" pitchFamily="34" charset="0"/>
                <a:cs typeface="Calibri" pitchFamily="34" charset="0"/>
              </a:rPr>
              <a:t>that the bit  ri  is the bit at position (</a:t>
            </a:r>
            <a:r>
              <a:rPr lang="en-US" altLang="en-US" b="1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altLang="en-US" b="1" dirty="0">
                <a:latin typeface="Calibri" pitchFamily="34" charset="0"/>
                <a:cs typeface="Calibri" pitchFamily="34" charset="0"/>
              </a:rPr>
              <a:t>) of the register</a:t>
            </a: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9817" y="182880"/>
            <a:ext cx="7058079" cy="444137"/>
          </a:xfrm>
        </p:spPr>
        <p:txBody>
          <a:bodyPr/>
          <a:lstStyle/>
          <a:p>
            <a:r>
              <a:rPr smtClean="0"/>
              <a:t>SHIFT MICRO OPERATIONS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600200"/>
            <a:ext cx="8229600" cy="2816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just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Transfers 0 through the serial input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Logical Shift Right: R1←shr R1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just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Logical Shift Left: R2←shl R2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H="1" flipV="1">
            <a:off x="2730137" y="2468879"/>
            <a:ext cx="1515290" cy="48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036423" y="2782389"/>
            <a:ext cx="138466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cs typeface="Arial" charset="0"/>
              </a:rPr>
              <a:t>The same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 flipV="1">
            <a:off x="3574868" y="249936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 flipV="1">
            <a:off x="2508068" y="3503023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493623" y="3670661"/>
            <a:ext cx="15022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cs typeface="Arial" charset="0"/>
              </a:rPr>
              <a:t>The same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 flipV="1">
            <a:off x="3309258" y="3450770"/>
            <a:ext cx="1079862" cy="533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1419225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7515225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3095625" y="5500688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800000"/>
                </a:solidFill>
                <a:cs typeface="Arial" charset="0"/>
              </a:rPr>
              <a:t>Logical Shift Left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990600" y="4906963"/>
            <a:ext cx="717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cs typeface="Arial" charset="0"/>
              </a:rPr>
              <a:t>?</a:t>
            </a: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7940675" y="4903788"/>
            <a:ext cx="457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cs typeface="Arial" charset="0"/>
              </a:rPr>
              <a:t>0</a:t>
            </a: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1905000" y="4724400"/>
            <a:ext cx="5562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/>
          </a:p>
        </p:txBody>
      </p:sp>
      <p:sp>
        <p:nvSpPr>
          <p:cNvPr id="21" name="Line 44"/>
          <p:cNvSpPr>
            <a:spLocks noChangeShapeType="1"/>
          </p:cNvSpPr>
          <p:nvPr/>
        </p:nvSpPr>
        <p:spPr bwMode="auto">
          <a:xfrm>
            <a:off x="67056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44196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46"/>
          <p:cNvSpPr>
            <a:spLocks noChangeShapeType="1"/>
          </p:cNvSpPr>
          <p:nvPr/>
        </p:nvSpPr>
        <p:spPr bwMode="auto">
          <a:xfrm>
            <a:off x="51816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47"/>
          <p:cNvSpPr>
            <a:spLocks noChangeShapeType="1"/>
          </p:cNvSpPr>
          <p:nvPr/>
        </p:nvSpPr>
        <p:spPr bwMode="auto">
          <a:xfrm>
            <a:off x="59436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48"/>
          <p:cNvSpPr>
            <a:spLocks noChangeShapeType="1"/>
          </p:cNvSpPr>
          <p:nvPr/>
        </p:nvSpPr>
        <p:spPr bwMode="auto">
          <a:xfrm>
            <a:off x="26670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49"/>
          <p:cNvSpPr>
            <a:spLocks noChangeShapeType="1"/>
          </p:cNvSpPr>
          <p:nvPr/>
        </p:nvSpPr>
        <p:spPr bwMode="auto">
          <a:xfrm>
            <a:off x="2835275" y="5105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50"/>
          <p:cNvSpPr txBox="1">
            <a:spLocks noChangeArrowheads="1"/>
          </p:cNvSpPr>
          <p:nvPr/>
        </p:nvSpPr>
        <p:spPr bwMode="auto">
          <a:xfrm>
            <a:off x="6829425" y="48895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>
                <a:cs typeface="Arial" charset="0"/>
              </a:rPr>
              <a:t>r</a:t>
            </a:r>
            <a:r>
              <a:rPr lang="en-US" altLang="en-US" baseline="-25000">
                <a:cs typeface="Arial" charset="0"/>
              </a:rPr>
              <a:t>0</a:t>
            </a:r>
            <a:endParaRPr lang="en-US" altLang="en-US">
              <a:cs typeface="Arial" charset="0"/>
            </a:endParaRPr>
          </a:p>
        </p:txBody>
      </p:sp>
      <p:sp>
        <p:nvSpPr>
          <p:cNvPr id="28" name="Text Box 51"/>
          <p:cNvSpPr txBox="1">
            <a:spLocks noChangeArrowheads="1"/>
          </p:cNvSpPr>
          <p:nvPr/>
        </p:nvSpPr>
        <p:spPr bwMode="auto">
          <a:xfrm>
            <a:off x="6067425" y="489267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>
                <a:cs typeface="Arial" charset="0"/>
              </a:rPr>
              <a:t>r</a:t>
            </a:r>
            <a:r>
              <a:rPr lang="en-US" altLang="en-US" baseline="-25000">
                <a:cs typeface="Arial" charset="0"/>
              </a:rPr>
              <a:t>1</a:t>
            </a:r>
            <a:endParaRPr lang="en-US" altLang="en-US">
              <a:cs typeface="Arial" charset="0"/>
            </a:endParaRPr>
          </a:p>
        </p:txBody>
      </p:sp>
      <p:sp>
        <p:nvSpPr>
          <p:cNvPr id="29" name="Text Box 52"/>
          <p:cNvSpPr txBox="1">
            <a:spLocks noChangeArrowheads="1"/>
          </p:cNvSpPr>
          <p:nvPr/>
        </p:nvSpPr>
        <p:spPr bwMode="auto">
          <a:xfrm>
            <a:off x="5289550" y="489267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>
                <a:cs typeface="Arial" charset="0"/>
              </a:rPr>
              <a:t>r</a:t>
            </a:r>
            <a:r>
              <a:rPr lang="en-US" altLang="en-US" baseline="-25000">
                <a:cs typeface="Arial" charset="0"/>
              </a:rPr>
              <a:t>2</a:t>
            </a:r>
            <a:endParaRPr lang="en-US" altLang="en-US">
              <a:cs typeface="Arial" charset="0"/>
            </a:endParaRPr>
          </a:p>
        </p:txBody>
      </p:sp>
      <p:sp>
        <p:nvSpPr>
          <p:cNvPr id="30" name="Text Box 53"/>
          <p:cNvSpPr txBox="1">
            <a:spLocks noChangeArrowheads="1"/>
          </p:cNvSpPr>
          <p:nvPr/>
        </p:nvSpPr>
        <p:spPr bwMode="auto">
          <a:xfrm>
            <a:off x="4543425" y="48910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>
                <a:cs typeface="Arial" charset="0"/>
              </a:rPr>
              <a:t>r</a:t>
            </a:r>
            <a:r>
              <a:rPr lang="en-US" altLang="en-US" baseline="-25000">
                <a:cs typeface="Arial" charset="0"/>
              </a:rPr>
              <a:t>3</a:t>
            </a:r>
            <a:endParaRPr lang="en-US" altLang="en-US">
              <a:cs typeface="Arial" charset="0"/>
            </a:endParaRPr>
          </a:p>
        </p:txBody>
      </p:sp>
      <p:sp>
        <p:nvSpPr>
          <p:cNvPr id="31" name="Text Box 54"/>
          <p:cNvSpPr txBox="1">
            <a:spLocks noChangeArrowheads="1"/>
          </p:cNvSpPr>
          <p:nvPr/>
        </p:nvSpPr>
        <p:spPr bwMode="auto">
          <a:xfrm>
            <a:off x="1946275" y="4891088"/>
            <a:ext cx="717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>
                <a:cs typeface="Arial" charset="0"/>
              </a:rPr>
              <a:t>r</a:t>
            </a:r>
            <a:r>
              <a:rPr lang="en-US" altLang="en-US" baseline="-25000">
                <a:cs typeface="Arial" charset="0"/>
              </a:rPr>
              <a:t>n-1</a:t>
            </a:r>
            <a:endParaRPr lang="en-US" altLang="en-US"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9897" y="124097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b="1" u="sng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LOGIC SHIFT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019C64F-6872-45E1-A2F1-DD8B01E64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799" y="1371600"/>
            <a:ext cx="8454888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Binary information is stored in memory or processor registers.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Registers contain either data or control information 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numbers and other binary –coded information.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information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a bit or group of bits used to specify the sequence of command signals needed for data manipulation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8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1800" spc="-11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US" sz="1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</a:t>
            </a:r>
            <a:r>
              <a:rPr lang="en-US" sz="1800"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1800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r>
              <a:rPr lang="en-US" sz="1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  <a:r>
              <a:rPr lang="en-US" sz="1800"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computers</a:t>
            </a:r>
            <a:r>
              <a:rPr lang="en-US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used in computations.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Letters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the alphabet used in data processing.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discrete symbols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for specific purposes.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188D6D6-E669-4DD4-8CD5-18242661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28804765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943" y="209006"/>
            <a:ext cx="7031953" cy="524418"/>
          </a:xfrm>
        </p:spPr>
        <p:txBody>
          <a:bodyPr/>
          <a:lstStyle/>
          <a:p>
            <a:r>
              <a:rPr smtClean="0"/>
              <a:t>SHIFT MICRO OPERATIONS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658983"/>
            <a:ext cx="8229600" cy="2757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just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Circulates the bits of the register around the two ends without loss of information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Circular Shift Right: R1←cir R1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just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Circular Shift Left: R2←cir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H="1" flipV="1">
            <a:off x="2886891" y="2560320"/>
            <a:ext cx="1672046" cy="7968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454434" y="3082833"/>
            <a:ext cx="120178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cs typeface="Arial" charset="0"/>
              </a:rPr>
              <a:t>The same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 flipV="1">
            <a:off x="3592285" y="2625635"/>
            <a:ext cx="979715" cy="7576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 flipV="1">
            <a:off x="2625633" y="3553097"/>
            <a:ext cx="1541418" cy="6139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167052" y="4049485"/>
            <a:ext cx="148916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cs typeface="Arial" charset="0"/>
              </a:rPr>
              <a:t>The same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 flipV="1">
            <a:off x="3335382" y="3542211"/>
            <a:ext cx="805543" cy="5987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1419225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7515225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66"/>
                </a:solidFill>
                <a:cs typeface="Arial" charset="0"/>
              </a:rPr>
              <a:t>Circular Shift Left</a:t>
            </a: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1431925" y="510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1431925" y="57150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 flipV="1">
            <a:off x="8061325" y="510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1905000" y="4724400"/>
            <a:ext cx="5562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/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67056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44196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51816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36"/>
          <p:cNvSpPr>
            <a:spLocks noChangeShapeType="1"/>
          </p:cNvSpPr>
          <p:nvPr/>
        </p:nvSpPr>
        <p:spPr bwMode="auto">
          <a:xfrm>
            <a:off x="59436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37"/>
          <p:cNvSpPr>
            <a:spLocks noChangeShapeType="1"/>
          </p:cNvSpPr>
          <p:nvPr/>
        </p:nvSpPr>
        <p:spPr bwMode="auto">
          <a:xfrm>
            <a:off x="26670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>
            <a:off x="2835275" y="5105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6829425" y="48895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>
                <a:cs typeface="Arial" charset="0"/>
              </a:rPr>
              <a:t>r</a:t>
            </a:r>
            <a:r>
              <a:rPr lang="en-US" altLang="en-US" baseline="-25000">
                <a:cs typeface="Arial" charset="0"/>
              </a:rPr>
              <a:t>0</a:t>
            </a:r>
            <a:endParaRPr lang="en-US" altLang="en-US">
              <a:cs typeface="Arial" charset="0"/>
            </a:endParaRPr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6067425" y="489267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>
                <a:cs typeface="Arial" charset="0"/>
              </a:rPr>
              <a:t>r</a:t>
            </a:r>
            <a:r>
              <a:rPr lang="en-US" altLang="en-US" baseline="-25000">
                <a:cs typeface="Arial" charset="0"/>
              </a:rPr>
              <a:t>1</a:t>
            </a:r>
            <a:endParaRPr lang="en-US" altLang="en-US">
              <a:cs typeface="Arial" charset="0"/>
            </a:endParaRPr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5289550" y="489267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>
                <a:cs typeface="Arial" charset="0"/>
              </a:rPr>
              <a:t>r</a:t>
            </a:r>
            <a:r>
              <a:rPr lang="en-US" altLang="en-US" baseline="-25000">
                <a:cs typeface="Arial" charset="0"/>
              </a:rPr>
              <a:t>2</a:t>
            </a:r>
            <a:endParaRPr lang="en-US" altLang="en-US">
              <a:cs typeface="Arial" charset="0"/>
            </a:endParaRPr>
          </a:p>
        </p:txBody>
      </p: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4543425" y="48910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>
                <a:cs typeface="Arial" charset="0"/>
              </a:rPr>
              <a:t>r</a:t>
            </a:r>
            <a:r>
              <a:rPr lang="en-US" altLang="en-US" baseline="-25000">
                <a:cs typeface="Arial" charset="0"/>
              </a:rPr>
              <a:t>3</a:t>
            </a:r>
            <a:endParaRPr lang="en-US" altLang="en-US">
              <a:cs typeface="Arial" charset="0"/>
            </a:endParaRP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1946275" y="4891088"/>
            <a:ext cx="717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>
                <a:cs typeface="Arial" charset="0"/>
              </a:rPr>
              <a:t>r</a:t>
            </a:r>
            <a:r>
              <a:rPr lang="en-US" altLang="en-US" baseline="-25000">
                <a:cs typeface="Arial" charset="0"/>
              </a:rPr>
              <a:t>n-1</a:t>
            </a:r>
            <a:endParaRPr lang="en-US" altLang="en-US"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515" y="1110343"/>
            <a:ext cx="5689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u="sng" dirty="0" smtClean="0">
                <a:solidFill>
                  <a:srgbClr val="000066"/>
                </a:solidFill>
              </a:rPr>
              <a:t>CIRCULAR SHIFTS (ROTATE OPERATION)</a:t>
            </a:r>
            <a:endParaRPr lang="en-US" b="1" u="sng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04799" y="1371600"/>
            <a:ext cx="8303623" cy="5105400"/>
          </a:xfrm>
        </p:spPr>
        <p:txBody>
          <a:bodyPr/>
          <a:lstStyle/>
          <a:p>
            <a:pPr>
              <a:buNone/>
            </a:pPr>
            <a:r>
              <a:rPr lang="en-US" altLang="en-US" dirty="0" smtClean="0"/>
              <a:t> </a:t>
            </a:r>
            <a:r>
              <a:rPr lang="en-US" altLang="en-US" b="1" u="sng" dirty="0" smtClean="0">
                <a:solidFill>
                  <a:srgbClr val="000066"/>
                </a:solidFill>
              </a:rPr>
              <a:t>ARITHMETIC SHIFT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smtClean="0"/>
              <a:t>Shifts a signed binary number to the left or right.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smtClean="0"/>
              <a:t>An arithmetic shift-left multiplies a signed binary number by 2.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en-US" b="1" dirty="0" smtClean="0">
                <a:solidFill>
                  <a:srgbClr val="003300"/>
                </a:solidFill>
              </a:rPr>
              <a:t>           ashl (00100):  </a:t>
            </a:r>
            <a:r>
              <a:rPr lang="en-US" altLang="en-US" b="1" dirty="0" smtClean="0">
                <a:solidFill>
                  <a:srgbClr val="003300"/>
                </a:solidFill>
                <a:sym typeface="Wingdings" pitchFamily="2" charset="2"/>
              </a:rPr>
              <a:t>01000</a:t>
            </a:r>
            <a:endParaRPr lang="en-US" altLang="en-US" b="1" dirty="0" smtClean="0">
              <a:solidFill>
                <a:srgbClr val="0033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en-US" dirty="0" smtClean="0"/>
              <a:t>An arithmetic shift-right divides the number by 2.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en-US" dirty="0" smtClean="0"/>
              <a:t>		</a:t>
            </a:r>
            <a:r>
              <a:rPr lang="en-US" altLang="en-US" b="1" dirty="0" smtClean="0">
                <a:solidFill>
                  <a:srgbClr val="003300"/>
                </a:solidFill>
              </a:rPr>
              <a:t> ashr (00100) : 00010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smtClean="0"/>
              <a:t>An overflow may occur in arithmetic shift-left, and occurs when the sign bit is changed (sign reversal).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SHIFT MICRO OPERATIONS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latin typeface="Calibri" pitchFamily="34" charset="0"/>
                <a:cs typeface="Calibri" pitchFamily="34" charset="0"/>
              </a:rPr>
              <a:t>SHIFT MICRO OPERATIONS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1447800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7543800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3124200" y="2971800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Arithmetic Shift Right</a:t>
            </a: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1860550" y="2860675"/>
            <a:ext cx="9144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Sign Bit</a:t>
            </a:r>
          </a:p>
        </p:txBody>
      </p:sp>
      <p:sp>
        <p:nvSpPr>
          <p:cNvPr id="9" name="Line 28"/>
          <p:cNvSpPr>
            <a:spLocks noChangeShapeType="1"/>
          </p:cNvSpPr>
          <p:nvPr/>
        </p:nvSpPr>
        <p:spPr bwMode="auto">
          <a:xfrm>
            <a:off x="1447800" y="4346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29"/>
          <p:cNvSpPr>
            <a:spLocks noChangeShapeType="1"/>
          </p:cNvSpPr>
          <p:nvPr/>
        </p:nvSpPr>
        <p:spPr bwMode="auto">
          <a:xfrm>
            <a:off x="7543800" y="4346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3124200" y="472757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Arithmetic Shift Left</a:t>
            </a: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1857375" y="4610100"/>
            <a:ext cx="9144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Sign Bit</a:t>
            </a:r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 flipV="1">
            <a:off x="23622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Line 40"/>
          <p:cNvSpPr>
            <a:spLocks noChangeShapeType="1"/>
          </p:cNvSpPr>
          <p:nvPr/>
        </p:nvSpPr>
        <p:spPr bwMode="auto">
          <a:xfrm flipH="1">
            <a:off x="1447800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Line 41"/>
          <p:cNvSpPr>
            <a:spLocks noChangeShapeType="1"/>
          </p:cNvSpPr>
          <p:nvPr/>
        </p:nvSpPr>
        <p:spPr bwMode="auto">
          <a:xfrm>
            <a:off x="1447800" y="1981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8001000" y="23622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?</a:t>
            </a:r>
          </a:p>
        </p:txBody>
      </p:sp>
      <p:sp>
        <p:nvSpPr>
          <p:cNvPr id="17" name="Text Box 43"/>
          <p:cNvSpPr txBox="1">
            <a:spLocks noChangeArrowheads="1"/>
          </p:cNvSpPr>
          <p:nvPr/>
        </p:nvSpPr>
        <p:spPr bwMode="auto">
          <a:xfrm>
            <a:off x="8001000" y="4157663"/>
            <a:ext cx="457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8" name="Text Box 44"/>
          <p:cNvSpPr txBox="1">
            <a:spLocks noChangeArrowheads="1"/>
          </p:cNvSpPr>
          <p:nvPr/>
        </p:nvSpPr>
        <p:spPr bwMode="auto">
          <a:xfrm>
            <a:off x="1101725" y="415925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?</a:t>
            </a:r>
          </a:p>
        </p:txBody>
      </p:sp>
      <p:sp>
        <p:nvSpPr>
          <p:cNvPr id="19" name="Rectangle 45"/>
          <p:cNvSpPr>
            <a:spLocks noChangeArrowheads="1"/>
          </p:cNvSpPr>
          <p:nvPr/>
        </p:nvSpPr>
        <p:spPr bwMode="auto">
          <a:xfrm>
            <a:off x="2057400" y="2057400"/>
            <a:ext cx="5562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Line 46"/>
          <p:cNvSpPr>
            <a:spLocks noChangeShapeType="1"/>
          </p:cNvSpPr>
          <p:nvPr/>
        </p:nvSpPr>
        <p:spPr bwMode="auto">
          <a:xfrm>
            <a:off x="6858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Line 47"/>
          <p:cNvSpPr>
            <a:spLocks noChangeShapeType="1"/>
          </p:cNvSpPr>
          <p:nvPr/>
        </p:nvSpPr>
        <p:spPr bwMode="auto">
          <a:xfrm>
            <a:off x="4572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Line 48"/>
          <p:cNvSpPr>
            <a:spLocks noChangeShapeType="1"/>
          </p:cNvSpPr>
          <p:nvPr/>
        </p:nvSpPr>
        <p:spPr bwMode="auto">
          <a:xfrm>
            <a:off x="5334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Line 49"/>
          <p:cNvSpPr>
            <a:spLocks noChangeShapeType="1"/>
          </p:cNvSpPr>
          <p:nvPr/>
        </p:nvSpPr>
        <p:spPr bwMode="auto">
          <a:xfrm>
            <a:off x="6096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Line 50"/>
          <p:cNvSpPr>
            <a:spLocks noChangeShapeType="1"/>
          </p:cNvSpPr>
          <p:nvPr/>
        </p:nvSpPr>
        <p:spPr bwMode="auto">
          <a:xfrm>
            <a:off x="2819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Line 51"/>
          <p:cNvSpPr>
            <a:spLocks noChangeShapeType="1"/>
          </p:cNvSpPr>
          <p:nvPr/>
        </p:nvSpPr>
        <p:spPr bwMode="auto">
          <a:xfrm>
            <a:off x="2987675" y="2438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 Box 52"/>
          <p:cNvSpPr txBox="1">
            <a:spLocks noChangeArrowheads="1"/>
          </p:cNvSpPr>
          <p:nvPr/>
        </p:nvSpPr>
        <p:spPr bwMode="auto">
          <a:xfrm>
            <a:off x="6981825" y="22225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0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ext Box 53"/>
          <p:cNvSpPr txBox="1">
            <a:spLocks noChangeArrowheads="1"/>
          </p:cNvSpPr>
          <p:nvPr/>
        </p:nvSpPr>
        <p:spPr bwMode="auto">
          <a:xfrm>
            <a:off x="6219825" y="222567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 Box 54"/>
          <p:cNvSpPr txBox="1">
            <a:spLocks noChangeArrowheads="1"/>
          </p:cNvSpPr>
          <p:nvPr/>
        </p:nvSpPr>
        <p:spPr bwMode="auto">
          <a:xfrm>
            <a:off x="5441950" y="222567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 Box 55"/>
          <p:cNvSpPr txBox="1">
            <a:spLocks noChangeArrowheads="1"/>
          </p:cNvSpPr>
          <p:nvPr/>
        </p:nvSpPr>
        <p:spPr bwMode="auto">
          <a:xfrm>
            <a:off x="4695825" y="22240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 Box 56"/>
          <p:cNvSpPr txBox="1">
            <a:spLocks noChangeArrowheads="1"/>
          </p:cNvSpPr>
          <p:nvPr/>
        </p:nvSpPr>
        <p:spPr bwMode="auto">
          <a:xfrm>
            <a:off x="2098675" y="2224088"/>
            <a:ext cx="717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n-1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57"/>
          <p:cNvSpPr>
            <a:spLocks noChangeArrowheads="1"/>
          </p:cNvSpPr>
          <p:nvPr/>
        </p:nvSpPr>
        <p:spPr bwMode="auto">
          <a:xfrm>
            <a:off x="1981200" y="3962400"/>
            <a:ext cx="5562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Line 58"/>
          <p:cNvSpPr>
            <a:spLocks noChangeShapeType="1"/>
          </p:cNvSpPr>
          <p:nvPr/>
        </p:nvSpPr>
        <p:spPr bwMode="auto">
          <a:xfrm>
            <a:off x="67818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Line 59"/>
          <p:cNvSpPr>
            <a:spLocks noChangeShapeType="1"/>
          </p:cNvSpPr>
          <p:nvPr/>
        </p:nvSpPr>
        <p:spPr bwMode="auto">
          <a:xfrm>
            <a:off x="44958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Line 60"/>
          <p:cNvSpPr>
            <a:spLocks noChangeShapeType="1"/>
          </p:cNvSpPr>
          <p:nvPr/>
        </p:nvSpPr>
        <p:spPr bwMode="auto">
          <a:xfrm>
            <a:off x="52578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Line 61"/>
          <p:cNvSpPr>
            <a:spLocks noChangeShapeType="1"/>
          </p:cNvSpPr>
          <p:nvPr/>
        </p:nvSpPr>
        <p:spPr bwMode="auto">
          <a:xfrm>
            <a:off x="60198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Line 62"/>
          <p:cNvSpPr>
            <a:spLocks noChangeShapeType="1"/>
          </p:cNvSpPr>
          <p:nvPr/>
        </p:nvSpPr>
        <p:spPr bwMode="auto">
          <a:xfrm>
            <a:off x="27432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Line 63"/>
          <p:cNvSpPr>
            <a:spLocks noChangeShapeType="1"/>
          </p:cNvSpPr>
          <p:nvPr/>
        </p:nvSpPr>
        <p:spPr bwMode="auto">
          <a:xfrm>
            <a:off x="2911475" y="4343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Text Box 64"/>
          <p:cNvSpPr txBox="1">
            <a:spLocks noChangeArrowheads="1"/>
          </p:cNvSpPr>
          <p:nvPr/>
        </p:nvSpPr>
        <p:spPr bwMode="auto">
          <a:xfrm>
            <a:off x="6905625" y="41275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0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Text Box 65"/>
          <p:cNvSpPr txBox="1">
            <a:spLocks noChangeArrowheads="1"/>
          </p:cNvSpPr>
          <p:nvPr/>
        </p:nvSpPr>
        <p:spPr bwMode="auto">
          <a:xfrm>
            <a:off x="6143625" y="413067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 Box 66"/>
          <p:cNvSpPr txBox="1">
            <a:spLocks noChangeArrowheads="1"/>
          </p:cNvSpPr>
          <p:nvPr/>
        </p:nvSpPr>
        <p:spPr bwMode="auto">
          <a:xfrm>
            <a:off x="5365750" y="413067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Text Box 67"/>
          <p:cNvSpPr txBox="1">
            <a:spLocks noChangeArrowheads="1"/>
          </p:cNvSpPr>
          <p:nvPr/>
        </p:nvSpPr>
        <p:spPr bwMode="auto">
          <a:xfrm>
            <a:off x="4619625" y="41290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Text Box 68"/>
          <p:cNvSpPr txBox="1">
            <a:spLocks noChangeArrowheads="1"/>
          </p:cNvSpPr>
          <p:nvPr/>
        </p:nvSpPr>
        <p:spPr bwMode="auto">
          <a:xfrm>
            <a:off x="2022475" y="4129088"/>
            <a:ext cx="717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en-US" b="1" baseline="-2500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n-1</a:t>
            </a:r>
            <a:endParaRPr lang="en-US" altLang="en-US" b="1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3509" y="222069"/>
            <a:ext cx="6914387" cy="511355"/>
          </a:xfrm>
        </p:spPr>
        <p:txBody>
          <a:bodyPr>
            <a:normAutofit/>
          </a:bodyPr>
          <a:lstStyle/>
          <a:p>
            <a:r>
              <a:rPr smtClean="0">
                <a:latin typeface="Calibri" pitchFamily="34" charset="0"/>
                <a:cs typeface="Calibri" pitchFamily="34" charset="0"/>
              </a:rPr>
              <a:t>SHIFT MICRO OPERATIONS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7010400" y="2895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85825" y="3695700"/>
            <a:ext cx="1371600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38200" y="366395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S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343025" y="366395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733550" y="36576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52700" y="3695700"/>
            <a:ext cx="1371600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505075" y="366395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S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009900" y="366395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400425" y="36576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4210050" y="3695700"/>
            <a:ext cx="1371600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162425" y="366395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S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667250" y="366395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057775" y="36576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905500" y="3695700"/>
            <a:ext cx="1371600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5857875" y="366395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S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6362700" y="366395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6753225" y="36576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 flipV="1">
            <a:off x="1066800" y="3460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1066800" y="346075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1981200" y="2301875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1600200" y="31559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1600200" y="315595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5334000" y="3155950"/>
            <a:ext cx="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V="1">
            <a:off x="2743200" y="3457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V="1">
            <a:off x="4419600" y="3460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 flipV="1">
            <a:off x="6096000" y="3460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V="1">
            <a:off x="3657600" y="2743200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V="1">
            <a:off x="3276600" y="231775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3276600" y="2895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 flipV="1">
            <a:off x="4953000" y="269875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 flipV="1">
            <a:off x="3467100" y="2301875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 flipH="1">
            <a:off x="2895600" y="2743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 flipV="1">
            <a:off x="2895600" y="2286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 flipV="1">
            <a:off x="3092450" y="22415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 flipH="1">
            <a:off x="3460750" y="2682875"/>
            <a:ext cx="149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 flipV="1">
            <a:off x="6629400" y="231775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2819400" y="2209800"/>
            <a:ext cx="685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2743200" y="2012950"/>
            <a:ext cx="3810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altLang="en-US" b="1" baseline="-25000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altLang="en-US" b="1" dirty="0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Text Box 41"/>
          <p:cNvSpPr txBox="1">
            <a:spLocks noChangeArrowheads="1"/>
          </p:cNvSpPr>
          <p:nvPr/>
        </p:nvSpPr>
        <p:spPr bwMode="auto">
          <a:xfrm>
            <a:off x="2933700" y="2025650"/>
            <a:ext cx="3810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altLang="en-US" b="1" baseline="-2500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alt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3140075" y="2025650"/>
            <a:ext cx="3810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altLang="en-US" b="1" baseline="-2500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alt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Text Box 43"/>
          <p:cNvSpPr txBox="1">
            <a:spLocks noChangeArrowheads="1"/>
          </p:cNvSpPr>
          <p:nvPr/>
        </p:nvSpPr>
        <p:spPr bwMode="auto">
          <a:xfrm>
            <a:off x="3340100" y="2028825"/>
            <a:ext cx="3810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altLang="en-US" b="1" baseline="-2500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0</a:t>
            </a:r>
            <a:endParaRPr lang="en-US" alt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Text Box 44"/>
          <p:cNvSpPr txBox="1">
            <a:spLocks noChangeArrowheads="1"/>
          </p:cNvSpPr>
          <p:nvPr/>
        </p:nvSpPr>
        <p:spPr bwMode="auto">
          <a:xfrm>
            <a:off x="1228725" y="1816100"/>
            <a:ext cx="1524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Serial Input I</a:t>
            </a:r>
            <a:r>
              <a:rPr lang="en-US" altLang="en-US" b="1" baseline="-25000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R</a:t>
            </a:r>
            <a:endParaRPr lang="en-US" altLang="en-US" b="1" dirty="0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Text Box 45"/>
          <p:cNvSpPr txBox="1">
            <a:spLocks noChangeArrowheads="1"/>
          </p:cNvSpPr>
          <p:nvPr/>
        </p:nvSpPr>
        <p:spPr bwMode="auto">
          <a:xfrm>
            <a:off x="5870575" y="1809750"/>
            <a:ext cx="1524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Serial Input I</a:t>
            </a:r>
            <a:r>
              <a:rPr lang="en-US" altLang="en-US" b="1" baseline="-2500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L</a:t>
            </a:r>
            <a:endParaRPr lang="en-US" alt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Text Box 46"/>
          <p:cNvSpPr txBox="1">
            <a:spLocks noChangeArrowheads="1"/>
          </p:cNvSpPr>
          <p:nvPr/>
        </p:nvSpPr>
        <p:spPr bwMode="auto">
          <a:xfrm>
            <a:off x="7664450" y="3305175"/>
            <a:ext cx="1447800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Select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0 for shift right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1 for shift left</a:t>
            </a:r>
          </a:p>
        </p:txBody>
      </p:sp>
      <p:sp>
        <p:nvSpPr>
          <p:cNvPr id="52" name="Line 47"/>
          <p:cNvSpPr>
            <a:spLocks noChangeShapeType="1"/>
          </p:cNvSpPr>
          <p:nvPr/>
        </p:nvSpPr>
        <p:spPr bwMode="auto">
          <a:xfrm>
            <a:off x="1524000" y="48450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Line 48"/>
          <p:cNvSpPr>
            <a:spLocks noChangeShapeType="1"/>
          </p:cNvSpPr>
          <p:nvPr/>
        </p:nvSpPr>
        <p:spPr bwMode="auto">
          <a:xfrm>
            <a:off x="3216275" y="48450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4876800" y="48450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Line 50"/>
          <p:cNvSpPr>
            <a:spLocks noChangeShapeType="1"/>
          </p:cNvSpPr>
          <p:nvPr/>
        </p:nvSpPr>
        <p:spPr bwMode="auto">
          <a:xfrm>
            <a:off x="6553200" y="48482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Text Box 51"/>
          <p:cNvSpPr txBox="1">
            <a:spLocks noChangeArrowheads="1"/>
          </p:cNvSpPr>
          <p:nvPr/>
        </p:nvSpPr>
        <p:spPr bwMode="auto">
          <a:xfrm>
            <a:off x="1416050" y="5089525"/>
            <a:ext cx="6096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en-US" altLang="en-US" b="1" baseline="-2500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alt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Text Box 52"/>
          <p:cNvSpPr txBox="1">
            <a:spLocks noChangeArrowheads="1"/>
          </p:cNvSpPr>
          <p:nvPr/>
        </p:nvSpPr>
        <p:spPr bwMode="auto">
          <a:xfrm>
            <a:off x="3111500" y="5089525"/>
            <a:ext cx="6096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en-US" altLang="en-US" b="1" baseline="-2500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alt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Text Box 53"/>
          <p:cNvSpPr txBox="1">
            <a:spLocks noChangeArrowheads="1"/>
          </p:cNvSpPr>
          <p:nvPr/>
        </p:nvSpPr>
        <p:spPr bwMode="auto">
          <a:xfrm>
            <a:off x="4772025" y="5089525"/>
            <a:ext cx="6096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en-US" altLang="en-US" b="1" baseline="-2500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alt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Text Box 54"/>
          <p:cNvSpPr txBox="1">
            <a:spLocks noChangeArrowheads="1"/>
          </p:cNvSpPr>
          <p:nvPr/>
        </p:nvSpPr>
        <p:spPr bwMode="auto">
          <a:xfrm>
            <a:off x="6432550" y="5089525"/>
            <a:ext cx="6096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en-US" altLang="en-US" b="1" baseline="-2500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0</a:t>
            </a:r>
            <a:endParaRPr lang="en-US" altLang="en-US" b="1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Text Box 55"/>
          <p:cNvSpPr txBox="1">
            <a:spLocks noChangeArrowheads="1"/>
          </p:cNvSpPr>
          <p:nvPr/>
        </p:nvSpPr>
        <p:spPr bwMode="auto">
          <a:xfrm>
            <a:off x="1143000" y="41910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MUX</a:t>
            </a:r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2819400" y="41910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MUX</a:t>
            </a:r>
          </a:p>
        </p:txBody>
      </p:sp>
      <p:sp>
        <p:nvSpPr>
          <p:cNvPr id="62" name="Text Box 57"/>
          <p:cNvSpPr txBox="1">
            <a:spLocks noChangeArrowheads="1"/>
          </p:cNvSpPr>
          <p:nvPr/>
        </p:nvSpPr>
        <p:spPr bwMode="auto">
          <a:xfrm>
            <a:off x="4495800" y="41910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MUX</a:t>
            </a:r>
          </a:p>
        </p:txBody>
      </p:sp>
      <p:sp>
        <p:nvSpPr>
          <p:cNvPr id="63" name="Text Box 58"/>
          <p:cNvSpPr txBox="1">
            <a:spLocks noChangeArrowheads="1"/>
          </p:cNvSpPr>
          <p:nvPr/>
        </p:nvSpPr>
        <p:spPr bwMode="auto">
          <a:xfrm>
            <a:off x="6172200" y="41910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MUX</a:t>
            </a:r>
          </a:p>
        </p:txBody>
      </p:sp>
      <p:sp>
        <p:nvSpPr>
          <p:cNvPr id="64" name="Text Box 59"/>
          <p:cNvSpPr txBox="1">
            <a:spLocks noChangeArrowheads="1"/>
          </p:cNvSpPr>
          <p:nvPr/>
        </p:nvSpPr>
        <p:spPr bwMode="auto">
          <a:xfrm>
            <a:off x="1371600" y="5451475"/>
            <a:ext cx="5638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FIG 2.11 : 4-BIT COMBINATIONAL CIRCUIT SHIFTER</a:t>
            </a:r>
            <a:endParaRPr lang="en-US" altLang="en-US" b="1" dirty="0">
              <a:solidFill>
                <a:srgbClr val="0033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4138" y="992777"/>
            <a:ext cx="3670662" cy="10711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b="1" u="sng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HARDWARE IMPLEMENTATION</a:t>
            </a:r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943" y="261256"/>
            <a:ext cx="7031953" cy="472167"/>
          </a:xfrm>
        </p:spPr>
        <p:txBody>
          <a:bodyPr/>
          <a:lstStyle/>
          <a:p>
            <a:r>
              <a:rPr smtClean="0">
                <a:latin typeface="Calibri" pitchFamily="34" charset="0"/>
                <a:cs typeface="Calibri" pitchFamily="34" charset="0"/>
              </a:rPr>
              <a:t>SHIFT MICRO OPERATIONS</a:t>
            </a:r>
            <a:endParaRPr lang="en-US" dirty="0"/>
          </a:p>
        </p:txBody>
      </p:sp>
      <p:pic>
        <p:nvPicPr>
          <p:cNvPr id="5" name="image47.png"/>
          <p:cNvPicPr>
            <a:picLocks noGrp="1"/>
          </p:cNvPicPr>
          <p:nvPr>
            <p:ph sz="half" idx="1"/>
          </p:nvPr>
        </p:nvPicPr>
        <p:blipFill rotWithShape="1">
          <a:blip r:embed="rId2" cstate="print"/>
          <a:srcRect t="8373"/>
          <a:stretch/>
        </p:blipFill>
        <p:spPr bwMode="auto">
          <a:xfrm>
            <a:off x="844978" y="1358537"/>
            <a:ext cx="7306245" cy="40317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65714" y="5447211"/>
            <a:ext cx="2978332" cy="101890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TABLE 2.7  : ALL SHIFT MICRO OPERATIONS</a:t>
            </a: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ARITHMETIC LOGIC SHIFT UNIT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094663" cy="510540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The arithmetic logic unit (ALU) is a common operational unit connected to a number of storage registers.</a:t>
            </a:r>
          </a:p>
          <a:p>
            <a:pPr lvl="0" algn="just"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To perform a micro operation, the contents of specified registers are placed in the inputs of the ALU.</a:t>
            </a:r>
          </a:p>
          <a:p>
            <a:pPr lvl="0" algn="just"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The ALU performs an operation and the result is then transferred to a destination register.</a:t>
            </a:r>
            <a:endParaRPr lang="en-US" altLang="en-US" dirty="0" smtClean="0">
              <a:latin typeface="Calibri" pitchFamily="34" charset="0"/>
              <a:cs typeface="Calibri" pitchFamily="34" charset="0"/>
            </a:endParaRPr>
          </a:p>
          <a:p>
            <a:pPr marL="171450" lvl="1" algn="just">
              <a:lnSpc>
                <a:spcPct val="150000"/>
              </a:lnSpc>
              <a:spcBef>
                <a:spcPts val="750"/>
              </a:spcBef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TheALUisacombinationalcircuitsothattheentireregistertransferoperationfrom the source registers through the ALU and into the destination register can be performed during one dock pulse period.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1257" y="195943"/>
            <a:ext cx="6966639" cy="418011"/>
          </a:xfrm>
        </p:spPr>
        <p:txBody>
          <a:bodyPr/>
          <a:lstStyle/>
          <a:p>
            <a:r>
              <a:rPr smtClean="0"/>
              <a:t>ARITHMETIC LOGIC SHIFT UNIT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657600" y="2403566"/>
            <a:ext cx="1371600" cy="11778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657600" y="4267200"/>
            <a:ext cx="1371600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H="1">
            <a:off x="26670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667000" y="495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3200400" y="3505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32004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2971800" y="3276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V="1">
            <a:off x="2971800" y="3276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H="1">
            <a:off x="3352800" y="4724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V="1">
            <a:off x="3352800" y="22860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3505200" y="4495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3505200" y="2057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H="1">
            <a:off x="33528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3505200" y="281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 flipH="1">
            <a:off x="23622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 flipH="1">
            <a:off x="2362200" y="2057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6934200" y="3048000"/>
            <a:ext cx="1066800" cy="2057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6921500" y="3886200"/>
            <a:ext cx="304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0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918325" y="4156075"/>
            <a:ext cx="304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1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6918325" y="4451350"/>
            <a:ext cx="304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2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6921500" y="4738688"/>
            <a:ext cx="304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3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64008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6400800" y="4648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2667000" y="5638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H="1">
            <a:off x="6629400" y="49371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 flipH="1">
            <a:off x="2667000" y="5867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800000"/>
              </a:solidFill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V="1">
            <a:off x="6629400" y="4937125"/>
            <a:ext cx="0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800000"/>
              </a:solidFill>
            </a:endParaRPr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>
            <a:off x="5029200" y="480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 flipV="1">
            <a:off x="61722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>
            <a:off x="61722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61722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5029200" y="3048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6172200" y="4114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2286000" y="1828800"/>
            <a:ext cx="4113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6388100" y="1828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64008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2362200" y="1600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6553200" y="1600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65532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>
            <a:off x="43434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43434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>
            <a:off x="8001000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2286000" y="1524000"/>
            <a:ext cx="228600" cy="914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b="1">
              <a:solidFill>
                <a:srgbClr val="000066"/>
              </a:solidFill>
            </a:endParaRPr>
          </a:p>
        </p:txBody>
      </p:sp>
      <p:sp>
        <p:nvSpPr>
          <p:cNvPr id="51" name="Text Box 46"/>
          <p:cNvSpPr txBox="1">
            <a:spLocks noChangeArrowheads="1"/>
          </p:cNvSpPr>
          <p:nvPr/>
        </p:nvSpPr>
        <p:spPr bwMode="auto">
          <a:xfrm>
            <a:off x="2146300" y="1447800"/>
            <a:ext cx="457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66"/>
                </a:solidFill>
                <a:cs typeface="Arial" charset="0"/>
              </a:rPr>
              <a:t>S</a:t>
            </a:r>
            <a:r>
              <a:rPr lang="en-US" altLang="en-US" b="1" baseline="-25000" dirty="0">
                <a:solidFill>
                  <a:srgbClr val="000066"/>
                </a:solidFill>
                <a:cs typeface="Arial" charset="0"/>
              </a:rPr>
              <a:t>3</a:t>
            </a:r>
            <a:endParaRPr lang="en-US" altLang="en-US" b="1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52" name="Text Box 47"/>
          <p:cNvSpPr txBox="1">
            <a:spLocks noChangeArrowheads="1"/>
          </p:cNvSpPr>
          <p:nvPr/>
        </p:nvSpPr>
        <p:spPr bwMode="auto">
          <a:xfrm>
            <a:off x="2149475" y="1676400"/>
            <a:ext cx="457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S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2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2149475" y="1905000"/>
            <a:ext cx="457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S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1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54" name="Text Box 49"/>
          <p:cNvSpPr txBox="1">
            <a:spLocks noChangeArrowheads="1"/>
          </p:cNvSpPr>
          <p:nvPr/>
        </p:nvSpPr>
        <p:spPr bwMode="auto">
          <a:xfrm>
            <a:off x="2149475" y="2133600"/>
            <a:ext cx="457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S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0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55" name="Text Box 50"/>
          <p:cNvSpPr txBox="1">
            <a:spLocks noChangeArrowheads="1"/>
          </p:cNvSpPr>
          <p:nvPr/>
        </p:nvSpPr>
        <p:spPr bwMode="auto">
          <a:xfrm>
            <a:off x="2149475" y="4800600"/>
            <a:ext cx="457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B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i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56" name="Text Box 51"/>
          <p:cNvSpPr txBox="1">
            <a:spLocks noChangeArrowheads="1"/>
          </p:cNvSpPr>
          <p:nvPr/>
        </p:nvSpPr>
        <p:spPr bwMode="auto">
          <a:xfrm>
            <a:off x="2149475" y="5029200"/>
            <a:ext cx="457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A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i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57" name="Text Box 52"/>
          <p:cNvSpPr txBox="1">
            <a:spLocks noChangeArrowheads="1"/>
          </p:cNvSpPr>
          <p:nvPr/>
        </p:nvSpPr>
        <p:spPr bwMode="auto">
          <a:xfrm>
            <a:off x="2057400" y="5470525"/>
            <a:ext cx="5492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A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i+1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58" name="Text Box 53"/>
          <p:cNvSpPr txBox="1">
            <a:spLocks noChangeArrowheads="1"/>
          </p:cNvSpPr>
          <p:nvPr/>
        </p:nvSpPr>
        <p:spPr bwMode="auto">
          <a:xfrm>
            <a:off x="2057400" y="5715000"/>
            <a:ext cx="5492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66"/>
                </a:solidFill>
                <a:cs typeface="Arial" charset="0"/>
              </a:rPr>
              <a:t>A</a:t>
            </a:r>
            <a:r>
              <a:rPr lang="en-US" altLang="en-US" b="1" baseline="-25000" dirty="0">
                <a:solidFill>
                  <a:srgbClr val="000066"/>
                </a:solidFill>
                <a:cs typeface="Arial" charset="0"/>
              </a:rPr>
              <a:t>i-1</a:t>
            </a:r>
            <a:endParaRPr lang="en-US" altLang="en-US" b="1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59" name="Text Box 54"/>
          <p:cNvSpPr txBox="1">
            <a:spLocks noChangeArrowheads="1"/>
          </p:cNvSpPr>
          <p:nvPr/>
        </p:nvSpPr>
        <p:spPr bwMode="auto">
          <a:xfrm>
            <a:off x="6870700" y="3232150"/>
            <a:ext cx="838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Select</a:t>
            </a:r>
          </a:p>
        </p:txBody>
      </p:sp>
      <p:sp>
        <p:nvSpPr>
          <p:cNvPr id="60" name="Text Box 55"/>
          <p:cNvSpPr txBox="1">
            <a:spLocks noChangeArrowheads="1"/>
          </p:cNvSpPr>
          <p:nvPr/>
        </p:nvSpPr>
        <p:spPr bwMode="auto">
          <a:xfrm>
            <a:off x="7162800" y="3962400"/>
            <a:ext cx="6858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4×1 MUX</a:t>
            </a:r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4114800" y="1905000"/>
            <a:ext cx="457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C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i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62" name="Text Box 57"/>
          <p:cNvSpPr txBox="1">
            <a:spLocks noChangeArrowheads="1"/>
          </p:cNvSpPr>
          <p:nvPr/>
        </p:nvSpPr>
        <p:spPr bwMode="auto">
          <a:xfrm>
            <a:off x="4038600" y="3917950"/>
            <a:ext cx="6858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C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i+1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63" name="Text Box 58"/>
          <p:cNvSpPr txBox="1">
            <a:spLocks noChangeArrowheads="1"/>
          </p:cNvSpPr>
          <p:nvPr/>
        </p:nvSpPr>
        <p:spPr bwMode="auto">
          <a:xfrm>
            <a:off x="3733800" y="2547259"/>
            <a:ext cx="1230086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66"/>
                </a:solidFill>
                <a:cs typeface="Arial" charset="0"/>
              </a:rPr>
              <a:t>One </a:t>
            </a:r>
            <a:r>
              <a:rPr lang="en-US" altLang="en-US" b="1" dirty="0" smtClean="0">
                <a:solidFill>
                  <a:srgbClr val="000066"/>
                </a:solidFill>
                <a:cs typeface="Arial" charset="0"/>
              </a:rPr>
              <a:t>stage arithmetic </a:t>
            </a:r>
            <a:r>
              <a:rPr lang="en-US" altLang="en-US" b="1" dirty="0">
                <a:solidFill>
                  <a:srgbClr val="000066"/>
                </a:solidFill>
                <a:cs typeface="Arial" charset="0"/>
              </a:rPr>
              <a:t>circuit </a:t>
            </a:r>
          </a:p>
        </p:txBody>
      </p:sp>
      <p:sp>
        <p:nvSpPr>
          <p:cNvPr id="64" name="Text Box 59"/>
          <p:cNvSpPr txBox="1">
            <a:spLocks noChangeArrowheads="1"/>
          </p:cNvSpPr>
          <p:nvPr/>
        </p:nvSpPr>
        <p:spPr bwMode="auto">
          <a:xfrm>
            <a:off x="3733800" y="4336869"/>
            <a:ext cx="121920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66"/>
                </a:solidFill>
                <a:cs typeface="Arial" charset="0"/>
              </a:rPr>
              <a:t>One stage of logic circuit </a:t>
            </a:r>
          </a:p>
        </p:txBody>
      </p:sp>
      <p:sp>
        <p:nvSpPr>
          <p:cNvPr id="65" name="Text Box 60"/>
          <p:cNvSpPr txBox="1">
            <a:spLocks noChangeArrowheads="1"/>
          </p:cNvSpPr>
          <p:nvPr/>
        </p:nvSpPr>
        <p:spPr bwMode="auto">
          <a:xfrm>
            <a:off x="4987925" y="26797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D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i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66" name="Text Box 61"/>
          <p:cNvSpPr txBox="1">
            <a:spLocks noChangeArrowheads="1"/>
          </p:cNvSpPr>
          <p:nvPr/>
        </p:nvSpPr>
        <p:spPr bwMode="auto">
          <a:xfrm>
            <a:off x="4984750" y="44338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E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i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67" name="Text Box 62"/>
          <p:cNvSpPr txBox="1">
            <a:spLocks noChangeArrowheads="1"/>
          </p:cNvSpPr>
          <p:nvPr/>
        </p:nvSpPr>
        <p:spPr bwMode="auto">
          <a:xfrm>
            <a:off x="8153400" y="36576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F</a:t>
            </a:r>
            <a:r>
              <a:rPr lang="en-US" altLang="en-US" b="1" baseline="-25000">
                <a:solidFill>
                  <a:srgbClr val="000066"/>
                </a:solidFill>
                <a:cs typeface="Arial" charset="0"/>
              </a:rPr>
              <a:t>i</a:t>
            </a:r>
            <a:endParaRPr lang="en-US" altLang="en-US" b="1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5029200" y="5367338"/>
            <a:ext cx="5334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shr</a:t>
            </a:r>
          </a:p>
        </p:txBody>
      </p:sp>
      <p:sp>
        <p:nvSpPr>
          <p:cNvPr id="69" name="Text Box 64"/>
          <p:cNvSpPr txBox="1">
            <a:spLocks noChangeArrowheads="1"/>
          </p:cNvSpPr>
          <p:nvPr/>
        </p:nvSpPr>
        <p:spPr bwMode="auto">
          <a:xfrm>
            <a:off x="5029200" y="5607050"/>
            <a:ext cx="5334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shl</a:t>
            </a:r>
          </a:p>
        </p:txBody>
      </p:sp>
      <p:sp>
        <p:nvSpPr>
          <p:cNvPr id="70" name="Text Box 65"/>
          <p:cNvSpPr txBox="1">
            <a:spLocks noChangeArrowheads="1"/>
          </p:cNvSpPr>
          <p:nvPr/>
        </p:nvSpPr>
        <p:spPr bwMode="auto">
          <a:xfrm>
            <a:off x="762000" y="3581400"/>
            <a:ext cx="1600200" cy="650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cs typeface="Arial" charset="0"/>
              </a:rPr>
              <a:t>One stage of ALU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05347" y="5943600"/>
            <a:ext cx="3056709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lnSpc>
                <a:spcPts val="18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FIG 2.12 : </a:t>
            </a:r>
            <a:r>
              <a:rPr lang="en-IN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One stage of arithmetic logic shift unit</a:t>
            </a:r>
            <a:endParaRPr lang="en-US" b="1" dirty="0" smtClean="0">
              <a:solidFill>
                <a:srgbClr val="003300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9FC21C0-5DDD-4369-93B9-FF7DCFBB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A85DFCA-52F7-47E2-BE5E-8567F5559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113183"/>
            <a:ext cx="8321675" cy="536381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1800" b="1" u="sng" spc="-25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IN" sz="1800" b="1" u="sng" spc="-175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1" u="sng" spc="-114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endParaRPr lang="en-IN" sz="1800" b="1" u="sng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790"/>
              </a:spcBef>
            </a:pPr>
            <a:r>
              <a:rPr lang="en-US" sz="1800" spc="-13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number system of     </a:t>
            </a:r>
            <a:r>
              <a:rPr lang="en-US" sz="1800" b="1" spc="-135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or radix.</a:t>
            </a:r>
          </a:p>
          <a:p>
            <a:pPr algn="just">
              <a:lnSpc>
                <a:spcPct val="150000"/>
              </a:lnSpc>
              <a:spcBef>
                <a:spcPts val="790"/>
              </a:spcBef>
            </a:pPr>
            <a:r>
              <a:rPr lang="en-US" sz="1800" b="1" spc="-135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spc="-13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is a system that uses distinct symbols for r digits</a:t>
            </a:r>
            <a:r>
              <a:rPr lang="en-US" sz="1800" b="1" spc="-13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800" b="1" spc="-135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-285750" algn="just">
              <a:lnSpc>
                <a:spcPct val="150000"/>
              </a:lnSpc>
              <a:spcBef>
                <a:spcPts val="79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Numbers are represented by a string of digit symbols 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2400" marR="41275" indent="-285750" algn="just">
              <a:lnSpc>
                <a:spcPct val="150000"/>
              </a:lnSpc>
              <a:spcBef>
                <a:spcPts val="990"/>
              </a:spcBef>
            </a:pPr>
            <a:r>
              <a:rPr lang="en-IN" sz="18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en-IN" sz="1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</a:t>
            </a:r>
            <a:r>
              <a:rPr lang="en-IN" sz="1800"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IN" sz="1800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system:</a:t>
            </a:r>
            <a:r>
              <a:rPr lang="en-IN" sz="1800"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1" spc="-3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Decimal, </a:t>
            </a:r>
            <a:r>
              <a:rPr lang="en-IN" sz="1800" b="1" spc="-7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Binary,</a:t>
            </a:r>
            <a:r>
              <a:rPr lang="en-IN" sz="1800" b="1" spc="-9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1" spc="1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Octal ,</a:t>
            </a:r>
            <a:r>
              <a:rPr lang="en-IN" sz="1800" b="1" spc="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Hexadecimal</a:t>
            </a:r>
            <a:endParaRPr lang="en-IN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b="1" u="sng" spc="1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DECIMAL </a:t>
            </a:r>
            <a:r>
              <a:rPr lang="en-IN" sz="1800" b="1" u="sng" spc="-9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SYSTEM/BASE-10</a:t>
            </a:r>
            <a:r>
              <a:rPr lang="en-IN" sz="1800" b="1" u="sng" spc="-27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1" u="sng" spc="-105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n-IN" sz="1800" b="1" u="sng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Composed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800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en-US" sz="1800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symbols </a:t>
            </a:r>
            <a:r>
              <a:rPr lang="en-US" sz="18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18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numerals </a:t>
            </a:r>
            <a:r>
              <a:rPr lang="en-US" sz="1800" b="1" spc="-75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 </a:t>
            </a:r>
            <a:r>
              <a:rPr lang="en-US" sz="1800" b="1" spc="-114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1, 2, 3, 4, 5, 6, 7, 8, 9)</a:t>
            </a:r>
            <a:endParaRPr lang="en-US" sz="1800" b="1" dirty="0">
              <a:solidFill>
                <a:srgbClr val="00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b="1" u="sng" spc="-8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 </a:t>
            </a:r>
            <a:r>
              <a:rPr lang="en-IN" sz="1800" b="1" u="sng" spc="-85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SYSTEM/BASE-2</a:t>
            </a:r>
            <a:r>
              <a:rPr lang="en-IN" sz="1800" b="1" u="sng" spc="-185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1" u="sng" spc="-105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n-IN" sz="1800" b="1" u="sng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has </a:t>
            </a:r>
            <a:r>
              <a:rPr lang="en-US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symbols : </a:t>
            </a:r>
            <a:r>
              <a:rPr lang="en-US" b="1" spc="30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and 1 </a:t>
            </a:r>
            <a:endParaRPr lang="en-US" sz="1800" b="1" spc="-114" dirty="0">
              <a:solidFill>
                <a:srgbClr val="00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spc="-11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binary digit is called  a </a:t>
            </a:r>
            <a:r>
              <a:rPr lang="en-US" sz="1800" b="1" spc="-114" dirty="0">
                <a:solidFill>
                  <a:srgbClr val="A50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bit.</a:t>
            </a:r>
            <a:endParaRPr lang="en-US" sz="1800" b="1" dirty="0">
              <a:solidFill>
                <a:srgbClr val="A500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4407637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8A18BA4-08D0-4166-8F62-3B0BE97BC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303" y="1152939"/>
            <a:ext cx="8295862" cy="531080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1800" b="1" u="sng" spc="1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HEXADECIMAL </a:t>
            </a:r>
            <a:r>
              <a:rPr lang="en-IN" sz="1800" b="1" u="sng" spc="-9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SYSTEM/BASE-16  NUMBER </a:t>
            </a:r>
            <a:r>
              <a:rPr lang="en-IN" sz="1800" b="1" u="sng" spc="-105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</a:p>
          <a:p>
            <a:pPr algn="just">
              <a:lnSpc>
                <a:spcPct val="150000"/>
              </a:lnSpc>
            </a:pPr>
            <a:r>
              <a:rPr lang="en-US" sz="18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Composed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800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 </a:t>
            </a:r>
            <a:r>
              <a:rPr lang="en-US" sz="1800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symbols </a:t>
            </a:r>
            <a:r>
              <a:rPr lang="en-US" sz="18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18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numerals </a:t>
            </a:r>
            <a:r>
              <a:rPr lang="en-US" sz="1800" b="1" spc="-75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 </a:t>
            </a:r>
            <a:r>
              <a:rPr lang="en-US" sz="1800" b="1" spc="-114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1, 2, 3, 4, 5, 6, 7, 8, 9, </a:t>
            </a:r>
            <a:r>
              <a:rPr lang="en-US" sz="1800" b="1" spc="-25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 </a:t>
            </a:r>
            <a:r>
              <a:rPr lang="en-US" sz="1800" b="1" spc="-130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B, </a:t>
            </a:r>
            <a:r>
              <a:rPr lang="en-US" sz="1800" b="1" spc="15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C, </a:t>
            </a:r>
            <a:r>
              <a:rPr lang="en-US" sz="1800" b="1" spc="-80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D,  </a:t>
            </a:r>
            <a:r>
              <a:rPr lang="en-US" sz="1800" b="1" spc="-125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E,</a:t>
            </a:r>
            <a:r>
              <a:rPr lang="en-US" sz="1800" b="1" spc="-85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spc="-125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pc="-12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sz="1800" b="1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hexdigits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/>
              <a:t> Each octal digit corresponds to three binary digits.</a:t>
            </a:r>
          </a:p>
          <a:p>
            <a:r>
              <a:rPr lang="en-US" dirty="0"/>
              <a:t>Each hexadecimal digit corresponds to four binary digits.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1B6287-4546-4D91-9A33-22A11D30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pic>
        <p:nvPicPr>
          <p:cNvPr id="5" name="image2.png">
            <a:extLst>
              <a:ext uri="{FF2B5EF4-FFF2-40B4-BE49-F238E27FC236}">
                <a16:creationId xmlns:a16="http://schemas.microsoft.com/office/drawing/2014/main" xmlns="" id="{6AB4F7CC-4C41-4CF8-8356-57A6C5974E27}"/>
              </a:ext>
            </a:extLst>
          </p:cNvPr>
          <p:cNvPicPr/>
          <p:nvPr/>
        </p:nvPicPr>
        <p:blipFill rotWithShape="1">
          <a:blip r:embed="rId2" cstate="print"/>
          <a:srcRect b="20822"/>
          <a:stretch/>
        </p:blipFill>
        <p:spPr>
          <a:xfrm>
            <a:off x="1351722" y="3723861"/>
            <a:ext cx="5764695" cy="2173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66F479-CA05-4DC3-9A0E-AD52889E254B}"/>
              </a:ext>
            </a:extLst>
          </p:cNvPr>
          <p:cNvSpPr txBox="1"/>
          <p:nvPr/>
        </p:nvSpPr>
        <p:spPr>
          <a:xfrm>
            <a:off x="2027583" y="5705061"/>
            <a:ext cx="1192695" cy="130533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35AB92-65E6-403D-9882-09820359A4BC}"/>
              </a:ext>
            </a:extLst>
          </p:cNvPr>
          <p:cNvSpPr txBox="1"/>
          <p:nvPr/>
        </p:nvSpPr>
        <p:spPr>
          <a:xfrm>
            <a:off x="2650434" y="5897217"/>
            <a:ext cx="3273289" cy="111318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 ,Octal and Hexadecimal conversion</a:t>
            </a:r>
            <a:endParaRPr lang="en-IN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429549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73D19CE-9930-4A6D-B686-89DD24E2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34" y="225083"/>
            <a:ext cx="6763662" cy="508341"/>
          </a:xfrm>
        </p:spPr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821A76C-DAEC-40BA-9C13-61B3DC1E3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5025" cy="5105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885"/>
              </a:spcBef>
              <a:buNone/>
            </a:pPr>
            <a:r>
              <a:rPr lang="en-IN" b="1" u="sng" spc="-45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BINARY-TO-DECIMAL</a:t>
            </a:r>
            <a:r>
              <a:rPr lang="en-IN" b="1" u="sng" spc="-114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u="sng" spc="-4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CONVERSIONS</a:t>
            </a:r>
            <a:endParaRPr lang="en-IN" b="1" u="sng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680"/>
              </a:spcBef>
              <a:buNone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1011.101</a:t>
            </a:r>
            <a:r>
              <a:rPr lang="en-IN" b="1" baseline="-111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(1 x 2</a:t>
            </a:r>
            <a:r>
              <a:rPr lang="en-IN" b="1" baseline="33333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+ (0 x 2</a:t>
            </a:r>
            <a:r>
              <a:rPr lang="en-IN" b="1" baseline="33333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)+ (1 x 2</a:t>
            </a:r>
            <a:r>
              <a:rPr lang="en-IN" b="1" baseline="33333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+ (1 x 2</a:t>
            </a:r>
            <a:r>
              <a:rPr lang="en-IN" b="1" baseline="33333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+ (1 x 2</a:t>
            </a:r>
            <a:r>
              <a:rPr lang="en-IN" b="1" baseline="33333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+ (0 x 2</a:t>
            </a:r>
            <a:r>
              <a:rPr lang="en-IN" b="1" baseline="33333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+ (1 x 2</a:t>
            </a:r>
            <a:r>
              <a:rPr lang="en-IN" b="1" baseline="33333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-3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22630" indent="0" algn="just">
              <a:lnSpc>
                <a:spcPct val="150000"/>
              </a:lnSpc>
              <a:spcBef>
                <a:spcPts val="700"/>
              </a:spcBef>
              <a:buNone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= 8</a:t>
            </a:r>
            <a:r>
              <a:rPr lang="en-IN" b="1" baseline="-111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+ 0 + 2</a:t>
            </a:r>
            <a:r>
              <a:rPr lang="en-IN" b="1" baseline="-111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+ 1</a:t>
            </a:r>
            <a:r>
              <a:rPr lang="en-IN" b="1" baseline="-111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+ 0.5</a:t>
            </a:r>
            <a:r>
              <a:rPr lang="en-IN" b="1" baseline="-111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+ 0 + 0.125</a:t>
            </a:r>
            <a:r>
              <a:rPr lang="en-IN" b="1" baseline="-111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  <a:p>
            <a:pPr marL="265430" indent="0" algn="just">
              <a:lnSpc>
                <a:spcPct val="150000"/>
              </a:lnSpc>
              <a:spcBef>
                <a:spcPts val="690"/>
              </a:spcBef>
              <a:buNone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= 11.625</a:t>
            </a:r>
            <a:r>
              <a:rPr lang="en-IN" b="1" baseline="-111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  <a:p>
            <a:pPr marL="265430" indent="0" algn="just">
              <a:lnSpc>
                <a:spcPct val="150000"/>
              </a:lnSpc>
              <a:spcBef>
                <a:spcPts val="690"/>
              </a:spcBef>
              <a:buNone/>
            </a:pPr>
            <a:r>
              <a:rPr lang="en-IN" sz="1800" b="1" u="sng" spc="-45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DECIMAL-TO-BINARY</a:t>
            </a:r>
            <a:r>
              <a:rPr lang="en-IN" sz="1800" b="1" u="sng" spc="-11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1" u="sng" spc="-4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CONVERSIONS</a:t>
            </a:r>
            <a:endParaRPr lang="en-IN" sz="1800" b="1" u="sng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9550" algn="just">
              <a:lnSpc>
                <a:spcPct val="150000"/>
              </a:lnSpc>
              <a:spcBef>
                <a:spcPts val="680"/>
              </a:spcBef>
            </a:pPr>
            <a:r>
              <a:rPr lang="en-US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Repeated </a:t>
            </a:r>
            <a:r>
              <a:rPr lang="en-US"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division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9550" algn="just">
              <a:lnSpc>
                <a:spcPct val="150000"/>
              </a:lnSpc>
              <a:spcBef>
                <a:spcPts val="680"/>
              </a:spcBef>
            </a:pPr>
            <a:r>
              <a:rPr lang="en-US" sz="1800"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37 </a:t>
            </a:r>
            <a:r>
              <a:rPr lang="en-US" sz="1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1800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23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 </a:t>
            </a:r>
            <a:r>
              <a:rPr lang="en-US" sz="1800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18	</a:t>
            </a:r>
            <a:r>
              <a:rPr lang="en-US" sz="1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remainder </a:t>
            </a:r>
            <a:r>
              <a:rPr lang="en-US" sz="1800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8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(binary </a:t>
            </a:r>
            <a:r>
              <a:rPr lang="en-US" sz="1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lang="en-US" sz="1800"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</a:t>
            </a:r>
            <a:r>
              <a:rPr lang="en-US" sz="18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US" sz="1800" spc="-24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800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en-US" sz="1800" spc="-19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b="1" spc="-250" dirty="0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LSB</a:t>
            </a:r>
            <a:endParaRPr lang="en-US" sz="2400" dirty="0">
              <a:solidFill>
                <a:srgbClr val="00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9400">
              <a:lnSpc>
                <a:spcPct val="150000"/>
              </a:lnSpc>
              <a:spcBef>
                <a:spcPts val="830"/>
              </a:spcBef>
              <a:tabLst>
                <a:tab pos="925194" algn="l"/>
                <a:tab pos="1155065" algn="l"/>
              </a:tabLst>
            </a:pPr>
            <a:r>
              <a:rPr lang="en-IN" sz="1800"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 </a:t>
            </a:r>
            <a:r>
              <a:rPr lang="en-IN" sz="1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sz="18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1800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spc="-23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	</a:t>
            </a:r>
            <a:r>
              <a:rPr lang="en-IN" sz="1800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	</a:t>
            </a:r>
            <a:r>
              <a:rPr lang="en-IN" sz="1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remainder</a:t>
            </a:r>
            <a:r>
              <a:rPr lang="en-IN" sz="1800" spc="-1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50000"/>
              </a:lnSpc>
              <a:spcBef>
                <a:spcPts val="730"/>
              </a:spcBef>
              <a:tabLst>
                <a:tab pos="579755" algn="l"/>
                <a:tab pos="809625" algn="l"/>
              </a:tabLst>
            </a:pPr>
            <a:r>
              <a:rPr lang="en-IN" sz="1800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 </a:t>
            </a:r>
            <a:r>
              <a:rPr lang="en-IN" sz="1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sz="1800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IN" sz="1800" spc="-23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	</a:t>
            </a:r>
            <a:r>
              <a:rPr lang="en-IN" sz="1800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    </a:t>
            </a:r>
            <a:r>
              <a:rPr lang="en-IN" sz="18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remainder</a:t>
            </a:r>
            <a:r>
              <a:rPr lang="en-IN" sz="1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00" indent="0" algn="just">
              <a:lnSpc>
                <a:spcPct val="150000"/>
              </a:lnSpc>
              <a:spcBef>
                <a:spcPts val="690"/>
              </a:spcBef>
              <a:buNone/>
              <a:tabLst>
                <a:tab pos="1315085" algn="l"/>
              </a:tabLst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5430" indent="0" algn="just">
              <a:lnSpc>
                <a:spcPct val="150000"/>
              </a:lnSpc>
              <a:spcBef>
                <a:spcPts val="690"/>
              </a:spcBef>
              <a:buNone/>
            </a:pPr>
            <a:endParaRPr lang="en-IN" b="1" baseline="-1111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21343091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062DF71-409A-40EE-8D52-E296CE59C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799" y="1497496"/>
            <a:ext cx="8229601" cy="4979504"/>
          </a:xfrm>
        </p:spPr>
        <p:txBody>
          <a:bodyPr/>
          <a:lstStyle/>
          <a:p>
            <a:pPr marL="12700" algn="just">
              <a:lnSpc>
                <a:spcPct val="150000"/>
              </a:lnSpc>
              <a:spcBef>
                <a:spcPts val="830"/>
              </a:spcBef>
            </a:pPr>
            <a:r>
              <a:rPr lang="en-IN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en-IN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IN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pc="-26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pc="-23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   </a:t>
            </a:r>
            <a:r>
              <a:rPr lang="en-IN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remainder</a:t>
            </a:r>
            <a:r>
              <a:rPr lang="en-IN"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just">
              <a:lnSpc>
                <a:spcPct val="150000"/>
              </a:lnSpc>
              <a:spcBef>
                <a:spcPts val="680"/>
              </a:spcBef>
              <a:tabLst>
                <a:tab pos="243840" algn="l"/>
              </a:tabLst>
            </a:pPr>
            <a:r>
              <a:rPr lang="en-IN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IN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IN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pc="-26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pc="-23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   </a:t>
            </a:r>
            <a:r>
              <a:rPr lang="en-US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remainder</a:t>
            </a:r>
            <a:r>
              <a:rPr lang="en-US"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just">
              <a:lnSpc>
                <a:spcPct val="150000"/>
              </a:lnSpc>
              <a:spcBef>
                <a:spcPts val="680"/>
              </a:spcBef>
              <a:tabLst>
                <a:tab pos="243840" algn="l"/>
              </a:tabLst>
            </a:pPr>
            <a:r>
              <a:rPr lang="en-IN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IN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IN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pc="-26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pc="-23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   </a:t>
            </a:r>
            <a:r>
              <a:rPr lang="en-US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remainder </a:t>
            </a:r>
            <a:r>
              <a:rPr lang="en-US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(binary </a:t>
            </a:r>
            <a:r>
              <a:rPr lang="en-US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lang="en-US"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</a:t>
            </a:r>
            <a:r>
              <a:rPr lang="en-US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  <a:r>
              <a:rPr lang="en-US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</a:t>
            </a:r>
            <a:r>
              <a:rPr lang="en-US" spc="-26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195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MSB</a:t>
            </a:r>
            <a:endParaRPr lang="en-IN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just">
              <a:lnSpc>
                <a:spcPct val="150000"/>
              </a:lnSpc>
              <a:spcBef>
                <a:spcPts val="89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the result upward to give an answer of 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37</a:t>
            </a:r>
            <a:r>
              <a:rPr lang="en-US" b="1" baseline="-21367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100101</a:t>
            </a:r>
            <a:r>
              <a:rPr lang="en-US" b="1" baseline="-21367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marL="36829" indent="0" algn="just">
              <a:lnSpc>
                <a:spcPct val="150000"/>
              </a:lnSpc>
              <a:spcBef>
                <a:spcPts val="1030"/>
              </a:spcBef>
              <a:buNone/>
            </a:pPr>
            <a:r>
              <a:rPr lang="en-IN" b="1" u="sng" spc="-35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Hex-to-Decimal</a:t>
            </a:r>
            <a:r>
              <a:rPr lang="en-IN" b="1" u="sng" spc="-11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u="sng" spc="-25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Conversion</a:t>
            </a:r>
            <a:endParaRPr lang="en-IN" b="1" u="sng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100" algn="just">
              <a:lnSpc>
                <a:spcPct val="150000"/>
              </a:lnSpc>
              <a:spcBef>
                <a:spcPts val="730"/>
              </a:spcBef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2AF</a:t>
            </a:r>
            <a:r>
              <a:rPr lang="en-IN" b="1" baseline="-8547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(2 x 16</a:t>
            </a:r>
            <a:r>
              <a:rPr lang="en-IN" b="1" baseline="3418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+ (10 x 16</a:t>
            </a:r>
            <a:r>
              <a:rPr lang="en-IN" b="1" baseline="3418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+ (15 x 16</a:t>
            </a:r>
            <a:r>
              <a:rPr lang="en-IN" b="1" baseline="3418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indent="0" algn="just">
              <a:lnSpc>
                <a:spcPct val="150000"/>
              </a:lnSpc>
              <a:spcBef>
                <a:spcPts val="740"/>
              </a:spcBef>
              <a:buNone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= 512</a:t>
            </a:r>
            <a:r>
              <a:rPr lang="en-IN" b="1" baseline="-8547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+ 160</a:t>
            </a:r>
            <a:r>
              <a:rPr lang="en-IN" b="1" baseline="-8547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+ 15</a:t>
            </a:r>
            <a:r>
              <a:rPr lang="en-IN" b="1" baseline="-8547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  <a:p>
            <a:pPr marL="438150" indent="0" algn="just">
              <a:lnSpc>
                <a:spcPct val="150000"/>
              </a:lnSpc>
              <a:spcBef>
                <a:spcPts val="750"/>
              </a:spcBef>
              <a:buNone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= 687</a:t>
            </a:r>
            <a:r>
              <a:rPr lang="en-IN" b="1" baseline="-8547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  <a:p>
            <a:pPr marL="438150" indent="0" algn="just">
              <a:lnSpc>
                <a:spcPct val="150000"/>
              </a:lnSpc>
              <a:spcBef>
                <a:spcPts val="750"/>
              </a:spcBef>
              <a:buNone/>
            </a:pPr>
            <a:endParaRPr lang="en-IN" b="1" spc="-209" baseline="-8547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algn="just">
              <a:lnSpc>
                <a:spcPct val="150000"/>
              </a:lnSpc>
              <a:spcBef>
                <a:spcPts val="750"/>
              </a:spcBef>
            </a:pPr>
            <a:endParaRPr lang="en-IN" b="1" baseline="-8547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3726EFE-92AE-421F-962C-D5DFC39E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40223301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A6503D5-A106-4CFF-9DE0-14C6CF7874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74929" indent="0" algn="just">
              <a:lnSpc>
                <a:spcPct val="150000"/>
              </a:lnSpc>
              <a:spcBef>
                <a:spcPts val="975"/>
              </a:spcBef>
              <a:buNone/>
            </a:pPr>
            <a:r>
              <a:rPr lang="en-US" b="1" u="sng" spc="-75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HEX-TO-BINARY</a:t>
            </a:r>
            <a:r>
              <a:rPr lang="en-US" b="1" u="sng" spc="-13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spc="-25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CONVERSION</a:t>
            </a:r>
            <a:endParaRPr lang="en-US" b="1" u="sng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algn="just">
              <a:lnSpc>
                <a:spcPct val="150000"/>
              </a:lnSpc>
              <a:spcBef>
                <a:spcPts val="690"/>
              </a:spcBef>
              <a:tabLst>
                <a:tab pos="626745" algn="l"/>
                <a:tab pos="1123950" algn="l"/>
                <a:tab pos="1573530" algn="l"/>
              </a:tabLst>
            </a:pPr>
            <a:r>
              <a:rPr lang="en-US" b="1" spc="-14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9F2</a:t>
            </a:r>
            <a:r>
              <a:rPr lang="en-US" b="1" spc="-209" baseline="-2564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  </a:t>
            </a:r>
            <a:r>
              <a:rPr lang="en-US" b="1" spc="-165" baseline="-2564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23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	</a:t>
            </a:r>
            <a:r>
              <a:rPr lang="en-US" b="1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	</a:t>
            </a:r>
            <a:r>
              <a:rPr lang="en-US" b="1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	</a:t>
            </a:r>
            <a:r>
              <a:rPr lang="en-US" b="1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800"/>
              </a:spcBef>
              <a:buNone/>
              <a:tabLst>
                <a:tab pos="675005" algn="l"/>
              </a:tabLst>
            </a:pPr>
            <a:r>
              <a:rPr lang="en-IN" b="1" spc="-23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=  </a:t>
            </a:r>
            <a:r>
              <a:rPr lang="en-IN" b="1"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1001	1111       0010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700"/>
              </a:spcBef>
              <a:buNone/>
            </a:pPr>
            <a:r>
              <a:rPr lang="en-IN" b="1" spc="-23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=</a:t>
            </a:r>
            <a:r>
              <a:rPr lang="en-IN" b="1"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100111110010</a:t>
            </a:r>
            <a:r>
              <a:rPr lang="en-IN" b="1" spc="-157" baseline="-21367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marL="50800" algn="just">
              <a:lnSpc>
                <a:spcPct val="150000"/>
              </a:lnSpc>
              <a:spcBef>
                <a:spcPts val="700"/>
              </a:spcBef>
            </a:pPr>
            <a:endParaRPr lang="en-IN" spc="-157" baseline="-21367" dirty="0">
              <a:solidFill>
                <a:srgbClr val="DD7D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700"/>
              </a:spcBef>
              <a:buNone/>
            </a:pPr>
            <a:r>
              <a:rPr lang="en-IN" b="1" u="sng" spc="-75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BINARY-TO-HEX</a:t>
            </a:r>
            <a:r>
              <a:rPr lang="en-IN" b="1" u="sng" spc="-145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u="sng" spc="-25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CONVERSION</a:t>
            </a:r>
            <a:endParaRPr lang="en-IN" b="1" u="sng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IN" b="1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1 1 1 0 1 0 0 1 1 </a:t>
            </a:r>
            <a:r>
              <a:rPr lang="en-IN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IN" b="1" spc="-225" baseline="-2564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IN" b="1" spc="-23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b="1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0 0 1 1 1 0 1 0 0 1 1</a:t>
            </a:r>
            <a:r>
              <a:rPr lang="en-IN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700"/>
              </a:spcBef>
              <a:buNone/>
            </a:pPr>
            <a:r>
              <a:rPr lang="en-IN" b="1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</a:t>
            </a:r>
          </a:p>
          <a:p>
            <a:pPr marL="0" indent="0" algn="just">
              <a:lnSpc>
                <a:spcPct val="150000"/>
              </a:lnSpc>
              <a:spcBef>
                <a:spcPts val="700"/>
              </a:spcBef>
              <a:buNone/>
            </a:pPr>
            <a:r>
              <a:rPr lang="en-IN" b="1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=</a:t>
            </a:r>
            <a:r>
              <a:rPr lang="en-IN" b="1" spc="-1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A6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800">
              <a:lnSpc>
                <a:spcPct val="100000"/>
              </a:lnSpc>
              <a:spcBef>
                <a:spcPts val="700"/>
              </a:spcBef>
            </a:pP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1C03ECB-057F-4144-8F88-975B2C5A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193964"/>
            <a:ext cx="6867678" cy="539460"/>
          </a:xfrm>
        </p:spPr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79EB4C9-3545-4314-B815-05CF68CEEB38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62332" t="50808" r="19899" b="14772"/>
          <a:stretch/>
        </p:blipFill>
        <p:spPr bwMode="auto">
          <a:xfrm>
            <a:off x="4276311" y="1179444"/>
            <a:ext cx="4594362" cy="48370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9" name="object 20">
            <a:extLst>
              <a:ext uri="{FF2B5EF4-FFF2-40B4-BE49-F238E27FC236}">
                <a16:creationId xmlns:a16="http://schemas.microsoft.com/office/drawing/2014/main" xmlns="" id="{8BCDFBD3-33DE-42A9-A6A6-C5DD141A61C9}"/>
              </a:ext>
            </a:extLst>
          </p:cNvPr>
          <p:cNvSpPr txBox="1"/>
          <p:nvPr/>
        </p:nvSpPr>
        <p:spPr>
          <a:xfrm>
            <a:off x="2504661" y="5486400"/>
            <a:ext cx="95418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-2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DFA2A52B-CF30-4AAC-93E1-A856F7D16C6D}"/>
              </a:ext>
            </a:extLst>
          </p:cNvPr>
          <p:cNvCxnSpPr/>
          <p:nvPr/>
        </p:nvCxnSpPr>
        <p:spPr>
          <a:xfrm flipH="1">
            <a:off x="2199861" y="4664765"/>
            <a:ext cx="181389" cy="516835"/>
          </a:xfrm>
          <a:prstGeom prst="straightConnector1">
            <a:avLst/>
          </a:prstGeom>
          <a:ln w="38100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88E93C1-E03A-4386-A84D-A895EB33E21C}"/>
              </a:ext>
            </a:extLst>
          </p:cNvPr>
          <p:cNvCxnSpPr/>
          <p:nvPr/>
        </p:nvCxnSpPr>
        <p:spPr>
          <a:xfrm flipH="1">
            <a:off x="2504661" y="4611757"/>
            <a:ext cx="477092" cy="675860"/>
          </a:xfrm>
          <a:prstGeom prst="straightConnector1">
            <a:avLst/>
          </a:prstGeom>
          <a:ln w="38100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9846C1CB-78A5-4A56-ADDD-BD0EBFF4EDCC}"/>
              </a:ext>
            </a:extLst>
          </p:cNvPr>
          <p:cNvCxnSpPr/>
          <p:nvPr/>
        </p:nvCxnSpPr>
        <p:spPr>
          <a:xfrm flipH="1">
            <a:off x="2641324" y="4664765"/>
            <a:ext cx="936763" cy="821635"/>
          </a:xfrm>
          <a:prstGeom prst="straightConnector1">
            <a:avLst/>
          </a:prstGeom>
          <a:ln w="38100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7629960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</TotalTime>
  <Words>2714</Words>
  <Application>Microsoft Office PowerPoint</Application>
  <PresentationFormat>On-screen Show (4:3)</PresentationFormat>
  <Paragraphs>661</Paragraphs>
  <Slides>46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Get Started with 3D</vt:lpstr>
      <vt:lpstr>Slide 1</vt:lpstr>
      <vt:lpstr>OUTLINE  </vt:lpstr>
      <vt:lpstr>OUTLINE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Complements</vt:lpstr>
      <vt:lpstr>REGISTER TRANSFER LANGUAGE </vt:lpstr>
      <vt:lpstr>REGISTER TRANSFERS</vt:lpstr>
      <vt:lpstr>REGISTER TRANSFERS</vt:lpstr>
      <vt:lpstr>BUS AND MEMORY TRANSFERS</vt:lpstr>
      <vt:lpstr>BUS AND MEMORY TRANSFERS</vt:lpstr>
      <vt:lpstr>BUS AND MEMORY TRANSFERS</vt:lpstr>
      <vt:lpstr>BUS AND MEMORY TRANSFERS</vt:lpstr>
      <vt:lpstr>BUS AND MEMORY TRANSFERS</vt:lpstr>
      <vt:lpstr>BUS AND MEMORY TRANSFERS</vt:lpstr>
      <vt:lpstr>BUS AND MEMORY TRANSFERS</vt:lpstr>
      <vt:lpstr>ARITHMETIC MICRO  OPERATIONS</vt:lpstr>
      <vt:lpstr>ARITHMETIC MICRO  OPERATIONS</vt:lpstr>
      <vt:lpstr>ARITHMETIC MICRO  OPERATIONS</vt:lpstr>
      <vt:lpstr>ARITHMETIC MICRO  OPERATIONS</vt:lpstr>
      <vt:lpstr>ARITHMETIC MICRO  OPERATIONS</vt:lpstr>
      <vt:lpstr>ARITHMETIC MICRO  OPERATIONS</vt:lpstr>
      <vt:lpstr>ARITHMETIC MICRO  OPERATIONS</vt:lpstr>
      <vt:lpstr>ARITHMETIC MICRO  OPERATIONS</vt:lpstr>
      <vt:lpstr>ARITHMETIC MICRO  OPERATIONS</vt:lpstr>
      <vt:lpstr>ARITHMETIC MICRO  OPERATIONS</vt:lpstr>
      <vt:lpstr>LOGIC MICRO OPERATIONS</vt:lpstr>
      <vt:lpstr>LOGIC MICRO OPERATIONS</vt:lpstr>
      <vt:lpstr>LOGIC MICRO OPERATIONS</vt:lpstr>
      <vt:lpstr>LOGIC MICRO OPERATIONS</vt:lpstr>
      <vt:lpstr>LOGIC MICRO OPERATIONS</vt:lpstr>
      <vt:lpstr>SHIFT MICRO OPERATIONS</vt:lpstr>
      <vt:lpstr>SHIFT MICRO OPERATIONS</vt:lpstr>
      <vt:lpstr>SHIFT MICRO OPERATIONS</vt:lpstr>
      <vt:lpstr>SHIFT MICRO OPERATIONS</vt:lpstr>
      <vt:lpstr>SHIFT MICRO OPERATIONS</vt:lpstr>
      <vt:lpstr>SHIFT MICRO OPERATIONS</vt:lpstr>
      <vt:lpstr>SHIFT MICRO OPERATIONS</vt:lpstr>
      <vt:lpstr>SHIFT MICRO OPERATIONS</vt:lpstr>
      <vt:lpstr>ARITHMETIC LOGIC SHIFT UNIT</vt:lpstr>
      <vt:lpstr>ARITHMETIC LOGIC SHIFT UNIT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SVCE</dc:creator>
  <cp:lastModifiedBy>KANNA</cp:lastModifiedBy>
  <cp:revision>481</cp:revision>
  <cp:lastPrinted>2020-07-22T06:23:07Z</cp:lastPrinted>
  <dcterms:created xsi:type="dcterms:W3CDTF">2020-07-20T09:57:54Z</dcterms:created>
  <dcterms:modified xsi:type="dcterms:W3CDTF">2021-05-27T10:59:12Z</dcterms:modified>
</cp:coreProperties>
</file>