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14" r:id="rId3"/>
    <p:sldId id="413" r:id="rId4"/>
    <p:sldId id="415" r:id="rId5"/>
    <p:sldId id="384" r:id="rId6"/>
    <p:sldId id="385" r:id="rId7"/>
    <p:sldId id="379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8" r:id="rId31"/>
    <p:sldId id="416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5179CF-1EE2-C64C-8DEE-036AFB80AB9F}">
          <p14:sldIdLst>
            <p14:sldId id="256"/>
            <p14:sldId id="414"/>
            <p14:sldId id="413"/>
            <p14:sldId id="415"/>
            <p14:sldId id="384"/>
            <p14:sldId id="385"/>
            <p14:sldId id="379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41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13A6-73E8-5642-AA1A-A6F029C4D481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A42A-0007-5F4D-B1ED-C7F51CD5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:(id)sender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_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auxImageButton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*)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self.actionSheet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:[self view]];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:(id)sender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_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auxImageButton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*)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self.actionSheet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:[self view]];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:(id)sender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_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auxImageButton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*)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self.actionSheet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:[self view]];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Aprendendo a programar para </a:t>
            </a:r>
            <a:r>
              <a:rPr lang="pt-BR" dirty="0" err="1" smtClean="0"/>
              <a:t>iOS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5" y="288815"/>
            <a:ext cx="5676200" cy="39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3635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Volte </a:t>
            </a:r>
            <a:r>
              <a:rPr lang="en-US" sz="3200" dirty="0" err="1" smtClean="0"/>
              <a:t>ao</a:t>
            </a:r>
            <a:r>
              <a:rPr lang="en-US" sz="3200" dirty="0" smtClean="0"/>
              <a:t> </a:t>
            </a:r>
            <a:r>
              <a:rPr lang="en-US" sz="3200" dirty="0" err="1" smtClean="0"/>
              <a:t>arquivo</a:t>
            </a:r>
            <a:r>
              <a:rPr lang="en-US" sz="3200" dirty="0" smtClean="0"/>
              <a:t> </a:t>
            </a:r>
            <a:r>
              <a:rPr lang="en-US" sz="3200" dirty="0" err="1" smtClean="0"/>
              <a:t>Main.Storyboard</a:t>
            </a:r>
            <a:endParaRPr lang="en-US" dirty="0" smtClean="0"/>
          </a:p>
          <a:p>
            <a:r>
              <a:rPr lang="en-US" dirty="0" err="1" smtClean="0"/>
              <a:t>Selecione</a:t>
            </a:r>
            <a:r>
              <a:rPr lang="en-US" dirty="0" smtClean="0"/>
              <a:t> o </a:t>
            </a:r>
            <a:r>
              <a:rPr lang="en-US" dirty="0" err="1" smtClean="0"/>
              <a:t>ViewController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adicionou</a:t>
            </a:r>
            <a:endParaRPr lang="en-US" dirty="0" smtClean="0"/>
          </a:p>
          <a:p>
            <a:r>
              <a:rPr lang="en-US" dirty="0" smtClean="0"/>
              <a:t>Na Aba de </a:t>
            </a:r>
            <a:r>
              <a:rPr lang="en-US" dirty="0" err="1" smtClean="0"/>
              <a:t>Utilitários</a:t>
            </a:r>
            <a:r>
              <a:rPr lang="en-US" dirty="0" smtClean="0"/>
              <a:t> </a:t>
            </a:r>
            <a:r>
              <a:rPr lang="en-US" dirty="0" err="1" smtClean="0"/>
              <a:t>selecione</a:t>
            </a:r>
            <a:r>
              <a:rPr lang="en-US" dirty="0" smtClean="0"/>
              <a:t> o item “Identity Inspector”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Class </a:t>
            </a:r>
            <a:r>
              <a:rPr lang="en-US" dirty="0" err="1" smtClean="0"/>
              <a:t>informe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acabou</a:t>
            </a:r>
            <a:r>
              <a:rPr lang="en-US" dirty="0" smtClean="0"/>
              <a:t> de </a:t>
            </a:r>
            <a:r>
              <a:rPr lang="en-US" dirty="0" err="1" smtClean="0"/>
              <a:t>Criar</a:t>
            </a:r>
            <a:r>
              <a:rPr lang="en-US" dirty="0" smtClean="0"/>
              <a:t>!!!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67" y="1600200"/>
            <a:ext cx="2774495" cy="47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Selecione</a:t>
            </a:r>
            <a:r>
              <a:rPr lang="en-US" sz="3200" dirty="0" smtClean="0"/>
              <a:t> o </a:t>
            </a:r>
            <a:r>
              <a:rPr lang="en-US" sz="3200" dirty="0" err="1" smtClean="0"/>
              <a:t>arquivo</a:t>
            </a:r>
            <a:r>
              <a:rPr lang="en-US" sz="3200" dirty="0" smtClean="0"/>
              <a:t> </a:t>
            </a:r>
            <a:r>
              <a:rPr lang="en-US" sz="3200" dirty="0" err="1" smtClean="0"/>
              <a:t>ViewController</a:t>
            </a:r>
            <a:r>
              <a:rPr lang="en-US" dirty="0" err="1" smtClean="0"/>
              <a:t>.h</a:t>
            </a:r>
            <a:endParaRPr lang="en-US" dirty="0" smtClean="0"/>
          </a:p>
          <a:p>
            <a:r>
              <a:rPr lang="en-US" dirty="0" err="1" smtClean="0">
                <a:sym typeface="Wingdings"/>
              </a:rPr>
              <a:t>Importe</a:t>
            </a:r>
            <a:r>
              <a:rPr lang="en-US" dirty="0" smtClean="0">
                <a:sym typeface="Wingdings"/>
              </a:rPr>
              <a:t> o novo </a:t>
            </a:r>
            <a:r>
              <a:rPr lang="en-US" dirty="0" err="1" smtClean="0">
                <a:sym typeface="Wingdings"/>
              </a:rPr>
              <a:t>arquivo</a:t>
            </a:r>
            <a:r>
              <a:rPr lang="en-US" dirty="0" smtClean="0">
                <a:sym typeface="Wingdings"/>
              </a:rPr>
              <a:t>!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#import “</a:t>
            </a:r>
            <a:r>
              <a:rPr lang="en-US" dirty="0" err="1" smtClean="0">
                <a:sym typeface="Wingdings"/>
              </a:rPr>
              <a:t>OtherViewController.h</a:t>
            </a:r>
            <a:r>
              <a:rPr lang="en-US" dirty="0" smtClean="0">
                <a:sym typeface="Wingdings"/>
              </a:rPr>
              <a:t>”</a:t>
            </a:r>
          </a:p>
          <a:p>
            <a:r>
              <a:rPr lang="en-US" dirty="0" err="1" smtClean="0">
                <a:sym typeface="Wingdings"/>
              </a:rPr>
              <a:t>Adicione</a:t>
            </a:r>
            <a:r>
              <a:rPr lang="en-US" dirty="0" smtClean="0">
                <a:sym typeface="Wingdings"/>
              </a:rPr>
              <a:t> um </a:t>
            </a:r>
            <a:r>
              <a:rPr lang="en-US" dirty="0" err="1" smtClean="0">
                <a:sym typeface="Wingdings"/>
              </a:rPr>
              <a:t>objeto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desta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classe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3" y="4363717"/>
            <a:ext cx="7198027" cy="17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2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Vá</a:t>
            </a:r>
            <a:r>
              <a:rPr lang="en-US" sz="3200" dirty="0" smtClean="0"/>
              <a:t> </a:t>
            </a:r>
            <a:r>
              <a:rPr lang="en-US" sz="3200" dirty="0" err="1" smtClean="0"/>
              <a:t>ao</a:t>
            </a:r>
            <a:r>
              <a:rPr lang="en-US" sz="3200" dirty="0" smtClean="0"/>
              <a:t> </a:t>
            </a:r>
            <a:r>
              <a:rPr lang="en-US" sz="3200" dirty="0" err="1" smtClean="0"/>
              <a:t>arquivo</a:t>
            </a:r>
            <a:r>
              <a:rPr lang="en-US" sz="3200" dirty="0" smtClean="0"/>
              <a:t> </a:t>
            </a:r>
            <a:r>
              <a:rPr lang="en-US" sz="3200" dirty="0" err="1" smtClean="0"/>
              <a:t>ViewController.m</a:t>
            </a:r>
            <a:endParaRPr lang="en-US" dirty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Adicione</a:t>
            </a:r>
            <a:r>
              <a:rPr lang="en-US" dirty="0" smtClean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seguinte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código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err="1" smtClean="0"/>
              <a:t>Crie</a:t>
            </a:r>
            <a:r>
              <a:rPr lang="en-US" dirty="0" smtClean="0"/>
              <a:t> um novo </a:t>
            </a:r>
            <a:r>
              <a:rPr lang="en-US" dirty="0" err="1" smtClean="0"/>
              <a:t>botão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ViewController</a:t>
            </a:r>
            <a:r>
              <a:rPr lang="en-US" dirty="0" smtClean="0"/>
              <a:t> Principal e link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!!</a:t>
            </a:r>
          </a:p>
          <a:p>
            <a:r>
              <a:rPr lang="en-US" dirty="0" smtClean="0"/>
              <a:t>Execute a </a:t>
            </a:r>
            <a:r>
              <a:rPr lang="en-US" dirty="0" err="1" smtClean="0"/>
              <a:t>aplicação</a:t>
            </a:r>
            <a:r>
              <a:rPr lang="en-US" dirty="0" smtClean="0"/>
              <a:t>!!!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02" y="2876052"/>
            <a:ext cx="8570059" cy="13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Ops,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0" y="2596214"/>
            <a:ext cx="8034530" cy="28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>
                <a:sym typeface="Wingdings"/>
              </a:rPr>
              <a:t>Altere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sua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função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para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Após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isto</a:t>
            </a:r>
            <a:r>
              <a:rPr lang="en-US" dirty="0" smtClean="0">
                <a:sym typeface="Wingdings"/>
              </a:rPr>
              <a:t>, no Storyboard, </a:t>
            </a:r>
            <a:r>
              <a:rPr lang="en-US" dirty="0" err="1" smtClean="0">
                <a:sym typeface="Wingdings"/>
              </a:rPr>
              <a:t>adicione</a:t>
            </a:r>
            <a:r>
              <a:rPr lang="en-US" dirty="0" smtClean="0">
                <a:sym typeface="Wingdings"/>
              </a:rPr>
              <a:t> um id </a:t>
            </a:r>
            <a:r>
              <a:rPr lang="en-US" dirty="0" err="1" smtClean="0">
                <a:sym typeface="Wingdings"/>
              </a:rPr>
              <a:t>ao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seu</a:t>
            </a:r>
            <a:r>
              <a:rPr lang="en-US" dirty="0" smtClean="0">
                <a:sym typeface="Wingdings"/>
              </a:rPr>
              <a:t> novo </a:t>
            </a:r>
            <a:r>
              <a:rPr lang="en-US" dirty="0" err="1" smtClean="0">
                <a:sym typeface="Wingdings"/>
              </a:rPr>
              <a:t>ViewController</a:t>
            </a:r>
            <a:r>
              <a:rPr lang="en-US" dirty="0" smtClean="0">
                <a:sym typeface="Wingdings"/>
              </a:rPr>
              <a:t>.</a:t>
            </a:r>
          </a:p>
          <a:p>
            <a:pPr lvl="2"/>
            <a:r>
              <a:rPr lang="en-US" dirty="0" err="1" smtClean="0">
                <a:sym typeface="Wingdings"/>
              </a:rPr>
              <a:t>OtherView</a:t>
            </a:r>
            <a:r>
              <a:rPr lang="en-US" dirty="0" smtClean="0">
                <a:sym typeface="Wingdings"/>
              </a:rPr>
              <a:t> </a:t>
            </a:r>
          </a:p>
          <a:p>
            <a:pPr lvl="1"/>
            <a:r>
              <a:rPr lang="en-US" dirty="0" smtClean="0">
                <a:sym typeface="Wingdings"/>
              </a:rPr>
              <a:t>Execute a </a:t>
            </a:r>
            <a:r>
              <a:rPr lang="en-US" dirty="0" err="1" smtClean="0">
                <a:sym typeface="Wingdings"/>
              </a:rPr>
              <a:t>aplicação</a:t>
            </a:r>
            <a:r>
              <a:rPr lang="en-US" dirty="0" smtClean="0">
                <a:sym typeface="Wingdings"/>
              </a:rPr>
              <a:t>!!!!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2432585"/>
            <a:ext cx="8521701" cy="10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 Storyboard </a:t>
            </a:r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4 </a:t>
            </a:r>
            <a:r>
              <a:rPr lang="en-US" dirty="0" err="1" smtClean="0"/>
              <a:t>UIButtons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ViewController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Crie</a:t>
            </a:r>
            <a:r>
              <a:rPr lang="en-US" dirty="0" smtClean="0"/>
              <a:t> 4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ViewControllers</a:t>
            </a:r>
            <a:endParaRPr lang="en-US" dirty="0"/>
          </a:p>
          <a:p>
            <a:pPr lvl="1"/>
            <a:r>
              <a:rPr lang="en-US" dirty="0" err="1" smtClean="0"/>
              <a:t>Crie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ViewController</a:t>
            </a:r>
            <a:endParaRPr lang="en-US" dirty="0" smtClean="0"/>
          </a:p>
          <a:p>
            <a:r>
              <a:rPr lang="en-US" dirty="0" err="1" smtClean="0"/>
              <a:t>Faça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UIButton</a:t>
            </a:r>
            <a:r>
              <a:rPr lang="en-US" dirty="0" smtClean="0"/>
              <a:t> </a:t>
            </a:r>
            <a:r>
              <a:rPr lang="en-US" dirty="0" err="1" smtClean="0"/>
              <a:t>chame</a:t>
            </a:r>
            <a:r>
              <a:rPr lang="en-US" dirty="0" smtClean="0"/>
              <a:t> um dos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ViewControllers</a:t>
            </a:r>
            <a:r>
              <a:rPr lang="en-US" dirty="0" smtClean="0"/>
              <a:t>.</a:t>
            </a:r>
          </a:p>
          <a:p>
            <a:pPr lvl="2"/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23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Retornando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ViewController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>
                <a:sym typeface="Wingdings"/>
              </a:rPr>
              <a:t>Adicione</a:t>
            </a:r>
            <a:r>
              <a:rPr lang="en-US" dirty="0" smtClean="0">
                <a:sym typeface="Wingdings"/>
              </a:rPr>
              <a:t> um </a:t>
            </a:r>
            <a:r>
              <a:rPr lang="en-US" dirty="0" err="1" smtClean="0">
                <a:sym typeface="Wingdings"/>
              </a:rPr>
              <a:t>UIButton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em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cada</a:t>
            </a:r>
            <a:r>
              <a:rPr lang="en-US" dirty="0" smtClean="0">
                <a:sym typeface="Wingdings"/>
              </a:rPr>
              <a:t> um dos </a:t>
            </a:r>
            <a:r>
              <a:rPr lang="en-US" dirty="0" err="1" smtClean="0">
                <a:sym typeface="Wingdings"/>
              </a:rPr>
              <a:t>ViewControllers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você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criou</a:t>
            </a:r>
            <a:r>
              <a:rPr lang="en-US" dirty="0" smtClean="0">
                <a:sym typeface="Wingdings"/>
              </a:rPr>
              <a:t> com o </a:t>
            </a:r>
            <a:r>
              <a:rPr lang="en-US" dirty="0" err="1" smtClean="0">
                <a:sym typeface="Wingdings"/>
              </a:rPr>
              <a:t>título</a:t>
            </a:r>
            <a:r>
              <a:rPr lang="en-US" dirty="0" smtClean="0">
                <a:sym typeface="Wingdings"/>
              </a:rPr>
              <a:t> “Back”.</a:t>
            </a:r>
          </a:p>
          <a:p>
            <a:pPr lvl="1"/>
            <a:r>
              <a:rPr lang="en-US" dirty="0" err="1" smtClean="0">
                <a:sym typeface="Wingdings"/>
              </a:rPr>
              <a:t>Adicione</a:t>
            </a:r>
            <a:r>
              <a:rPr lang="en-US" dirty="0" smtClean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seguinte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código</a:t>
            </a:r>
            <a:r>
              <a:rPr lang="en-US" dirty="0" smtClean="0">
                <a:sym typeface="Wingdings"/>
              </a:rPr>
              <a:t> a </a:t>
            </a:r>
            <a:r>
              <a:rPr lang="en-US" dirty="0" err="1" smtClean="0">
                <a:sym typeface="Wingdings"/>
              </a:rPr>
              <a:t>cada</a:t>
            </a:r>
            <a:r>
              <a:rPr lang="en-US" dirty="0" smtClean="0">
                <a:sym typeface="Wingdings"/>
              </a:rPr>
              <a:t> um dos </a:t>
            </a:r>
            <a:r>
              <a:rPr lang="en-US" dirty="0" err="1" smtClean="0">
                <a:sym typeface="Wingdings"/>
              </a:rPr>
              <a:t>seus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novos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arquivos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criados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Faça</a:t>
            </a:r>
            <a:r>
              <a:rPr lang="en-US" dirty="0" smtClean="0">
                <a:sym typeface="Wingdings"/>
              </a:rPr>
              <a:t> um Link  do </a:t>
            </a:r>
            <a:r>
              <a:rPr lang="en-US" dirty="0" err="1" smtClean="0">
                <a:sym typeface="Wingdings"/>
              </a:rPr>
              <a:t>UIButton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para</a:t>
            </a:r>
            <a:r>
              <a:rPr lang="en-US" dirty="0" smtClean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código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criado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64" y="4029394"/>
            <a:ext cx="7844436" cy="8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Interface Legal!!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41" y="1722711"/>
            <a:ext cx="2599026" cy="48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Crie</a:t>
            </a:r>
            <a:r>
              <a:rPr lang="en-US" dirty="0" smtClean="0"/>
              <a:t> um novo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i="1" dirty="0"/>
              <a:t>Control Fun </a:t>
            </a:r>
            <a:endParaRPr lang="en-US" dirty="0" smtClean="0"/>
          </a:p>
          <a:p>
            <a:pPr lvl="1"/>
            <a:r>
              <a:rPr lang="en-US" dirty="0" err="1" smtClean="0"/>
              <a:t>Selecione</a:t>
            </a:r>
            <a:r>
              <a:rPr lang="en-US" dirty="0" smtClean="0"/>
              <a:t> o template Single View Application</a:t>
            </a:r>
          </a:p>
          <a:p>
            <a:r>
              <a:rPr lang="en-US" dirty="0" err="1" smtClean="0"/>
              <a:t>Utilizando</a:t>
            </a:r>
            <a:r>
              <a:rPr lang="en-US" dirty="0" smtClean="0"/>
              <a:t> 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utilitários</a:t>
            </a:r>
            <a:r>
              <a:rPr lang="en-US" dirty="0" smtClean="0"/>
              <a:t>, </a:t>
            </a:r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View Controller:</a:t>
            </a:r>
          </a:p>
          <a:p>
            <a:pPr lvl="1"/>
            <a:r>
              <a:rPr lang="en-US" dirty="0" smtClean="0"/>
              <a:t>1 – </a:t>
            </a:r>
            <a:r>
              <a:rPr lang="en-US" dirty="0" err="1" smtClean="0"/>
              <a:t>UIImageView</a:t>
            </a:r>
            <a:endParaRPr lang="en-US" dirty="0" smtClean="0"/>
          </a:p>
          <a:p>
            <a:pPr lvl="1"/>
            <a:r>
              <a:rPr lang="en-US" dirty="0"/>
              <a:t>3</a:t>
            </a:r>
            <a:r>
              <a:rPr lang="en-US" dirty="0" smtClean="0"/>
              <a:t> – </a:t>
            </a:r>
            <a:r>
              <a:rPr lang="en-US" dirty="0" err="1" smtClean="0"/>
              <a:t>UILabels</a:t>
            </a:r>
            <a:endParaRPr lang="en-US" dirty="0" smtClean="0"/>
          </a:p>
          <a:p>
            <a:pPr lvl="1"/>
            <a:r>
              <a:rPr lang="en-US" dirty="0" smtClean="0"/>
              <a:t>2 – </a:t>
            </a:r>
            <a:r>
              <a:rPr lang="en-US" dirty="0" err="1" smtClean="0"/>
              <a:t>UITextField</a:t>
            </a:r>
            <a:endParaRPr lang="en-US" dirty="0" smtClean="0"/>
          </a:p>
          <a:p>
            <a:pPr lvl="1"/>
            <a:r>
              <a:rPr lang="en-US" dirty="0" smtClean="0"/>
              <a:t>1 – </a:t>
            </a:r>
            <a:r>
              <a:rPr lang="en-US" dirty="0" err="1" smtClean="0"/>
              <a:t>UISlider</a:t>
            </a:r>
            <a:endParaRPr lang="en-US" dirty="0" smtClean="0"/>
          </a:p>
          <a:p>
            <a:pPr lvl="1"/>
            <a:r>
              <a:rPr lang="en-US" dirty="0" smtClean="0"/>
              <a:t>1 – </a:t>
            </a:r>
            <a:r>
              <a:rPr lang="en-US" dirty="0" err="1" smtClean="0"/>
              <a:t>UISegmentedControl</a:t>
            </a:r>
            <a:endParaRPr lang="en-US" dirty="0" smtClean="0"/>
          </a:p>
          <a:p>
            <a:pPr lvl="1"/>
            <a:r>
              <a:rPr lang="en-US" dirty="0" smtClean="0"/>
              <a:t>1 – </a:t>
            </a:r>
            <a:r>
              <a:rPr lang="en-US" dirty="0" err="1" smtClean="0"/>
              <a:t>UIButton</a:t>
            </a:r>
            <a:endParaRPr lang="en-US" dirty="0" smtClean="0"/>
          </a:p>
          <a:p>
            <a:pPr lvl="1"/>
            <a:r>
              <a:rPr lang="en-US" dirty="0" smtClean="0"/>
              <a:t>2 – </a:t>
            </a:r>
            <a:r>
              <a:rPr lang="en-US" dirty="0" err="1" smtClean="0"/>
              <a:t>UISwitchs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Selecione</a:t>
            </a:r>
            <a:r>
              <a:rPr lang="en-US" dirty="0" smtClean="0"/>
              <a:t> a </a:t>
            </a:r>
            <a:r>
              <a:rPr lang="en-US" dirty="0" err="1" smtClean="0"/>
              <a:t>UIImageView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inseriu</a:t>
            </a:r>
            <a:r>
              <a:rPr lang="en-US" dirty="0" smtClean="0"/>
              <a:t> no Storyboard e no campo “image” </a:t>
            </a:r>
            <a:r>
              <a:rPr lang="en-US" dirty="0" err="1" smtClean="0"/>
              <a:t>informe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259528"/>
            <a:ext cx="7518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Entendendo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-(</a:t>
            </a:r>
            <a:r>
              <a:rPr lang="en-US" sz="2200" dirty="0" err="1" smtClean="0"/>
              <a:t>Retorno</a:t>
            </a:r>
            <a:r>
              <a:rPr lang="en-US" sz="2200" dirty="0" smtClean="0"/>
              <a:t> da </a:t>
            </a:r>
            <a:r>
              <a:rPr lang="en-US" sz="2200" dirty="0" err="1" smtClean="0"/>
              <a:t>Função</a:t>
            </a:r>
            <a:r>
              <a:rPr lang="en-US" sz="2200" dirty="0" smtClean="0"/>
              <a:t>)</a:t>
            </a:r>
            <a:r>
              <a:rPr lang="en-US" sz="2200" dirty="0" err="1" smtClean="0"/>
              <a:t>nomeDaFunção</a:t>
            </a:r>
            <a:r>
              <a:rPr lang="en-US" sz="2200" dirty="0" smtClean="0">
                <a:sym typeface="Wingdings"/>
              </a:rPr>
              <a:t>:(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 			do </a:t>
            </a:r>
            <a:r>
              <a:rPr lang="en-US" sz="2200" dirty="0" err="1" smtClean="0">
                <a:sym typeface="Wingdings"/>
              </a:rPr>
              <a:t>parâmetro</a:t>
            </a:r>
            <a:r>
              <a:rPr lang="en-US" sz="2200" dirty="0" smtClean="0">
                <a:sym typeface="Wingdings"/>
              </a:rPr>
              <a:t>) </a:t>
            </a:r>
            <a:r>
              <a:rPr lang="en-US" sz="2200" dirty="0" err="1" smtClean="0">
                <a:sym typeface="Wingdings"/>
              </a:rPr>
              <a:t>nomeDoParâmetro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complementoDoNomeDaFunção</a:t>
            </a:r>
            <a:r>
              <a:rPr lang="en-US" sz="2200" dirty="0" smtClean="0">
                <a:sym typeface="Wingdings"/>
              </a:rPr>
              <a:t>:(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 do </a:t>
            </a:r>
            <a:r>
              <a:rPr lang="en-US" sz="2200" dirty="0" err="1" smtClean="0">
                <a:sym typeface="Wingdings"/>
              </a:rPr>
              <a:t>Parâmetro</a:t>
            </a:r>
            <a:r>
              <a:rPr lang="en-US" sz="2200" dirty="0" smtClean="0">
                <a:sym typeface="Wingdings"/>
              </a:rPr>
              <a:t>) </a:t>
            </a:r>
            <a:r>
              <a:rPr lang="en-US" sz="2200" dirty="0" err="1" smtClean="0">
                <a:sym typeface="Wingdings"/>
              </a:rPr>
              <a:t>nomeDoParâmetro</a:t>
            </a:r>
            <a:r>
              <a:rPr lang="en-US" sz="2200" dirty="0" smtClean="0"/>
              <a:t>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</a:t>
            </a:r>
            <a:br>
              <a:rPr lang="en-US" sz="2200" dirty="0" smtClean="0"/>
            </a:br>
            <a:r>
              <a:rPr lang="en-US" sz="2200" dirty="0" smtClean="0"/>
              <a:t>}</a:t>
            </a:r>
          </a:p>
          <a:p>
            <a:pPr marL="0" indent="0">
              <a:buNone/>
            </a:pPr>
            <a:r>
              <a:rPr lang="en-US" sz="2200" dirty="0" smtClean="0"/>
              <a:t>Ex.:</a:t>
            </a:r>
          </a:p>
          <a:p>
            <a:pPr marL="0" indent="0">
              <a:buNone/>
            </a:pPr>
            <a:r>
              <a:rPr lang="en-US" sz="2200" dirty="0" smtClean="0"/>
              <a:t>-(void)</a:t>
            </a:r>
            <a:r>
              <a:rPr lang="en-US" sz="2200" dirty="0" err="1" smtClean="0"/>
              <a:t>changeLabelWithString</a:t>
            </a:r>
            <a:r>
              <a:rPr lang="en-US" sz="2200" dirty="0" smtClean="0">
                <a:sym typeface="Wingdings"/>
              </a:rPr>
              <a:t>:(</a:t>
            </a:r>
            <a:r>
              <a:rPr lang="en-US" sz="2200" dirty="0" err="1" smtClean="0">
                <a:sym typeface="Wingdings"/>
              </a:rPr>
              <a:t>NSString</a:t>
            </a:r>
            <a:r>
              <a:rPr lang="en-US" sz="2200" dirty="0" smtClean="0">
                <a:sym typeface="Wingdings"/>
              </a:rPr>
              <a:t> *) </a:t>
            </a:r>
            <a:r>
              <a:rPr lang="en-US" sz="2200" dirty="0" err="1" smtClean="0">
                <a:sym typeface="Wingdings"/>
              </a:rPr>
              <a:t>newString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andColor</a:t>
            </a:r>
            <a:r>
              <a:rPr lang="en-US" sz="2200" dirty="0" smtClean="0">
                <a:sym typeface="Wingdings"/>
              </a:rPr>
              <a:t>: (</a:t>
            </a:r>
            <a:r>
              <a:rPr lang="en-US" sz="2200" dirty="0" err="1" smtClean="0">
                <a:sym typeface="Wingdings"/>
              </a:rPr>
              <a:t>NSString</a:t>
            </a:r>
            <a:r>
              <a:rPr lang="en-US" sz="2200" dirty="0" smtClean="0">
                <a:sym typeface="Wingdings"/>
              </a:rPr>
              <a:t> *)color </a:t>
            </a:r>
            <a:r>
              <a:rPr lang="en-US" sz="2200" dirty="0" err="1" smtClean="0">
                <a:sym typeface="Wingdings"/>
              </a:rPr>
              <a:t>andWidth</a:t>
            </a:r>
            <a:r>
              <a:rPr lang="en-US" sz="2200" dirty="0" smtClean="0">
                <a:sym typeface="Wingdings"/>
              </a:rPr>
              <a:t>:(</a:t>
            </a:r>
            <a:r>
              <a:rPr lang="en-US" sz="2200" dirty="0" err="1" smtClean="0">
                <a:sym typeface="Wingdings"/>
              </a:rPr>
              <a:t>int</a:t>
            </a:r>
            <a:r>
              <a:rPr lang="en-US" sz="2200" dirty="0" smtClean="0">
                <a:sym typeface="Wingdings"/>
              </a:rPr>
              <a:t>)value</a:t>
            </a:r>
            <a:r>
              <a:rPr lang="en-US" sz="2200" dirty="0" smtClean="0"/>
              <a:t>{</a:t>
            </a:r>
          </a:p>
          <a:p>
            <a:pPr marL="914400" lvl="2" indent="0">
              <a:buNone/>
            </a:pPr>
            <a:r>
              <a:rPr lang="en-US" sz="2200" dirty="0" err="1" smtClean="0"/>
              <a:t>self.myLabel.text</a:t>
            </a:r>
            <a:r>
              <a:rPr lang="en-US" sz="2200" dirty="0" smtClean="0"/>
              <a:t> = </a:t>
            </a:r>
            <a:r>
              <a:rPr lang="en-US" sz="2200" dirty="0" err="1" smtClean="0"/>
              <a:t>newString</a:t>
            </a:r>
            <a:r>
              <a:rPr lang="en-US" sz="2200" dirty="0" smtClean="0"/>
              <a:t>;</a:t>
            </a:r>
          </a:p>
          <a:p>
            <a:pPr marL="914400" lvl="2" indent="0">
              <a:buNone/>
            </a:pPr>
            <a:r>
              <a:rPr lang="en-US" sz="2200" dirty="0" err="1"/>
              <a:t>s</a:t>
            </a:r>
            <a:r>
              <a:rPr lang="en-US" sz="2200" dirty="0" err="1" smtClean="0"/>
              <a:t>elf.myLabel.color</a:t>
            </a:r>
            <a:r>
              <a:rPr lang="en-US" sz="2200" dirty="0" smtClean="0"/>
              <a:t> = [Color </a:t>
            </a:r>
            <a:r>
              <a:rPr lang="en-US" sz="2200" dirty="0" err="1" smtClean="0"/>
              <a:t>colorWithName:color</a:t>
            </a:r>
            <a:r>
              <a:rPr lang="en-US" sz="2200" dirty="0" smtClean="0"/>
              <a:t>];</a:t>
            </a:r>
          </a:p>
          <a:p>
            <a:pPr marL="914400" lvl="2" indent="0">
              <a:buNone/>
            </a:pPr>
            <a:r>
              <a:rPr lang="en-US" sz="2200" dirty="0" err="1" smtClean="0"/>
              <a:t>self.myLabel.size.width</a:t>
            </a:r>
            <a:r>
              <a:rPr lang="en-US" sz="2200" dirty="0" smtClean="0"/>
              <a:t> = value;</a:t>
            </a:r>
          </a:p>
          <a:p>
            <a:pPr marL="914400" lvl="2" indent="0">
              <a:buNone/>
            </a:pPr>
            <a:r>
              <a:rPr lang="en-US" sz="2200" dirty="0" smtClean="0"/>
              <a:t>}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8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apareça</a:t>
            </a:r>
            <a:r>
              <a:rPr lang="en-US" dirty="0" smtClean="0"/>
              <a:t> </a:t>
            </a:r>
            <a:r>
              <a:rPr lang="en-US" dirty="0" err="1" smtClean="0"/>
              <a:t>corretamente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dicioná</a:t>
            </a:r>
            <a:r>
              <a:rPr lang="en-US" dirty="0" smtClean="0"/>
              <a:t>-la </a:t>
            </a:r>
            <a:r>
              <a:rPr lang="en-US" dirty="0" err="1" smtClean="0"/>
              <a:t>à</a:t>
            </a:r>
            <a:r>
              <a:rPr lang="en-US" dirty="0" smtClean="0"/>
              <a:t> pasta </a:t>
            </a:r>
            <a:r>
              <a:rPr lang="en-US" dirty="0" smtClean="0"/>
              <a:t>assets</a:t>
            </a:r>
          </a:p>
          <a:p>
            <a:pPr lvl="1"/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arrastar</a:t>
            </a:r>
            <a:r>
              <a:rPr lang="en-US" dirty="0" smtClean="0"/>
              <a:t> as </a:t>
            </a:r>
            <a:r>
              <a:rPr lang="en-US" dirty="0" err="1" smtClean="0"/>
              <a:t>imagens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4029405"/>
            <a:ext cx="8434552" cy="18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Crie</a:t>
            </a:r>
            <a:r>
              <a:rPr lang="en-US" dirty="0" smtClean="0"/>
              <a:t> um outlet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UIImageView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myImage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ControlFunViewController.m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ViewDidAppear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elf.myImage.image</a:t>
            </a:r>
            <a:r>
              <a:rPr lang="en-US" dirty="0" smtClean="0"/>
              <a:t> = [</a:t>
            </a:r>
            <a:r>
              <a:rPr lang="en-US" dirty="0" err="1" smtClean="0"/>
              <a:t>UIImage</a:t>
            </a:r>
            <a:r>
              <a:rPr lang="en-US" dirty="0" smtClean="0"/>
              <a:t> </a:t>
            </a:r>
            <a:r>
              <a:rPr lang="en-US" dirty="0" err="1" smtClean="0"/>
              <a:t>imageNamed</a:t>
            </a:r>
            <a:r>
              <a:rPr lang="en-US" dirty="0" smtClean="0"/>
              <a:t>: @”</a:t>
            </a:r>
            <a:r>
              <a:rPr lang="en-US" dirty="0" err="1" smtClean="0"/>
              <a:t>minhaImagem.png</a:t>
            </a:r>
            <a:r>
              <a:rPr lang="en-US" dirty="0" smtClean="0"/>
              <a:t>”];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5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UITextField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3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adição</a:t>
            </a:r>
            <a:r>
              <a:rPr lang="en-US" dirty="0" smtClean="0"/>
              <a:t> de um </a:t>
            </a:r>
            <a:r>
              <a:rPr lang="en-US" dirty="0" err="1" smtClean="0"/>
              <a:t>UITextField</a:t>
            </a:r>
            <a:r>
              <a:rPr lang="en-US" dirty="0" smtClean="0"/>
              <a:t> </a:t>
            </a:r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um </a:t>
            </a:r>
            <a:r>
              <a:rPr lang="en-US" dirty="0" err="1" smtClean="0"/>
              <a:t>OutLet</a:t>
            </a:r>
            <a:r>
              <a:rPr lang="en-US" dirty="0" smtClean="0"/>
              <a:t> e </a:t>
            </a:r>
            <a:r>
              <a:rPr lang="en-US" dirty="0" err="1" smtClean="0"/>
              <a:t>também</a:t>
            </a:r>
            <a:r>
              <a:rPr lang="en-US" dirty="0" smtClean="0"/>
              <a:t> de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Delegate</a:t>
            </a:r>
          </a:p>
          <a:p>
            <a:r>
              <a:rPr lang="en-US" dirty="0" smtClean="0"/>
              <a:t>O Delegate </a:t>
            </a:r>
            <a:r>
              <a:rPr lang="en-US" dirty="0" err="1" smtClean="0"/>
              <a:t>informa</a:t>
            </a:r>
            <a:r>
              <a:rPr lang="en-US" dirty="0" smtClean="0"/>
              <a:t> a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responder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83" y="4116990"/>
            <a:ext cx="5155754" cy="25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UITextField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9427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o delegate </a:t>
            </a:r>
            <a:r>
              <a:rPr lang="en-US" dirty="0" err="1" smtClean="0"/>
              <a:t>vá</a:t>
            </a:r>
            <a:r>
              <a:rPr lang="en-US" dirty="0" smtClean="0"/>
              <a:t> no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ControlFunViewController.h</a:t>
            </a:r>
            <a:endParaRPr lang="en-US" dirty="0" smtClean="0"/>
          </a:p>
          <a:p>
            <a:r>
              <a:rPr lang="en-US" dirty="0" err="1" smtClean="0"/>
              <a:t>Adicione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indicando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delegate!!!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67" y="3364559"/>
            <a:ext cx="7222267" cy="1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UITextField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9427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isto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do </a:t>
            </a:r>
            <a:r>
              <a:rPr lang="en-US" dirty="0" err="1" smtClean="0"/>
              <a:t>UITextField</a:t>
            </a:r>
            <a:endParaRPr lang="en-US" dirty="0" smtClean="0"/>
          </a:p>
          <a:p>
            <a:pPr lvl="1"/>
            <a:r>
              <a:rPr lang="fi-FI" dirty="0" smtClean="0"/>
              <a:t> </a:t>
            </a:r>
            <a:r>
              <a:rPr lang="fi-FI" dirty="0"/>
              <a:t>(</a:t>
            </a:r>
            <a:r>
              <a:rPr lang="fi-FI" dirty="0" err="1"/>
              <a:t>void)textFieldDidEndEditing:(UITextField</a:t>
            </a:r>
            <a:r>
              <a:rPr lang="fi-FI" dirty="0"/>
              <a:t> *)</a:t>
            </a:r>
            <a:r>
              <a:rPr lang="fi-FI" dirty="0" err="1"/>
              <a:t>textField</a:t>
            </a:r>
            <a:r>
              <a:rPr lang="fi-FI" dirty="0" smtClean="0"/>
              <a:t>{ }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BOOL)</a:t>
            </a:r>
            <a:r>
              <a:rPr lang="en-US" dirty="0" err="1"/>
              <a:t>textFieldShouldBeginEditing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textField</a:t>
            </a:r>
            <a:r>
              <a:rPr lang="en-US" dirty="0" smtClean="0"/>
              <a:t>{}</a:t>
            </a:r>
          </a:p>
          <a:p>
            <a:pPr lvl="1"/>
            <a:r>
              <a:rPr lang="en-US" dirty="0"/>
              <a:t>- (BOOL)</a:t>
            </a:r>
            <a:r>
              <a:rPr lang="en-US" dirty="0" err="1"/>
              <a:t>textFieldShouldReturn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theTextField</a:t>
            </a:r>
            <a:r>
              <a:rPr lang="en-US" dirty="0"/>
              <a:t> </a:t>
            </a:r>
            <a:r>
              <a:rPr lang="en-US" dirty="0" smtClean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07070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UITextField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281384"/>
          </a:xfrm>
        </p:spPr>
        <p:txBody>
          <a:bodyPr>
            <a:noAutofit/>
          </a:bodyPr>
          <a:lstStyle/>
          <a:p>
            <a:r>
              <a:rPr lang="en-US" sz="2000" dirty="0" smtClean="0"/>
              <a:t>N</a:t>
            </a:r>
            <a:r>
              <a:rPr lang="x-none" sz="2000" dirty="0" smtClean="0"/>
              <a:t>o Arquivo </a:t>
            </a:r>
            <a:r>
              <a:rPr lang="en-US" sz="2000" dirty="0" err="1" smtClean="0"/>
              <a:t>ControlFunViewController.h</a:t>
            </a:r>
            <a:r>
              <a:rPr lang="en-US" sz="2000" dirty="0" smtClean="0"/>
              <a:t> </a:t>
            </a:r>
            <a:r>
              <a:rPr lang="en-US" sz="2000" dirty="0" err="1" smtClean="0"/>
              <a:t>adicione</a:t>
            </a:r>
            <a:r>
              <a:rPr lang="en-US" sz="2000" dirty="0" smtClean="0"/>
              <a:t> </a:t>
            </a:r>
            <a:r>
              <a:rPr lang="en-US" sz="2000" dirty="0" err="1" smtClean="0"/>
              <a:t>duas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propriedades</a:t>
            </a:r>
            <a:r>
              <a:rPr lang="en-US" sz="2000" dirty="0" smtClean="0"/>
              <a:t> do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dirty="0" err="1" smtClean="0"/>
              <a:t>NSString</a:t>
            </a:r>
            <a:r>
              <a:rPr lang="en-US" sz="2000" dirty="0" smtClean="0"/>
              <a:t>,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chamada</a:t>
            </a:r>
            <a:r>
              <a:rPr lang="en-US" sz="2000" dirty="0" smtClean="0"/>
              <a:t> name e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chamada</a:t>
            </a:r>
            <a:r>
              <a:rPr lang="en-US" sz="2000" dirty="0" smtClean="0"/>
              <a:t> number.</a:t>
            </a:r>
          </a:p>
          <a:p>
            <a:r>
              <a:rPr lang="en-US" sz="2000" dirty="0" smtClean="0"/>
              <a:t>No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ControlFunViewController.m</a:t>
            </a:r>
            <a:r>
              <a:rPr lang="en-US" sz="2000" dirty="0"/>
              <a:t> </a:t>
            </a:r>
            <a:r>
              <a:rPr lang="en-US" sz="2000" dirty="0" err="1" smtClean="0"/>
              <a:t>adicione</a:t>
            </a:r>
            <a:r>
              <a:rPr lang="en-US" sz="2000" dirty="0" smtClean="0"/>
              <a:t> o </a:t>
            </a:r>
            <a:r>
              <a:rPr lang="en-US" sz="2000" dirty="0" err="1" smtClean="0"/>
              <a:t>seguinte</a:t>
            </a:r>
            <a:r>
              <a:rPr lang="en-US" sz="2000" dirty="0" smtClean="0"/>
              <a:t> </a:t>
            </a:r>
            <a:r>
              <a:rPr lang="en-US" sz="2000" dirty="0" err="1" smtClean="0"/>
              <a:t>código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0138" y="3021724"/>
            <a:ext cx="881117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- (</a:t>
            </a:r>
            <a:r>
              <a:rPr lang="en-US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textFieldShouldBeginEditing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:(</a:t>
            </a:r>
            <a:r>
              <a:rPr lang="en-US" dirty="0" err="1">
                <a:solidFill>
                  <a:srgbClr val="703DAA"/>
                </a:solidFill>
                <a:latin typeface="Menlo"/>
                <a:ea typeface="Menlo"/>
                <a:cs typeface="Menlo"/>
              </a:rPr>
              <a:t>UITextField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*)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textField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YES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- (</a:t>
            </a:r>
            <a:r>
              <a:rPr lang="en-US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textFieldShouldReturn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:(</a:t>
            </a:r>
            <a:r>
              <a:rPr lang="en-US" dirty="0" err="1">
                <a:solidFill>
                  <a:srgbClr val="703DAA"/>
                </a:solidFill>
                <a:latin typeface="Menlo"/>
                <a:ea typeface="Menlo"/>
                <a:cs typeface="Menlo"/>
              </a:rPr>
              <a:t>UITextField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*)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theTextField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theTextField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resignFirstResponder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YES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- (</a:t>
            </a:r>
            <a:r>
              <a:rPr lang="en-US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textFieldDidEndEditing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:(</a:t>
            </a:r>
            <a:r>
              <a:rPr lang="en-US" dirty="0" err="1">
                <a:solidFill>
                  <a:srgbClr val="703DAA"/>
                </a:solidFill>
                <a:latin typeface="Menlo"/>
                <a:ea typeface="Menlo"/>
                <a:cs typeface="Menlo"/>
              </a:rPr>
              <a:t>UITextField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*)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textField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</a:t>
            </a:r>
            <a:r>
              <a:rPr lang="en-US" dirty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</a:t>
            </a:r>
            <a:r>
              <a:rPr lang="en-US" dirty="0" err="1">
                <a:solidFill>
                  <a:srgbClr val="008400"/>
                </a:solidFill>
                <a:latin typeface="Menlo"/>
                <a:ea typeface="Menlo"/>
                <a:cs typeface="Menlo"/>
              </a:rPr>
              <a:t>Seu</a:t>
            </a:r>
            <a:r>
              <a:rPr lang="en-US" dirty="0">
                <a:solidFill>
                  <a:srgbClr val="0084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8400"/>
                </a:solidFill>
                <a:latin typeface="Menlo"/>
                <a:ea typeface="Menlo"/>
                <a:cs typeface="Menlo"/>
              </a:rPr>
              <a:t>Codigo</a:t>
            </a:r>
            <a:r>
              <a:rPr lang="en-US" dirty="0">
                <a:solidFill>
                  <a:srgbClr val="0084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8400"/>
                </a:solidFill>
                <a:latin typeface="Menlo"/>
                <a:ea typeface="Menlo"/>
                <a:cs typeface="Menlo"/>
              </a:rPr>
              <a:t>Aqui</a:t>
            </a: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endParaRPr lang="en-US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4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UISegmentedControl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903620"/>
          </a:xfrm>
        </p:spPr>
        <p:txBody>
          <a:bodyPr>
            <a:normAutofit fontScale="92500" lnSpcReduction="10000"/>
          </a:bodyPr>
          <a:lstStyle/>
          <a:p>
            <a:r>
              <a:rPr lang="x-none" dirty="0" smtClean="0"/>
              <a:t>Adicione um Outlet ao seu UISegmentedController</a:t>
            </a:r>
          </a:p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Action do </a:t>
            </a:r>
            <a:r>
              <a:rPr lang="en-US" dirty="0" err="1" smtClean="0"/>
              <a:t>tipo</a:t>
            </a:r>
            <a:r>
              <a:rPr lang="en-US" dirty="0" smtClean="0"/>
              <a:t> “Value Changed” com o </a:t>
            </a:r>
            <a:r>
              <a:rPr lang="en-US" dirty="0" err="1" smtClean="0"/>
              <a:t>nome</a:t>
            </a:r>
            <a:r>
              <a:rPr lang="en-US" dirty="0" smtClean="0"/>
              <a:t> “</a:t>
            </a:r>
            <a:r>
              <a:rPr lang="en-US" dirty="0" err="1" smtClean="0"/>
              <a:t>segmentedControllerChanged</a:t>
            </a:r>
            <a:r>
              <a:rPr lang="en-US" dirty="0" smtClean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1" y="3503822"/>
            <a:ext cx="7986121" cy="26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UISwitch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516"/>
            <a:ext cx="4272644" cy="3202953"/>
          </a:xfrm>
        </p:spPr>
        <p:txBody>
          <a:bodyPr>
            <a:normAutofit fontScale="92500"/>
          </a:bodyPr>
          <a:lstStyle/>
          <a:p>
            <a:r>
              <a:rPr lang="x-none" dirty="0" smtClean="0"/>
              <a:t>Adicione um Outlet ao seu UISwitch</a:t>
            </a:r>
          </a:p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Action do </a:t>
            </a:r>
            <a:r>
              <a:rPr lang="en-US" dirty="0" err="1" smtClean="0"/>
              <a:t>tipo</a:t>
            </a:r>
            <a:r>
              <a:rPr lang="en-US" dirty="0" smtClean="0"/>
              <a:t> “Value Changed” com o </a:t>
            </a:r>
            <a:r>
              <a:rPr lang="en-US" dirty="0" err="1" smtClean="0"/>
              <a:t>nome</a:t>
            </a:r>
            <a:r>
              <a:rPr lang="en-US" dirty="0" smtClean="0"/>
              <a:t> “</a:t>
            </a:r>
            <a:r>
              <a:rPr lang="en-US" dirty="0" err="1" smtClean="0"/>
              <a:t>switchNameChanged</a:t>
            </a:r>
            <a:r>
              <a:rPr lang="en-US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66" y="1907628"/>
            <a:ext cx="4516344" cy="39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Mude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UISegmentedControl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xibir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UISwitchs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zero e </a:t>
            </a:r>
            <a:r>
              <a:rPr lang="en-US" dirty="0" err="1" smtClean="0"/>
              <a:t>ocultar</a:t>
            </a:r>
            <a:r>
              <a:rPr lang="en-US" dirty="0" smtClean="0"/>
              <a:t> o </a:t>
            </a:r>
            <a:r>
              <a:rPr lang="en-US" dirty="0" err="1" smtClean="0"/>
              <a:t>UIButton</a:t>
            </a:r>
            <a:endParaRPr lang="en-US" dirty="0" smtClean="0"/>
          </a:p>
          <a:p>
            <a:pPr lvl="1"/>
            <a:r>
              <a:rPr lang="en-US" dirty="0" err="1" smtClean="0"/>
              <a:t>Exibir</a:t>
            </a:r>
            <a:r>
              <a:rPr lang="en-US" dirty="0" smtClean="0"/>
              <a:t> o </a:t>
            </a:r>
            <a:r>
              <a:rPr lang="en-US" dirty="0" err="1" smtClean="0"/>
              <a:t>UIButton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1 e </a:t>
            </a:r>
            <a:r>
              <a:rPr lang="en-US" dirty="0" err="1" smtClean="0"/>
              <a:t>ocultar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UISwitchs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3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UISlider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516"/>
            <a:ext cx="8403958" cy="3202953"/>
          </a:xfrm>
        </p:spPr>
        <p:txBody>
          <a:bodyPr>
            <a:normAutofit/>
          </a:bodyPr>
          <a:lstStyle/>
          <a:p>
            <a:r>
              <a:rPr lang="x-none" dirty="0" smtClean="0"/>
              <a:t>Adicione um Outlet ao seu UISlider</a:t>
            </a:r>
          </a:p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Action do </a:t>
            </a:r>
            <a:r>
              <a:rPr lang="en-US" dirty="0" err="1" smtClean="0"/>
              <a:t>tipo</a:t>
            </a:r>
            <a:r>
              <a:rPr lang="en-US" dirty="0" smtClean="0"/>
              <a:t> “Value Changed” com o </a:t>
            </a:r>
            <a:r>
              <a:rPr lang="en-US" dirty="0" err="1" smtClean="0"/>
              <a:t>nome</a:t>
            </a:r>
            <a:r>
              <a:rPr lang="en-US" dirty="0" smtClean="0"/>
              <a:t> “</a:t>
            </a:r>
            <a:r>
              <a:rPr lang="en-US" dirty="0" err="1" smtClean="0"/>
              <a:t>changeVolume</a:t>
            </a:r>
            <a:r>
              <a:rPr lang="en-US" dirty="0" smtClean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1" y="4501099"/>
            <a:ext cx="8642017" cy="10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4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Entendendo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Chamada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Função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Com </a:t>
            </a:r>
            <a:r>
              <a:rPr lang="en-US" dirty="0" err="1" smtClean="0"/>
              <a:t>mais</a:t>
            </a:r>
            <a:r>
              <a:rPr lang="en-US" dirty="0" smtClean="0"/>
              <a:t> de um </a:t>
            </a:r>
            <a:r>
              <a:rPr lang="en-US" dirty="0" err="1" smtClean="0"/>
              <a:t>Parâmetros</a:t>
            </a:r>
            <a:r>
              <a:rPr lang="en-US" dirty="0" smtClean="0"/>
              <a:t> (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sz="3200" dirty="0" smtClean="0"/>
              <a:t> [self </a:t>
            </a:r>
            <a:r>
              <a:rPr lang="en-US" sz="3200" dirty="0" err="1" smtClean="0"/>
              <a:t>nomeDaFunção:parâmetro</a:t>
            </a:r>
            <a:r>
              <a:rPr lang="en-US" sz="3200" dirty="0" smtClean="0"/>
              <a:t> </a:t>
            </a:r>
            <a:r>
              <a:rPr lang="en-US" sz="3200" dirty="0" err="1" smtClean="0"/>
              <a:t>complementoDoNomeDaFunção</a:t>
            </a:r>
            <a:r>
              <a:rPr lang="en-US" sz="3200" dirty="0" smtClean="0"/>
              <a:t>: </a:t>
            </a:r>
            <a:r>
              <a:rPr lang="en-US" sz="3200" dirty="0" err="1" smtClean="0"/>
              <a:t>parâmetro</a:t>
            </a:r>
            <a:r>
              <a:rPr lang="en-US" sz="3200" dirty="0" smtClean="0"/>
              <a:t> </a:t>
            </a:r>
            <a:r>
              <a:rPr lang="en-US" sz="3200" dirty="0" err="1" smtClean="0"/>
              <a:t>complementoDoNomeDaFunção</a:t>
            </a:r>
            <a:r>
              <a:rPr lang="en-US" sz="3200" dirty="0" smtClean="0"/>
              <a:t>: </a:t>
            </a:r>
            <a:r>
              <a:rPr lang="en-US" sz="3200" dirty="0" err="1" smtClean="0"/>
              <a:t>parâmetro</a:t>
            </a:r>
            <a:r>
              <a:rPr lang="en-US" sz="3200" dirty="0" smtClean="0"/>
              <a:t>]</a:t>
            </a:r>
            <a:r>
              <a:rPr lang="en-US" sz="3200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Ex.:</a:t>
            </a:r>
          </a:p>
          <a:p>
            <a:pPr lvl="2"/>
            <a:r>
              <a:rPr lang="en-US" dirty="0" smtClean="0"/>
              <a:t>[self </a:t>
            </a:r>
            <a:r>
              <a:rPr lang="en-US" dirty="0" err="1" smtClean="0"/>
              <a:t>changeLabelWithString</a:t>
            </a:r>
            <a:r>
              <a:rPr lang="en-US" dirty="0" smtClean="0"/>
              <a:t>:@”Another Button Pressed” </a:t>
            </a:r>
            <a:r>
              <a:rPr lang="en-US" dirty="0" err="1" smtClean="0"/>
              <a:t>andColor</a:t>
            </a:r>
            <a:r>
              <a:rPr lang="en-US" dirty="0" smtClean="0"/>
              <a:t>:”Black”];</a:t>
            </a:r>
          </a:p>
          <a:p>
            <a:pPr lvl="2"/>
            <a:r>
              <a:rPr lang="en-US" dirty="0"/>
              <a:t>[self </a:t>
            </a:r>
            <a:r>
              <a:rPr lang="en-US" dirty="0" err="1"/>
              <a:t>changeLabelWithString</a:t>
            </a:r>
            <a:r>
              <a:rPr lang="en-US" dirty="0"/>
              <a:t>:@”Another Button Pressed” </a:t>
            </a:r>
            <a:r>
              <a:rPr lang="en-US" dirty="0" err="1"/>
              <a:t>andColor</a:t>
            </a:r>
            <a:r>
              <a:rPr lang="en-US" dirty="0"/>
              <a:t>:”Black</a:t>
            </a:r>
            <a:r>
              <a:rPr lang="en-US" dirty="0" smtClean="0"/>
              <a:t>” andWidth:123]</a:t>
            </a:r>
            <a:r>
              <a:rPr lang="en-US" dirty="0"/>
              <a:t>;</a:t>
            </a:r>
          </a:p>
          <a:p>
            <a:pPr lvl="2"/>
            <a:endParaRPr lang="en-US" dirty="0" smtClean="0"/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69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8648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AlertView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805464" cy="14215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Action sheet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caixas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programaticamente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26" y="904412"/>
            <a:ext cx="2217174" cy="4278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662621"/>
            <a:ext cx="61468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3DAA"/>
                </a:solidFill>
                <a:latin typeface="Menlo"/>
                <a:ea typeface="Menlo"/>
                <a:cs typeface="Menlo"/>
              </a:rPr>
              <a:t>UIAlertController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alertController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400" dirty="0" err="1" smtClean="0">
                <a:solidFill>
                  <a:srgbClr val="703DAA"/>
                </a:solidFill>
                <a:latin typeface="Menlo"/>
                <a:ea typeface="Menlo"/>
                <a:cs typeface="Menlo"/>
              </a:rPr>
              <a:t>UIAlertController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				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sz="1400" dirty="0" err="1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lertControllerWithTitle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@"</a:t>
            </a:r>
            <a:r>
              <a:rPr lang="en-US" sz="1400" dirty="0" err="1" smtClean="0">
                <a:solidFill>
                  <a:srgbClr val="D22E1B"/>
                </a:solidFill>
                <a:latin typeface="Menlo"/>
                <a:ea typeface="Menlo"/>
                <a:cs typeface="Menlo"/>
              </a:rPr>
              <a:t>Opa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		  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sz="1400" dirty="0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@"</a:t>
            </a:r>
            <a:r>
              <a:rPr lang="en-US" sz="1400" dirty="0" err="1">
                <a:solidFill>
                  <a:srgbClr val="D22E1B"/>
                </a:solidFill>
                <a:latin typeface="Menlo"/>
                <a:ea typeface="Menlo"/>
                <a:cs typeface="Menlo"/>
              </a:rPr>
              <a:t>Você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D22E1B"/>
                </a:solidFill>
                <a:latin typeface="Menlo"/>
                <a:ea typeface="Menlo"/>
                <a:cs typeface="Menlo"/>
              </a:rPr>
              <a:t>deseja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D22E1B"/>
                </a:solidFill>
                <a:latin typeface="Menlo"/>
                <a:ea typeface="Menlo"/>
                <a:cs typeface="Menlo"/>
              </a:rPr>
              <a:t>realmente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D22E1B"/>
                </a:solidFill>
                <a:latin typeface="Menlo"/>
                <a:ea typeface="Menlo"/>
                <a:cs typeface="Menlo"/>
              </a:rPr>
              <a:t>fazer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 um </a:t>
            </a:r>
            <a:r>
              <a:rPr lang="en-US" sz="1400" dirty="0" err="1">
                <a:solidFill>
                  <a:srgbClr val="D22E1B"/>
                </a:solidFill>
                <a:latin typeface="Menlo"/>
                <a:ea typeface="Menlo"/>
                <a:cs typeface="Menlo"/>
              </a:rPr>
              <a:t>alerta</a:t>
            </a:r>
            <a:r>
              <a:rPr lang="en-US" sz="1400" dirty="0" smtClean="0">
                <a:solidFill>
                  <a:srgbClr val="D22E1B"/>
                </a:solidFill>
                <a:latin typeface="Menlo"/>
                <a:ea typeface="Menlo"/>
                <a:cs typeface="Menlo"/>
              </a:rPr>
              <a:t>?”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 err="1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preferredStyle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UIAlertControllerStyleAlert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endParaRPr lang="en-US" sz="140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 err="1">
                <a:solidFill>
                  <a:srgbClr val="703DAA"/>
                </a:solidFill>
                <a:latin typeface="Menlo"/>
                <a:ea typeface="Menlo"/>
                <a:cs typeface="Menlo"/>
              </a:rPr>
              <a:t>UIAlertAction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okButton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400" dirty="0" err="1" smtClean="0">
                <a:solidFill>
                  <a:srgbClr val="703DAA"/>
                </a:solidFill>
                <a:latin typeface="Menlo"/>
                <a:ea typeface="Menlo"/>
                <a:cs typeface="Menlo"/>
              </a:rPr>
              <a:t>UIAlertAction</a:t>
            </a:r>
            <a:r>
              <a:rPr lang="en-US" sz="1400" dirty="0" smtClean="0">
                <a:solidFill>
                  <a:srgbClr val="703DAA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actionWithTitle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@"</a:t>
            </a:r>
            <a:r>
              <a:rPr lang="en-US" sz="1400" dirty="0" err="1" smtClean="0">
                <a:solidFill>
                  <a:srgbClr val="D22E1B"/>
                </a:solidFill>
                <a:latin typeface="Menlo"/>
                <a:ea typeface="Menlo"/>
                <a:cs typeface="Menlo"/>
              </a:rPr>
              <a:t>Não</a:t>
            </a:r>
            <a:r>
              <a:rPr lang="en-US" sz="1400" dirty="0" smtClean="0">
                <a:solidFill>
                  <a:srgbClr val="D22E1B"/>
                </a:solidFill>
                <a:latin typeface="Menlo"/>
                <a:ea typeface="Menlo"/>
                <a:cs typeface="Menlo"/>
              </a:rPr>
              <a:t>”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</a:t>
            </a:r>
            <a:r>
              <a:rPr lang="en-US" sz="1400" dirty="0" err="1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style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UIAlertActionStyleDefault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		   </a:t>
            </a:r>
            <a:r>
              <a:rPr lang="en-US" sz="1400" dirty="0" err="1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handler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>
                <a:solidFill>
                  <a:srgbClr val="BA2CA2"/>
                </a:solidFill>
                <a:latin typeface="Menlo"/>
                <a:ea typeface="Menlo"/>
                <a:cs typeface="Menlo"/>
              </a:rPr>
              <a:t>nil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alertController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addAction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:okButton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400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presentViewController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:alertController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animated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>
                <a:solidFill>
                  <a:srgbClr val="BA2CA2"/>
                </a:solidFill>
                <a:latin typeface="Menlo"/>
                <a:ea typeface="Menlo"/>
                <a:cs typeface="Menlo"/>
              </a:rPr>
              <a:t>YES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completion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>
                <a:solidFill>
                  <a:srgbClr val="BA2CA2"/>
                </a:solidFill>
                <a:latin typeface="Menlo"/>
                <a:ea typeface="Menlo"/>
                <a:cs typeface="Menlo"/>
              </a:rPr>
              <a:t>nil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57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8648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AlertView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805464" cy="14215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Action sheet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caixas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programaticamente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26" y="904412"/>
            <a:ext cx="2217174" cy="4278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662621"/>
            <a:ext cx="614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3DAA"/>
                </a:solidFill>
                <a:latin typeface="Menlo"/>
                <a:ea typeface="Menlo"/>
                <a:cs typeface="Menlo"/>
              </a:rPr>
              <a:t>UIAlertAction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* cancelButton2 = [</a:t>
            </a:r>
            <a:r>
              <a:rPr lang="en-US" sz="1400" dirty="0" err="1" smtClean="0">
                <a:solidFill>
                  <a:srgbClr val="703DAA"/>
                </a:solidFill>
                <a:latin typeface="Menlo"/>
                <a:ea typeface="Menlo"/>
                <a:cs typeface="Menlo"/>
              </a:rPr>
              <a:t>UIAlertAction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			</a:t>
            </a:r>
            <a:r>
              <a:rPr lang="en-US" sz="1400" dirty="0" err="1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actionWithTitle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@"</a:t>
            </a:r>
            <a:r>
              <a:rPr lang="en-US" sz="1400" dirty="0" err="1">
                <a:solidFill>
                  <a:srgbClr val="D22E1B"/>
                </a:solidFill>
                <a:latin typeface="Menlo"/>
                <a:ea typeface="Menlo"/>
                <a:cs typeface="Menlo"/>
              </a:rPr>
              <a:t>Sim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"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</a:t>
            </a:r>
            <a:r>
              <a:rPr lang="en-US" sz="1400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style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UIAlertActionStyleDefaul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		</a:t>
            </a:r>
            <a:r>
              <a:rPr lang="en-US" sz="1400" dirty="0" smtClean="0">
                <a:solidFill>
                  <a:srgbClr val="3D1D81"/>
                </a:solidFill>
                <a:latin typeface="Menlo"/>
                <a:ea typeface="Menlo"/>
                <a:cs typeface="Menlo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:^(</a:t>
            </a:r>
            <a:r>
              <a:rPr lang="en-US" sz="1400" dirty="0" err="1">
                <a:solidFill>
                  <a:srgbClr val="703DAA"/>
                </a:solidFill>
                <a:latin typeface="Menlo"/>
                <a:ea typeface="Menlo"/>
                <a:cs typeface="Menlo"/>
              </a:rPr>
              <a:t>UIAlertAction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*action){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		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[</a:t>
            </a:r>
            <a:r>
              <a:rPr lang="en-US" sz="1400" dirty="0" err="1">
                <a:solidFill>
                  <a:srgbClr val="4E8187"/>
                </a:solidFill>
                <a:latin typeface="Menlo"/>
                <a:ea typeface="Menlo"/>
                <a:cs typeface="Menlo"/>
              </a:rPr>
              <a:t>SVProgressHUD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>
                <a:solidFill>
                  <a:srgbClr val="31585D"/>
                </a:solidFill>
                <a:latin typeface="Menlo"/>
                <a:ea typeface="Menlo"/>
                <a:cs typeface="Menlo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	}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0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Action Sheet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805464" cy="2327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Action sheet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caixas</a:t>
            </a:r>
            <a:r>
              <a:rPr lang="en-US" dirty="0" smtClean="0"/>
              <a:t> de </a:t>
            </a:r>
            <a:r>
              <a:rPr lang="en-US" dirty="0" err="1" smtClean="0"/>
              <a:t>seleção</a:t>
            </a:r>
            <a:r>
              <a:rPr lang="en-US" dirty="0" smtClean="0"/>
              <a:t> de </a:t>
            </a:r>
            <a:r>
              <a:rPr lang="en-US" dirty="0" err="1" smtClean="0"/>
              <a:t>opção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programaticamente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-se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AlertViewController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o Style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>
                <a:solidFill>
                  <a:srgbClr val="3D1D81"/>
                </a:solidFill>
                <a:latin typeface="Menlo"/>
                <a:ea typeface="Menlo"/>
                <a:cs typeface="Menlo"/>
              </a:rPr>
              <a:t>UIAlertControllerStyleActionSheet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81" y="1722712"/>
            <a:ext cx="3060519" cy="51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7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Crie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2"/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771935"/>
            <a:ext cx="8204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Entendendo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Instanciando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err="1" smtClean="0">
                <a:solidFill>
                  <a:srgbClr val="FF0000"/>
                </a:solidFill>
              </a:rPr>
              <a:t>objeto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400" dirty="0" err="1" smtClean="0"/>
              <a:t>NomeDaClasse</a:t>
            </a:r>
            <a:r>
              <a:rPr lang="en-US" sz="2400" dirty="0" smtClean="0"/>
              <a:t> *</a:t>
            </a:r>
            <a:r>
              <a:rPr lang="en-US" sz="2400" dirty="0" err="1" smtClean="0"/>
              <a:t>meuObjeto</a:t>
            </a:r>
            <a:r>
              <a:rPr lang="en-US" sz="2400" dirty="0" smtClean="0"/>
              <a:t> = [[</a:t>
            </a:r>
            <a:r>
              <a:rPr lang="en-US" sz="2400" dirty="0" err="1" smtClean="0"/>
              <a:t>NomeDaClasse</a:t>
            </a:r>
            <a:r>
              <a:rPr lang="en-US" sz="2400" dirty="0" smtClean="0"/>
              <a:t> </a:t>
            </a:r>
            <a:r>
              <a:rPr lang="en-US" sz="2400" dirty="0" err="1" smtClean="0"/>
              <a:t>alloc</a:t>
            </a:r>
            <a:r>
              <a:rPr lang="en-US" sz="2400" dirty="0" smtClean="0"/>
              <a:t>]</a:t>
            </a:r>
            <a:r>
              <a:rPr lang="en-US" sz="2400" dirty="0" err="1" smtClean="0"/>
              <a:t>init</a:t>
            </a:r>
            <a:r>
              <a:rPr lang="en-US" sz="2400" dirty="0" smtClean="0"/>
              <a:t>];	</a:t>
            </a:r>
          </a:p>
          <a:p>
            <a:pPr marL="457200" lvl="1" indent="0">
              <a:buNone/>
            </a:pPr>
            <a:r>
              <a:rPr lang="en-US" sz="2400" dirty="0" err="1" smtClean="0"/>
              <a:t>NSArray</a:t>
            </a:r>
            <a:r>
              <a:rPr lang="en-US" sz="2400" dirty="0" smtClean="0"/>
              <a:t> *array= [[</a:t>
            </a:r>
            <a:r>
              <a:rPr lang="en-US" sz="2400" dirty="0" err="1" smtClean="0"/>
              <a:t>NSArray</a:t>
            </a:r>
            <a:r>
              <a:rPr lang="en-US" sz="2400" dirty="0" smtClean="0"/>
              <a:t> </a:t>
            </a:r>
            <a:r>
              <a:rPr lang="en-US" sz="2400" dirty="0" err="1" smtClean="0"/>
              <a:t>alloc</a:t>
            </a:r>
            <a:r>
              <a:rPr lang="en-US" sz="2400" dirty="0" smtClean="0"/>
              <a:t>] </a:t>
            </a:r>
            <a:r>
              <a:rPr lang="en-US" sz="2400" dirty="0" err="1" smtClean="0"/>
              <a:t>init</a:t>
            </a:r>
            <a:r>
              <a:rPr lang="en-US" sz="2400" dirty="0" smtClean="0"/>
              <a:t>];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Chamando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err="1" smtClean="0">
                <a:solidFill>
                  <a:srgbClr val="FF0000"/>
                </a:solidFill>
              </a:rPr>
              <a:t>método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outra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classe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nomeDoMétodo</a:t>
            </a:r>
            <a:r>
              <a:rPr lang="en-US" dirty="0" smtClean="0"/>
              <a:t>];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NSString</a:t>
            </a:r>
            <a:r>
              <a:rPr lang="en-US" dirty="0" smtClean="0">
                <a:solidFill>
                  <a:srgbClr val="FF0000"/>
                </a:solidFill>
              </a:rPr>
              <a:t> *</a:t>
            </a:r>
            <a:r>
              <a:rPr lang="en-US" dirty="0" err="1" smtClean="0">
                <a:solidFill>
                  <a:srgbClr val="FF0000"/>
                </a:solidFill>
              </a:rPr>
              <a:t>minhaString</a:t>
            </a:r>
            <a:r>
              <a:rPr lang="en-US" dirty="0" smtClean="0">
                <a:solidFill>
                  <a:srgbClr val="FF0000"/>
                </a:solidFill>
              </a:rPr>
              <a:t> = @”</a:t>
            </a:r>
            <a:r>
              <a:rPr lang="en-US" dirty="0" err="1" smtClean="0">
                <a:solidFill>
                  <a:srgbClr val="FF0000"/>
                </a:solidFill>
              </a:rPr>
              <a:t>Urja</a:t>
            </a:r>
            <a:r>
              <a:rPr lang="en-US" dirty="0" smtClean="0">
                <a:solidFill>
                  <a:srgbClr val="FF0000"/>
                </a:solidFill>
              </a:rPr>
              <a:t> Social”;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err="1" smtClean="0">
                <a:solidFill>
                  <a:srgbClr val="000000"/>
                </a:solidFill>
              </a:rPr>
              <a:t>minhaString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/>
              <a:t>uppercaseString</a:t>
            </a:r>
            <a:r>
              <a:rPr lang="en-US" dirty="0" smtClean="0"/>
              <a:t>];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3200" dirty="0"/>
              <a:t>	</a:t>
            </a:r>
            <a:endParaRPr lang="en-US" dirty="0" smtClean="0"/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771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Entendendo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Criando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err="1" smtClean="0">
                <a:solidFill>
                  <a:srgbClr val="FF0000"/>
                </a:solidFill>
              </a:rPr>
              <a:t>método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estático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Para </a:t>
            </a:r>
            <a:r>
              <a:rPr lang="en-US" sz="2400" dirty="0" err="1"/>
              <a:t>c</a:t>
            </a:r>
            <a:r>
              <a:rPr lang="en-US" sz="2400" dirty="0" err="1" smtClean="0"/>
              <a:t>riar</a:t>
            </a:r>
            <a:r>
              <a:rPr lang="en-US" sz="2400" dirty="0" smtClean="0"/>
              <a:t> um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estático</a:t>
            </a: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-se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um </a:t>
            </a:r>
            <a:r>
              <a:rPr lang="en-US" sz="2400" dirty="0" err="1" smtClean="0"/>
              <a:t>sinal</a:t>
            </a:r>
            <a:r>
              <a:rPr lang="en-US" sz="2400" dirty="0" smtClean="0"/>
              <a:t> de + no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do </a:t>
            </a:r>
            <a:r>
              <a:rPr lang="en-US" sz="2400" dirty="0" err="1" smtClean="0"/>
              <a:t>nome</a:t>
            </a:r>
            <a:r>
              <a:rPr lang="en-US" sz="2400" dirty="0" smtClean="0"/>
              <a:t> do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;</a:t>
            </a:r>
          </a:p>
          <a:p>
            <a:pPr marL="457200" lvl="1" indent="0">
              <a:buNone/>
            </a:pPr>
            <a:r>
              <a:rPr lang="en-US" sz="2400" dirty="0" smtClean="0"/>
              <a:t>EX.: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+ (void)</a:t>
            </a:r>
            <a:r>
              <a:rPr lang="en-US" sz="2400" dirty="0" err="1" smtClean="0"/>
              <a:t>MeuMétodoEstático</a:t>
            </a:r>
            <a:r>
              <a:rPr lang="en-US" sz="2400" dirty="0" smtClean="0"/>
              <a:t>{</a:t>
            </a:r>
          </a:p>
          <a:p>
            <a:pPr marL="457200" lvl="1" indent="0">
              <a:buNone/>
            </a:pPr>
            <a:r>
              <a:rPr lang="en-US" sz="2400" dirty="0" smtClean="0"/>
              <a:t>	}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+ (</a:t>
            </a:r>
            <a:r>
              <a:rPr lang="en-US" sz="2400" dirty="0" err="1" smtClean="0"/>
              <a:t>NSArray</a:t>
            </a:r>
            <a:r>
              <a:rPr lang="en-US" sz="2400" dirty="0" smtClean="0"/>
              <a:t>)</a:t>
            </a:r>
            <a:r>
              <a:rPr lang="en-US" sz="2400" dirty="0" err="1" smtClean="0"/>
              <a:t>MeuMetodoLindo</a:t>
            </a:r>
            <a:r>
              <a:rPr lang="en-US" sz="2400" dirty="0" smtClean="0"/>
              <a:t>:</a:t>
            </a:r>
            <a:r>
              <a:rPr lang="en-US" sz="2400" dirty="0" smtClean="0">
                <a:sym typeface="Wingdings"/>
              </a:rPr>
              <a:t>(</a:t>
            </a:r>
            <a:r>
              <a:rPr lang="en-US" sz="2400" dirty="0" err="1" smtClean="0">
                <a:sym typeface="Wingdings"/>
              </a:rPr>
              <a:t>NSString</a:t>
            </a:r>
            <a:r>
              <a:rPr lang="en-US" sz="2400" dirty="0" smtClean="0">
                <a:sym typeface="Wingdings"/>
              </a:rPr>
              <a:t> *)string{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/>
              </a:rPr>
              <a:t>        }</a:t>
            </a:r>
            <a:endParaRPr lang="en-US" sz="2400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Chamando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err="1" smtClean="0">
                <a:solidFill>
                  <a:srgbClr val="FF0000"/>
                </a:solidFill>
              </a:rPr>
              <a:t>método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estático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NomeDaClasse</a:t>
            </a:r>
            <a:r>
              <a:rPr lang="en-US" dirty="0" smtClean="0"/>
              <a:t> </a:t>
            </a:r>
            <a:r>
              <a:rPr lang="en-US" dirty="0" err="1" smtClean="0"/>
              <a:t>nomeDoMétodo</a:t>
            </a:r>
            <a:r>
              <a:rPr lang="en-US" dirty="0" smtClean="0"/>
              <a:t>];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err="1" smtClean="0">
                <a:solidFill>
                  <a:srgbClr val="000000"/>
                </a:solidFill>
              </a:rPr>
              <a:t>MinhaClasse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/>
              <a:t>meuMetodoEstatico</a:t>
            </a:r>
            <a:r>
              <a:rPr lang="en-US" dirty="0" smtClean="0"/>
              <a:t>];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3200" dirty="0"/>
              <a:t>	</a:t>
            </a:r>
            <a:endParaRPr lang="en-US" dirty="0" smtClean="0"/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203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controlador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controladores</a:t>
            </a:r>
            <a:endParaRPr lang="en-US" dirty="0" smtClean="0"/>
          </a:p>
          <a:p>
            <a:pPr lvl="1"/>
            <a:r>
              <a:rPr lang="en-US" dirty="0" err="1" smtClean="0"/>
              <a:t>UIViewController</a:t>
            </a:r>
            <a:r>
              <a:rPr lang="en-US" dirty="0" smtClean="0"/>
              <a:t> (Principal Controller)</a:t>
            </a:r>
          </a:p>
          <a:p>
            <a:pPr lvl="1"/>
            <a:r>
              <a:rPr lang="en-US" dirty="0" err="1" smtClean="0"/>
              <a:t>UITableViewController</a:t>
            </a:r>
            <a:r>
              <a:rPr lang="en-US" dirty="0" smtClean="0"/>
              <a:t> (</a:t>
            </a:r>
            <a:r>
              <a:rPr lang="en-US" dirty="0" err="1" smtClean="0"/>
              <a:t>Controlador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tabela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UINavigationController</a:t>
            </a:r>
            <a:r>
              <a:rPr lang="en-US" dirty="0" smtClean="0"/>
              <a:t> (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navegação</a:t>
            </a:r>
            <a:r>
              <a:rPr lang="en-US" dirty="0" smtClean="0"/>
              <a:t> de </a:t>
            </a:r>
            <a:r>
              <a:rPr lang="en-US" dirty="0" err="1" smtClean="0"/>
              <a:t>telas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controlador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associada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obrigatório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8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Adicione</a:t>
            </a:r>
            <a:r>
              <a:rPr lang="en-US" sz="3200" dirty="0" smtClean="0"/>
              <a:t> um </a:t>
            </a:r>
            <a:r>
              <a:rPr lang="en-US" dirty="0" smtClean="0"/>
              <a:t>novo </a:t>
            </a:r>
            <a:r>
              <a:rPr lang="en-US" dirty="0" err="1" smtClean="0"/>
              <a:t>ViewController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Main.StoryBoard</a:t>
            </a:r>
            <a:endParaRPr lang="en-US" dirty="0" smtClean="0"/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23" y="3015989"/>
            <a:ext cx="5683937" cy="34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um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Após</a:t>
            </a:r>
            <a:r>
              <a:rPr lang="en-US" sz="3200" dirty="0" smtClean="0"/>
              <a:t> </a:t>
            </a:r>
            <a:r>
              <a:rPr lang="en-US" sz="3200" dirty="0" err="1" smtClean="0"/>
              <a:t>isto</a:t>
            </a:r>
            <a:r>
              <a:rPr lang="en-US" dirty="0"/>
              <a:t> </a:t>
            </a:r>
            <a:r>
              <a:rPr lang="en-US" dirty="0" err="1" smtClean="0"/>
              <a:t>crie</a:t>
            </a:r>
            <a:r>
              <a:rPr lang="en-US" dirty="0" smtClean="0"/>
              <a:t> um novo </a:t>
            </a:r>
            <a:r>
              <a:rPr lang="en-US" dirty="0" err="1" smtClean="0"/>
              <a:t>arquivo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Objective-C Class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de </a:t>
            </a:r>
            <a:r>
              <a:rPr lang="en-US" dirty="0" err="1" smtClean="0"/>
              <a:t>UIViewController</a:t>
            </a:r>
            <a:endParaRPr lang="en-US" dirty="0" smtClean="0"/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OtherViewController</a:t>
            </a:r>
            <a:endParaRPr lang="en-US" dirty="0" smtClean="0"/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75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873</Words>
  <Application>Microsoft Macintosh PowerPoint</Application>
  <PresentationFormat>On-screen Show (4:3)</PresentationFormat>
  <Paragraphs>221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Entendendo o Código</vt:lpstr>
      <vt:lpstr>Entendendo o Código</vt:lpstr>
      <vt:lpstr>Atividade</vt:lpstr>
      <vt:lpstr>Entendendo o Código</vt:lpstr>
      <vt:lpstr>Entendendo o Código</vt:lpstr>
      <vt:lpstr>Controllers</vt:lpstr>
      <vt:lpstr>Adicionando um ViewController</vt:lpstr>
      <vt:lpstr>Adicionando um ViewController</vt:lpstr>
      <vt:lpstr>Adicionando um ViewController</vt:lpstr>
      <vt:lpstr>Adicionando um ViewController</vt:lpstr>
      <vt:lpstr>Adicionando um ViewController</vt:lpstr>
      <vt:lpstr>Debug</vt:lpstr>
      <vt:lpstr>Adicionando um ViewController</vt:lpstr>
      <vt:lpstr>Atividade</vt:lpstr>
      <vt:lpstr>Retornando ao ViewController Inicial</vt:lpstr>
      <vt:lpstr>Criando uma Interface Legal!! </vt:lpstr>
      <vt:lpstr>Novos Componentes</vt:lpstr>
      <vt:lpstr>Adicionando uma imagem</vt:lpstr>
      <vt:lpstr>Adicionando uma imagem</vt:lpstr>
      <vt:lpstr>Adicionando uma imagem através de código!</vt:lpstr>
      <vt:lpstr>Adicionando um UITextField</vt:lpstr>
      <vt:lpstr>Adicionando um UITextField</vt:lpstr>
      <vt:lpstr>Adicionando um UITextField</vt:lpstr>
      <vt:lpstr>Adicionando um UITextField</vt:lpstr>
      <vt:lpstr>Adicionando um UISegmentedControl</vt:lpstr>
      <vt:lpstr>Adicionando um UISwitch</vt:lpstr>
      <vt:lpstr>Atividade</vt:lpstr>
      <vt:lpstr>Adicionando um UISlider</vt:lpstr>
      <vt:lpstr>Utilizando AlertView</vt:lpstr>
      <vt:lpstr>Utilizando AlertView</vt:lpstr>
      <vt:lpstr>Utilizando Action Sheet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Freitas</dc:creator>
  <cp:lastModifiedBy>Siddhartha Freitas</cp:lastModifiedBy>
  <cp:revision>136</cp:revision>
  <dcterms:created xsi:type="dcterms:W3CDTF">2014-08-24T18:25:14Z</dcterms:created>
  <dcterms:modified xsi:type="dcterms:W3CDTF">2017-07-28T18:48:43Z</dcterms:modified>
</cp:coreProperties>
</file>