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Files\SEM8\BBL433\Lab\BBL-433%20attendance%20and%20data%20modifi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Files\SEM8\BBL433\Lab\BBL-433%20attendance%20and%20data%20modifie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Activity Free enzyme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'Exp7 - Beads'!$AB$28</c:f>
              <c:strCache>
                <c:ptCount val="1"/>
                <c:pt idx="0">
                  <c:v>Activity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'Exp7 - Beads'!$AA$29:$AA$32</c:f>
              <c:numCache>
                <c:formatCode>General</c:formatCode>
                <c:ptCount val="4"/>
                <c:pt idx="0">
                  <c:v>0</c:v>
                </c:pt>
                <c:pt idx="1">
                  <c:v>1.25</c:v>
                </c:pt>
                <c:pt idx="2">
                  <c:v>12.5</c:v>
                </c:pt>
                <c:pt idx="3">
                  <c:v>125</c:v>
                </c:pt>
              </c:numCache>
            </c:numRef>
          </c:xVal>
          <c:yVal>
            <c:numRef>
              <c:f>'Exp7 - Beads'!$AB$29:$AB$32</c:f>
              <c:numCache>
                <c:formatCode>0.00</c:formatCode>
                <c:ptCount val="4"/>
                <c:pt idx="0">
                  <c:v>0</c:v>
                </c:pt>
                <c:pt idx="1">
                  <c:v>0.20690140845070423</c:v>
                </c:pt>
                <c:pt idx="2">
                  <c:v>2.4866197183098593</c:v>
                </c:pt>
                <c:pt idx="3">
                  <c:v>25.007605633802818</c:v>
                </c:pt>
              </c:numCache>
            </c:numRef>
          </c:yVal>
          <c:smooth val="0"/>
          <c:extLst>
            <c:ext xmlns:c16="http://schemas.microsoft.com/office/drawing/2014/chart" uri="{C3380CC4-5D6E-409C-BE32-E72D297353CC}">
              <c16:uniqueId val="{00000001-1DE7-4387-9BA3-193E57990B90}"/>
            </c:ext>
          </c:extLst>
        </c:ser>
        <c:dLbls>
          <c:showLegendKey val="0"/>
          <c:showVal val="0"/>
          <c:showCatName val="0"/>
          <c:showSerName val="0"/>
          <c:showPercent val="0"/>
          <c:showBubbleSize val="0"/>
        </c:dLbls>
        <c:axId val="789124287"/>
        <c:axId val="789125247"/>
      </c:scatterChart>
      <c:valAx>
        <c:axId val="78912428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Conc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9125247"/>
        <c:crosses val="autoZero"/>
        <c:crossBetween val="midCat"/>
      </c:valAx>
      <c:valAx>
        <c:axId val="789125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Activity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912428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Activity Immobilized enzyme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'Exp7 - Beads'!$AB$35</c:f>
              <c:strCache>
                <c:ptCount val="1"/>
                <c:pt idx="0">
                  <c:v>Activity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'Exp7 - Beads'!$AA$36:$AA$39</c:f>
              <c:numCache>
                <c:formatCode>General</c:formatCode>
                <c:ptCount val="4"/>
                <c:pt idx="0">
                  <c:v>0</c:v>
                </c:pt>
                <c:pt idx="1">
                  <c:v>1.25</c:v>
                </c:pt>
                <c:pt idx="2">
                  <c:v>12.5</c:v>
                </c:pt>
                <c:pt idx="3">
                  <c:v>125</c:v>
                </c:pt>
              </c:numCache>
            </c:numRef>
          </c:xVal>
          <c:yVal>
            <c:numRef>
              <c:f>'Exp7 - Beads'!$AB$36:$AB$39</c:f>
              <c:numCache>
                <c:formatCode>0.00</c:formatCode>
                <c:ptCount val="4"/>
                <c:pt idx="0">
                  <c:v>0</c:v>
                </c:pt>
                <c:pt idx="1">
                  <c:v>0.23211267605633804</c:v>
                </c:pt>
                <c:pt idx="2">
                  <c:v>2.4685915492957746</c:v>
                </c:pt>
                <c:pt idx="3">
                  <c:v>24.947464788732397</c:v>
                </c:pt>
              </c:numCache>
            </c:numRef>
          </c:yVal>
          <c:smooth val="0"/>
          <c:extLst>
            <c:ext xmlns:c16="http://schemas.microsoft.com/office/drawing/2014/chart" uri="{C3380CC4-5D6E-409C-BE32-E72D297353CC}">
              <c16:uniqueId val="{00000001-7251-4751-8754-00A430706C21}"/>
            </c:ext>
          </c:extLst>
        </c:ser>
        <c:dLbls>
          <c:showLegendKey val="0"/>
          <c:showVal val="0"/>
          <c:showCatName val="0"/>
          <c:showSerName val="0"/>
          <c:showPercent val="0"/>
          <c:showBubbleSize val="0"/>
        </c:dLbls>
        <c:axId val="789138207"/>
        <c:axId val="789155967"/>
      </c:scatterChart>
      <c:valAx>
        <c:axId val="78913820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Conc.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9155967"/>
        <c:crosses val="autoZero"/>
        <c:crossBetween val="midCat"/>
      </c:valAx>
      <c:valAx>
        <c:axId val="7891559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Activity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913820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A4A40E-C2B1-45E3-AB3B-CD8768373363}"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9607EA0B-404E-407B-911E-2A02B0518DF8}">
      <dgm:prSet/>
      <dgm:spPr/>
      <dgm:t>
        <a:bodyPr/>
        <a:lstStyle/>
        <a:p>
          <a:r>
            <a:rPr lang="en-US" b="0" i="0"/>
            <a:t>The enzyme was mixed with the sodium alginate solution in equal volumes to bring the final concentration of sodium alginate to 1% w/v.</a:t>
          </a:r>
          <a:endParaRPr lang="en-US"/>
        </a:p>
      </dgm:t>
    </dgm:pt>
    <dgm:pt modelId="{F6414DF3-6AB8-4634-83CA-CD638221FC72}" type="parTrans" cxnId="{DFCD2D89-6E56-4B50-A37C-687C59F811C5}">
      <dgm:prSet/>
      <dgm:spPr/>
      <dgm:t>
        <a:bodyPr/>
        <a:lstStyle/>
        <a:p>
          <a:endParaRPr lang="en-US"/>
        </a:p>
      </dgm:t>
    </dgm:pt>
    <dgm:pt modelId="{0AACFFD9-5575-41C3-BBA4-554CB91B3236}" type="sibTrans" cxnId="{DFCD2D89-6E56-4B50-A37C-687C59F811C5}">
      <dgm:prSet/>
      <dgm:spPr/>
      <dgm:t>
        <a:bodyPr/>
        <a:lstStyle/>
        <a:p>
          <a:endParaRPr lang="en-US"/>
        </a:p>
      </dgm:t>
    </dgm:pt>
    <dgm:pt modelId="{67080CD5-6A01-4743-967A-F6C4C5B4B233}">
      <dgm:prSet/>
      <dgm:spPr/>
      <dgm:t>
        <a:bodyPr/>
        <a:lstStyle/>
        <a:p>
          <a:r>
            <a:rPr lang="en-US" b="0" i="0"/>
            <a:t>The resulting slurry was added drop-wise into chilled calcium chloride solution under gentle continuous stirring at 5-10 rpm using a pump or syringe.</a:t>
          </a:r>
          <a:endParaRPr lang="en-US"/>
        </a:p>
      </dgm:t>
    </dgm:pt>
    <dgm:pt modelId="{2182D633-514F-4C95-8163-23D92770D718}" type="parTrans" cxnId="{C71B7109-3A7A-44FA-AB41-A13596C04063}">
      <dgm:prSet/>
      <dgm:spPr/>
      <dgm:t>
        <a:bodyPr/>
        <a:lstStyle/>
        <a:p>
          <a:endParaRPr lang="en-US"/>
        </a:p>
      </dgm:t>
    </dgm:pt>
    <dgm:pt modelId="{EDA8CA39-A691-4685-931C-F159F34A7B12}" type="sibTrans" cxnId="{C71B7109-3A7A-44FA-AB41-A13596C04063}">
      <dgm:prSet/>
      <dgm:spPr/>
      <dgm:t>
        <a:bodyPr/>
        <a:lstStyle/>
        <a:p>
          <a:endParaRPr lang="en-US"/>
        </a:p>
      </dgm:t>
    </dgm:pt>
    <dgm:pt modelId="{82E0D187-31F9-416C-9326-87816FDB089B}">
      <dgm:prSet/>
      <dgm:spPr/>
      <dgm:t>
        <a:bodyPr/>
        <a:lstStyle/>
        <a:p>
          <a:r>
            <a:rPr lang="en-US" b="0" i="0"/>
            <a:t>The mixture was allowed to cure in calcium chloride solution for 30 minutes and then washed thoroughly with sodium acetate buffer.</a:t>
          </a:r>
          <a:endParaRPr lang="en-US"/>
        </a:p>
      </dgm:t>
    </dgm:pt>
    <dgm:pt modelId="{51A0596D-EFFE-4426-8BA7-382246085B7F}" type="parTrans" cxnId="{FEC9EA2C-76CD-438D-AEB1-A7F2726F2B04}">
      <dgm:prSet/>
      <dgm:spPr/>
      <dgm:t>
        <a:bodyPr/>
        <a:lstStyle/>
        <a:p>
          <a:endParaRPr lang="en-US"/>
        </a:p>
      </dgm:t>
    </dgm:pt>
    <dgm:pt modelId="{DDEEAC3D-5158-4B69-8EF3-8187CFF03FA7}" type="sibTrans" cxnId="{FEC9EA2C-76CD-438D-AEB1-A7F2726F2B04}">
      <dgm:prSet/>
      <dgm:spPr/>
      <dgm:t>
        <a:bodyPr/>
        <a:lstStyle/>
        <a:p>
          <a:endParaRPr lang="en-US"/>
        </a:p>
      </dgm:t>
    </dgm:pt>
    <dgm:pt modelId="{57674EE4-68FC-4635-81D1-2E3398DBDC86}">
      <dgm:prSet/>
      <dgm:spPr/>
      <dgm:t>
        <a:bodyPr/>
        <a:lstStyle/>
        <a:p>
          <a:r>
            <a:rPr lang="en-US" b="0" i="0"/>
            <a:t>The resulting calcium alginate beads were suspended in acetate buffer.</a:t>
          </a:r>
          <a:endParaRPr lang="en-US"/>
        </a:p>
      </dgm:t>
    </dgm:pt>
    <dgm:pt modelId="{B8050257-6549-415A-BB1E-B4F161185E62}" type="parTrans" cxnId="{5773642D-C84E-4794-A371-842DDCA2A4DE}">
      <dgm:prSet/>
      <dgm:spPr/>
      <dgm:t>
        <a:bodyPr/>
        <a:lstStyle/>
        <a:p>
          <a:endParaRPr lang="en-US"/>
        </a:p>
      </dgm:t>
    </dgm:pt>
    <dgm:pt modelId="{AB8B1F40-B40E-4531-B483-3F6B08F9E306}" type="sibTrans" cxnId="{5773642D-C84E-4794-A371-842DDCA2A4DE}">
      <dgm:prSet/>
      <dgm:spPr/>
      <dgm:t>
        <a:bodyPr/>
        <a:lstStyle/>
        <a:p>
          <a:endParaRPr lang="en-US"/>
        </a:p>
      </dgm:t>
    </dgm:pt>
    <dgm:pt modelId="{FF3DAF1A-960F-4F70-87F3-F37C50219A47}">
      <dgm:prSet/>
      <dgm:spPr/>
      <dgm:t>
        <a:bodyPr/>
        <a:lstStyle/>
        <a:p>
          <a:r>
            <a:rPr lang="en-US" b="0" i="0"/>
            <a:t>The diameter and weight of the beads were measured using graph paper and a weighing balance respectively.</a:t>
          </a:r>
          <a:endParaRPr lang="en-US"/>
        </a:p>
      </dgm:t>
    </dgm:pt>
    <dgm:pt modelId="{DA67B7DF-79DF-4667-8E3D-637E424EEB75}" type="parTrans" cxnId="{0C1AFEA4-8F0F-4121-8A77-EC2B734E7C9F}">
      <dgm:prSet/>
      <dgm:spPr/>
      <dgm:t>
        <a:bodyPr/>
        <a:lstStyle/>
        <a:p>
          <a:endParaRPr lang="en-US"/>
        </a:p>
      </dgm:t>
    </dgm:pt>
    <dgm:pt modelId="{9DD3A2D0-DA19-4346-BADF-6C6854A0AED1}" type="sibTrans" cxnId="{0C1AFEA4-8F0F-4121-8A77-EC2B734E7C9F}">
      <dgm:prSet/>
      <dgm:spPr/>
      <dgm:t>
        <a:bodyPr/>
        <a:lstStyle/>
        <a:p>
          <a:endParaRPr lang="en-US"/>
        </a:p>
      </dgm:t>
    </dgm:pt>
    <dgm:pt modelId="{6D450DA8-103D-4A52-B2B0-5A1251247724}">
      <dgm:prSet/>
      <dgm:spPr/>
      <dgm:t>
        <a:bodyPr/>
        <a:lstStyle/>
        <a:p>
          <a:r>
            <a:rPr lang="en-US" b="0" i="0"/>
            <a:t>For the kinetic characterization of the calcium alginate beads, three different concentrations of sucrose (equal to Km, less than Km, and greater than Km) were prepared from a stock concentration of 1 M sucrose in acetate buffer.</a:t>
          </a:r>
          <a:endParaRPr lang="en-US"/>
        </a:p>
      </dgm:t>
    </dgm:pt>
    <dgm:pt modelId="{E161E6C3-403D-4F64-8033-25C4802B01BF}" type="parTrans" cxnId="{4CEA1AB4-480E-4302-83B3-4587D2D6C2D6}">
      <dgm:prSet/>
      <dgm:spPr/>
      <dgm:t>
        <a:bodyPr/>
        <a:lstStyle/>
        <a:p>
          <a:endParaRPr lang="en-US"/>
        </a:p>
      </dgm:t>
    </dgm:pt>
    <dgm:pt modelId="{D8416B93-462C-4CE5-9C5C-A465C1E0AC27}" type="sibTrans" cxnId="{4CEA1AB4-480E-4302-83B3-4587D2D6C2D6}">
      <dgm:prSet/>
      <dgm:spPr/>
      <dgm:t>
        <a:bodyPr/>
        <a:lstStyle/>
        <a:p>
          <a:endParaRPr lang="en-US"/>
        </a:p>
      </dgm:t>
    </dgm:pt>
    <dgm:pt modelId="{031CD03B-8FED-447D-B50A-0BE98D680D8B}">
      <dgm:prSet/>
      <dgm:spPr/>
      <dgm:t>
        <a:bodyPr/>
        <a:lstStyle/>
        <a:p>
          <a:r>
            <a:rPr lang="en-US" b="0" i="0"/>
            <a:t>For each sucrose dilution, 5 µL of free or immobilized enzyme was added to 50 µL of freshly diluted sucrose solution.</a:t>
          </a:r>
          <a:endParaRPr lang="en-US"/>
        </a:p>
      </dgm:t>
    </dgm:pt>
    <dgm:pt modelId="{4F31610D-A684-4E12-835E-377E69F56302}" type="parTrans" cxnId="{0FB3C1B3-B709-48B3-BB3A-197DA7427480}">
      <dgm:prSet/>
      <dgm:spPr/>
      <dgm:t>
        <a:bodyPr/>
        <a:lstStyle/>
        <a:p>
          <a:endParaRPr lang="en-US"/>
        </a:p>
      </dgm:t>
    </dgm:pt>
    <dgm:pt modelId="{2C24D0B9-C94A-4B8D-B32A-4F09ED66DB8A}" type="sibTrans" cxnId="{0FB3C1B3-B709-48B3-BB3A-197DA7427480}">
      <dgm:prSet/>
      <dgm:spPr/>
      <dgm:t>
        <a:bodyPr/>
        <a:lstStyle/>
        <a:p>
          <a:endParaRPr lang="en-US"/>
        </a:p>
      </dgm:t>
    </dgm:pt>
    <dgm:pt modelId="{D61C6034-7558-4FA5-BC45-645188987948}">
      <dgm:prSet/>
      <dgm:spPr/>
      <dgm:t>
        <a:bodyPr/>
        <a:lstStyle/>
        <a:p>
          <a:r>
            <a:rPr lang="en-US" b="0" i="0"/>
            <a:t>The mixture was then incubated at 30°C for 5 minutes.</a:t>
          </a:r>
          <a:endParaRPr lang="en-US"/>
        </a:p>
      </dgm:t>
    </dgm:pt>
    <dgm:pt modelId="{C096DC7E-DF42-4399-811C-3DA7185A26D8}" type="parTrans" cxnId="{9B5F2591-DCAB-4E03-94FD-278E9ACB7200}">
      <dgm:prSet/>
      <dgm:spPr/>
      <dgm:t>
        <a:bodyPr/>
        <a:lstStyle/>
        <a:p>
          <a:endParaRPr lang="en-US"/>
        </a:p>
      </dgm:t>
    </dgm:pt>
    <dgm:pt modelId="{CA1254D0-03ED-4C3D-90D8-A9A429D67808}" type="sibTrans" cxnId="{9B5F2591-DCAB-4E03-94FD-278E9ACB7200}">
      <dgm:prSet/>
      <dgm:spPr/>
      <dgm:t>
        <a:bodyPr/>
        <a:lstStyle/>
        <a:p>
          <a:endParaRPr lang="en-US"/>
        </a:p>
      </dgm:t>
    </dgm:pt>
    <dgm:pt modelId="{4E4CE03A-17C4-404C-8B11-D465E6471F9F}">
      <dgm:prSet/>
      <dgm:spPr/>
      <dgm:t>
        <a:bodyPr/>
        <a:lstStyle/>
        <a:p>
          <a:r>
            <a:rPr lang="en-US" b="0" i="0"/>
            <a:t>After incubation, 200 µL of alkaline DNS was added to the mixture.</a:t>
          </a:r>
          <a:endParaRPr lang="en-US"/>
        </a:p>
      </dgm:t>
    </dgm:pt>
    <dgm:pt modelId="{2061671B-EB6C-47B2-8EAF-613998E593BC}" type="parTrans" cxnId="{0F91879F-4C98-423B-9140-32BF4FC41EC7}">
      <dgm:prSet/>
      <dgm:spPr/>
      <dgm:t>
        <a:bodyPr/>
        <a:lstStyle/>
        <a:p>
          <a:endParaRPr lang="en-US"/>
        </a:p>
      </dgm:t>
    </dgm:pt>
    <dgm:pt modelId="{ADA6195E-440C-4E91-979A-27DCE690FE56}" type="sibTrans" cxnId="{0F91879F-4C98-423B-9140-32BF4FC41EC7}">
      <dgm:prSet/>
      <dgm:spPr/>
      <dgm:t>
        <a:bodyPr/>
        <a:lstStyle/>
        <a:p>
          <a:endParaRPr lang="en-US"/>
        </a:p>
      </dgm:t>
    </dgm:pt>
    <dgm:pt modelId="{16477E91-DE65-4323-9D4A-09AE8FFA7C1D}">
      <dgm:prSet/>
      <dgm:spPr/>
      <dgm:t>
        <a:bodyPr/>
        <a:lstStyle/>
        <a:p>
          <a:r>
            <a:rPr lang="en-US" b="0" i="0"/>
            <a:t>The mixture was then incubated at 90°C for 5 minutes.</a:t>
          </a:r>
          <a:endParaRPr lang="en-US"/>
        </a:p>
      </dgm:t>
    </dgm:pt>
    <dgm:pt modelId="{6CB7EF13-6C86-40C1-97A2-DD2BA86007C7}" type="parTrans" cxnId="{5258154E-59F5-46F6-8470-4385CAA9AF81}">
      <dgm:prSet/>
      <dgm:spPr/>
      <dgm:t>
        <a:bodyPr/>
        <a:lstStyle/>
        <a:p>
          <a:endParaRPr lang="en-US"/>
        </a:p>
      </dgm:t>
    </dgm:pt>
    <dgm:pt modelId="{9D2F0A91-98DE-4260-9A14-9F0669F76EDA}" type="sibTrans" cxnId="{5258154E-59F5-46F6-8470-4385CAA9AF81}">
      <dgm:prSet/>
      <dgm:spPr/>
      <dgm:t>
        <a:bodyPr/>
        <a:lstStyle/>
        <a:p>
          <a:endParaRPr lang="en-US"/>
        </a:p>
      </dgm:t>
    </dgm:pt>
    <dgm:pt modelId="{4B431C5F-5F52-4B5B-BA14-0F8013B6C23D}">
      <dgm:prSet/>
      <dgm:spPr/>
      <dgm:t>
        <a:bodyPr/>
        <a:lstStyle/>
        <a:p>
          <a:r>
            <a:rPr lang="en-US" b="0" i="0"/>
            <a:t>Next, 200 µL of 50 mM acetate buffer at pH 4.8 was added to the mixture.</a:t>
          </a:r>
          <a:endParaRPr lang="en-US"/>
        </a:p>
      </dgm:t>
    </dgm:pt>
    <dgm:pt modelId="{109F2937-9BAD-443E-A5A6-6368A4E23059}" type="parTrans" cxnId="{991F5741-7E7C-49DB-8E8C-DE8FF9ACD900}">
      <dgm:prSet/>
      <dgm:spPr/>
      <dgm:t>
        <a:bodyPr/>
        <a:lstStyle/>
        <a:p>
          <a:endParaRPr lang="en-US"/>
        </a:p>
      </dgm:t>
    </dgm:pt>
    <dgm:pt modelId="{E02CE6D9-3332-464E-B6C3-3FC063D771D2}" type="sibTrans" cxnId="{991F5741-7E7C-49DB-8E8C-DE8FF9ACD900}">
      <dgm:prSet/>
      <dgm:spPr/>
      <dgm:t>
        <a:bodyPr/>
        <a:lstStyle/>
        <a:p>
          <a:endParaRPr lang="en-US"/>
        </a:p>
      </dgm:t>
    </dgm:pt>
    <dgm:pt modelId="{3AE6B2D4-2C31-4376-A01F-8BB2E812A720}">
      <dgm:prSet/>
      <dgm:spPr/>
      <dgm:t>
        <a:bodyPr/>
        <a:lstStyle/>
        <a:p>
          <a:r>
            <a:rPr lang="en-US" b="0" i="0"/>
            <a:t>A blank sample (no sucrose) was also prepared and treated with DNS and acetate buffer.</a:t>
          </a:r>
          <a:endParaRPr lang="en-US"/>
        </a:p>
      </dgm:t>
    </dgm:pt>
    <dgm:pt modelId="{5B208A2D-E773-41E2-8E51-2FA107C65DA3}" type="parTrans" cxnId="{DE240759-6C76-46D2-AF36-C69D1A951504}">
      <dgm:prSet/>
      <dgm:spPr/>
      <dgm:t>
        <a:bodyPr/>
        <a:lstStyle/>
        <a:p>
          <a:endParaRPr lang="en-US"/>
        </a:p>
      </dgm:t>
    </dgm:pt>
    <dgm:pt modelId="{7DF3DCC6-BE7F-4A48-A247-6C5B09325DD8}" type="sibTrans" cxnId="{DE240759-6C76-46D2-AF36-C69D1A951504}">
      <dgm:prSet/>
      <dgm:spPr/>
      <dgm:t>
        <a:bodyPr/>
        <a:lstStyle/>
        <a:p>
          <a:endParaRPr lang="en-US"/>
        </a:p>
      </dgm:t>
    </dgm:pt>
    <dgm:pt modelId="{27615D90-608F-4706-B340-295B7629DF97}">
      <dgm:prSet/>
      <dgm:spPr/>
      <dgm:t>
        <a:bodyPr/>
        <a:lstStyle/>
        <a:p>
          <a:r>
            <a:rPr lang="en-US" b="0" i="0"/>
            <a:t>The absorbance readings were recorded at 540 nm for all samples, and the enzyme activity was calculated using a standard curve.</a:t>
          </a:r>
          <a:endParaRPr lang="en-US"/>
        </a:p>
      </dgm:t>
    </dgm:pt>
    <dgm:pt modelId="{4C0663FB-9ECC-4F5E-8D27-D859C6DA2396}" type="parTrans" cxnId="{1B439C57-8321-4479-A120-E1301A2E2E29}">
      <dgm:prSet/>
      <dgm:spPr/>
      <dgm:t>
        <a:bodyPr/>
        <a:lstStyle/>
        <a:p>
          <a:endParaRPr lang="en-US"/>
        </a:p>
      </dgm:t>
    </dgm:pt>
    <dgm:pt modelId="{BE81C7A1-208F-4CAD-B51B-DED1ED8E9E34}" type="sibTrans" cxnId="{1B439C57-8321-4479-A120-E1301A2E2E29}">
      <dgm:prSet/>
      <dgm:spPr/>
      <dgm:t>
        <a:bodyPr/>
        <a:lstStyle/>
        <a:p>
          <a:endParaRPr lang="en-US"/>
        </a:p>
      </dgm:t>
    </dgm:pt>
    <dgm:pt modelId="{AA3DF91F-60C8-42F3-8926-5793597BB341}" type="pres">
      <dgm:prSet presAssocID="{62A4A40E-C2B1-45E3-AB3B-CD8768373363}" presName="diagram" presStyleCnt="0">
        <dgm:presLayoutVars>
          <dgm:dir/>
          <dgm:resizeHandles val="exact"/>
        </dgm:presLayoutVars>
      </dgm:prSet>
      <dgm:spPr/>
    </dgm:pt>
    <dgm:pt modelId="{4573A242-D780-497E-B1B9-E6592319E958}" type="pres">
      <dgm:prSet presAssocID="{9607EA0B-404E-407B-911E-2A02B0518DF8}" presName="node" presStyleLbl="node1" presStyleIdx="0" presStyleCnt="13">
        <dgm:presLayoutVars>
          <dgm:bulletEnabled val="1"/>
        </dgm:presLayoutVars>
      </dgm:prSet>
      <dgm:spPr/>
    </dgm:pt>
    <dgm:pt modelId="{AA4710D1-1EF2-4B77-91A7-1C4D3068B115}" type="pres">
      <dgm:prSet presAssocID="{0AACFFD9-5575-41C3-BBA4-554CB91B3236}" presName="sibTrans" presStyleCnt="0"/>
      <dgm:spPr/>
    </dgm:pt>
    <dgm:pt modelId="{6D4AA2C0-7C6D-41BF-B4A8-7136108623CD}" type="pres">
      <dgm:prSet presAssocID="{67080CD5-6A01-4743-967A-F6C4C5B4B233}" presName="node" presStyleLbl="node1" presStyleIdx="1" presStyleCnt="13">
        <dgm:presLayoutVars>
          <dgm:bulletEnabled val="1"/>
        </dgm:presLayoutVars>
      </dgm:prSet>
      <dgm:spPr/>
    </dgm:pt>
    <dgm:pt modelId="{B622CB7C-3DB2-49C0-8164-13DE8033EF33}" type="pres">
      <dgm:prSet presAssocID="{EDA8CA39-A691-4685-931C-F159F34A7B12}" presName="sibTrans" presStyleCnt="0"/>
      <dgm:spPr/>
    </dgm:pt>
    <dgm:pt modelId="{B7118520-E894-404C-992C-EDF2E820020B}" type="pres">
      <dgm:prSet presAssocID="{82E0D187-31F9-416C-9326-87816FDB089B}" presName="node" presStyleLbl="node1" presStyleIdx="2" presStyleCnt="13">
        <dgm:presLayoutVars>
          <dgm:bulletEnabled val="1"/>
        </dgm:presLayoutVars>
      </dgm:prSet>
      <dgm:spPr/>
    </dgm:pt>
    <dgm:pt modelId="{A9361A29-F9D3-456C-90A4-B4E7A8C20970}" type="pres">
      <dgm:prSet presAssocID="{DDEEAC3D-5158-4B69-8EF3-8187CFF03FA7}" presName="sibTrans" presStyleCnt="0"/>
      <dgm:spPr/>
    </dgm:pt>
    <dgm:pt modelId="{8F560302-EFF7-413C-B390-78CD3A8EEEC0}" type="pres">
      <dgm:prSet presAssocID="{57674EE4-68FC-4635-81D1-2E3398DBDC86}" presName="node" presStyleLbl="node1" presStyleIdx="3" presStyleCnt="13">
        <dgm:presLayoutVars>
          <dgm:bulletEnabled val="1"/>
        </dgm:presLayoutVars>
      </dgm:prSet>
      <dgm:spPr/>
    </dgm:pt>
    <dgm:pt modelId="{5F26FFFD-225D-4169-919E-9DAB8602C2A2}" type="pres">
      <dgm:prSet presAssocID="{AB8B1F40-B40E-4531-B483-3F6B08F9E306}" presName="sibTrans" presStyleCnt="0"/>
      <dgm:spPr/>
    </dgm:pt>
    <dgm:pt modelId="{8849098A-F430-48D0-9FA1-40F0FF3B381A}" type="pres">
      <dgm:prSet presAssocID="{FF3DAF1A-960F-4F70-87F3-F37C50219A47}" presName="node" presStyleLbl="node1" presStyleIdx="4" presStyleCnt="13">
        <dgm:presLayoutVars>
          <dgm:bulletEnabled val="1"/>
        </dgm:presLayoutVars>
      </dgm:prSet>
      <dgm:spPr/>
    </dgm:pt>
    <dgm:pt modelId="{F7070FF2-9C96-41D7-B0B0-A29B1FD56A1E}" type="pres">
      <dgm:prSet presAssocID="{9DD3A2D0-DA19-4346-BADF-6C6854A0AED1}" presName="sibTrans" presStyleCnt="0"/>
      <dgm:spPr/>
    </dgm:pt>
    <dgm:pt modelId="{948C06F7-DBF2-4EE7-9D5D-E4900ABE754A}" type="pres">
      <dgm:prSet presAssocID="{6D450DA8-103D-4A52-B2B0-5A1251247724}" presName="node" presStyleLbl="node1" presStyleIdx="5" presStyleCnt="13">
        <dgm:presLayoutVars>
          <dgm:bulletEnabled val="1"/>
        </dgm:presLayoutVars>
      </dgm:prSet>
      <dgm:spPr/>
    </dgm:pt>
    <dgm:pt modelId="{AEC9F9EC-F98C-4CFB-8B06-CDFF9A78CA74}" type="pres">
      <dgm:prSet presAssocID="{D8416B93-462C-4CE5-9C5C-A465C1E0AC27}" presName="sibTrans" presStyleCnt="0"/>
      <dgm:spPr/>
    </dgm:pt>
    <dgm:pt modelId="{636C9D11-A0BD-4837-A6C9-6F183419F469}" type="pres">
      <dgm:prSet presAssocID="{031CD03B-8FED-447D-B50A-0BE98D680D8B}" presName="node" presStyleLbl="node1" presStyleIdx="6" presStyleCnt="13">
        <dgm:presLayoutVars>
          <dgm:bulletEnabled val="1"/>
        </dgm:presLayoutVars>
      </dgm:prSet>
      <dgm:spPr/>
    </dgm:pt>
    <dgm:pt modelId="{9DD04793-1FA4-4BD5-B85E-E2B062D0BD18}" type="pres">
      <dgm:prSet presAssocID="{2C24D0B9-C94A-4B8D-B32A-4F09ED66DB8A}" presName="sibTrans" presStyleCnt="0"/>
      <dgm:spPr/>
    </dgm:pt>
    <dgm:pt modelId="{D84D2C03-83B1-4E4C-957A-A1F37070A239}" type="pres">
      <dgm:prSet presAssocID="{D61C6034-7558-4FA5-BC45-645188987948}" presName="node" presStyleLbl="node1" presStyleIdx="7" presStyleCnt="13">
        <dgm:presLayoutVars>
          <dgm:bulletEnabled val="1"/>
        </dgm:presLayoutVars>
      </dgm:prSet>
      <dgm:spPr/>
    </dgm:pt>
    <dgm:pt modelId="{93CE0A3A-B831-468E-8263-87965B921774}" type="pres">
      <dgm:prSet presAssocID="{CA1254D0-03ED-4C3D-90D8-A9A429D67808}" presName="sibTrans" presStyleCnt="0"/>
      <dgm:spPr/>
    </dgm:pt>
    <dgm:pt modelId="{3E9AA51B-579F-4FF0-81E5-184A8AE55759}" type="pres">
      <dgm:prSet presAssocID="{4E4CE03A-17C4-404C-8B11-D465E6471F9F}" presName="node" presStyleLbl="node1" presStyleIdx="8" presStyleCnt="13">
        <dgm:presLayoutVars>
          <dgm:bulletEnabled val="1"/>
        </dgm:presLayoutVars>
      </dgm:prSet>
      <dgm:spPr/>
    </dgm:pt>
    <dgm:pt modelId="{EEC2709D-3966-41A3-94EF-956068B6059B}" type="pres">
      <dgm:prSet presAssocID="{ADA6195E-440C-4E91-979A-27DCE690FE56}" presName="sibTrans" presStyleCnt="0"/>
      <dgm:spPr/>
    </dgm:pt>
    <dgm:pt modelId="{1BF9163C-D718-44B9-9538-C69E2E450133}" type="pres">
      <dgm:prSet presAssocID="{16477E91-DE65-4323-9D4A-09AE8FFA7C1D}" presName="node" presStyleLbl="node1" presStyleIdx="9" presStyleCnt="13">
        <dgm:presLayoutVars>
          <dgm:bulletEnabled val="1"/>
        </dgm:presLayoutVars>
      </dgm:prSet>
      <dgm:spPr/>
    </dgm:pt>
    <dgm:pt modelId="{0EB1AFB6-671F-4115-99A8-6F666D6CBE44}" type="pres">
      <dgm:prSet presAssocID="{9D2F0A91-98DE-4260-9A14-9F0669F76EDA}" presName="sibTrans" presStyleCnt="0"/>
      <dgm:spPr/>
    </dgm:pt>
    <dgm:pt modelId="{67BA54A2-67A7-4455-80F8-EB2460A25284}" type="pres">
      <dgm:prSet presAssocID="{4B431C5F-5F52-4B5B-BA14-0F8013B6C23D}" presName="node" presStyleLbl="node1" presStyleIdx="10" presStyleCnt="13">
        <dgm:presLayoutVars>
          <dgm:bulletEnabled val="1"/>
        </dgm:presLayoutVars>
      </dgm:prSet>
      <dgm:spPr/>
    </dgm:pt>
    <dgm:pt modelId="{0964F06E-15FD-4DE3-8CB3-0A4BE7BB1BAD}" type="pres">
      <dgm:prSet presAssocID="{E02CE6D9-3332-464E-B6C3-3FC063D771D2}" presName="sibTrans" presStyleCnt="0"/>
      <dgm:spPr/>
    </dgm:pt>
    <dgm:pt modelId="{90E184B5-35B5-4840-B758-23281CCF2782}" type="pres">
      <dgm:prSet presAssocID="{3AE6B2D4-2C31-4376-A01F-8BB2E812A720}" presName="node" presStyleLbl="node1" presStyleIdx="11" presStyleCnt="13">
        <dgm:presLayoutVars>
          <dgm:bulletEnabled val="1"/>
        </dgm:presLayoutVars>
      </dgm:prSet>
      <dgm:spPr/>
    </dgm:pt>
    <dgm:pt modelId="{4D8E61D8-1062-41D7-84B1-545EC5152254}" type="pres">
      <dgm:prSet presAssocID="{7DF3DCC6-BE7F-4A48-A247-6C5B09325DD8}" presName="sibTrans" presStyleCnt="0"/>
      <dgm:spPr/>
    </dgm:pt>
    <dgm:pt modelId="{C676ABC0-663E-45F6-BF31-40BA51B07469}" type="pres">
      <dgm:prSet presAssocID="{27615D90-608F-4706-B340-295B7629DF97}" presName="node" presStyleLbl="node1" presStyleIdx="12" presStyleCnt="13">
        <dgm:presLayoutVars>
          <dgm:bulletEnabled val="1"/>
        </dgm:presLayoutVars>
      </dgm:prSet>
      <dgm:spPr/>
    </dgm:pt>
  </dgm:ptLst>
  <dgm:cxnLst>
    <dgm:cxn modelId="{C71B7109-3A7A-44FA-AB41-A13596C04063}" srcId="{62A4A40E-C2B1-45E3-AB3B-CD8768373363}" destId="{67080CD5-6A01-4743-967A-F6C4C5B4B233}" srcOrd="1" destOrd="0" parTransId="{2182D633-514F-4C95-8163-23D92770D718}" sibTransId="{EDA8CA39-A691-4685-931C-F159F34A7B12}"/>
    <dgm:cxn modelId="{7F339D0E-C4F5-4D60-B9A6-AC350F12564E}" type="presOf" srcId="{27615D90-608F-4706-B340-295B7629DF97}" destId="{C676ABC0-663E-45F6-BF31-40BA51B07469}" srcOrd="0" destOrd="0" presId="urn:microsoft.com/office/officeart/2005/8/layout/default"/>
    <dgm:cxn modelId="{592E8918-EE20-4C68-A0D1-B9F5E76B20E3}" type="presOf" srcId="{4B431C5F-5F52-4B5B-BA14-0F8013B6C23D}" destId="{67BA54A2-67A7-4455-80F8-EB2460A25284}" srcOrd="0" destOrd="0" presId="urn:microsoft.com/office/officeart/2005/8/layout/default"/>
    <dgm:cxn modelId="{374F4321-171A-4EAB-A772-29AA57808D28}" type="presOf" srcId="{67080CD5-6A01-4743-967A-F6C4C5B4B233}" destId="{6D4AA2C0-7C6D-41BF-B4A8-7136108623CD}" srcOrd="0" destOrd="0" presId="urn:microsoft.com/office/officeart/2005/8/layout/default"/>
    <dgm:cxn modelId="{FEC9EA2C-76CD-438D-AEB1-A7F2726F2B04}" srcId="{62A4A40E-C2B1-45E3-AB3B-CD8768373363}" destId="{82E0D187-31F9-416C-9326-87816FDB089B}" srcOrd="2" destOrd="0" parTransId="{51A0596D-EFFE-4426-8BA7-382246085B7F}" sibTransId="{DDEEAC3D-5158-4B69-8EF3-8187CFF03FA7}"/>
    <dgm:cxn modelId="{5773642D-C84E-4794-A371-842DDCA2A4DE}" srcId="{62A4A40E-C2B1-45E3-AB3B-CD8768373363}" destId="{57674EE4-68FC-4635-81D1-2E3398DBDC86}" srcOrd="3" destOrd="0" parTransId="{B8050257-6549-415A-BB1E-B4F161185E62}" sibTransId="{AB8B1F40-B40E-4531-B483-3F6B08F9E306}"/>
    <dgm:cxn modelId="{991F5741-7E7C-49DB-8E8C-DE8FF9ACD900}" srcId="{62A4A40E-C2B1-45E3-AB3B-CD8768373363}" destId="{4B431C5F-5F52-4B5B-BA14-0F8013B6C23D}" srcOrd="10" destOrd="0" parTransId="{109F2937-9BAD-443E-A5A6-6368A4E23059}" sibTransId="{E02CE6D9-3332-464E-B6C3-3FC063D771D2}"/>
    <dgm:cxn modelId="{DAADE768-3BE8-43D3-A210-F77643534E54}" type="presOf" srcId="{3AE6B2D4-2C31-4376-A01F-8BB2E812A720}" destId="{90E184B5-35B5-4840-B758-23281CCF2782}" srcOrd="0" destOrd="0" presId="urn:microsoft.com/office/officeart/2005/8/layout/default"/>
    <dgm:cxn modelId="{4E541569-5870-417A-9EEC-95AABE89D9CC}" type="presOf" srcId="{82E0D187-31F9-416C-9326-87816FDB089B}" destId="{B7118520-E894-404C-992C-EDF2E820020B}" srcOrd="0" destOrd="0" presId="urn:microsoft.com/office/officeart/2005/8/layout/default"/>
    <dgm:cxn modelId="{0176326B-F477-46A6-8861-0116A91E6174}" type="presOf" srcId="{031CD03B-8FED-447D-B50A-0BE98D680D8B}" destId="{636C9D11-A0BD-4837-A6C9-6F183419F469}" srcOrd="0" destOrd="0" presId="urn:microsoft.com/office/officeart/2005/8/layout/default"/>
    <dgm:cxn modelId="{A963824B-94F7-4B90-89C9-9B44BDB4CF85}" type="presOf" srcId="{16477E91-DE65-4323-9D4A-09AE8FFA7C1D}" destId="{1BF9163C-D718-44B9-9538-C69E2E450133}" srcOrd="0" destOrd="0" presId="urn:microsoft.com/office/officeart/2005/8/layout/default"/>
    <dgm:cxn modelId="{5258154E-59F5-46F6-8470-4385CAA9AF81}" srcId="{62A4A40E-C2B1-45E3-AB3B-CD8768373363}" destId="{16477E91-DE65-4323-9D4A-09AE8FFA7C1D}" srcOrd="9" destOrd="0" parTransId="{6CB7EF13-6C86-40C1-97A2-DD2BA86007C7}" sibTransId="{9D2F0A91-98DE-4260-9A14-9F0669F76EDA}"/>
    <dgm:cxn modelId="{1B439C57-8321-4479-A120-E1301A2E2E29}" srcId="{62A4A40E-C2B1-45E3-AB3B-CD8768373363}" destId="{27615D90-608F-4706-B340-295B7629DF97}" srcOrd="12" destOrd="0" parTransId="{4C0663FB-9ECC-4F5E-8D27-D859C6DA2396}" sibTransId="{BE81C7A1-208F-4CAD-B51B-DED1ED8E9E34}"/>
    <dgm:cxn modelId="{DE240759-6C76-46D2-AF36-C69D1A951504}" srcId="{62A4A40E-C2B1-45E3-AB3B-CD8768373363}" destId="{3AE6B2D4-2C31-4376-A01F-8BB2E812A720}" srcOrd="11" destOrd="0" parTransId="{5B208A2D-E773-41E2-8E51-2FA107C65DA3}" sibTransId="{7DF3DCC6-BE7F-4A48-A247-6C5B09325DD8}"/>
    <dgm:cxn modelId="{98E7567C-F9E4-46B1-872E-7E6287ED7F5D}" type="presOf" srcId="{9607EA0B-404E-407B-911E-2A02B0518DF8}" destId="{4573A242-D780-497E-B1B9-E6592319E958}" srcOrd="0" destOrd="0" presId="urn:microsoft.com/office/officeart/2005/8/layout/default"/>
    <dgm:cxn modelId="{29A4E088-D59B-4E10-BF6A-92F36F32B464}" type="presOf" srcId="{6D450DA8-103D-4A52-B2B0-5A1251247724}" destId="{948C06F7-DBF2-4EE7-9D5D-E4900ABE754A}" srcOrd="0" destOrd="0" presId="urn:microsoft.com/office/officeart/2005/8/layout/default"/>
    <dgm:cxn modelId="{DFCD2D89-6E56-4B50-A37C-687C59F811C5}" srcId="{62A4A40E-C2B1-45E3-AB3B-CD8768373363}" destId="{9607EA0B-404E-407B-911E-2A02B0518DF8}" srcOrd="0" destOrd="0" parTransId="{F6414DF3-6AB8-4634-83CA-CD638221FC72}" sibTransId="{0AACFFD9-5575-41C3-BBA4-554CB91B3236}"/>
    <dgm:cxn modelId="{9B5F2591-DCAB-4E03-94FD-278E9ACB7200}" srcId="{62A4A40E-C2B1-45E3-AB3B-CD8768373363}" destId="{D61C6034-7558-4FA5-BC45-645188987948}" srcOrd="7" destOrd="0" parTransId="{C096DC7E-DF42-4399-811C-3DA7185A26D8}" sibTransId="{CA1254D0-03ED-4C3D-90D8-A9A429D67808}"/>
    <dgm:cxn modelId="{0F91879F-4C98-423B-9140-32BF4FC41EC7}" srcId="{62A4A40E-C2B1-45E3-AB3B-CD8768373363}" destId="{4E4CE03A-17C4-404C-8B11-D465E6471F9F}" srcOrd="8" destOrd="0" parTransId="{2061671B-EB6C-47B2-8EAF-613998E593BC}" sibTransId="{ADA6195E-440C-4E91-979A-27DCE690FE56}"/>
    <dgm:cxn modelId="{B16C909F-71CB-4852-A933-01615AC994FE}" type="presOf" srcId="{57674EE4-68FC-4635-81D1-2E3398DBDC86}" destId="{8F560302-EFF7-413C-B390-78CD3A8EEEC0}" srcOrd="0" destOrd="0" presId="urn:microsoft.com/office/officeart/2005/8/layout/default"/>
    <dgm:cxn modelId="{0C1AFEA4-8F0F-4121-8A77-EC2B734E7C9F}" srcId="{62A4A40E-C2B1-45E3-AB3B-CD8768373363}" destId="{FF3DAF1A-960F-4F70-87F3-F37C50219A47}" srcOrd="4" destOrd="0" parTransId="{DA67B7DF-79DF-4667-8E3D-637E424EEB75}" sibTransId="{9DD3A2D0-DA19-4346-BADF-6C6854A0AED1}"/>
    <dgm:cxn modelId="{0FB3C1B3-B709-48B3-BB3A-197DA7427480}" srcId="{62A4A40E-C2B1-45E3-AB3B-CD8768373363}" destId="{031CD03B-8FED-447D-B50A-0BE98D680D8B}" srcOrd="6" destOrd="0" parTransId="{4F31610D-A684-4E12-835E-377E69F56302}" sibTransId="{2C24D0B9-C94A-4B8D-B32A-4F09ED66DB8A}"/>
    <dgm:cxn modelId="{4CEA1AB4-480E-4302-83B3-4587D2D6C2D6}" srcId="{62A4A40E-C2B1-45E3-AB3B-CD8768373363}" destId="{6D450DA8-103D-4A52-B2B0-5A1251247724}" srcOrd="5" destOrd="0" parTransId="{E161E6C3-403D-4F64-8033-25C4802B01BF}" sibTransId="{D8416B93-462C-4CE5-9C5C-A465C1E0AC27}"/>
    <dgm:cxn modelId="{C90704B5-CA28-4813-B30B-874B78E79DCC}" type="presOf" srcId="{62A4A40E-C2B1-45E3-AB3B-CD8768373363}" destId="{AA3DF91F-60C8-42F3-8926-5793597BB341}" srcOrd="0" destOrd="0" presId="urn:microsoft.com/office/officeart/2005/8/layout/default"/>
    <dgm:cxn modelId="{1639C4ED-F7C5-41D5-B675-E0F82D187EC5}" type="presOf" srcId="{D61C6034-7558-4FA5-BC45-645188987948}" destId="{D84D2C03-83B1-4E4C-957A-A1F37070A239}" srcOrd="0" destOrd="0" presId="urn:microsoft.com/office/officeart/2005/8/layout/default"/>
    <dgm:cxn modelId="{0BA08DF8-8B12-4A46-B05E-274DCEADB693}" type="presOf" srcId="{4E4CE03A-17C4-404C-8B11-D465E6471F9F}" destId="{3E9AA51B-579F-4FF0-81E5-184A8AE55759}" srcOrd="0" destOrd="0" presId="urn:microsoft.com/office/officeart/2005/8/layout/default"/>
    <dgm:cxn modelId="{2BC335FC-2013-4198-82BC-E25FB5C2EC7A}" type="presOf" srcId="{FF3DAF1A-960F-4F70-87F3-F37C50219A47}" destId="{8849098A-F430-48D0-9FA1-40F0FF3B381A}" srcOrd="0" destOrd="0" presId="urn:microsoft.com/office/officeart/2005/8/layout/default"/>
    <dgm:cxn modelId="{36FEFBF7-2B15-48E7-84FB-808FC6DD6FAB}" type="presParOf" srcId="{AA3DF91F-60C8-42F3-8926-5793597BB341}" destId="{4573A242-D780-497E-B1B9-E6592319E958}" srcOrd="0" destOrd="0" presId="urn:microsoft.com/office/officeart/2005/8/layout/default"/>
    <dgm:cxn modelId="{C9D833CA-EE3D-4276-AF46-97ECE241C5D9}" type="presParOf" srcId="{AA3DF91F-60C8-42F3-8926-5793597BB341}" destId="{AA4710D1-1EF2-4B77-91A7-1C4D3068B115}" srcOrd="1" destOrd="0" presId="urn:microsoft.com/office/officeart/2005/8/layout/default"/>
    <dgm:cxn modelId="{8B6F17E6-214C-44EB-90FC-0D4AF1EA1530}" type="presParOf" srcId="{AA3DF91F-60C8-42F3-8926-5793597BB341}" destId="{6D4AA2C0-7C6D-41BF-B4A8-7136108623CD}" srcOrd="2" destOrd="0" presId="urn:microsoft.com/office/officeart/2005/8/layout/default"/>
    <dgm:cxn modelId="{620DCE3E-FE45-4E98-B39B-2EED15B616F6}" type="presParOf" srcId="{AA3DF91F-60C8-42F3-8926-5793597BB341}" destId="{B622CB7C-3DB2-49C0-8164-13DE8033EF33}" srcOrd="3" destOrd="0" presId="urn:microsoft.com/office/officeart/2005/8/layout/default"/>
    <dgm:cxn modelId="{11200F42-EB03-44CD-98DA-4FCBB023E1D4}" type="presParOf" srcId="{AA3DF91F-60C8-42F3-8926-5793597BB341}" destId="{B7118520-E894-404C-992C-EDF2E820020B}" srcOrd="4" destOrd="0" presId="urn:microsoft.com/office/officeart/2005/8/layout/default"/>
    <dgm:cxn modelId="{A8A67141-35A6-4F3D-B8F8-4967063D9762}" type="presParOf" srcId="{AA3DF91F-60C8-42F3-8926-5793597BB341}" destId="{A9361A29-F9D3-456C-90A4-B4E7A8C20970}" srcOrd="5" destOrd="0" presId="urn:microsoft.com/office/officeart/2005/8/layout/default"/>
    <dgm:cxn modelId="{8F671D1D-FDD0-4DA4-9CBF-54543178D051}" type="presParOf" srcId="{AA3DF91F-60C8-42F3-8926-5793597BB341}" destId="{8F560302-EFF7-413C-B390-78CD3A8EEEC0}" srcOrd="6" destOrd="0" presId="urn:microsoft.com/office/officeart/2005/8/layout/default"/>
    <dgm:cxn modelId="{076A20D3-3692-4753-9757-83604C91CA28}" type="presParOf" srcId="{AA3DF91F-60C8-42F3-8926-5793597BB341}" destId="{5F26FFFD-225D-4169-919E-9DAB8602C2A2}" srcOrd="7" destOrd="0" presId="urn:microsoft.com/office/officeart/2005/8/layout/default"/>
    <dgm:cxn modelId="{C1746CC9-7557-4B1F-A978-CDEF848BF244}" type="presParOf" srcId="{AA3DF91F-60C8-42F3-8926-5793597BB341}" destId="{8849098A-F430-48D0-9FA1-40F0FF3B381A}" srcOrd="8" destOrd="0" presId="urn:microsoft.com/office/officeart/2005/8/layout/default"/>
    <dgm:cxn modelId="{0693E29A-44DD-4EBA-98B0-D9A0C4F46983}" type="presParOf" srcId="{AA3DF91F-60C8-42F3-8926-5793597BB341}" destId="{F7070FF2-9C96-41D7-B0B0-A29B1FD56A1E}" srcOrd="9" destOrd="0" presId="urn:microsoft.com/office/officeart/2005/8/layout/default"/>
    <dgm:cxn modelId="{8A1ED3DE-C9E8-40AC-8DFA-A17792466883}" type="presParOf" srcId="{AA3DF91F-60C8-42F3-8926-5793597BB341}" destId="{948C06F7-DBF2-4EE7-9D5D-E4900ABE754A}" srcOrd="10" destOrd="0" presId="urn:microsoft.com/office/officeart/2005/8/layout/default"/>
    <dgm:cxn modelId="{2C362A26-9CC0-4886-8AEF-D0C84A16A95E}" type="presParOf" srcId="{AA3DF91F-60C8-42F3-8926-5793597BB341}" destId="{AEC9F9EC-F98C-4CFB-8B06-CDFF9A78CA74}" srcOrd="11" destOrd="0" presId="urn:microsoft.com/office/officeart/2005/8/layout/default"/>
    <dgm:cxn modelId="{6F95F624-0953-4840-8AC6-84E1E8071670}" type="presParOf" srcId="{AA3DF91F-60C8-42F3-8926-5793597BB341}" destId="{636C9D11-A0BD-4837-A6C9-6F183419F469}" srcOrd="12" destOrd="0" presId="urn:microsoft.com/office/officeart/2005/8/layout/default"/>
    <dgm:cxn modelId="{6A44288F-7ED4-4C88-BF37-B50D8F79FDB4}" type="presParOf" srcId="{AA3DF91F-60C8-42F3-8926-5793597BB341}" destId="{9DD04793-1FA4-4BD5-B85E-E2B062D0BD18}" srcOrd="13" destOrd="0" presId="urn:microsoft.com/office/officeart/2005/8/layout/default"/>
    <dgm:cxn modelId="{1DE3C7C8-DD5C-4A72-ADA1-74BC0D702872}" type="presParOf" srcId="{AA3DF91F-60C8-42F3-8926-5793597BB341}" destId="{D84D2C03-83B1-4E4C-957A-A1F37070A239}" srcOrd="14" destOrd="0" presId="urn:microsoft.com/office/officeart/2005/8/layout/default"/>
    <dgm:cxn modelId="{5C2FA68B-1B49-4EBC-810A-85A53FEBD94D}" type="presParOf" srcId="{AA3DF91F-60C8-42F3-8926-5793597BB341}" destId="{93CE0A3A-B831-468E-8263-87965B921774}" srcOrd="15" destOrd="0" presId="urn:microsoft.com/office/officeart/2005/8/layout/default"/>
    <dgm:cxn modelId="{B4A4831F-7B04-4751-9F8F-32AAA5D825A4}" type="presParOf" srcId="{AA3DF91F-60C8-42F3-8926-5793597BB341}" destId="{3E9AA51B-579F-4FF0-81E5-184A8AE55759}" srcOrd="16" destOrd="0" presId="urn:microsoft.com/office/officeart/2005/8/layout/default"/>
    <dgm:cxn modelId="{1288F468-4050-4C76-B03F-08445764A6B1}" type="presParOf" srcId="{AA3DF91F-60C8-42F3-8926-5793597BB341}" destId="{EEC2709D-3966-41A3-94EF-956068B6059B}" srcOrd="17" destOrd="0" presId="urn:microsoft.com/office/officeart/2005/8/layout/default"/>
    <dgm:cxn modelId="{92544F3F-B9B0-4BBB-B4EE-F57CFAEC700D}" type="presParOf" srcId="{AA3DF91F-60C8-42F3-8926-5793597BB341}" destId="{1BF9163C-D718-44B9-9538-C69E2E450133}" srcOrd="18" destOrd="0" presId="urn:microsoft.com/office/officeart/2005/8/layout/default"/>
    <dgm:cxn modelId="{4F421896-4749-4E74-9127-F322BE91BC72}" type="presParOf" srcId="{AA3DF91F-60C8-42F3-8926-5793597BB341}" destId="{0EB1AFB6-671F-4115-99A8-6F666D6CBE44}" srcOrd="19" destOrd="0" presId="urn:microsoft.com/office/officeart/2005/8/layout/default"/>
    <dgm:cxn modelId="{E71E52A5-A70A-4B67-A69F-F9400C96E2EE}" type="presParOf" srcId="{AA3DF91F-60C8-42F3-8926-5793597BB341}" destId="{67BA54A2-67A7-4455-80F8-EB2460A25284}" srcOrd="20" destOrd="0" presId="urn:microsoft.com/office/officeart/2005/8/layout/default"/>
    <dgm:cxn modelId="{B64A6141-2641-40F5-9440-E84ED7A77FEE}" type="presParOf" srcId="{AA3DF91F-60C8-42F3-8926-5793597BB341}" destId="{0964F06E-15FD-4DE3-8CB3-0A4BE7BB1BAD}" srcOrd="21" destOrd="0" presId="urn:microsoft.com/office/officeart/2005/8/layout/default"/>
    <dgm:cxn modelId="{A3306C22-DCA6-48ED-B9C7-D5032C6B4DA4}" type="presParOf" srcId="{AA3DF91F-60C8-42F3-8926-5793597BB341}" destId="{90E184B5-35B5-4840-B758-23281CCF2782}" srcOrd="22" destOrd="0" presId="urn:microsoft.com/office/officeart/2005/8/layout/default"/>
    <dgm:cxn modelId="{A6A3D08E-C543-473D-9A54-69DA24A97592}" type="presParOf" srcId="{AA3DF91F-60C8-42F3-8926-5793597BB341}" destId="{4D8E61D8-1062-41D7-84B1-545EC5152254}" srcOrd="23" destOrd="0" presId="urn:microsoft.com/office/officeart/2005/8/layout/default"/>
    <dgm:cxn modelId="{850F6467-EA4D-43A3-AA84-500E2B73B396}" type="presParOf" srcId="{AA3DF91F-60C8-42F3-8926-5793597BB341}" destId="{C676ABC0-663E-45F6-BF31-40BA51B07469}" srcOrd="2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3A242-D780-497E-B1B9-E6592319E958}">
      <dsp:nvSpPr>
        <dsp:cNvPr id="0" name=""/>
        <dsp:cNvSpPr/>
      </dsp:nvSpPr>
      <dsp:spPr>
        <a:xfrm>
          <a:off x="3594" y="229666"/>
          <a:ext cx="1946002" cy="116760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The enzyme was mixed with the sodium alginate solution in equal volumes to bring the final concentration of sodium alginate to 1% w/v.</a:t>
          </a:r>
          <a:endParaRPr lang="en-US" sz="1000" kern="1200"/>
        </a:p>
      </dsp:txBody>
      <dsp:txXfrm>
        <a:off x="3594" y="229666"/>
        <a:ext cx="1946002" cy="1167601"/>
      </dsp:txXfrm>
    </dsp:sp>
    <dsp:sp modelId="{6D4AA2C0-7C6D-41BF-B4A8-7136108623CD}">
      <dsp:nvSpPr>
        <dsp:cNvPr id="0" name=""/>
        <dsp:cNvSpPr/>
      </dsp:nvSpPr>
      <dsp:spPr>
        <a:xfrm>
          <a:off x="2144196" y="229666"/>
          <a:ext cx="1946002" cy="1167601"/>
        </a:xfrm>
        <a:prstGeom prst="rect">
          <a:avLst/>
        </a:prstGeom>
        <a:gradFill rotWithShape="0">
          <a:gsLst>
            <a:gs pos="0">
              <a:schemeClr val="accent5">
                <a:hueOff val="-563212"/>
                <a:satOff val="-1452"/>
                <a:lumOff val="-980"/>
                <a:alphaOff val="0"/>
                <a:satMod val="103000"/>
                <a:lumMod val="102000"/>
                <a:tint val="94000"/>
              </a:schemeClr>
            </a:gs>
            <a:gs pos="50000">
              <a:schemeClr val="accent5">
                <a:hueOff val="-563212"/>
                <a:satOff val="-1452"/>
                <a:lumOff val="-980"/>
                <a:alphaOff val="0"/>
                <a:satMod val="110000"/>
                <a:lumMod val="100000"/>
                <a:shade val="100000"/>
              </a:schemeClr>
            </a:gs>
            <a:gs pos="100000">
              <a:schemeClr val="accent5">
                <a:hueOff val="-563212"/>
                <a:satOff val="-1452"/>
                <a:lumOff val="-98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The resulting slurry was added drop-wise into chilled calcium chloride solution under gentle continuous stirring at 5-10 rpm using a pump or syringe.</a:t>
          </a:r>
          <a:endParaRPr lang="en-US" sz="1000" kern="1200"/>
        </a:p>
      </dsp:txBody>
      <dsp:txXfrm>
        <a:off x="2144196" y="229666"/>
        <a:ext cx="1946002" cy="1167601"/>
      </dsp:txXfrm>
    </dsp:sp>
    <dsp:sp modelId="{B7118520-E894-404C-992C-EDF2E820020B}">
      <dsp:nvSpPr>
        <dsp:cNvPr id="0" name=""/>
        <dsp:cNvSpPr/>
      </dsp:nvSpPr>
      <dsp:spPr>
        <a:xfrm>
          <a:off x="4284798" y="229666"/>
          <a:ext cx="1946002" cy="1167601"/>
        </a:xfrm>
        <a:prstGeom prst="rect">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The mixture was allowed to cure in calcium chloride solution for 30 minutes and then washed thoroughly with sodium acetate buffer.</a:t>
          </a:r>
          <a:endParaRPr lang="en-US" sz="1000" kern="1200"/>
        </a:p>
      </dsp:txBody>
      <dsp:txXfrm>
        <a:off x="4284798" y="229666"/>
        <a:ext cx="1946002" cy="1167601"/>
      </dsp:txXfrm>
    </dsp:sp>
    <dsp:sp modelId="{8F560302-EFF7-413C-B390-78CD3A8EEEC0}">
      <dsp:nvSpPr>
        <dsp:cNvPr id="0" name=""/>
        <dsp:cNvSpPr/>
      </dsp:nvSpPr>
      <dsp:spPr>
        <a:xfrm>
          <a:off x="6425401" y="229666"/>
          <a:ext cx="1946002" cy="1167601"/>
        </a:xfrm>
        <a:prstGeom prst="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The resulting calcium alginate beads were suspended in acetate buffer.</a:t>
          </a:r>
          <a:endParaRPr lang="en-US" sz="1000" kern="1200"/>
        </a:p>
      </dsp:txBody>
      <dsp:txXfrm>
        <a:off x="6425401" y="229666"/>
        <a:ext cx="1946002" cy="1167601"/>
      </dsp:txXfrm>
    </dsp:sp>
    <dsp:sp modelId="{8849098A-F430-48D0-9FA1-40F0FF3B381A}">
      <dsp:nvSpPr>
        <dsp:cNvPr id="0" name=""/>
        <dsp:cNvSpPr/>
      </dsp:nvSpPr>
      <dsp:spPr>
        <a:xfrm>
          <a:off x="8566003" y="229666"/>
          <a:ext cx="1946002" cy="1167601"/>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The diameter and weight of the beads were measured using graph paper and a weighing balance respectively.</a:t>
          </a:r>
          <a:endParaRPr lang="en-US" sz="1000" kern="1200"/>
        </a:p>
      </dsp:txBody>
      <dsp:txXfrm>
        <a:off x="8566003" y="229666"/>
        <a:ext cx="1946002" cy="1167601"/>
      </dsp:txXfrm>
    </dsp:sp>
    <dsp:sp modelId="{948C06F7-DBF2-4EE7-9D5D-E4900ABE754A}">
      <dsp:nvSpPr>
        <dsp:cNvPr id="0" name=""/>
        <dsp:cNvSpPr/>
      </dsp:nvSpPr>
      <dsp:spPr>
        <a:xfrm>
          <a:off x="3594" y="1591868"/>
          <a:ext cx="1946002" cy="1167601"/>
        </a:xfrm>
        <a:prstGeom prst="rect">
          <a:avLst/>
        </a:prstGeom>
        <a:gradFill rotWithShape="0">
          <a:gsLst>
            <a:gs pos="0">
              <a:schemeClr val="accent5">
                <a:hueOff val="-2816059"/>
                <a:satOff val="-7258"/>
                <a:lumOff val="-4902"/>
                <a:alphaOff val="0"/>
                <a:satMod val="103000"/>
                <a:lumMod val="102000"/>
                <a:tint val="94000"/>
              </a:schemeClr>
            </a:gs>
            <a:gs pos="50000">
              <a:schemeClr val="accent5">
                <a:hueOff val="-2816059"/>
                <a:satOff val="-7258"/>
                <a:lumOff val="-4902"/>
                <a:alphaOff val="0"/>
                <a:satMod val="110000"/>
                <a:lumMod val="100000"/>
                <a:shade val="100000"/>
              </a:schemeClr>
            </a:gs>
            <a:gs pos="100000">
              <a:schemeClr val="accent5">
                <a:hueOff val="-2816059"/>
                <a:satOff val="-7258"/>
                <a:lumOff val="-4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For the kinetic characterization of the calcium alginate beads, three different concentrations of sucrose (equal to Km, less than Km, and greater than Km) were prepared from a stock concentration of 1 M sucrose in acetate buffer.</a:t>
          </a:r>
          <a:endParaRPr lang="en-US" sz="1000" kern="1200"/>
        </a:p>
      </dsp:txBody>
      <dsp:txXfrm>
        <a:off x="3594" y="1591868"/>
        <a:ext cx="1946002" cy="1167601"/>
      </dsp:txXfrm>
    </dsp:sp>
    <dsp:sp modelId="{636C9D11-A0BD-4837-A6C9-6F183419F469}">
      <dsp:nvSpPr>
        <dsp:cNvPr id="0" name=""/>
        <dsp:cNvSpPr/>
      </dsp:nvSpPr>
      <dsp:spPr>
        <a:xfrm>
          <a:off x="2144196" y="1591868"/>
          <a:ext cx="1946002" cy="1167601"/>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For each sucrose dilution, 5 µL of free or immobilized enzyme was added to 50 µL of freshly diluted sucrose solution.</a:t>
          </a:r>
          <a:endParaRPr lang="en-US" sz="1000" kern="1200"/>
        </a:p>
      </dsp:txBody>
      <dsp:txXfrm>
        <a:off x="2144196" y="1591868"/>
        <a:ext cx="1946002" cy="1167601"/>
      </dsp:txXfrm>
    </dsp:sp>
    <dsp:sp modelId="{D84D2C03-83B1-4E4C-957A-A1F37070A239}">
      <dsp:nvSpPr>
        <dsp:cNvPr id="0" name=""/>
        <dsp:cNvSpPr/>
      </dsp:nvSpPr>
      <dsp:spPr>
        <a:xfrm>
          <a:off x="4284798" y="1591868"/>
          <a:ext cx="1946002" cy="1167601"/>
        </a:xfrm>
        <a:prstGeom prst="rect">
          <a:avLst/>
        </a:prstGeom>
        <a:gradFill rotWithShape="0">
          <a:gsLst>
            <a:gs pos="0">
              <a:schemeClr val="accent5">
                <a:hueOff val="-3942483"/>
                <a:satOff val="-10161"/>
                <a:lumOff val="-6863"/>
                <a:alphaOff val="0"/>
                <a:satMod val="103000"/>
                <a:lumMod val="102000"/>
                <a:tint val="94000"/>
              </a:schemeClr>
            </a:gs>
            <a:gs pos="50000">
              <a:schemeClr val="accent5">
                <a:hueOff val="-3942483"/>
                <a:satOff val="-10161"/>
                <a:lumOff val="-6863"/>
                <a:alphaOff val="0"/>
                <a:satMod val="110000"/>
                <a:lumMod val="100000"/>
                <a:shade val="100000"/>
              </a:schemeClr>
            </a:gs>
            <a:gs pos="100000">
              <a:schemeClr val="accent5">
                <a:hueOff val="-3942483"/>
                <a:satOff val="-10161"/>
                <a:lumOff val="-686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The mixture was then incubated at 30°C for 5 minutes.</a:t>
          </a:r>
          <a:endParaRPr lang="en-US" sz="1000" kern="1200"/>
        </a:p>
      </dsp:txBody>
      <dsp:txXfrm>
        <a:off x="4284798" y="1591868"/>
        <a:ext cx="1946002" cy="1167601"/>
      </dsp:txXfrm>
    </dsp:sp>
    <dsp:sp modelId="{3E9AA51B-579F-4FF0-81E5-184A8AE55759}">
      <dsp:nvSpPr>
        <dsp:cNvPr id="0" name=""/>
        <dsp:cNvSpPr/>
      </dsp:nvSpPr>
      <dsp:spPr>
        <a:xfrm>
          <a:off x="6425401" y="1591868"/>
          <a:ext cx="1946002" cy="1167601"/>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After incubation, 200 µL of alkaline DNS was added to the mixture.</a:t>
          </a:r>
          <a:endParaRPr lang="en-US" sz="1000" kern="1200"/>
        </a:p>
      </dsp:txBody>
      <dsp:txXfrm>
        <a:off x="6425401" y="1591868"/>
        <a:ext cx="1946002" cy="1167601"/>
      </dsp:txXfrm>
    </dsp:sp>
    <dsp:sp modelId="{1BF9163C-D718-44B9-9538-C69E2E450133}">
      <dsp:nvSpPr>
        <dsp:cNvPr id="0" name=""/>
        <dsp:cNvSpPr/>
      </dsp:nvSpPr>
      <dsp:spPr>
        <a:xfrm>
          <a:off x="8566003" y="1591868"/>
          <a:ext cx="1946002" cy="1167601"/>
        </a:xfrm>
        <a:prstGeom prst="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The mixture was then incubated at 90°C for 5 minutes.</a:t>
          </a:r>
          <a:endParaRPr lang="en-US" sz="1000" kern="1200"/>
        </a:p>
      </dsp:txBody>
      <dsp:txXfrm>
        <a:off x="8566003" y="1591868"/>
        <a:ext cx="1946002" cy="1167601"/>
      </dsp:txXfrm>
    </dsp:sp>
    <dsp:sp modelId="{67BA54A2-67A7-4455-80F8-EB2460A25284}">
      <dsp:nvSpPr>
        <dsp:cNvPr id="0" name=""/>
        <dsp:cNvSpPr/>
      </dsp:nvSpPr>
      <dsp:spPr>
        <a:xfrm>
          <a:off x="2144196" y="2954069"/>
          <a:ext cx="1946002" cy="1167601"/>
        </a:xfrm>
        <a:prstGeom prst="rect">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Next, 200 µL of 50 mM acetate buffer at pH 4.8 was added to the mixture.</a:t>
          </a:r>
          <a:endParaRPr lang="en-US" sz="1000" kern="1200"/>
        </a:p>
      </dsp:txBody>
      <dsp:txXfrm>
        <a:off x="2144196" y="2954069"/>
        <a:ext cx="1946002" cy="1167601"/>
      </dsp:txXfrm>
    </dsp:sp>
    <dsp:sp modelId="{90E184B5-35B5-4840-B758-23281CCF2782}">
      <dsp:nvSpPr>
        <dsp:cNvPr id="0" name=""/>
        <dsp:cNvSpPr/>
      </dsp:nvSpPr>
      <dsp:spPr>
        <a:xfrm>
          <a:off x="4284798" y="2954069"/>
          <a:ext cx="1946002" cy="1167601"/>
        </a:xfrm>
        <a:prstGeom prst="rect">
          <a:avLst/>
        </a:prstGeom>
        <a:gradFill rotWithShape="0">
          <a:gsLst>
            <a:gs pos="0">
              <a:schemeClr val="accent5">
                <a:hueOff val="-6195331"/>
                <a:satOff val="-15967"/>
                <a:lumOff val="-10785"/>
                <a:alphaOff val="0"/>
                <a:satMod val="103000"/>
                <a:lumMod val="102000"/>
                <a:tint val="94000"/>
              </a:schemeClr>
            </a:gs>
            <a:gs pos="50000">
              <a:schemeClr val="accent5">
                <a:hueOff val="-6195331"/>
                <a:satOff val="-15967"/>
                <a:lumOff val="-10785"/>
                <a:alphaOff val="0"/>
                <a:satMod val="110000"/>
                <a:lumMod val="100000"/>
                <a:shade val="100000"/>
              </a:schemeClr>
            </a:gs>
            <a:gs pos="100000">
              <a:schemeClr val="accent5">
                <a:hueOff val="-6195331"/>
                <a:satOff val="-15967"/>
                <a:lumOff val="-1078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A blank sample (no sucrose) was also prepared and treated with DNS and acetate buffer.</a:t>
          </a:r>
          <a:endParaRPr lang="en-US" sz="1000" kern="1200"/>
        </a:p>
      </dsp:txBody>
      <dsp:txXfrm>
        <a:off x="4284798" y="2954069"/>
        <a:ext cx="1946002" cy="1167601"/>
      </dsp:txXfrm>
    </dsp:sp>
    <dsp:sp modelId="{C676ABC0-663E-45F6-BF31-40BA51B07469}">
      <dsp:nvSpPr>
        <dsp:cNvPr id="0" name=""/>
        <dsp:cNvSpPr/>
      </dsp:nvSpPr>
      <dsp:spPr>
        <a:xfrm>
          <a:off x="6425401" y="2954069"/>
          <a:ext cx="1946002" cy="1167601"/>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The absorbance readings were recorded at 540 nm for all samples, and the enzyme activity was calculated using a standard curve.</a:t>
          </a:r>
          <a:endParaRPr lang="en-US" sz="1000" kern="1200"/>
        </a:p>
      </dsp:txBody>
      <dsp:txXfrm>
        <a:off x="6425401" y="2954069"/>
        <a:ext cx="1946002" cy="11676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4398-7419-017B-EA8D-DA1568742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EC041F-4892-9C9A-9FA0-E61386A71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14A113-8B54-CDD7-FFC8-3D913261B305}"/>
              </a:ext>
            </a:extLst>
          </p:cNvPr>
          <p:cNvSpPr>
            <a:spLocks noGrp="1"/>
          </p:cNvSpPr>
          <p:nvPr>
            <p:ph type="dt" sz="half" idx="10"/>
          </p:nvPr>
        </p:nvSpPr>
        <p:spPr/>
        <p:txBody>
          <a:bodyPr/>
          <a:lstStyle/>
          <a:p>
            <a:fld id="{D1633A45-B115-4749-AA0C-DEF8239912A1}" type="datetimeFigureOut">
              <a:rPr lang="en-IN" smtClean="0"/>
              <a:t>24-04-2023</a:t>
            </a:fld>
            <a:endParaRPr lang="en-IN"/>
          </a:p>
        </p:txBody>
      </p:sp>
      <p:sp>
        <p:nvSpPr>
          <p:cNvPr id="5" name="Footer Placeholder 4">
            <a:extLst>
              <a:ext uri="{FF2B5EF4-FFF2-40B4-BE49-F238E27FC236}">
                <a16:creationId xmlns:a16="http://schemas.microsoft.com/office/drawing/2014/main" id="{8460EFEB-1528-1C0A-955A-3234D7E71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C55CB6-A2D8-336F-24EB-03A460396139}"/>
              </a:ext>
            </a:extLst>
          </p:cNvPr>
          <p:cNvSpPr>
            <a:spLocks noGrp="1"/>
          </p:cNvSpPr>
          <p:nvPr>
            <p:ph type="sldNum" sz="quarter" idx="12"/>
          </p:nvPr>
        </p:nvSpPr>
        <p:spPr/>
        <p:txBody>
          <a:bodyPr/>
          <a:lstStyle/>
          <a:p>
            <a:fld id="{1B670F18-5904-4DE8-981D-735AAB8D5650}" type="slidenum">
              <a:rPr lang="en-IN" smtClean="0"/>
              <a:t>‹#›</a:t>
            </a:fld>
            <a:endParaRPr lang="en-IN"/>
          </a:p>
        </p:txBody>
      </p:sp>
    </p:spTree>
    <p:extLst>
      <p:ext uri="{BB962C8B-B14F-4D97-AF65-F5344CB8AC3E}">
        <p14:creationId xmlns:p14="http://schemas.microsoft.com/office/powerpoint/2010/main" val="325786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AFFD-A31D-1F2C-A34C-317905F0C1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D1E-CDE9-17D9-EDDD-F078E44E6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7EDCA0-F53E-4334-C405-B281A293992E}"/>
              </a:ext>
            </a:extLst>
          </p:cNvPr>
          <p:cNvSpPr>
            <a:spLocks noGrp="1"/>
          </p:cNvSpPr>
          <p:nvPr>
            <p:ph type="dt" sz="half" idx="10"/>
          </p:nvPr>
        </p:nvSpPr>
        <p:spPr/>
        <p:txBody>
          <a:bodyPr/>
          <a:lstStyle/>
          <a:p>
            <a:fld id="{D1633A45-B115-4749-AA0C-DEF8239912A1}" type="datetimeFigureOut">
              <a:rPr lang="en-IN" smtClean="0"/>
              <a:t>24-04-2023</a:t>
            </a:fld>
            <a:endParaRPr lang="en-IN"/>
          </a:p>
        </p:txBody>
      </p:sp>
      <p:sp>
        <p:nvSpPr>
          <p:cNvPr id="5" name="Footer Placeholder 4">
            <a:extLst>
              <a:ext uri="{FF2B5EF4-FFF2-40B4-BE49-F238E27FC236}">
                <a16:creationId xmlns:a16="http://schemas.microsoft.com/office/drawing/2014/main" id="{536F6468-7922-FA66-4EB9-D89D03911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12B4A-20A4-0556-6DFB-9CB4BBE3A57E}"/>
              </a:ext>
            </a:extLst>
          </p:cNvPr>
          <p:cNvSpPr>
            <a:spLocks noGrp="1"/>
          </p:cNvSpPr>
          <p:nvPr>
            <p:ph type="sldNum" sz="quarter" idx="12"/>
          </p:nvPr>
        </p:nvSpPr>
        <p:spPr/>
        <p:txBody>
          <a:bodyPr/>
          <a:lstStyle/>
          <a:p>
            <a:fld id="{1B670F18-5904-4DE8-981D-735AAB8D5650}" type="slidenum">
              <a:rPr lang="en-IN" smtClean="0"/>
              <a:t>‹#›</a:t>
            </a:fld>
            <a:endParaRPr lang="en-IN"/>
          </a:p>
        </p:txBody>
      </p:sp>
    </p:spTree>
    <p:extLst>
      <p:ext uri="{BB962C8B-B14F-4D97-AF65-F5344CB8AC3E}">
        <p14:creationId xmlns:p14="http://schemas.microsoft.com/office/powerpoint/2010/main" val="419892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2108CD-D8B6-8241-C02A-3FA4E21F82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ED9E61-FFDC-4BBC-C1C8-A093B6B37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A8DF5F-7552-BCF1-F961-0C17CB4D1422}"/>
              </a:ext>
            </a:extLst>
          </p:cNvPr>
          <p:cNvSpPr>
            <a:spLocks noGrp="1"/>
          </p:cNvSpPr>
          <p:nvPr>
            <p:ph type="dt" sz="half" idx="10"/>
          </p:nvPr>
        </p:nvSpPr>
        <p:spPr/>
        <p:txBody>
          <a:bodyPr/>
          <a:lstStyle/>
          <a:p>
            <a:fld id="{D1633A45-B115-4749-AA0C-DEF8239912A1}" type="datetimeFigureOut">
              <a:rPr lang="en-IN" smtClean="0"/>
              <a:t>24-04-2023</a:t>
            </a:fld>
            <a:endParaRPr lang="en-IN"/>
          </a:p>
        </p:txBody>
      </p:sp>
      <p:sp>
        <p:nvSpPr>
          <p:cNvPr id="5" name="Footer Placeholder 4">
            <a:extLst>
              <a:ext uri="{FF2B5EF4-FFF2-40B4-BE49-F238E27FC236}">
                <a16:creationId xmlns:a16="http://schemas.microsoft.com/office/drawing/2014/main" id="{45055A6B-0B6D-271C-D403-C41B8AC45B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50C3D6-6F91-F2F9-F715-2570444B487F}"/>
              </a:ext>
            </a:extLst>
          </p:cNvPr>
          <p:cNvSpPr>
            <a:spLocks noGrp="1"/>
          </p:cNvSpPr>
          <p:nvPr>
            <p:ph type="sldNum" sz="quarter" idx="12"/>
          </p:nvPr>
        </p:nvSpPr>
        <p:spPr/>
        <p:txBody>
          <a:bodyPr/>
          <a:lstStyle/>
          <a:p>
            <a:fld id="{1B670F18-5904-4DE8-981D-735AAB8D5650}" type="slidenum">
              <a:rPr lang="en-IN" smtClean="0"/>
              <a:t>‹#›</a:t>
            </a:fld>
            <a:endParaRPr lang="en-IN"/>
          </a:p>
        </p:txBody>
      </p:sp>
    </p:spTree>
    <p:extLst>
      <p:ext uri="{BB962C8B-B14F-4D97-AF65-F5344CB8AC3E}">
        <p14:creationId xmlns:p14="http://schemas.microsoft.com/office/powerpoint/2010/main" val="161257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4D05-296D-16E4-E96E-1D9322CE90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D0FA14-8137-D2B7-BE0F-97A689896F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FE4110-F5E6-C245-656F-D852FF90C6E7}"/>
              </a:ext>
            </a:extLst>
          </p:cNvPr>
          <p:cNvSpPr>
            <a:spLocks noGrp="1"/>
          </p:cNvSpPr>
          <p:nvPr>
            <p:ph type="dt" sz="half" idx="10"/>
          </p:nvPr>
        </p:nvSpPr>
        <p:spPr/>
        <p:txBody>
          <a:bodyPr/>
          <a:lstStyle/>
          <a:p>
            <a:fld id="{D1633A45-B115-4749-AA0C-DEF8239912A1}" type="datetimeFigureOut">
              <a:rPr lang="en-IN" smtClean="0"/>
              <a:t>24-04-2023</a:t>
            </a:fld>
            <a:endParaRPr lang="en-IN"/>
          </a:p>
        </p:txBody>
      </p:sp>
      <p:sp>
        <p:nvSpPr>
          <p:cNvPr id="5" name="Footer Placeholder 4">
            <a:extLst>
              <a:ext uri="{FF2B5EF4-FFF2-40B4-BE49-F238E27FC236}">
                <a16:creationId xmlns:a16="http://schemas.microsoft.com/office/drawing/2014/main" id="{26686311-14F6-31A7-06A8-404FEDA79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08991-1182-E20E-4C6B-03C0CFC718C8}"/>
              </a:ext>
            </a:extLst>
          </p:cNvPr>
          <p:cNvSpPr>
            <a:spLocks noGrp="1"/>
          </p:cNvSpPr>
          <p:nvPr>
            <p:ph type="sldNum" sz="quarter" idx="12"/>
          </p:nvPr>
        </p:nvSpPr>
        <p:spPr/>
        <p:txBody>
          <a:bodyPr/>
          <a:lstStyle/>
          <a:p>
            <a:fld id="{1B670F18-5904-4DE8-981D-735AAB8D5650}" type="slidenum">
              <a:rPr lang="en-IN" smtClean="0"/>
              <a:t>‹#›</a:t>
            </a:fld>
            <a:endParaRPr lang="en-IN"/>
          </a:p>
        </p:txBody>
      </p:sp>
    </p:spTree>
    <p:extLst>
      <p:ext uri="{BB962C8B-B14F-4D97-AF65-F5344CB8AC3E}">
        <p14:creationId xmlns:p14="http://schemas.microsoft.com/office/powerpoint/2010/main" val="188975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5DAD-90CD-0788-B7F5-4ED510C41D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071878-D5DA-69D9-07DF-08813E8E55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49FA7-BA5F-873E-7902-D5806AB1D1B2}"/>
              </a:ext>
            </a:extLst>
          </p:cNvPr>
          <p:cNvSpPr>
            <a:spLocks noGrp="1"/>
          </p:cNvSpPr>
          <p:nvPr>
            <p:ph type="dt" sz="half" idx="10"/>
          </p:nvPr>
        </p:nvSpPr>
        <p:spPr/>
        <p:txBody>
          <a:bodyPr/>
          <a:lstStyle/>
          <a:p>
            <a:fld id="{D1633A45-B115-4749-AA0C-DEF8239912A1}" type="datetimeFigureOut">
              <a:rPr lang="en-IN" smtClean="0"/>
              <a:t>24-04-2023</a:t>
            </a:fld>
            <a:endParaRPr lang="en-IN"/>
          </a:p>
        </p:txBody>
      </p:sp>
      <p:sp>
        <p:nvSpPr>
          <p:cNvPr id="5" name="Footer Placeholder 4">
            <a:extLst>
              <a:ext uri="{FF2B5EF4-FFF2-40B4-BE49-F238E27FC236}">
                <a16:creationId xmlns:a16="http://schemas.microsoft.com/office/drawing/2014/main" id="{DCD2BC40-785D-37AB-A495-BA82BFB77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447AA-F3CE-B875-449D-E92F64D373D6}"/>
              </a:ext>
            </a:extLst>
          </p:cNvPr>
          <p:cNvSpPr>
            <a:spLocks noGrp="1"/>
          </p:cNvSpPr>
          <p:nvPr>
            <p:ph type="sldNum" sz="quarter" idx="12"/>
          </p:nvPr>
        </p:nvSpPr>
        <p:spPr/>
        <p:txBody>
          <a:bodyPr/>
          <a:lstStyle/>
          <a:p>
            <a:fld id="{1B670F18-5904-4DE8-981D-735AAB8D5650}" type="slidenum">
              <a:rPr lang="en-IN" smtClean="0"/>
              <a:t>‹#›</a:t>
            </a:fld>
            <a:endParaRPr lang="en-IN"/>
          </a:p>
        </p:txBody>
      </p:sp>
    </p:spTree>
    <p:extLst>
      <p:ext uri="{BB962C8B-B14F-4D97-AF65-F5344CB8AC3E}">
        <p14:creationId xmlns:p14="http://schemas.microsoft.com/office/powerpoint/2010/main" val="260464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55BE-BBD5-D298-E578-23127F5043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AD7155-A934-4518-BDB8-5C5206894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00D801-5E86-3458-6694-1235221D30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AD7642-6514-870B-14D4-2DB92091A7E5}"/>
              </a:ext>
            </a:extLst>
          </p:cNvPr>
          <p:cNvSpPr>
            <a:spLocks noGrp="1"/>
          </p:cNvSpPr>
          <p:nvPr>
            <p:ph type="dt" sz="half" idx="10"/>
          </p:nvPr>
        </p:nvSpPr>
        <p:spPr/>
        <p:txBody>
          <a:bodyPr/>
          <a:lstStyle/>
          <a:p>
            <a:fld id="{D1633A45-B115-4749-AA0C-DEF8239912A1}" type="datetimeFigureOut">
              <a:rPr lang="en-IN" smtClean="0"/>
              <a:t>24-04-2023</a:t>
            </a:fld>
            <a:endParaRPr lang="en-IN"/>
          </a:p>
        </p:txBody>
      </p:sp>
      <p:sp>
        <p:nvSpPr>
          <p:cNvPr id="6" name="Footer Placeholder 5">
            <a:extLst>
              <a:ext uri="{FF2B5EF4-FFF2-40B4-BE49-F238E27FC236}">
                <a16:creationId xmlns:a16="http://schemas.microsoft.com/office/drawing/2014/main" id="{8F91DB41-4FE9-9231-C97A-A61FA6C4B8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6E652C-1ACB-8251-70DD-67538852F4B1}"/>
              </a:ext>
            </a:extLst>
          </p:cNvPr>
          <p:cNvSpPr>
            <a:spLocks noGrp="1"/>
          </p:cNvSpPr>
          <p:nvPr>
            <p:ph type="sldNum" sz="quarter" idx="12"/>
          </p:nvPr>
        </p:nvSpPr>
        <p:spPr/>
        <p:txBody>
          <a:bodyPr/>
          <a:lstStyle/>
          <a:p>
            <a:fld id="{1B670F18-5904-4DE8-981D-735AAB8D5650}" type="slidenum">
              <a:rPr lang="en-IN" smtClean="0"/>
              <a:t>‹#›</a:t>
            </a:fld>
            <a:endParaRPr lang="en-IN"/>
          </a:p>
        </p:txBody>
      </p:sp>
    </p:spTree>
    <p:extLst>
      <p:ext uri="{BB962C8B-B14F-4D97-AF65-F5344CB8AC3E}">
        <p14:creationId xmlns:p14="http://schemas.microsoft.com/office/powerpoint/2010/main" val="342928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0FF5-A545-B5D5-BF1F-F5580BE2ED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F1F260-FB24-6055-9D59-E4A4B1188A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09D510-D96E-73D9-B639-F1B0E66EB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F5A3C3-C759-3173-0CEF-63F0FD7F2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597F49-1B9E-FCA9-4955-2B72322B2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747892-C8EF-A9F0-E6F8-BB8630B17E47}"/>
              </a:ext>
            </a:extLst>
          </p:cNvPr>
          <p:cNvSpPr>
            <a:spLocks noGrp="1"/>
          </p:cNvSpPr>
          <p:nvPr>
            <p:ph type="dt" sz="half" idx="10"/>
          </p:nvPr>
        </p:nvSpPr>
        <p:spPr/>
        <p:txBody>
          <a:bodyPr/>
          <a:lstStyle/>
          <a:p>
            <a:fld id="{D1633A45-B115-4749-AA0C-DEF8239912A1}" type="datetimeFigureOut">
              <a:rPr lang="en-IN" smtClean="0"/>
              <a:t>24-04-2023</a:t>
            </a:fld>
            <a:endParaRPr lang="en-IN"/>
          </a:p>
        </p:txBody>
      </p:sp>
      <p:sp>
        <p:nvSpPr>
          <p:cNvPr id="8" name="Footer Placeholder 7">
            <a:extLst>
              <a:ext uri="{FF2B5EF4-FFF2-40B4-BE49-F238E27FC236}">
                <a16:creationId xmlns:a16="http://schemas.microsoft.com/office/drawing/2014/main" id="{B4825213-62AE-6B89-0130-702E945D39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F8B52F-EFAA-4F21-676B-3B24121CDA26}"/>
              </a:ext>
            </a:extLst>
          </p:cNvPr>
          <p:cNvSpPr>
            <a:spLocks noGrp="1"/>
          </p:cNvSpPr>
          <p:nvPr>
            <p:ph type="sldNum" sz="quarter" idx="12"/>
          </p:nvPr>
        </p:nvSpPr>
        <p:spPr/>
        <p:txBody>
          <a:bodyPr/>
          <a:lstStyle/>
          <a:p>
            <a:fld id="{1B670F18-5904-4DE8-981D-735AAB8D5650}" type="slidenum">
              <a:rPr lang="en-IN" smtClean="0"/>
              <a:t>‹#›</a:t>
            </a:fld>
            <a:endParaRPr lang="en-IN"/>
          </a:p>
        </p:txBody>
      </p:sp>
    </p:spTree>
    <p:extLst>
      <p:ext uri="{BB962C8B-B14F-4D97-AF65-F5344CB8AC3E}">
        <p14:creationId xmlns:p14="http://schemas.microsoft.com/office/powerpoint/2010/main" val="42735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281C-5952-967E-2F6B-CA8FEE70D6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3F7B60-B89E-65ED-C663-DDCDA9CCAC27}"/>
              </a:ext>
            </a:extLst>
          </p:cNvPr>
          <p:cNvSpPr>
            <a:spLocks noGrp="1"/>
          </p:cNvSpPr>
          <p:nvPr>
            <p:ph type="dt" sz="half" idx="10"/>
          </p:nvPr>
        </p:nvSpPr>
        <p:spPr/>
        <p:txBody>
          <a:bodyPr/>
          <a:lstStyle/>
          <a:p>
            <a:fld id="{D1633A45-B115-4749-AA0C-DEF8239912A1}" type="datetimeFigureOut">
              <a:rPr lang="en-IN" smtClean="0"/>
              <a:t>24-04-2023</a:t>
            </a:fld>
            <a:endParaRPr lang="en-IN"/>
          </a:p>
        </p:txBody>
      </p:sp>
      <p:sp>
        <p:nvSpPr>
          <p:cNvPr id="4" name="Footer Placeholder 3">
            <a:extLst>
              <a:ext uri="{FF2B5EF4-FFF2-40B4-BE49-F238E27FC236}">
                <a16:creationId xmlns:a16="http://schemas.microsoft.com/office/drawing/2014/main" id="{5954BBE2-96E9-7705-95D3-6B1945DDC4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C9B6F2-17B5-ABAF-FD60-9064D2BA3E73}"/>
              </a:ext>
            </a:extLst>
          </p:cNvPr>
          <p:cNvSpPr>
            <a:spLocks noGrp="1"/>
          </p:cNvSpPr>
          <p:nvPr>
            <p:ph type="sldNum" sz="quarter" idx="12"/>
          </p:nvPr>
        </p:nvSpPr>
        <p:spPr/>
        <p:txBody>
          <a:bodyPr/>
          <a:lstStyle/>
          <a:p>
            <a:fld id="{1B670F18-5904-4DE8-981D-735AAB8D5650}" type="slidenum">
              <a:rPr lang="en-IN" smtClean="0"/>
              <a:t>‹#›</a:t>
            </a:fld>
            <a:endParaRPr lang="en-IN"/>
          </a:p>
        </p:txBody>
      </p:sp>
    </p:spTree>
    <p:extLst>
      <p:ext uri="{BB962C8B-B14F-4D97-AF65-F5344CB8AC3E}">
        <p14:creationId xmlns:p14="http://schemas.microsoft.com/office/powerpoint/2010/main" val="3092395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262A7-A01B-2322-9A81-C7AF8C35E3DB}"/>
              </a:ext>
            </a:extLst>
          </p:cNvPr>
          <p:cNvSpPr>
            <a:spLocks noGrp="1"/>
          </p:cNvSpPr>
          <p:nvPr>
            <p:ph type="dt" sz="half" idx="10"/>
          </p:nvPr>
        </p:nvSpPr>
        <p:spPr/>
        <p:txBody>
          <a:bodyPr/>
          <a:lstStyle/>
          <a:p>
            <a:fld id="{D1633A45-B115-4749-AA0C-DEF8239912A1}" type="datetimeFigureOut">
              <a:rPr lang="en-IN" smtClean="0"/>
              <a:t>24-04-2023</a:t>
            </a:fld>
            <a:endParaRPr lang="en-IN"/>
          </a:p>
        </p:txBody>
      </p:sp>
      <p:sp>
        <p:nvSpPr>
          <p:cNvPr id="3" name="Footer Placeholder 2">
            <a:extLst>
              <a:ext uri="{FF2B5EF4-FFF2-40B4-BE49-F238E27FC236}">
                <a16:creationId xmlns:a16="http://schemas.microsoft.com/office/drawing/2014/main" id="{736A848F-CEAF-FD56-C25C-F9CCCA049E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AE559C-F912-2388-C7AD-E899E55C741D}"/>
              </a:ext>
            </a:extLst>
          </p:cNvPr>
          <p:cNvSpPr>
            <a:spLocks noGrp="1"/>
          </p:cNvSpPr>
          <p:nvPr>
            <p:ph type="sldNum" sz="quarter" idx="12"/>
          </p:nvPr>
        </p:nvSpPr>
        <p:spPr/>
        <p:txBody>
          <a:bodyPr/>
          <a:lstStyle/>
          <a:p>
            <a:fld id="{1B670F18-5904-4DE8-981D-735AAB8D5650}" type="slidenum">
              <a:rPr lang="en-IN" smtClean="0"/>
              <a:t>‹#›</a:t>
            </a:fld>
            <a:endParaRPr lang="en-IN"/>
          </a:p>
        </p:txBody>
      </p:sp>
    </p:spTree>
    <p:extLst>
      <p:ext uri="{BB962C8B-B14F-4D97-AF65-F5344CB8AC3E}">
        <p14:creationId xmlns:p14="http://schemas.microsoft.com/office/powerpoint/2010/main" val="65110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ABF2-6A65-5BD6-7DA4-4B208C7E5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0331B3-4E95-9569-3813-3ED9AF37C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8FE590-150B-3CFA-F566-9ED1872CB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E391D-1ED1-FD3F-4865-2C688E26D397}"/>
              </a:ext>
            </a:extLst>
          </p:cNvPr>
          <p:cNvSpPr>
            <a:spLocks noGrp="1"/>
          </p:cNvSpPr>
          <p:nvPr>
            <p:ph type="dt" sz="half" idx="10"/>
          </p:nvPr>
        </p:nvSpPr>
        <p:spPr/>
        <p:txBody>
          <a:bodyPr/>
          <a:lstStyle/>
          <a:p>
            <a:fld id="{D1633A45-B115-4749-AA0C-DEF8239912A1}" type="datetimeFigureOut">
              <a:rPr lang="en-IN" smtClean="0"/>
              <a:t>24-04-2023</a:t>
            </a:fld>
            <a:endParaRPr lang="en-IN"/>
          </a:p>
        </p:txBody>
      </p:sp>
      <p:sp>
        <p:nvSpPr>
          <p:cNvPr id="6" name="Footer Placeholder 5">
            <a:extLst>
              <a:ext uri="{FF2B5EF4-FFF2-40B4-BE49-F238E27FC236}">
                <a16:creationId xmlns:a16="http://schemas.microsoft.com/office/drawing/2014/main" id="{307F30E1-2A88-88D1-5D1A-E42996FC6F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42D034-7D7E-209F-324E-F0D45BC41157}"/>
              </a:ext>
            </a:extLst>
          </p:cNvPr>
          <p:cNvSpPr>
            <a:spLocks noGrp="1"/>
          </p:cNvSpPr>
          <p:nvPr>
            <p:ph type="sldNum" sz="quarter" idx="12"/>
          </p:nvPr>
        </p:nvSpPr>
        <p:spPr/>
        <p:txBody>
          <a:bodyPr/>
          <a:lstStyle/>
          <a:p>
            <a:fld id="{1B670F18-5904-4DE8-981D-735AAB8D5650}" type="slidenum">
              <a:rPr lang="en-IN" smtClean="0"/>
              <a:t>‹#›</a:t>
            </a:fld>
            <a:endParaRPr lang="en-IN"/>
          </a:p>
        </p:txBody>
      </p:sp>
    </p:spTree>
    <p:extLst>
      <p:ext uri="{BB962C8B-B14F-4D97-AF65-F5344CB8AC3E}">
        <p14:creationId xmlns:p14="http://schemas.microsoft.com/office/powerpoint/2010/main" val="111181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B5AA-3738-A751-8128-4A7156469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6BE1C9-4F86-FB07-1643-E50BC75D7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EE84D7-4662-DD7E-998D-5610BFF23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95E08D-031F-499C-D54E-7342968D4D6B}"/>
              </a:ext>
            </a:extLst>
          </p:cNvPr>
          <p:cNvSpPr>
            <a:spLocks noGrp="1"/>
          </p:cNvSpPr>
          <p:nvPr>
            <p:ph type="dt" sz="half" idx="10"/>
          </p:nvPr>
        </p:nvSpPr>
        <p:spPr/>
        <p:txBody>
          <a:bodyPr/>
          <a:lstStyle/>
          <a:p>
            <a:fld id="{D1633A45-B115-4749-AA0C-DEF8239912A1}" type="datetimeFigureOut">
              <a:rPr lang="en-IN" smtClean="0"/>
              <a:t>24-04-2023</a:t>
            </a:fld>
            <a:endParaRPr lang="en-IN"/>
          </a:p>
        </p:txBody>
      </p:sp>
      <p:sp>
        <p:nvSpPr>
          <p:cNvPr id="6" name="Footer Placeholder 5">
            <a:extLst>
              <a:ext uri="{FF2B5EF4-FFF2-40B4-BE49-F238E27FC236}">
                <a16:creationId xmlns:a16="http://schemas.microsoft.com/office/drawing/2014/main" id="{17EB379E-7827-C3EB-7F6E-D7F62F114C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D60BB9-5337-383E-66F9-7D7C7BD7EB5A}"/>
              </a:ext>
            </a:extLst>
          </p:cNvPr>
          <p:cNvSpPr>
            <a:spLocks noGrp="1"/>
          </p:cNvSpPr>
          <p:nvPr>
            <p:ph type="sldNum" sz="quarter" idx="12"/>
          </p:nvPr>
        </p:nvSpPr>
        <p:spPr/>
        <p:txBody>
          <a:bodyPr/>
          <a:lstStyle/>
          <a:p>
            <a:fld id="{1B670F18-5904-4DE8-981D-735AAB8D5650}" type="slidenum">
              <a:rPr lang="en-IN" smtClean="0"/>
              <a:t>‹#›</a:t>
            </a:fld>
            <a:endParaRPr lang="en-IN"/>
          </a:p>
        </p:txBody>
      </p:sp>
    </p:spTree>
    <p:extLst>
      <p:ext uri="{BB962C8B-B14F-4D97-AF65-F5344CB8AC3E}">
        <p14:creationId xmlns:p14="http://schemas.microsoft.com/office/powerpoint/2010/main" val="210562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B4DAFE-8376-1902-C0D5-7A77DBCBE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D5EF9D-E072-A18E-D0C7-421F38D23B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79F2C2-7308-74F2-F3D3-1F9FF986DB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33A45-B115-4749-AA0C-DEF8239912A1}" type="datetimeFigureOut">
              <a:rPr lang="en-IN" smtClean="0"/>
              <a:t>24-04-2023</a:t>
            </a:fld>
            <a:endParaRPr lang="en-IN"/>
          </a:p>
        </p:txBody>
      </p:sp>
      <p:sp>
        <p:nvSpPr>
          <p:cNvPr id="5" name="Footer Placeholder 4">
            <a:extLst>
              <a:ext uri="{FF2B5EF4-FFF2-40B4-BE49-F238E27FC236}">
                <a16:creationId xmlns:a16="http://schemas.microsoft.com/office/drawing/2014/main" id="{C3DC1DEE-DFDD-5CA5-AE9F-36FAA27D72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029D91-274A-BD29-A995-D24C8EDA65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70F18-5904-4DE8-981D-735AAB8D5650}" type="slidenum">
              <a:rPr lang="en-IN" smtClean="0"/>
              <a:t>‹#›</a:t>
            </a:fld>
            <a:endParaRPr lang="en-IN"/>
          </a:p>
        </p:txBody>
      </p:sp>
    </p:spTree>
    <p:extLst>
      <p:ext uri="{BB962C8B-B14F-4D97-AF65-F5344CB8AC3E}">
        <p14:creationId xmlns:p14="http://schemas.microsoft.com/office/powerpoint/2010/main" val="2518033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9F98F-F86B-EE24-9C18-ADCE68C2FA9D}"/>
              </a:ext>
            </a:extLst>
          </p:cNvPr>
          <p:cNvSpPr>
            <a:spLocks noGrp="1"/>
          </p:cNvSpPr>
          <p:nvPr>
            <p:ph type="ctrTitle"/>
          </p:nvPr>
        </p:nvSpPr>
        <p:spPr>
          <a:xfrm>
            <a:off x="5297762" y="329184"/>
            <a:ext cx="6251110" cy="1783080"/>
          </a:xfrm>
        </p:spPr>
        <p:txBody>
          <a:bodyPr vert="horz" lIns="91440" tIns="45720" rIns="91440" bIns="45720" rtlCol="0" anchor="b">
            <a:normAutofit fontScale="90000"/>
          </a:bodyPr>
          <a:lstStyle/>
          <a:p>
            <a:pPr algn="l"/>
            <a:r>
              <a:rPr lang="en-US" sz="3000" dirty="0">
                <a:latin typeface="Georgia" panose="02040502050405020303" pitchFamily="18" charset="0"/>
              </a:rPr>
              <a:t>Enzyme entrapment in calcium alginate beads and kinetic characterization of enzyme immobilized in calcium alginate beads</a:t>
            </a:r>
          </a:p>
        </p:txBody>
      </p:sp>
      <p:pic>
        <p:nvPicPr>
          <p:cNvPr id="6" name="Picture 5">
            <a:extLst>
              <a:ext uri="{FF2B5EF4-FFF2-40B4-BE49-F238E27FC236}">
                <a16:creationId xmlns:a16="http://schemas.microsoft.com/office/drawing/2014/main" id="{0AC44E5D-01B5-8C6F-C43D-69213D5DF6D8}"/>
              </a:ext>
            </a:extLst>
          </p:cNvPr>
          <p:cNvPicPr>
            <a:picLocks noChangeAspect="1"/>
          </p:cNvPicPr>
          <p:nvPr/>
        </p:nvPicPr>
        <p:blipFill rotWithShape="1">
          <a:blip r:embed="rId2"/>
          <a:srcRect l="31519" r="314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9"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6420A9-2049-EE01-ECEF-1D7DDC3E77AC}"/>
              </a:ext>
            </a:extLst>
          </p:cNvPr>
          <p:cNvSpPr txBox="1"/>
          <p:nvPr/>
        </p:nvSpPr>
        <p:spPr>
          <a:xfrm>
            <a:off x="5297762" y="5153706"/>
            <a:ext cx="6251110" cy="10367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t>Laxman Manjhi 2019BB10034 </a:t>
            </a:r>
          </a:p>
          <a:p>
            <a:pPr indent="-228600">
              <a:lnSpc>
                <a:spcPct val="90000"/>
              </a:lnSpc>
              <a:spcAft>
                <a:spcPts val="600"/>
              </a:spcAft>
              <a:buFont typeface="Arial" panose="020B0604020202020204" pitchFamily="34" charset="0"/>
              <a:buChar char="•"/>
            </a:pPr>
            <a:r>
              <a:rPr lang="en-US" sz="2200" dirty="0"/>
              <a:t>Ratnesh Kumar Sharma 2019BB10047 </a:t>
            </a:r>
          </a:p>
        </p:txBody>
      </p:sp>
    </p:spTree>
    <p:extLst>
      <p:ext uri="{BB962C8B-B14F-4D97-AF65-F5344CB8AC3E}">
        <p14:creationId xmlns:p14="http://schemas.microsoft.com/office/powerpoint/2010/main" val="319487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F8799-9C8E-3514-47B1-9A5A4036A581}"/>
              </a:ext>
            </a:extLst>
          </p:cNvPr>
          <p:cNvSpPr>
            <a:spLocks noGrp="1"/>
          </p:cNvSpPr>
          <p:nvPr>
            <p:ph type="title"/>
          </p:nvPr>
        </p:nvSpPr>
        <p:spPr>
          <a:xfrm>
            <a:off x="5297762" y="329184"/>
            <a:ext cx="6251110" cy="1783080"/>
          </a:xfrm>
        </p:spPr>
        <p:txBody>
          <a:bodyPr anchor="b">
            <a:normAutofit/>
          </a:bodyPr>
          <a:lstStyle/>
          <a:p>
            <a:r>
              <a:rPr lang="en-IN" sz="5400"/>
              <a:t>Background</a:t>
            </a:r>
          </a:p>
        </p:txBody>
      </p:sp>
      <p:pic>
        <p:nvPicPr>
          <p:cNvPr id="5" name="Picture 4" descr="A row of samples for medical testing">
            <a:extLst>
              <a:ext uri="{FF2B5EF4-FFF2-40B4-BE49-F238E27FC236}">
                <a16:creationId xmlns:a16="http://schemas.microsoft.com/office/drawing/2014/main" id="{2A3A477B-F7DF-99D6-39F1-FD048DE05540}"/>
              </a:ext>
            </a:extLst>
          </p:cNvPr>
          <p:cNvPicPr>
            <a:picLocks noChangeAspect="1"/>
          </p:cNvPicPr>
          <p:nvPr/>
        </p:nvPicPr>
        <p:blipFill rotWithShape="1">
          <a:blip r:embed="rId2"/>
          <a:srcRect l="48033" r="103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B6CDC4-FEFF-5367-44DC-90DC1AADEF5B}"/>
              </a:ext>
            </a:extLst>
          </p:cNvPr>
          <p:cNvSpPr>
            <a:spLocks noGrp="1"/>
          </p:cNvSpPr>
          <p:nvPr>
            <p:ph idx="1"/>
          </p:nvPr>
        </p:nvSpPr>
        <p:spPr>
          <a:xfrm>
            <a:off x="5297762" y="2706624"/>
            <a:ext cx="6251110" cy="3483864"/>
          </a:xfrm>
        </p:spPr>
        <p:txBody>
          <a:bodyPr>
            <a:normAutofit/>
          </a:bodyPr>
          <a:lstStyle/>
          <a:p>
            <a:pPr>
              <a:buFont typeface="Arial" panose="020B0604020202020204" pitchFamily="34" charset="0"/>
              <a:buChar char="•"/>
            </a:pPr>
            <a:r>
              <a:rPr lang="en-US" sz="1000" b="0" i="0">
                <a:effectLst/>
                <a:latin typeface="Söhne"/>
              </a:rPr>
              <a:t>Immobilization of enzymes by gel entrapment involves trapping the enzyme within a polymeric network.</a:t>
            </a:r>
          </a:p>
          <a:p>
            <a:pPr>
              <a:buFont typeface="Arial" panose="020B0604020202020204" pitchFamily="34" charset="0"/>
              <a:buChar char="•"/>
            </a:pPr>
            <a:r>
              <a:rPr lang="en-US" sz="1000" b="0" i="0">
                <a:effectLst/>
                <a:latin typeface="Söhne"/>
              </a:rPr>
              <a:t>Gel entrapment usually does not result in any adverse modification of the enzyme conformation and can provide high yield of immobilization.</a:t>
            </a:r>
          </a:p>
          <a:p>
            <a:pPr>
              <a:buFont typeface="Arial" panose="020B0604020202020204" pitchFamily="34" charset="0"/>
              <a:buChar char="•"/>
            </a:pPr>
            <a:r>
              <a:rPr lang="en-US" sz="1000" b="0" i="0">
                <a:effectLst/>
                <a:latin typeface="Söhne"/>
              </a:rPr>
              <a:t>The procedure involves mixing the enzyme with a polymeric solution and forcing the mixture through a fine orifice into a salt solution that insolubilizes the mixture through ion exchange.</a:t>
            </a:r>
          </a:p>
          <a:p>
            <a:pPr>
              <a:buFont typeface="Arial" panose="020B0604020202020204" pitchFamily="34" charset="0"/>
              <a:buChar char="•"/>
            </a:pPr>
            <a:r>
              <a:rPr lang="en-US" sz="1000" b="0" i="0">
                <a:effectLst/>
                <a:latin typeface="Söhne"/>
              </a:rPr>
              <a:t>The shape and size of the resulting beads can be controlled by choosing the orifice diameter and the distance of the nozzle from the liquid surface.</a:t>
            </a:r>
          </a:p>
          <a:p>
            <a:pPr>
              <a:buFont typeface="Arial" panose="020B0604020202020204" pitchFamily="34" charset="0"/>
              <a:buChar char="•"/>
            </a:pPr>
            <a:r>
              <a:rPr lang="en-US" sz="1000" b="0" i="0">
                <a:effectLst/>
                <a:latin typeface="Söhne"/>
              </a:rPr>
              <a:t>Calcium alginate is a popular polymeric material for entrapment due to its biocompatibility and ability to form stable beads.</a:t>
            </a:r>
          </a:p>
          <a:p>
            <a:pPr>
              <a:buFont typeface="Arial" panose="020B0604020202020204" pitchFamily="34" charset="0"/>
              <a:buChar char="•"/>
            </a:pPr>
            <a:r>
              <a:rPr lang="en-US" sz="1000" b="0" i="0">
                <a:effectLst/>
                <a:latin typeface="Söhne"/>
              </a:rPr>
              <a:t>Kinetic characterization of immobilized enzymes involves determining their activity under different substrate concentrations.</a:t>
            </a:r>
          </a:p>
          <a:p>
            <a:pPr>
              <a:buFont typeface="Arial" panose="020B0604020202020204" pitchFamily="34" charset="0"/>
              <a:buChar char="•"/>
            </a:pPr>
            <a:r>
              <a:rPr lang="en-US" sz="1000" b="0" i="0">
                <a:effectLst/>
                <a:latin typeface="Söhne"/>
              </a:rPr>
              <a:t>This can be done using a spectrophotometer to measure the absorbance of a reaction mixture containing the enzyme and substrate, followed by calculation of enzyme activity using a standard curve.</a:t>
            </a:r>
          </a:p>
          <a:p>
            <a:pPr>
              <a:buFont typeface="Arial" panose="020B0604020202020204" pitchFamily="34" charset="0"/>
              <a:buChar char="•"/>
            </a:pPr>
            <a:r>
              <a:rPr lang="en-US" sz="1000" b="0" i="0">
                <a:effectLst/>
                <a:latin typeface="Söhne"/>
              </a:rPr>
              <a:t>The kinetic parameters of immobilized enzymes, such as Km and Vmax, can be determined and compared to those of the free enzyme to evaluate the effect of immobilization on enzyme function.</a:t>
            </a:r>
          </a:p>
        </p:txBody>
      </p:sp>
    </p:spTree>
    <p:extLst>
      <p:ext uri="{BB962C8B-B14F-4D97-AF65-F5344CB8AC3E}">
        <p14:creationId xmlns:p14="http://schemas.microsoft.com/office/powerpoint/2010/main" val="4167122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FECFD25-EF8D-D452-84C2-079E1A44D76F}"/>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1990279-8322-C24F-0402-FDAFD2BF4265}"/>
              </a:ext>
            </a:extLst>
          </p:cNvPr>
          <p:cNvSpPr>
            <a:spLocks noGrp="1"/>
          </p:cNvSpPr>
          <p:nvPr>
            <p:ph type="title"/>
          </p:nvPr>
        </p:nvSpPr>
        <p:spPr>
          <a:xfrm>
            <a:off x="838200" y="365125"/>
            <a:ext cx="10515600" cy="1325563"/>
          </a:xfrm>
        </p:spPr>
        <p:txBody>
          <a:bodyPr>
            <a:normAutofit/>
          </a:bodyPr>
          <a:lstStyle/>
          <a:p>
            <a:r>
              <a:rPr lang="en-IN">
                <a:solidFill>
                  <a:srgbClr val="FFFFFF"/>
                </a:solidFill>
              </a:rPr>
              <a:t>Procedure</a:t>
            </a:r>
          </a:p>
        </p:txBody>
      </p:sp>
      <p:graphicFrame>
        <p:nvGraphicFramePr>
          <p:cNvPr id="5" name="Content Placeholder 2">
            <a:extLst>
              <a:ext uri="{FF2B5EF4-FFF2-40B4-BE49-F238E27FC236}">
                <a16:creationId xmlns:a16="http://schemas.microsoft.com/office/drawing/2014/main" id="{6F78F5AA-3039-E157-3B71-EC44190134BA}"/>
              </a:ext>
            </a:extLst>
          </p:cNvPr>
          <p:cNvGraphicFramePr>
            <a:graphicFrameLocks noGrp="1"/>
          </p:cNvGraphicFramePr>
          <p:nvPr>
            <p:ph idx="1"/>
            <p:extLst>
              <p:ext uri="{D42A27DB-BD31-4B8C-83A1-F6EECF244321}">
                <p14:modId xmlns:p14="http://schemas.microsoft.com/office/powerpoint/2010/main" val="32222934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451678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BAA98F69-9B28-3C63-D213-9F11903F0BCB}"/>
              </a:ext>
            </a:extLst>
          </p:cNvPr>
          <p:cNvSpPr>
            <a:spLocks noGrp="1"/>
          </p:cNvSpPr>
          <p:nvPr>
            <p:ph type="title"/>
          </p:nvPr>
        </p:nvSpPr>
        <p:spPr>
          <a:xfrm>
            <a:off x="550864" y="365125"/>
            <a:ext cx="11090274" cy="1325563"/>
          </a:xfrm>
        </p:spPr>
        <p:txBody>
          <a:bodyPr>
            <a:normAutofit/>
          </a:bodyPr>
          <a:lstStyle/>
          <a:p>
            <a:r>
              <a:rPr lang="en-IN" sz="4000"/>
              <a:t>Observation</a:t>
            </a:r>
          </a:p>
        </p:txBody>
      </p:sp>
      <p:graphicFrame>
        <p:nvGraphicFramePr>
          <p:cNvPr id="4" name="Content Placeholder 3">
            <a:extLst>
              <a:ext uri="{FF2B5EF4-FFF2-40B4-BE49-F238E27FC236}">
                <a16:creationId xmlns:a16="http://schemas.microsoft.com/office/drawing/2014/main" id="{B7EA84C0-750E-B9E7-4CDE-12108A87DFFE}"/>
              </a:ext>
            </a:extLst>
          </p:cNvPr>
          <p:cNvGraphicFramePr>
            <a:graphicFrameLocks noGrp="1"/>
          </p:cNvGraphicFramePr>
          <p:nvPr>
            <p:ph idx="1"/>
            <p:extLst>
              <p:ext uri="{D42A27DB-BD31-4B8C-83A1-F6EECF244321}">
                <p14:modId xmlns:p14="http://schemas.microsoft.com/office/powerpoint/2010/main" val="164003628"/>
              </p:ext>
            </p:extLst>
          </p:nvPr>
        </p:nvGraphicFramePr>
        <p:xfrm>
          <a:off x="1593857" y="2133600"/>
          <a:ext cx="9001112" cy="4157669"/>
        </p:xfrm>
        <a:graphic>
          <a:graphicData uri="http://schemas.openxmlformats.org/drawingml/2006/table">
            <a:tbl>
              <a:tblPr firstRow="1" bandRow="1">
                <a:solidFill>
                  <a:schemeClr val="bg1"/>
                </a:solidFill>
                <a:tableStyleId>{5C22544A-7EE6-4342-B048-85BDC9FD1C3A}</a:tableStyleId>
              </a:tblPr>
              <a:tblGrid>
                <a:gridCol w="1412227">
                  <a:extLst>
                    <a:ext uri="{9D8B030D-6E8A-4147-A177-3AD203B41FA5}">
                      <a16:colId xmlns:a16="http://schemas.microsoft.com/office/drawing/2014/main" val="177792674"/>
                    </a:ext>
                  </a:extLst>
                </a:gridCol>
                <a:gridCol w="1429653">
                  <a:extLst>
                    <a:ext uri="{9D8B030D-6E8A-4147-A177-3AD203B41FA5}">
                      <a16:colId xmlns:a16="http://schemas.microsoft.com/office/drawing/2014/main" val="2410557105"/>
                    </a:ext>
                  </a:extLst>
                </a:gridCol>
                <a:gridCol w="2650999">
                  <a:extLst>
                    <a:ext uri="{9D8B030D-6E8A-4147-A177-3AD203B41FA5}">
                      <a16:colId xmlns:a16="http://schemas.microsoft.com/office/drawing/2014/main" val="2153198075"/>
                    </a:ext>
                  </a:extLst>
                </a:gridCol>
                <a:gridCol w="1709158">
                  <a:extLst>
                    <a:ext uri="{9D8B030D-6E8A-4147-A177-3AD203B41FA5}">
                      <a16:colId xmlns:a16="http://schemas.microsoft.com/office/drawing/2014/main" val="2092053829"/>
                    </a:ext>
                  </a:extLst>
                </a:gridCol>
                <a:gridCol w="1799075">
                  <a:extLst>
                    <a:ext uri="{9D8B030D-6E8A-4147-A177-3AD203B41FA5}">
                      <a16:colId xmlns:a16="http://schemas.microsoft.com/office/drawing/2014/main" val="258931216"/>
                    </a:ext>
                  </a:extLst>
                </a:gridCol>
              </a:tblGrid>
              <a:tr h="587257">
                <a:tc gridSpan="4">
                  <a:txBody>
                    <a:bodyPr/>
                    <a:lstStyle/>
                    <a:p>
                      <a:pPr algn="ctr" fontAlgn="b"/>
                      <a:r>
                        <a:rPr lang="en-IN" sz="1900" b="0" u="none" strike="noStrike" cap="none" spc="0">
                          <a:solidFill>
                            <a:schemeClr val="bg1"/>
                          </a:solidFill>
                          <a:effectLst/>
                        </a:rPr>
                        <a:t>Free enzyme</a:t>
                      </a:r>
                      <a:endParaRPr lang="en-IN" sz="1900" b="0" i="0" u="none" strike="noStrike" cap="none" spc="0">
                        <a:solidFill>
                          <a:schemeClr val="bg1"/>
                        </a:solidFill>
                        <a:effectLst/>
                        <a:latin typeface="Calibri" panose="020F0502020204030204" pitchFamily="34" charset="0"/>
                      </a:endParaRPr>
                    </a:p>
                  </a:txBody>
                  <a:tcPr marL="161289" marR="23989" marT="124068" marB="124068"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b"/>
                      <a:r>
                        <a:rPr lang="en-IN" sz="1900" b="0" u="none" strike="noStrike" cap="none" spc="0">
                          <a:solidFill>
                            <a:schemeClr val="bg1"/>
                          </a:solidFill>
                          <a:effectLst/>
                        </a:rPr>
                        <a:t>Dilution</a:t>
                      </a:r>
                      <a:endParaRPr lang="en-IN" sz="1900" b="0" i="0" u="none" strike="noStrike" cap="none" spc="0">
                        <a:solidFill>
                          <a:schemeClr val="bg1"/>
                        </a:solidFill>
                        <a:effectLst/>
                        <a:latin typeface="Calibri" panose="020F0502020204030204" pitchFamily="34" charset="0"/>
                      </a:endParaRPr>
                    </a:p>
                  </a:txBody>
                  <a:tcPr marL="161289" marR="23989" marT="124068" marB="124068"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240986873"/>
                  </a:ext>
                </a:extLst>
              </a:tr>
              <a:tr h="587257">
                <a:tc>
                  <a:txBody>
                    <a:bodyPr/>
                    <a:lstStyle/>
                    <a:p>
                      <a:pPr algn="l" fontAlgn="b"/>
                      <a:r>
                        <a:rPr lang="en-IN" sz="1900" u="none" strike="noStrike" cap="none" spc="0">
                          <a:solidFill>
                            <a:schemeClr val="tx1"/>
                          </a:solidFill>
                          <a:effectLst/>
                        </a:rPr>
                        <a:t>Blank</a:t>
                      </a:r>
                      <a:endParaRPr lang="en-IN" sz="1900" b="1"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b"/>
                      <a:r>
                        <a:rPr lang="en-IN" sz="1900" u="none" strike="noStrike" cap="none" spc="0">
                          <a:solidFill>
                            <a:schemeClr val="tx1"/>
                          </a:solidFill>
                          <a:effectLst/>
                        </a:rPr>
                        <a:t>&lt;Km</a:t>
                      </a:r>
                      <a:endParaRPr lang="en-IN" sz="1900" b="1"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b"/>
                      <a:r>
                        <a:rPr lang="en-IN" sz="1900" u="none" strike="noStrike" cap="none" spc="0">
                          <a:solidFill>
                            <a:schemeClr val="tx1"/>
                          </a:solidFill>
                          <a:effectLst/>
                        </a:rPr>
                        <a:t>Km (12.5mM)</a:t>
                      </a:r>
                      <a:endParaRPr lang="en-IN" sz="1900" b="1"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b"/>
                      <a:r>
                        <a:rPr lang="en-IN" sz="1900" u="none" strike="noStrike" cap="none" spc="0">
                          <a:solidFill>
                            <a:schemeClr val="tx1"/>
                          </a:solidFill>
                          <a:effectLst/>
                        </a:rPr>
                        <a:t>Km=sat</a:t>
                      </a:r>
                      <a:endParaRPr lang="en-IN" sz="1900" b="1"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b"/>
                      <a:r>
                        <a:rPr lang="en-IN" sz="1900" u="none" strike="noStrike" cap="none" spc="0">
                          <a:solidFill>
                            <a:schemeClr val="tx1"/>
                          </a:solidFill>
                          <a:effectLst/>
                        </a:rPr>
                        <a:t> </a:t>
                      </a:r>
                      <a:endParaRPr lang="en-IN" sz="1900" b="1"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215009552"/>
                  </a:ext>
                </a:extLst>
              </a:tr>
              <a:tr h="587257">
                <a:tc>
                  <a:txBody>
                    <a:bodyPr/>
                    <a:lstStyle/>
                    <a:p>
                      <a:pPr algn="r" fontAlgn="b"/>
                      <a:r>
                        <a:rPr lang="en-IN" sz="1900" u="none" strike="noStrike" cap="none" spc="0">
                          <a:solidFill>
                            <a:schemeClr val="tx1"/>
                          </a:solidFill>
                          <a:effectLst/>
                        </a:rPr>
                        <a:t>0</a:t>
                      </a:r>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fontAlgn="b"/>
                      <a:r>
                        <a:rPr lang="en-IN" sz="1900" u="none" strike="noStrike" cap="none" spc="0">
                          <a:solidFill>
                            <a:schemeClr val="tx1"/>
                          </a:solidFill>
                          <a:effectLst/>
                        </a:rPr>
                        <a:t>0.306</a:t>
                      </a:r>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fontAlgn="b"/>
                      <a:r>
                        <a:rPr lang="en-IN" sz="1900" u="none" strike="noStrike" cap="none" spc="0">
                          <a:solidFill>
                            <a:schemeClr val="tx1"/>
                          </a:solidFill>
                          <a:effectLst/>
                        </a:rPr>
                        <a:t>0.095</a:t>
                      </a:r>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fontAlgn="b"/>
                      <a:r>
                        <a:rPr lang="en-IN" sz="1900" u="none" strike="noStrike" cap="none" spc="0">
                          <a:solidFill>
                            <a:schemeClr val="tx1"/>
                          </a:solidFill>
                          <a:effectLst/>
                        </a:rPr>
                        <a:t>-0.054</a:t>
                      </a:r>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
                      <a:r>
                        <a:rPr lang="en-IN" sz="1900" u="none" strike="noStrike" cap="none" spc="0">
                          <a:solidFill>
                            <a:schemeClr val="tx1"/>
                          </a:solidFill>
                          <a:effectLst/>
                        </a:rPr>
                        <a:t>10X</a:t>
                      </a:r>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18882520"/>
                  </a:ext>
                </a:extLst>
              </a:tr>
              <a:tr h="634127">
                <a:tc>
                  <a:txBody>
                    <a:bodyPr/>
                    <a:lstStyle/>
                    <a:p>
                      <a:pPr algn="l" fontAlgn="b"/>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b"/>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b"/>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b"/>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b"/>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521021973"/>
                  </a:ext>
                </a:extLst>
              </a:tr>
              <a:tr h="587257">
                <a:tc gridSpan="4">
                  <a:txBody>
                    <a:bodyPr/>
                    <a:lstStyle/>
                    <a:p>
                      <a:pPr algn="ctr" fontAlgn="b"/>
                      <a:r>
                        <a:rPr lang="en-IN" sz="1900" u="none" strike="noStrike" cap="none" spc="0">
                          <a:solidFill>
                            <a:schemeClr val="tx1"/>
                          </a:solidFill>
                          <a:effectLst/>
                        </a:rPr>
                        <a:t>Immobilized enzyme</a:t>
                      </a:r>
                      <a:endParaRPr lang="en-IN" sz="1900" b="1"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IN" sz="1900" u="none" strike="noStrike" cap="none" spc="0">
                          <a:solidFill>
                            <a:schemeClr val="tx1"/>
                          </a:solidFill>
                          <a:effectLst/>
                        </a:rPr>
                        <a:t>Dilution</a:t>
                      </a:r>
                      <a:endParaRPr lang="en-IN" sz="1900" b="1"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192286972"/>
                  </a:ext>
                </a:extLst>
              </a:tr>
              <a:tr h="587257">
                <a:tc>
                  <a:txBody>
                    <a:bodyPr/>
                    <a:lstStyle/>
                    <a:p>
                      <a:pPr algn="l" fontAlgn="b"/>
                      <a:r>
                        <a:rPr lang="en-IN" sz="1900" u="none" strike="noStrike" cap="none" spc="0">
                          <a:solidFill>
                            <a:schemeClr val="tx1"/>
                          </a:solidFill>
                          <a:effectLst/>
                        </a:rPr>
                        <a:t>Blank</a:t>
                      </a:r>
                      <a:endParaRPr lang="en-IN" sz="1900" b="1"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b"/>
                      <a:r>
                        <a:rPr lang="en-IN" sz="1900" u="none" strike="noStrike" cap="none" spc="0">
                          <a:solidFill>
                            <a:schemeClr val="tx1"/>
                          </a:solidFill>
                          <a:effectLst/>
                        </a:rPr>
                        <a:t>&lt;Km</a:t>
                      </a:r>
                      <a:endParaRPr lang="en-IN" sz="1900" b="1"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b"/>
                      <a:r>
                        <a:rPr lang="en-IN" sz="1900" u="none" strike="noStrike" cap="none" spc="0">
                          <a:solidFill>
                            <a:schemeClr val="tx1"/>
                          </a:solidFill>
                          <a:effectLst/>
                        </a:rPr>
                        <a:t>Km (12.5mM)</a:t>
                      </a:r>
                      <a:endParaRPr lang="en-IN" sz="1900" b="1"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b"/>
                      <a:r>
                        <a:rPr lang="en-IN" sz="1900" u="none" strike="noStrike" cap="none" spc="0">
                          <a:solidFill>
                            <a:schemeClr val="tx1"/>
                          </a:solidFill>
                          <a:effectLst/>
                        </a:rPr>
                        <a:t>Km=sat</a:t>
                      </a:r>
                      <a:endParaRPr lang="en-IN" sz="1900" b="1"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b"/>
                      <a:r>
                        <a:rPr lang="en-IN" sz="1900" u="none" strike="noStrike" cap="none" spc="0">
                          <a:solidFill>
                            <a:schemeClr val="tx1"/>
                          </a:solidFill>
                          <a:effectLst/>
                        </a:rPr>
                        <a:t> </a:t>
                      </a:r>
                      <a:endParaRPr lang="en-IN" sz="1900" b="1"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802767460"/>
                  </a:ext>
                </a:extLst>
              </a:tr>
              <a:tr h="587257">
                <a:tc>
                  <a:txBody>
                    <a:bodyPr/>
                    <a:lstStyle/>
                    <a:p>
                      <a:pPr algn="r" fontAlgn="b"/>
                      <a:r>
                        <a:rPr lang="en-IN" sz="1900" u="none" strike="noStrike" cap="none" spc="0">
                          <a:solidFill>
                            <a:schemeClr val="tx1"/>
                          </a:solidFill>
                          <a:effectLst/>
                        </a:rPr>
                        <a:t>0</a:t>
                      </a:r>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fontAlgn="b"/>
                      <a:r>
                        <a:rPr lang="en-IN" sz="1900" u="none" strike="noStrike" cap="none" spc="0">
                          <a:solidFill>
                            <a:schemeClr val="tx1"/>
                          </a:solidFill>
                          <a:effectLst/>
                        </a:rPr>
                        <a:t>0.127</a:t>
                      </a:r>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fontAlgn="b"/>
                      <a:r>
                        <a:rPr lang="en-IN" sz="1900" u="none" strike="noStrike" cap="none" spc="0">
                          <a:solidFill>
                            <a:schemeClr val="tx1"/>
                          </a:solidFill>
                          <a:effectLst/>
                        </a:rPr>
                        <a:t>0.223</a:t>
                      </a:r>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fontAlgn="b"/>
                      <a:r>
                        <a:rPr lang="en-IN" sz="1900" u="none" strike="noStrike" cap="none" spc="0">
                          <a:solidFill>
                            <a:schemeClr val="tx1"/>
                          </a:solidFill>
                          <a:effectLst/>
                        </a:rPr>
                        <a:t>0.373</a:t>
                      </a:r>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
                      <a:r>
                        <a:rPr lang="en-IN" sz="1900" u="none" strike="noStrike" cap="none" spc="0">
                          <a:solidFill>
                            <a:schemeClr val="tx1"/>
                          </a:solidFill>
                          <a:effectLst/>
                        </a:rPr>
                        <a:t>10X</a:t>
                      </a:r>
                      <a:endParaRPr lang="en-IN" sz="1900" b="0" i="0" u="none" strike="noStrike" cap="none" spc="0">
                        <a:solidFill>
                          <a:schemeClr val="tx1"/>
                        </a:solidFill>
                        <a:effectLst/>
                        <a:latin typeface="Calibri" panose="020F0502020204030204" pitchFamily="34" charset="0"/>
                      </a:endParaRPr>
                    </a:p>
                  </a:txBody>
                  <a:tcPr marL="161289" marR="23989" marT="124068" marB="124068"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418864016"/>
                  </a:ext>
                </a:extLst>
              </a:tr>
            </a:tbl>
          </a:graphicData>
        </a:graphic>
      </p:graphicFrame>
    </p:spTree>
    <p:extLst>
      <p:ext uri="{BB962C8B-B14F-4D97-AF65-F5344CB8AC3E}">
        <p14:creationId xmlns:p14="http://schemas.microsoft.com/office/powerpoint/2010/main" val="297758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3038BC-9FCB-466B-8EE5-7B0DC8F25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58F4797-C77D-4821-B8FF-057D7524C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0CB3DB-B42E-47BF-A595-527CB329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5" y="685800"/>
            <a:ext cx="10800971"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01F60-B896-D329-A37B-E935552FB364}"/>
              </a:ext>
            </a:extLst>
          </p:cNvPr>
          <p:cNvSpPr>
            <a:spLocks noGrp="1"/>
          </p:cNvSpPr>
          <p:nvPr>
            <p:ph type="title"/>
          </p:nvPr>
        </p:nvSpPr>
        <p:spPr>
          <a:xfrm>
            <a:off x="1449572" y="1036674"/>
            <a:ext cx="9292856" cy="1371600"/>
          </a:xfrm>
        </p:spPr>
        <p:txBody>
          <a:bodyPr>
            <a:normAutofit/>
          </a:bodyPr>
          <a:lstStyle/>
          <a:p>
            <a:pPr algn="ctr"/>
            <a:r>
              <a:rPr lang="en-IN" sz="3200">
                <a:solidFill>
                  <a:schemeClr val="tx1">
                    <a:lumMod val="65000"/>
                    <a:lumOff val="35000"/>
                  </a:schemeClr>
                </a:solidFill>
              </a:rPr>
              <a:t>Free enzyme</a:t>
            </a:r>
          </a:p>
        </p:txBody>
      </p:sp>
      <p:graphicFrame>
        <p:nvGraphicFramePr>
          <p:cNvPr id="4" name="Content Placeholder 3">
            <a:extLst>
              <a:ext uri="{FF2B5EF4-FFF2-40B4-BE49-F238E27FC236}">
                <a16:creationId xmlns:a16="http://schemas.microsoft.com/office/drawing/2014/main" id="{AF09400A-94BA-172D-9EC4-040EEB3CAAE6}"/>
              </a:ext>
            </a:extLst>
          </p:cNvPr>
          <p:cNvGraphicFramePr>
            <a:graphicFrameLocks noGrp="1"/>
          </p:cNvGraphicFramePr>
          <p:nvPr>
            <p:ph idx="1"/>
            <p:extLst>
              <p:ext uri="{D42A27DB-BD31-4B8C-83A1-F6EECF244321}">
                <p14:modId xmlns:p14="http://schemas.microsoft.com/office/powerpoint/2010/main" val="1647637547"/>
              </p:ext>
            </p:extLst>
          </p:nvPr>
        </p:nvGraphicFramePr>
        <p:xfrm>
          <a:off x="1279451" y="3102894"/>
          <a:ext cx="9633102" cy="2278997"/>
        </p:xfrm>
        <a:graphic>
          <a:graphicData uri="http://schemas.openxmlformats.org/drawingml/2006/table">
            <a:tbl>
              <a:tblPr firstRow="1" bandRow="1">
                <a:tableStyleId>{5C22544A-7EE6-4342-B048-85BDC9FD1C3A}</a:tableStyleId>
              </a:tblPr>
              <a:tblGrid>
                <a:gridCol w="1290468">
                  <a:extLst>
                    <a:ext uri="{9D8B030D-6E8A-4147-A177-3AD203B41FA5}">
                      <a16:colId xmlns:a16="http://schemas.microsoft.com/office/drawing/2014/main" val="4121966543"/>
                    </a:ext>
                  </a:extLst>
                </a:gridCol>
                <a:gridCol w="1183459">
                  <a:extLst>
                    <a:ext uri="{9D8B030D-6E8A-4147-A177-3AD203B41FA5}">
                      <a16:colId xmlns:a16="http://schemas.microsoft.com/office/drawing/2014/main" val="3816052262"/>
                    </a:ext>
                  </a:extLst>
                </a:gridCol>
                <a:gridCol w="1359879">
                  <a:extLst>
                    <a:ext uri="{9D8B030D-6E8A-4147-A177-3AD203B41FA5}">
                      <a16:colId xmlns:a16="http://schemas.microsoft.com/office/drawing/2014/main" val="1455555362"/>
                    </a:ext>
                  </a:extLst>
                </a:gridCol>
                <a:gridCol w="905814">
                  <a:extLst>
                    <a:ext uri="{9D8B030D-6E8A-4147-A177-3AD203B41FA5}">
                      <a16:colId xmlns:a16="http://schemas.microsoft.com/office/drawing/2014/main" val="1301795507"/>
                    </a:ext>
                  </a:extLst>
                </a:gridCol>
                <a:gridCol w="489348">
                  <a:extLst>
                    <a:ext uri="{9D8B030D-6E8A-4147-A177-3AD203B41FA5}">
                      <a16:colId xmlns:a16="http://schemas.microsoft.com/office/drawing/2014/main" val="2496920336"/>
                    </a:ext>
                  </a:extLst>
                </a:gridCol>
                <a:gridCol w="1290468">
                  <a:extLst>
                    <a:ext uri="{9D8B030D-6E8A-4147-A177-3AD203B41FA5}">
                      <a16:colId xmlns:a16="http://schemas.microsoft.com/office/drawing/2014/main" val="3432854585"/>
                    </a:ext>
                  </a:extLst>
                </a:gridCol>
                <a:gridCol w="1024393">
                  <a:extLst>
                    <a:ext uri="{9D8B030D-6E8A-4147-A177-3AD203B41FA5}">
                      <a16:colId xmlns:a16="http://schemas.microsoft.com/office/drawing/2014/main" val="789792925"/>
                    </a:ext>
                  </a:extLst>
                </a:gridCol>
                <a:gridCol w="998362">
                  <a:extLst>
                    <a:ext uri="{9D8B030D-6E8A-4147-A177-3AD203B41FA5}">
                      <a16:colId xmlns:a16="http://schemas.microsoft.com/office/drawing/2014/main" val="1631653451"/>
                    </a:ext>
                  </a:extLst>
                </a:gridCol>
                <a:gridCol w="1090911">
                  <a:extLst>
                    <a:ext uri="{9D8B030D-6E8A-4147-A177-3AD203B41FA5}">
                      <a16:colId xmlns:a16="http://schemas.microsoft.com/office/drawing/2014/main" val="1961108847"/>
                    </a:ext>
                  </a:extLst>
                </a:gridCol>
              </a:tblGrid>
              <a:tr h="744549">
                <a:tc>
                  <a:txBody>
                    <a:bodyPr/>
                    <a:lstStyle/>
                    <a:p>
                      <a:pPr algn="l" fontAlgn="b"/>
                      <a:r>
                        <a:rPr lang="en-IN" sz="2200" u="none" strike="noStrike">
                          <a:effectLst/>
                        </a:rPr>
                        <a:t>C1 (mM)</a:t>
                      </a:r>
                      <a:endParaRPr lang="en-IN"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n-IN" sz="2200" u="none" strike="noStrike">
                          <a:effectLst/>
                        </a:rPr>
                        <a:t>Abs. for C2 </a:t>
                      </a:r>
                      <a:endParaRPr lang="en-IN"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l-GR" sz="2200" u="none" strike="noStrike">
                          <a:effectLst/>
                        </a:rPr>
                        <a:t>ε (mM^-1 cm^-1</a:t>
                      </a:r>
                      <a:endParaRPr lang="el-GR"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n-IN" sz="2200" u="none" strike="noStrike">
                          <a:effectLst/>
                        </a:rPr>
                        <a:t>l (cm)</a:t>
                      </a:r>
                      <a:endParaRPr lang="en-IN"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n-IN" sz="2200" u="none" strike="noStrike">
                          <a:effectLst/>
                        </a:rPr>
                        <a:t>Df</a:t>
                      </a:r>
                      <a:endParaRPr lang="en-IN"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n-IN" sz="2200" u="none" strike="noStrike">
                          <a:effectLst/>
                        </a:rPr>
                        <a:t>C2 (mM)</a:t>
                      </a:r>
                      <a:endParaRPr lang="en-IN"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n-IN" sz="2200" u="none" strike="noStrike">
                          <a:effectLst/>
                        </a:rPr>
                        <a:t>C1-C1 (mM)</a:t>
                      </a:r>
                      <a:endParaRPr lang="en-IN"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n-IN" sz="2200" u="none" strike="noStrike">
                          <a:effectLst/>
                        </a:rPr>
                        <a:t>t (min)</a:t>
                      </a:r>
                      <a:endParaRPr lang="en-IN"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n-IN" sz="2200" u="none" strike="noStrike">
                          <a:effectLst/>
                        </a:rPr>
                        <a:t>Activity</a:t>
                      </a:r>
                      <a:endParaRPr lang="en-IN" sz="2200" b="1" i="0" u="none" strike="noStrike">
                        <a:solidFill>
                          <a:srgbClr val="000000"/>
                        </a:solidFill>
                        <a:effectLst/>
                        <a:latin typeface="Calibri" panose="020F0502020204030204" pitchFamily="34" charset="0"/>
                      </a:endParaRPr>
                    </a:p>
                  </a:txBody>
                  <a:tcPr marL="11569" marR="11569" marT="11569" marB="0" anchor="b"/>
                </a:tc>
                <a:extLst>
                  <a:ext uri="{0D108BD9-81ED-4DB2-BD59-A6C34878D82A}">
                    <a16:rowId xmlns:a16="http://schemas.microsoft.com/office/drawing/2014/main" val="2410779112"/>
                  </a:ext>
                </a:extLst>
              </a:tr>
              <a:tr h="383612">
                <a:tc>
                  <a:txBody>
                    <a:bodyPr/>
                    <a:lstStyle/>
                    <a:p>
                      <a:pPr algn="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14.2</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0.000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0.00</a:t>
                      </a:r>
                      <a:endParaRPr lang="en-IN" sz="2000" b="0" i="0" u="none" strike="noStrike">
                        <a:solidFill>
                          <a:srgbClr val="000000"/>
                        </a:solidFill>
                        <a:effectLst/>
                        <a:latin typeface="Calibri" panose="020F0502020204030204" pitchFamily="34" charset="0"/>
                      </a:endParaRPr>
                    </a:p>
                  </a:txBody>
                  <a:tcPr marL="11569" marR="11569" marT="11569" marB="0" anchor="b"/>
                </a:tc>
                <a:extLst>
                  <a:ext uri="{0D108BD9-81ED-4DB2-BD59-A6C34878D82A}">
                    <a16:rowId xmlns:a16="http://schemas.microsoft.com/office/drawing/2014/main" val="4284096948"/>
                  </a:ext>
                </a:extLst>
              </a:tr>
              <a:tr h="383612">
                <a:tc>
                  <a:txBody>
                    <a:bodyPr/>
                    <a:lstStyle/>
                    <a:p>
                      <a:pPr algn="r" fontAlgn="b"/>
                      <a:r>
                        <a:rPr lang="en-IN" sz="2000" u="none" strike="noStrike">
                          <a:effectLst/>
                        </a:rPr>
                        <a:t>1.25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0.306</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14.2</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0.215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0.21</a:t>
                      </a:r>
                      <a:endParaRPr lang="en-IN" sz="2000" b="0" i="0" u="none" strike="noStrike">
                        <a:solidFill>
                          <a:srgbClr val="000000"/>
                        </a:solidFill>
                        <a:effectLst/>
                        <a:latin typeface="Calibri" panose="020F0502020204030204" pitchFamily="34" charset="0"/>
                      </a:endParaRPr>
                    </a:p>
                  </a:txBody>
                  <a:tcPr marL="11569" marR="11569" marT="11569" marB="0" anchor="b"/>
                </a:tc>
                <a:extLst>
                  <a:ext uri="{0D108BD9-81ED-4DB2-BD59-A6C34878D82A}">
                    <a16:rowId xmlns:a16="http://schemas.microsoft.com/office/drawing/2014/main" val="1176150253"/>
                  </a:ext>
                </a:extLst>
              </a:tr>
              <a:tr h="383612">
                <a:tc>
                  <a:txBody>
                    <a:bodyPr/>
                    <a:lstStyle/>
                    <a:p>
                      <a:pPr algn="r" fontAlgn="b"/>
                      <a:r>
                        <a:rPr lang="en-IN" sz="2000" u="none" strike="noStrike">
                          <a:effectLst/>
                        </a:rPr>
                        <a:t>12.5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0.095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14.2</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0.067</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12</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2.49</a:t>
                      </a:r>
                      <a:endParaRPr lang="en-IN" sz="2000" b="0" i="0" u="none" strike="noStrike">
                        <a:solidFill>
                          <a:srgbClr val="000000"/>
                        </a:solidFill>
                        <a:effectLst/>
                        <a:latin typeface="Calibri" panose="020F0502020204030204" pitchFamily="34" charset="0"/>
                      </a:endParaRPr>
                    </a:p>
                  </a:txBody>
                  <a:tcPr marL="11569" marR="11569" marT="11569" marB="0" anchor="b"/>
                </a:tc>
                <a:extLst>
                  <a:ext uri="{0D108BD9-81ED-4DB2-BD59-A6C34878D82A}">
                    <a16:rowId xmlns:a16="http://schemas.microsoft.com/office/drawing/2014/main" val="3927078595"/>
                  </a:ext>
                </a:extLst>
              </a:tr>
              <a:tr h="383612">
                <a:tc>
                  <a:txBody>
                    <a:bodyPr/>
                    <a:lstStyle/>
                    <a:p>
                      <a:pPr algn="r" fontAlgn="b"/>
                      <a:r>
                        <a:rPr lang="en-IN" sz="2000" u="none" strike="noStrike">
                          <a:effectLst/>
                        </a:rPr>
                        <a:t>125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-0.054</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14.2</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-0.038</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125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25.01</a:t>
                      </a:r>
                      <a:endParaRPr lang="en-IN" sz="2000" b="0" i="0" u="none" strike="noStrike">
                        <a:solidFill>
                          <a:srgbClr val="000000"/>
                        </a:solidFill>
                        <a:effectLst/>
                        <a:latin typeface="Calibri" panose="020F0502020204030204" pitchFamily="34" charset="0"/>
                      </a:endParaRPr>
                    </a:p>
                  </a:txBody>
                  <a:tcPr marL="11569" marR="11569" marT="11569" marB="0" anchor="b"/>
                </a:tc>
                <a:extLst>
                  <a:ext uri="{0D108BD9-81ED-4DB2-BD59-A6C34878D82A}">
                    <a16:rowId xmlns:a16="http://schemas.microsoft.com/office/drawing/2014/main" val="2472557805"/>
                  </a:ext>
                </a:extLst>
              </a:tr>
            </a:tbl>
          </a:graphicData>
        </a:graphic>
      </p:graphicFrame>
    </p:spTree>
    <p:extLst>
      <p:ext uri="{BB962C8B-B14F-4D97-AF65-F5344CB8AC3E}">
        <p14:creationId xmlns:p14="http://schemas.microsoft.com/office/powerpoint/2010/main" val="35755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9" name="Freeform: Shape 8">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2" name="Chart 1">
            <a:extLst>
              <a:ext uri="{FF2B5EF4-FFF2-40B4-BE49-F238E27FC236}">
                <a16:creationId xmlns:a16="http://schemas.microsoft.com/office/drawing/2014/main" id="{9B9EF4D5-4726-0999-FA5E-C84DC6B2D1C4}"/>
              </a:ext>
            </a:extLst>
          </p:cNvPr>
          <p:cNvGraphicFramePr>
            <a:graphicFrameLocks/>
          </p:cNvGraphicFramePr>
          <p:nvPr>
            <p:extLst>
              <p:ext uri="{D42A27DB-BD31-4B8C-83A1-F6EECF244321}">
                <p14:modId xmlns:p14="http://schemas.microsoft.com/office/powerpoint/2010/main" val="2700631247"/>
              </p:ext>
            </p:extLst>
          </p:nvPr>
        </p:nvGraphicFramePr>
        <p:xfrm>
          <a:off x="2374710" y="643468"/>
          <a:ext cx="9173823" cy="5571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182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3038BC-9FCB-466B-8EE5-7B0DC8F25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58F4797-C77D-4821-B8FF-057D7524C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0CB3DB-B42E-47BF-A595-527CB329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5" y="685800"/>
            <a:ext cx="10800971"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EFAEC-2BB1-E212-A42E-56A578C7DAA2}"/>
              </a:ext>
            </a:extLst>
          </p:cNvPr>
          <p:cNvSpPr>
            <a:spLocks noGrp="1"/>
          </p:cNvSpPr>
          <p:nvPr>
            <p:ph type="title"/>
          </p:nvPr>
        </p:nvSpPr>
        <p:spPr>
          <a:xfrm>
            <a:off x="1449572" y="1036674"/>
            <a:ext cx="9292856" cy="1371600"/>
          </a:xfrm>
        </p:spPr>
        <p:txBody>
          <a:bodyPr>
            <a:normAutofit/>
          </a:bodyPr>
          <a:lstStyle/>
          <a:p>
            <a:pPr algn="ctr"/>
            <a:r>
              <a:rPr lang="en-IN" sz="3200">
                <a:solidFill>
                  <a:schemeClr val="tx1">
                    <a:lumMod val="65000"/>
                    <a:lumOff val="35000"/>
                  </a:schemeClr>
                </a:solidFill>
              </a:rPr>
              <a:t>Immobilized enzyme</a:t>
            </a:r>
          </a:p>
        </p:txBody>
      </p:sp>
      <p:graphicFrame>
        <p:nvGraphicFramePr>
          <p:cNvPr id="4" name="Content Placeholder 3">
            <a:extLst>
              <a:ext uri="{FF2B5EF4-FFF2-40B4-BE49-F238E27FC236}">
                <a16:creationId xmlns:a16="http://schemas.microsoft.com/office/drawing/2014/main" id="{99B0C523-4D6C-DB11-7C2F-D7FF60EC0E0A}"/>
              </a:ext>
            </a:extLst>
          </p:cNvPr>
          <p:cNvGraphicFramePr>
            <a:graphicFrameLocks noGrp="1"/>
          </p:cNvGraphicFramePr>
          <p:nvPr>
            <p:ph idx="1"/>
            <p:extLst>
              <p:ext uri="{D42A27DB-BD31-4B8C-83A1-F6EECF244321}">
                <p14:modId xmlns:p14="http://schemas.microsoft.com/office/powerpoint/2010/main" val="3807123103"/>
              </p:ext>
            </p:extLst>
          </p:nvPr>
        </p:nvGraphicFramePr>
        <p:xfrm>
          <a:off x="1279451" y="3102894"/>
          <a:ext cx="9633102" cy="2278997"/>
        </p:xfrm>
        <a:graphic>
          <a:graphicData uri="http://schemas.openxmlformats.org/drawingml/2006/table">
            <a:tbl>
              <a:tblPr firstRow="1" bandRow="1">
                <a:tableStyleId>{5C22544A-7EE6-4342-B048-85BDC9FD1C3A}</a:tableStyleId>
              </a:tblPr>
              <a:tblGrid>
                <a:gridCol w="1290468">
                  <a:extLst>
                    <a:ext uri="{9D8B030D-6E8A-4147-A177-3AD203B41FA5}">
                      <a16:colId xmlns:a16="http://schemas.microsoft.com/office/drawing/2014/main" val="704644561"/>
                    </a:ext>
                  </a:extLst>
                </a:gridCol>
                <a:gridCol w="1183459">
                  <a:extLst>
                    <a:ext uri="{9D8B030D-6E8A-4147-A177-3AD203B41FA5}">
                      <a16:colId xmlns:a16="http://schemas.microsoft.com/office/drawing/2014/main" val="2425207164"/>
                    </a:ext>
                  </a:extLst>
                </a:gridCol>
                <a:gridCol w="1359879">
                  <a:extLst>
                    <a:ext uri="{9D8B030D-6E8A-4147-A177-3AD203B41FA5}">
                      <a16:colId xmlns:a16="http://schemas.microsoft.com/office/drawing/2014/main" val="704647163"/>
                    </a:ext>
                  </a:extLst>
                </a:gridCol>
                <a:gridCol w="905814">
                  <a:extLst>
                    <a:ext uri="{9D8B030D-6E8A-4147-A177-3AD203B41FA5}">
                      <a16:colId xmlns:a16="http://schemas.microsoft.com/office/drawing/2014/main" val="2889353480"/>
                    </a:ext>
                  </a:extLst>
                </a:gridCol>
                <a:gridCol w="489348">
                  <a:extLst>
                    <a:ext uri="{9D8B030D-6E8A-4147-A177-3AD203B41FA5}">
                      <a16:colId xmlns:a16="http://schemas.microsoft.com/office/drawing/2014/main" val="3702453980"/>
                    </a:ext>
                  </a:extLst>
                </a:gridCol>
                <a:gridCol w="1290468">
                  <a:extLst>
                    <a:ext uri="{9D8B030D-6E8A-4147-A177-3AD203B41FA5}">
                      <a16:colId xmlns:a16="http://schemas.microsoft.com/office/drawing/2014/main" val="1497977254"/>
                    </a:ext>
                  </a:extLst>
                </a:gridCol>
                <a:gridCol w="1024393">
                  <a:extLst>
                    <a:ext uri="{9D8B030D-6E8A-4147-A177-3AD203B41FA5}">
                      <a16:colId xmlns:a16="http://schemas.microsoft.com/office/drawing/2014/main" val="1490431120"/>
                    </a:ext>
                  </a:extLst>
                </a:gridCol>
                <a:gridCol w="998362">
                  <a:extLst>
                    <a:ext uri="{9D8B030D-6E8A-4147-A177-3AD203B41FA5}">
                      <a16:colId xmlns:a16="http://schemas.microsoft.com/office/drawing/2014/main" val="4151751053"/>
                    </a:ext>
                  </a:extLst>
                </a:gridCol>
                <a:gridCol w="1090911">
                  <a:extLst>
                    <a:ext uri="{9D8B030D-6E8A-4147-A177-3AD203B41FA5}">
                      <a16:colId xmlns:a16="http://schemas.microsoft.com/office/drawing/2014/main" val="788838999"/>
                    </a:ext>
                  </a:extLst>
                </a:gridCol>
              </a:tblGrid>
              <a:tr h="744549">
                <a:tc>
                  <a:txBody>
                    <a:bodyPr/>
                    <a:lstStyle/>
                    <a:p>
                      <a:pPr algn="l" fontAlgn="b"/>
                      <a:r>
                        <a:rPr lang="en-IN" sz="2200" u="none" strike="noStrike">
                          <a:effectLst/>
                        </a:rPr>
                        <a:t>C1 (mM)</a:t>
                      </a:r>
                      <a:endParaRPr lang="en-IN"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n-IN" sz="2200" u="none" strike="noStrike">
                          <a:effectLst/>
                        </a:rPr>
                        <a:t>Abs. for C2 </a:t>
                      </a:r>
                      <a:endParaRPr lang="en-IN"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l-GR" sz="2200" u="none" strike="noStrike">
                          <a:effectLst/>
                        </a:rPr>
                        <a:t>ε (mM^-1 cm^-1</a:t>
                      </a:r>
                      <a:endParaRPr lang="el-GR"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n-IN" sz="2200" u="none" strike="noStrike">
                          <a:effectLst/>
                        </a:rPr>
                        <a:t>l (cm)</a:t>
                      </a:r>
                      <a:endParaRPr lang="en-IN"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n-IN" sz="2200" u="none" strike="noStrike">
                          <a:effectLst/>
                        </a:rPr>
                        <a:t>Df</a:t>
                      </a:r>
                      <a:endParaRPr lang="en-IN"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n-IN" sz="2200" u="none" strike="noStrike">
                          <a:effectLst/>
                        </a:rPr>
                        <a:t>C2 (mM)</a:t>
                      </a:r>
                      <a:endParaRPr lang="en-IN"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n-IN" sz="2200" u="none" strike="noStrike">
                          <a:effectLst/>
                        </a:rPr>
                        <a:t>C1-C1 (mM)</a:t>
                      </a:r>
                      <a:endParaRPr lang="en-IN"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n-IN" sz="2200" u="none" strike="noStrike">
                          <a:effectLst/>
                        </a:rPr>
                        <a:t>t (min)</a:t>
                      </a:r>
                      <a:endParaRPr lang="en-IN" sz="2200" b="1" i="0" u="none" strike="noStrike">
                        <a:solidFill>
                          <a:srgbClr val="000000"/>
                        </a:solidFill>
                        <a:effectLst/>
                        <a:latin typeface="Calibri" panose="020F0502020204030204" pitchFamily="34" charset="0"/>
                      </a:endParaRPr>
                    </a:p>
                  </a:txBody>
                  <a:tcPr marL="11569" marR="11569" marT="11569" marB="0" anchor="b"/>
                </a:tc>
                <a:tc>
                  <a:txBody>
                    <a:bodyPr/>
                    <a:lstStyle/>
                    <a:p>
                      <a:pPr algn="l" fontAlgn="b"/>
                      <a:r>
                        <a:rPr lang="en-IN" sz="2200" u="none" strike="noStrike">
                          <a:effectLst/>
                        </a:rPr>
                        <a:t>Activity</a:t>
                      </a:r>
                      <a:endParaRPr lang="en-IN" sz="2200" b="1" i="0" u="none" strike="noStrike">
                        <a:solidFill>
                          <a:srgbClr val="000000"/>
                        </a:solidFill>
                        <a:effectLst/>
                        <a:latin typeface="Calibri" panose="020F0502020204030204" pitchFamily="34" charset="0"/>
                      </a:endParaRPr>
                    </a:p>
                  </a:txBody>
                  <a:tcPr marL="11569" marR="11569" marT="11569" marB="0" anchor="b"/>
                </a:tc>
                <a:extLst>
                  <a:ext uri="{0D108BD9-81ED-4DB2-BD59-A6C34878D82A}">
                    <a16:rowId xmlns:a16="http://schemas.microsoft.com/office/drawing/2014/main" val="1257972173"/>
                  </a:ext>
                </a:extLst>
              </a:tr>
              <a:tr h="383612">
                <a:tc>
                  <a:txBody>
                    <a:bodyPr/>
                    <a:lstStyle/>
                    <a:p>
                      <a:pPr algn="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14.2</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0.000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0.00</a:t>
                      </a:r>
                      <a:endParaRPr lang="en-IN" sz="2000" b="0" i="0" u="none" strike="noStrike">
                        <a:solidFill>
                          <a:srgbClr val="000000"/>
                        </a:solidFill>
                        <a:effectLst/>
                        <a:latin typeface="Calibri" panose="020F0502020204030204" pitchFamily="34" charset="0"/>
                      </a:endParaRPr>
                    </a:p>
                  </a:txBody>
                  <a:tcPr marL="11569" marR="11569" marT="11569" marB="0" anchor="b"/>
                </a:tc>
                <a:extLst>
                  <a:ext uri="{0D108BD9-81ED-4DB2-BD59-A6C34878D82A}">
                    <a16:rowId xmlns:a16="http://schemas.microsoft.com/office/drawing/2014/main" val="3045730464"/>
                  </a:ext>
                </a:extLst>
              </a:tr>
              <a:tr h="383612">
                <a:tc>
                  <a:txBody>
                    <a:bodyPr/>
                    <a:lstStyle/>
                    <a:p>
                      <a:pPr algn="r" fontAlgn="b"/>
                      <a:r>
                        <a:rPr lang="en-IN" sz="2000" u="none" strike="noStrike">
                          <a:effectLst/>
                        </a:rPr>
                        <a:t>1.25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0.127</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14.2</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0.089</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0.23</a:t>
                      </a:r>
                      <a:endParaRPr lang="en-IN" sz="2000" b="0" i="0" u="none" strike="noStrike">
                        <a:solidFill>
                          <a:srgbClr val="000000"/>
                        </a:solidFill>
                        <a:effectLst/>
                        <a:latin typeface="Calibri" panose="020F0502020204030204" pitchFamily="34" charset="0"/>
                      </a:endParaRPr>
                    </a:p>
                  </a:txBody>
                  <a:tcPr marL="11569" marR="11569" marT="11569" marB="0" anchor="b"/>
                </a:tc>
                <a:extLst>
                  <a:ext uri="{0D108BD9-81ED-4DB2-BD59-A6C34878D82A}">
                    <a16:rowId xmlns:a16="http://schemas.microsoft.com/office/drawing/2014/main" val="3641888954"/>
                  </a:ext>
                </a:extLst>
              </a:tr>
              <a:tr h="383612">
                <a:tc>
                  <a:txBody>
                    <a:bodyPr/>
                    <a:lstStyle/>
                    <a:p>
                      <a:pPr algn="r" fontAlgn="b"/>
                      <a:r>
                        <a:rPr lang="en-IN" sz="2000" u="none" strike="noStrike">
                          <a:effectLst/>
                        </a:rPr>
                        <a:t>12.5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0.223</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14.2</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0.157</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12</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2.47</a:t>
                      </a:r>
                      <a:endParaRPr lang="en-IN" sz="2000" b="0" i="0" u="none" strike="noStrike">
                        <a:solidFill>
                          <a:srgbClr val="000000"/>
                        </a:solidFill>
                        <a:effectLst/>
                        <a:latin typeface="Calibri" panose="020F0502020204030204" pitchFamily="34" charset="0"/>
                      </a:endParaRPr>
                    </a:p>
                  </a:txBody>
                  <a:tcPr marL="11569" marR="11569" marT="11569" marB="0" anchor="b"/>
                </a:tc>
                <a:extLst>
                  <a:ext uri="{0D108BD9-81ED-4DB2-BD59-A6C34878D82A}">
                    <a16:rowId xmlns:a16="http://schemas.microsoft.com/office/drawing/2014/main" val="698665178"/>
                  </a:ext>
                </a:extLst>
              </a:tr>
              <a:tr h="383612">
                <a:tc>
                  <a:txBody>
                    <a:bodyPr/>
                    <a:lstStyle/>
                    <a:p>
                      <a:pPr algn="r" fontAlgn="b"/>
                      <a:r>
                        <a:rPr lang="en-IN" sz="2000" u="none" strike="noStrike">
                          <a:effectLst/>
                        </a:rPr>
                        <a:t>125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0.373</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14.2</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10</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0.263</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125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11569" marR="11569" marT="11569" marB="0" anchor="b"/>
                </a:tc>
                <a:tc>
                  <a:txBody>
                    <a:bodyPr/>
                    <a:lstStyle/>
                    <a:p>
                      <a:pPr algn="r" fontAlgn="b"/>
                      <a:r>
                        <a:rPr lang="en-IN" sz="2000" u="none" strike="noStrike">
                          <a:effectLst/>
                        </a:rPr>
                        <a:t>24.95</a:t>
                      </a:r>
                      <a:endParaRPr lang="en-IN" sz="2000" b="0" i="0" u="none" strike="noStrike">
                        <a:solidFill>
                          <a:srgbClr val="000000"/>
                        </a:solidFill>
                        <a:effectLst/>
                        <a:latin typeface="Calibri" panose="020F0502020204030204" pitchFamily="34" charset="0"/>
                      </a:endParaRPr>
                    </a:p>
                  </a:txBody>
                  <a:tcPr marL="11569" marR="11569" marT="11569" marB="0" anchor="b"/>
                </a:tc>
                <a:extLst>
                  <a:ext uri="{0D108BD9-81ED-4DB2-BD59-A6C34878D82A}">
                    <a16:rowId xmlns:a16="http://schemas.microsoft.com/office/drawing/2014/main" val="2380869825"/>
                  </a:ext>
                </a:extLst>
              </a:tr>
            </a:tbl>
          </a:graphicData>
        </a:graphic>
      </p:graphicFrame>
    </p:spTree>
    <p:extLst>
      <p:ext uri="{BB962C8B-B14F-4D97-AF65-F5344CB8AC3E}">
        <p14:creationId xmlns:p14="http://schemas.microsoft.com/office/powerpoint/2010/main" val="168051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2" name="Chart 1">
            <a:extLst>
              <a:ext uri="{FF2B5EF4-FFF2-40B4-BE49-F238E27FC236}">
                <a16:creationId xmlns:a16="http://schemas.microsoft.com/office/drawing/2014/main" id="{E91D5D0F-12E0-02CC-A7C1-D035BD0CFF8D}"/>
              </a:ext>
            </a:extLst>
          </p:cNvPr>
          <p:cNvGraphicFramePr>
            <a:graphicFrameLocks/>
          </p:cNvGraphicFramePr>
          <p:nvPr>
            <p:extLst>
              <p:ext uri="{D42A27DB-BD31-4B8C-83A1-F6EECF244321}">
                <p14:modId xmlns:p14="http://schemas.microsoft.com/office/powerpoint/2010/main" val="1035554781"/>
              </p:ext>
            </p:extLst>
          </p:nvPr>
        </p:nvGraphicFramePr>
        <p:xfrm>
          <a:off x="643467" y="643468"/>
          <a:ext cx="9240039" cy="5571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635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3">
            <a:extLst>
              <a:ext uri="{FF2B5EF4-FFF2-40B4-BE49-F238E27FC236}">
                <a16:creationId xmlns:a16="http://schemas.microsoft.com/office/drawing/2014/main" id="{8A29CD26-DF8B-47E1-3F7B-9DEC193D14D9}"/>
              </a:ext>
            </a:extLst>
          </p:cNvPr>
          <p:cNvPicPr>
            <a:picLocks noChangeAspect="1"/>
          </p:cNvPicPr>
          <p:nvPr/>
        </p:nvPicPr>
        <p:blipFill rotWithShape="1">
          <a:blip r:embed="rId2"/>
          <a:srcRect t="23986"/>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2" name="Title 1">
            <a:extLst>
              <a:ext uri="{FF2B5EF4-FFF2-40B4-BE49-F238E27FC236}">
                <a16:creationId xmlns:a16="http://schemas.microsoft.com/office/drawing/2014/main" id="{7ACB10F0-006C-13AF-6916-920C17E25E45}"/>
              </a:ext>
            </a:extLst>
          </p:cNvPr>
          <p:cNvSpPr>
            <a:spLocks noGrp="1"/>
          </p:cNvSpPr>
          <p:nvPr>
            <p:ph type="title"/>
          </p:nvPr>
        </p:nvSpPr>
        <p:spPr>
          <a:xfrm>
            <a:off x="599818" y="5234320"/>
            <a:ext cx="6931319" cy="752217"/>
          </a:xfrm>
        </p:spPr>
        <p:txBody>
          <a:bodyPr vert="horz" lIns="91440" tIns="45720" rIns="91440" bIns="45720" rtlCol="0" anchor="b">
            <a:noAutofit/>
          </a:bodyPr>
          <a:lstStyle/>
          <a:p>
            <a:r>
              <a:rPr lang="en-US" sz="6600" dirty="0">
                <a:solidFill>
                  <a:schemeClr val="tx1">
                    <a:lumMod val="85000"/>
                    <a:lumOff val="15000"/>
                  </a:schemeClr>
                </a:solidFill>
              </a:rPr>
              <a:t>Thank you</a:t>
            </a:r>
          </a:p>
        </p:txBody>
      </p:sp>
    </p:spTree>
    <p:extLst>
      <p:ext uri="{BB962C8B-B14F-4D97-AF65-F5344CB8AC3E}">
        <p14:creationId xmlns:p14="http://schemas.microsoft.com/office/powerpoint/2010/main" val="1919361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685</Words>
  <Application>Microsoft Office PowerPoint</Application>
  <PresentationFormat>Widescreen</PresentationFormat>
  <Paragraphs>150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Georgia</vt:lpstr>
      <vt:lpstr>Söhne</vt:lpstr>
      <vt:lpstr>Office Theme</vt:lpstr>
      <vt:lpstr>Enzyme entrapment in calcium alginate beads and kinetic characterization of enzyme immobilized in calcium alginate beads</vt:lpstr>
      <vt:lpstr>Background</vt:lpstr>
      <vt:lpstr>Procedure</vt:lpstr>
      <vt:lpstr>Observation</vt:lpstr>
      <vt:lpstr>Free enzyme</vt:lpstr>
      <vt:lpstr>PowerPoint Presentation</vt:lpstr>
      <vt:lpstr>Immobilized enzyme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Enzyme entrapment in calcium alginate beads and kinetic characterization of enzyme immobilized in calcium alginate beads</dc:title>
  <dc:creator>Ratnesh Sharma</dc:creator>
  <cp:lastModifiedBy>Ratnesh Sharma</cp:lastModifiedBy>
  <cp:revision>1</cp:revision>
  <dcterms:created xsi:type="dcterms:W3CDTF">2023-04-23T22:11:06Z</dcterms:created>
  <dcterms:modified xsi:type="dcterms:W3CDTF">2023-04-24T03:36:36Z</dcterms:modified>
</cp:coreProperties>
</file>