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B72E-47C5-FB77-C31E-9F16F8FBD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0E031-C15B-6703-F381-68D576464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06BE-592F-946E-B2E1-00CE17D6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2B8-649D-4204-B4E4-FBBB35FB7E66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3112-D169-7C68-7833-B6171F1D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E644-8A73-3FBD-08FD-93F8B604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8D7-7A9D-4AFB-80B9-10D7A3FE4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6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F954-649A-3143-DCD6-69212082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0728E-F6E2-87E6-FE94-34C57F990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F253-9B1B-28F6-46B6-16CD587C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2B8-649D-4204-B4E4-FBBB35FB7E66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05AA-95F6-9CBF-2893-7AAF4D9B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5DCC-E62A-BDBF-7601-0D0EAD57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8D7-7A9D-4AFB-80B9-10D7A3FE4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64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CCCEF-80F3-D991-101D-4093B817B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0A252-B22A-955A-AF51-9FD393B8D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4779-0F15-DE3F-C18A-8AC9F0E7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2B8-649D-4204-B4E4-FBBB35FB7E66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CEB3C-F248-D2AA-7763-F97D1F9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CA93A-7D14-318F-51CA-B0921B37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8D7-7A9D-4AFB-80B9-10D7A3FE4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8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97CB-C5E3-11F8-8090-7EAF6A04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2DD4-2670-FFF6-BE47-04AB5822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B9B4B-5ED7-1E0F-BA56-5B7562A3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2B8-649D-4204-B4E4-FBBB35FB7E66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8803-6293-B53A-75AF-B5066BD2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5A4FF-E66D-1560-413A-11816B2D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8D7-7A9D-4AFB-80B9-10D7A3FE4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08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6897-C4A8-6D7C-53C6-04C04ED9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4890D-E5C9-2D4C-3C41-6E779E4B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E9E3-CF22-6518-8CD7-806F107D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2B8-649D-4204-B4E4-FBBB35FB7E66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A1FAB-0FFC-34F3-09E5-CDCC64D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F80B-0B4C-BB3D-CC02-7EB55896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8D7-7A9D-4AFB-80B9-10D7A3FE4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7B71-43CC-E10D-8756-848A8D01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949B-B578-D914-A113-99DE87493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FDF5E-F85F-F8ED-2439-EABD30330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B00A3-3655-4EEA-CB5F-3D079783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2B8-649D-4204-B4E4-FBBB35FB7E66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F337-5BBD-7E3F-65EF-F70B4026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9197-7C7C-31CB-FA1C-55881A69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8D7-7A9D-4AFB-80B9-10D7A3FE4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E9F8-5C53-C3BA-C189-1CF88DE5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6446-6385-24AE-5856-35A0286C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9BB9-3A65-263C-505E-E30960E68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069DE-F09E-5EFD-6067-1F957CFB7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9CD1E-1862-4E5F-F927-E36280B48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946CA-5264-0BB7-5A0B-190C8CC0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2B8-649D-4204-B4E4-FBBB35FB7E66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D98B5-E9F7-B219-347E-2374B512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50C9E-A5D8-98E1-F7BF-798C69FD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8D7-7A9D-4AFB-80B9-10D7A3FE4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5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DD78-E63B-B2C3-F8EA-0E7AD9C9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CCE7B-FA42-2A0C-D1DB-D49C19F1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2B8-649D-4204-B4E4-FBBB35FB7E66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AFB0-D03C-75E9-A152-E6862D03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BE48D-3776-0706-29D9-EBA8F16F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8D7-7A9D-4AFB-80B9-10D7A3FE4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5F5AC-AA34-3AAD-DBAB-6BC9B658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2B8-649D-4204-B4E4-FBBB35FB7E66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1AA54-7844-85C8-62F9-583849AD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6B727-49E6-D3B5-1773-B65A552D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8D7-7A9D-4AFB-80B9-10D7A3FE4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5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8671-0AB3-D815-55EA-1F5724D5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4679-4C25-C66B-FCE8-938A1E45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0D194-3DF2-4EA2-8C70-3D1123EB8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2A2F1-1528-7CAD-07DF-698EB515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2B8-649D-4204-B4E4-FBBB35FB7E66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2378C-51D7-FDF7-2343-F864088A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5A769-BB66-9107-E6AE-DBABEA4B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8D7-7A9D-4AFB-80B9-10D7A3FE4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5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24A2-31B4-3A96-385B-A4EC1122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F06A8-8732-7FEB-9E5F-5E94592A9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486B0-9EB5-B59C-DE2B-49B8016A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52D42-E627-6BE1-8E9A-C16EA9EE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22B8-649D-4204-B4E4-FBBB35FB7E66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17594-E347-14BE-634F-3E2E07A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6AE79-073B-F8D8-D3E1-EB72A7EE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58D7-7A9D-4AFB-80B9-10D7A3FE4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3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C71A1-2C00-9F7F-CC89-6869E387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30943-1BFE-D0FC-FA28-20253645D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E448A-4A43-EE63-1927-8234502B5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22B8-649D-4204-B4E4-FBBB35FB7E66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4427-99D3-5D7B-F96D-8831210BB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6B13-8610-6FAC-6D9C-64BB89421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58D7-7A9D-4AFB-80B9-10D7A3FE4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90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olourful balls entering the platform">
            <a:extLst>
              <a:ext uri="{FF2B5EF4-FFF2-40B4-BE49-F238E27FC236}">
                <a16:creationId xmlns:a16="http://schemas.microsoft.com/office/drawing/2014/main" id="{4892FC4F-B2A4-C4F6-7DCB-7E0F4D5F7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344" b="153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CACA6-CE86-75F9-B7C9-AF6DC0C6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 Immobilized beads in PBR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6C567-9DC8-6CE4-98A1-983D369F5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Laxman Manjhi 2019BB10034</a:t>
            </a:r>
          </a:p>
          <a:p>
            <a:r>
              <a:rPr lang="en-IN">
                <a:solidFill>
                  <a:srgbClr val="FFFFFF"/>
                </a:solidFill>
              </a:rPr>
              <a:t>Ratnesh Kumar Sharma 2019BB10047</a:t>
            </a:r>
          </a:p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4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lecules">
            <a:extLst>
              <a:ext uri="{FF2B5EF4-FFF2-40B4-BE49-F238E27FC236}">
                <a16:creationId xmlns:a16="http://schemas.microsoft.com/office/drawing/2014/main" id="{FE6A1005-C0D8-EE2F-556F-7ED574F3D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157" b="5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801CF-CB51-079D-D2BB-6F439493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06FB-BBA8-4E13-011A-DAD45D48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The experiment involves immobilizing the enzyme invertase in calcium alginate beads for use in a packed bed reactor (PBR).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Gel entrapment is used to immobilize the biocatalyst within a polymeric network without modifying its conformation.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The beads are created by forcing the mixture of biocatalyst and polymeric solution through a fine orifice into a salt solution that causes </a:t>
            </a:r>
            <a:r>
              <a:rPr lang="en-US" sz="1800" b="0" i="0" err="1">
                <a:effectLst/>
                <a:latin typeface="Söhne"/>
              </a:rPr>
              <a:t>insolubilization</a:t>
            </a:r>
            <a:r>
              <a:rPr lang="en-US" sz="1800" b="0" i="0">
                <a:effectLst/>
                <a:latin typeface="Söhne"/>
              </a:rPr>
              <a:t> through ion exchange.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The size and shape of the beads can be controlled by varying the orifice diameter and the distance of the nozzle from the liquid surface.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Immobilized enzymes can provide high yield of immobilization and are useful in industrial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In this experiment, sucrose is used as the substrate, and alkaline DNS and 50mM sodium acetate buffer are used to perform kinetic characterization of the calcium alginate beads.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The enzyme activity is calculated using standard curve based on absorbance readings taken at 540nm.</a:t>
            </a:r>
          </a:p>
        </p:txBody>
      </p:sp>
    </p:spTree>
    <p:extLst>
      <p:ext uri="{BB962C8B-B14F-4D97-AF65-F5344CB8AC3E}">
        <p14:creationId xmlns:p14="http://schemas.microsoft.com/office/powerpoint/2010/main" val="4277161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5C60FA-F101-C318-63D3-F5B6F207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Procedure</a:t>
            </a:r>
          </a:p>
        </p:txBody>
      </p:sp>
      <p:pic>
        <p:nvPicPr>
          <p:cNvPr id="7" name="Picture 6" descr="Solution dispensed using electronic pipette">
            <a:extLst>
              <a:ext uri="{FF2B5EF4-FFF2-40B4-BE49-F238E27FC236}">
                <a16:creationId xmlns:a16="http://schemas.microsoft.com/office/drawing/2014/main" id="{4CFD1D2F-C399-182B-9CBC-2F58B0EFB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4" r="40482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06FB-BBA8-4E13-011A-DAD45D48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The glass vessel was filled to ⅓ height with glass wool.</a:t>
            </a:r>
          </a:p>
          <a:p>
            <a:pPr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The prepared calcium alginate beads (40ml) were added to the vessel.</a:t>
            </a:r>
          </a:p>
          <a:p>
            <a:pPr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The vessel was then filled with glass wool.</a:t>
            </a:r>
          </a:p>
          <a:p>
            <a:pPr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The flow rate was adjusted to 2mL/min.</a:t>
            </a:r>
          </a:p>
          <a:p>
            <a:pPr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The input and output lines were connected, and the substrate was passed through the packed bed.</a:t>
            </a:r>
          </a:p>
          <a:p>
            <a:pPr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50 µL samples were collected every 0, 10, 20, 30, 40, 50, and 60 minutes.</a:t>
            </a:r>
          </a:p>
          <a:p>
            <a:pPr>
              <a:buFont typeface="+mj-lt"/>
              <a:buAutoNum type="arabicPeriod"/>
            </a:pPr>
            <a:r>
              <a:rPr lang="en-US" sz="1200" b="0" i="0">
                <a:effectLst/>
                <a:latin typeface="Söhne"/>
              </a:rPr>
              <a:t>The kinetic characterization of the calcium alginate beads was performed as follows: </a:t>
            </a:r>
          </a:p>
          <a:p>
            <a:pPr marL="914400" lvl="1" indent="-457200">
              <a:buAutoNum type="alphaLcPeriod"/>
            </a:pPr>
            <a:r>
              <a:rPr lang="en-US" sz="1200" b="0" i="0">
                <a:effectLst/>
                <a:latin typeface="Söhne"/>
              </a:rPr>
              <a:t>200µL of alkaline DNS was added to the 50µL sample obtained from the reactor. </a:t>
            </a:r>
          </a:p>
          <a:p>
            <a:pPr marL="914400" lvl="1" indent="-457200">
              <a:buAutoNum type="alphaLcPeriod"/>
            </a:pPr>
            <a:r>
              <a:rPr lang="en-US" sz="1200" b="0" i="0">
                <a:effectLst/>
                <a:latin typeface="Söhne"/>
              </a:rPr>
              <a:t>The mixture was incubated at 90oC for 5 minutes. </a:t>
            </a:r>
          </a:p>
          <a:p>
            <a:pPr marL="914400" lvl="1" indent="-457200">
              <a:buAutoNum type="alphaLcPeriod"/>
            </a:pPr>
            <a:r>
              <a:rPr lang="en-US" sz="1200" b="0" i="0">
                <a:effectLst/>
                <a:latin typeface="Söhne"/>
              </a:rPr>
              <a:t>200µL of 50mM acetate buffer at pH 4.8 was added to the mixture. </a:t>
            </a:r>
          </a:p>
          <a:p>
            <a:pPr marL="914400" lvl="1" indent="-457200">
              <a:buAutoNum type="alphaLcPeriod"/>
            </a:pPr>
            <a:r>
              <a:rPr lang="en-US" sz="1200" b="0" i="0">
                <a:effectLst/>
                <a:latin typeface="Söhne"/>
              </a:rPr>
              <a:t>A blank sample without enzyme was prepared by adding sucrose, DNS, and acetate.</a:t>
            </a:r>
          </a:p>
          <a:p>
            <a:pPr marL="914400" lvl="1" indent="-457200">
              <a:buAutoNum type="alphaLcPeriod"/>
            </a:pPr>
            <a:r>
              <a:rPr lang="en-US" sz="1200" b="0" i="0">
                <a:effectLst/>
                <a:latin typeface="Söhne"/>
              </a:rPr>
              <a:t>Absorbance readings were taken at 540nm, and enzyme activity was calculated using a standard curve.</a:t>
            </a:r>
          </a:p>
        </p:txBody>
      </p:sp>
    </p:spTree>
    <p:extLst>
      <p:ext uri="{BB962C8B-B14F-4D97-AF65-F5344CB8AC3E}">
        <p14:creationId xmlns:p14="http://schemas.microsoft.com/office/powerpoint/2010/main" val="16015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1DCD8-5384-20C6-C86E-72055612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3B2F6F-EDC6-4DD7-8A01-3563195AC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00886"/>
              </p:ext>
            </p:extLst>
          </p:nvPr>
        </p:nvGraphicFramePr>
        <p:xfrm>
          <a:off x="2425649" y="2633472"/>
          <a:ext cx="7337655" cy="358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486">
                  <a:extLst>
                    <a:ext uri="{9D8B030D-6E8A-4147-A177-3AD203B41FA5}">
                      <a16:colId xmlns:a16="http://schemas.microsoft.com/office/drawing/2014/main" val="2405515036"/>
                    </a:ext>
                  </a:extLst>
                </a:gridCol>
                <a:gridCol w="3241169">
                  <a:extLst>
                    <a:ext uri="{9D8B030D-6E8A-4147-A177-3AD203B41FA5}">
                      <a16:colId xmlns:a16="http://schemas.microsoft.com/office/drawing/2014/main" val="2593970552"/>
                    </a:ext>
                  </a:extLst>
                </a:gridCol>
              </a:tblGrid>
              <a:tr h="59772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3100" u="none" strike="noStrike">
                          <a:effectLst/>
                        </a:rPr>
                        <a:t>Time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5" marR="18025" marT="180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800" u="none" strike="noStrike">
                          <a:effectLst/>
                        </a:rPr>
                        <a:t>Abs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5" marR="18025" marT="18025" marB="0" anchor="b"/>
                </a:tc>
                <a:extLst>
                  <a:ext uri="{0D108BD9-81ED-4DB2-BD59-A6C34878D82A}">
                    <a16:rowId xmlns:a16="http://schemas.microsoft.com/office/drawing/2014/main" val="965904222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3100" u="none" strike="noStrike">
                          <a:effectLst/>
                        </a:rPr>
                        <a:t>0 min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5" marR="18025" marT="180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3100" u="none" strike="noStrike">
                          <a:effectLst/>
                        </a:rPr>
                        <a:t>0.092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5" marR="18025" marT="18025" marB="0" anchor="b"/>
                </a:tc>
                <a:extLst>
                  <a:ext uri="{0D108BD9-81ED-4DB2-BD59-A6C34878D82A}">
                    <a16:rowId xmlns:a16="http://schemas.microsoft.com/office/drawing/2014/main" val="639460860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3100" u="none" strike="noStrike">
                          <a:effectLst/>
                        </a:rPr>
                        <a:t>10 min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5" marR="18025" marT="180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3100" u="none" strike="noStrike">
                          <a:effectLst/>
                        </a:rPr>
                        <a:t>0.128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5" marR="18025" marT="18025" marB="0" anchor="b"/>
                </a:tc>
                <a:extLst>
                  <a:ext uri="{0D108BD9-81ED-4DB2-BD59-A6C34878D82A}">
                    <a16:rowId xmlns:a16="http://schemas.microsoft.com/office/drawing/2014/main" val="1138923529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3100" u="none" strike="noStrike">
                          <a:effectLst/>
                        </a:rPr>
                        <a:t>20 min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5" marR="18025" marT="180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3100" u="none" strike="noStrike">
                          <a:effectLst/>
                        </a:rPr>
                        <a:t>0.283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5" marR="18025" marT="18025" marB="0" anchor="b"/>
                </a:tc>
                <a:extLst>
                  <a:ext uri="{0D108BD9-81ED-4DB2-BD59-A6C34878D82A}">
                    <a16:rowId xmlns:a16="http://schemas.microsoft.com/office/drawing/2014/main" val="1755032109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3100" u="none" strike="noStrike">
                          <a:effectLst/>
                        </a:rPr>
                        <a:t>30 min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5" marR="18025" marT="180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3100" u="none" strike="noStrike">
                          <a:effectLst/>
                        </a:rPr>
                        <a:t>0.253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5" marR="18025" marT="18025" marB="0" anchor="b"/>
                </a:tc>
                <a:extLst>
                  <a:ext uri="{0D108BD9-81ED-4DB2-BD59-A6C34878D82A}">
                    <a16:rowId xmlns:a16="http://schemas.microsoft.com/office/drawing/2014/main" val="2462020323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3100" u="none" strike="noStrike">
                          <a:effectLst/>
                        </a:rPr>
                        <a:t>Dilution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5" marR="18025" marT="180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3100" u="none" strike="noStrike">
                          <a:effectLst/>
                        </a:rPr>
                        <a:t>100X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025" marR="18025" marT="18025" marB="0" anchor="b"/>
                </a:tc>
                <a:extLst>
                  <a:ext uri="{0D108BD9-81ED-4DB2-BD59-A6C34878D82A}">
                    <a16:rowId xmlns:a16="http://schemas.microsoft.com/office/drawing/2014/main" val="106104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12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1DCD8-5384-20C6-C86E-72055612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Enzyme activity calculation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56E356-A9A9-B6F9-900C-6E54A90A2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224500"/>
              </p:ext>
            </p:extLst>
          </p:nvPr>
        </p:nvGraphicFramePr>
        <p:xfrm>
          <a:off x="320040" y="2658640"/>
          <a:ext cx="11548877" cy="353602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030716">
                  <a:extLst>
                    <a:ext uri="{9D8B030D-6E8A-4147-A177-3AD203B41FA5}">
                      <a16:colId xmlns:a16="http://schemas.microsoft.com/office/drawing/2014/main" val="2348539464"/>
                    </a:ext>
                  </a:extLst>
                </a:gridCol>
                <a:gridCol w="974529">
                  <a:extLst>
                    <a:ext uri="{9D8B030D-6E8A-4147-A177-3AD203B41FA5}">
                      <a16:colId xmlns:a16="http://schemas.microsoft.com/office/drawing/2014/main" val="2805006602"/>
                    </a:ext>
                  </a:extLst>
                </a:gridCol>
                <a:gridCol w="1679984">
                  <a:extLst>
                    <a:ext uri="{9D8B030D-6E8A-4147-A177-3AD203B41FA5}">
                      <a16:colId xmlns:a16="http://schemas.microsoft.com/office/drawing/2014/main" val="641770432"/>
                    </a:ext>
                  </a:extLst>
                </a:gridCol>
                <a:gridCol w="1108752">
                  <a:extLst>
                    <a:ext uri="{9D8B030D-6E8A-4147-A177-3AD203B41FA5}">
                      <a16:colId xmlns:a16="http://schemas.microsoft.com/office/drawing/2014/main" val="3101293736"/>
                    </a:ext>
                  </a:extLst>
                </a:gridCol>
                <a:gridCol w="724810">
                  <a:extLst>
                    <a:ext uri="{9D8B030D-6E8A-4147-A177-3AD203B41FA5}">
                      <a16:colId xmlns:a16="http://schemas.microsoft.com/office/drawing/2014/main" val="1954284838"/>
                    </a:ext>
                  </a:extLst>
                </a:gridCol>
                <a:gridCol w="1592583">
                  <a:extLst>
                    <a:ext uri="{9D8B030D-6E8A-4147-A177-3AD203B41FA5}">
                      <a16:colId xmlns:a16="http://schemas.microsoft.com/office/drawing/2014/main" val="4016867534"/>
                    </a:ext>
                  </a:extLst>
                </a:gridCol>
                <a:gridCol w="1633161">
                  <a:extLst>
                    <a:ext uri="{9D8B030D-6E8A-4147-A177-3AD203B41FA5}">
                      <a16:colId xmlns:a16="http://schemas.microsoft.com/office/drawing/2014/main" val="3986533570"/>
                    </a:ext>
                  </a:extLst>
                </a:gridCol>
                <a:gridCol w="1458358">
                  <a:extLst>
                    <a:ext uri="{9D8B030D-6E8A-4147-A177-3AD203B41FA5}">
                      <a16:colId xmlns:a16="http://schemas.microsoft.com/office/drawing/2014/main" val="4038280011"/>
                    </a:ext>
                  </a:extLst>
                </a:gridCol>
                <a:gridCol w="1345984">
                  <a:extLst>
                    <a:ext uri="{9D8B030D-6E8A-4147-A177-3AD203B41FA5}">
                      <a16:colId xmlns:a16="http://schemas.microsoft.com/office/drawing/2014/main" val="124079444"/>
                    </a:ext>
                  </a:extLst>
                </a:gridCol>
              </a:tblGrid>
              <a:tr h="1090772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Time (min)</a:t>
                      </a:r>
                      <a:endParaRPr lang="en-IN" sz="2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Abs</a:t>
                      </a:r>
                      <a:endParaRPr lang="en-IN" sz="28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86" marR="12486" marT="1797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ε (mM^-1 cm^-1</a:t>
                      </a:r>
                      <a:endParaRPr lang="el-GR" sz="2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 (cm)</a:t>
                      </a:r>
                      <a:endParaRPr lang="en-IN" sz="2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Df</a:t>
                      </a:r>
                      <a:endParaRPr lang="en-IN" sz="2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C2 (mM)</a:t>
                      </a:r>
                      <a:endParaRPr lang="en-IN" sz="2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Δ</a:t>
                      </a:r>
                      <a:r>
                        <a:rPr lang="en-IN" sz="2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 (mM)</a:t>
                      </a:r>
                      <a:endParaRPr lang="en-IN" sz="2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Δ</a:t>
                      </a:r>
                      <a:r>
                        <a:rPr lang="en-IN" sz="2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 (min)</a:t>
                      </a:r>
                      <a:endParaRPr lang="en-IN" sz="2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Activity</a:t>
                      </a:r>
                      <a:endParaRPr lang="en-IN" sz="2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190587"/>
                  </a:ext>
                </a:extLst>
              </a:tr>
              <a:tr h="611312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0.092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14.2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0.648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93933"/>
                  </a:ext>
                </a:extLst>
              </a:tr>
              <a:tr h="611312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0.128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14.2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0.901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-0.25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-0.03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22868"/>
                  </a:ext>
                </a:extLst>
              </a:tr>
              <a:tr h="611312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0.283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14.2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1.993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-1.09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-0.11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193732"/>
                  </a:ext>
                </a:extLst>
              </a:tr>
              <a:tr h="611312"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0.253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14.2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1.782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0.21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IN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486" marR="12486" marT="17979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8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32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BF0611D-6DBB-5DE1-BEC3-9FE52D0D2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542" r="-1" b="13210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06EB7-6D6E-E74A-AF9A-3D323526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C38A-7456-CA59-79C7-469D71E8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39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432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 Immobilized beads in PBR</vt:lpstr>
      <vt:lpstr>Background</vt:lpstr>
      <vt:lpstr>Procedure</vt:lpstr>
      <vt:lpstr>Observation</vt:lpstr>
      <vt:lpstr>Enzyme activity calculation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Immobilized beads in PBR</dc:title>
  <dc:creator>Ratnesh Sharma</dc:creator>
  <cp:lastModifiedBy>Ratnesh Sharma</cp:lastModifiedBy>
  <cp:revision>1</cp:revision>
  <dcterms:created xsi:type="dcterms:W3CDTF">2023-04-24T06:20:46Z</dcterms:created>
  <dcterms:modified xsi:type="dcterms:W3CDTF">2023-04-25T02:44:06Z</dcterms:modified>
</cp:coreProperties>
</file>