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Files\SEM8\BBL433\Lab\BBL-433%20attendance%20and%20data%20modifi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'Exp8, 9, 10 1'!$T$31</c:f>
              <c:strCache>
                <c:ptCount val="1"/>
                <c:pt idx="0">
                  <c:v>Activity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'Exp8, 9, 10 1'!$S$32:$S$38</c:f>
              <c:numCache>
                <c:formatCode>General</c:formatCode>
                <c:ptCount val="7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</c:numCache>
            </c:numRef>
          </c:xVal>
          <c:yVal>
            <c:numRef>
              <c:f>'Exp8, 9, 10 1'!$T$32:$T$38</c:f>
              <c:numCache>
                <c:formatCode>0.000</c:formatCode>
                <c:ptCount val="7"/>
                <c:pt idx="1">
                  <c:v>0.3056338028169015</c:v>
                </c:pt>
                <c:pt idx="2">
                  <c:v>2.8169014084507005E-2</c:v>
                </c:pt>
                <c:pt idx="3">
                  <c:v>-1.3767605633802817</c:v>
                </c:pt>
                <c:pt idx="4">
                  <c:v>1.397887323943662</c:v>
                </c:pt>
                <c:pt idx="5">
                  <c:v>-0.10352112676056335</c:v>
                </c:pt>
                <c:pt idx="6">
                  <c:v>-0.676056338028169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991-4D83-BC5E-798B70E1C53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690085791"/>
        <c:axId val="690078111"/>
      </c:scatterChart>
      <c:valAx>
        <c:axId val="6900857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078111"/>
        <c:crosses val="autoZero"/>
        <c:crossBetween val="midCat"/>
      </c:valAx>
      <c:valAx>
        <c:axId val="6900781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Activity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08579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EF535F-27EC-4C6B-AD51-917E59740447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65BDDED-5E12-4C82-9CAB-CF082663247D}">
      <dgm:prSet/>
      <dgm:spPr/>
      <dgm:t>
        <a:bodyPr/>
        <a:lstStyle/>
        <a:p>
          <a:r>
            <a:rPr lang="en-US" b="0" i="0"/>
            <a:t>Enzyme immobilization is an important aspect of enzyme science and engineering.</a:t>
          </a:r>
          <a:endParaRPr lang="en-US"/>
        </a:p>
      </dgm:t>
    </dgm:pt>
    <dgm:pt modelId="{BAC460B6-805F-477A-8514-12EB9E84BE36}" type="parTrans" cxnId="{2E4D35B2-8F75-4109-AC5E-07D31B742C9B}">
      <dgm:prSet/>
      <dgm:spPr/>
      <dgm:t>
        <a:bodyPr/>
        <a:lstStyle/>
        <a:p>
          <a:endParaRPr lang="en-US"/>
        </a:p>
      </dgm:t>
    </dgm:pt>
    <dgm:pt modelId="{981A9A58-FFAC-4464-B6D3-4D40A604B797}" type="sibTrans" cxnId="{2E4D35B2-8F75-4109-AC5E-07D31B742C9B}">
      <dgm:prSet/>
      <dgm:spPr/>
      <dgm:t>
        <a:bodyPr/>
        <a:lstStyle/>
        <a:p>
          <a:endParaRPr lang="en-US"/>
        </a:p>
      </dgm:t>
    </dgm:pt>
    <dgm:pt modelId="{BFCF09D8-4508-4CF4-88CC-90C6B1962144}">
      <dgm:prSet/>
      <dgm:spPr/>
      <dgm:t>
        <a:bodyPr/>
        <a:lstStyle/>
        <a:p>
          <a:r>
            <a:rPr lang="en-US" b="0" i="0"/>
            <a:t>Gel entrapment is a commonly used technique for immobilizing enzymes.</a:t>
          </a:r>
          <a:endParaRPr lang="en-US"/>
        </a:p>
      </dgm:t>
    </dgm:pt>
    <dgm:pt modelId="{A77381D0-2E41-4655-9334-640B7CD9D9A7}" type="parTrans" cxnId="{CA3F63AE-2451-49C7-B2A7-FD26E10E7374}">
      <dgm:prSet/>
      <dgm:spPr/>
      <dgm:t>
        <a:bodyPr/>
        <a:lstStyle/>
        <a:p>
          <a:endParaRPr lang="en-US"/>
        </a:p>
      </dgm:t>
    </dgm:pt>
    <dgm:pt modelId="{72660771-5D97-45EE-BB5D-2AD29ED99438}" type="sibTrans" cxnId="{CA3F63AE-2451-49C7-B2A7-FD26E10E7374}">
      <dgm:prSet/>
      <dgm:spPr/>
      <dgm:t>
        <a:bodyPr/>
        <a:lstStyle/>
        <a:p>
          <a:endParaRPr lang="en-US"/>
        </a:p>
      </dgm:t>
    </dgm:pt>
    <dgm:pt modelId="{1EB440E4-99AD-4CD1-A73E-6C92A2D5A509}">
      <dgm:prSet/>
      <dgm:spPr/>
      <dgm:t>
        <a:bodyPr/>
        <a:lstStyle/>
        <a:p>
          <a:r>
            <a:rPr lang="en-US" b="0" i="0"/>
            <a:t>This technique involves the entrapment of enzymes within a polymeric network.</a:t>
          </a:r>
          <a:endParaRPr lang="en-US"/>
        </a:p>
      </dgm:t>
    </dgm:pt>
    <dgm:pt modelId="{CC3AC99C-65EE-4379-8D5B-B31C7B3DAD25}" type="parTrans" cxnId="{D5E0E6F7-428A-4B55-B7A9-11C75D7B7EFE}">
      <dgm:prSet/>
      <dgm:spPr/>
      <dgm:t>
        <a:bodyPr/>
        <a:lstStyle/>
        <a:p>
          <a:endParaRPr lang="en-US"/>
        </a:p>
      </dgm:t>
    </dgm:pt>
    <dgm:pt modelId="{C69D7113-72E6-4729-9E7B-A297BA2B2CCA}" type="sibTrans" cxnId="{D5E0E6F7-428A-4B55-B7A9-11C75D7B7EFE}">
      <dgm:prSet/>
      <dgm:spPr/>
      <dgm:t>
        <a:bodyPr/>
        <a:lstStyle/>
        <a:p>
          <a:endParaRPr lang="en-US"/>
        </a:p>
      </dgm:t>
    </dgm:pt>
    <dgm:pt modelId="{891478E1-4E8C-415E-8910-31BD55D62671}">
      <dgm:prSet/>
      <dgm:spPr/>
      <dgm:t>
        <a:bodyPr/>
        <a:lstStyle/>
        <a:p>
          <a:r>
            <a:rPr lang="en-US" b="0" i="0"/>
            <a:t>The shape and size of beads can be controlled by choosing the orifice diameter and the distance of the nozzle from the liquid surface.</a:t>
          </a:r>
          <a:endParaRPr lang="en-US"/>
        </a:p>
      </dgm:t>
    </dgm:pt>
    <dgm:pt modelId="{61FDB1A7-DDB7-4FBB-ACFD-CD978937AE17}" type="parTrans" cxnId="{1A85DCFE-5AB5-47AA-82CA-ADE0D030B834}">
      <dgm:prSet/>
      <dgm:spPr/>
      <dgm:t>
        <a:bodyPr/>
        <a:lstStyle/>
        <a:p>
          <a:endParaRPr lang="en-US"/>
        </a:p>
      </dgm:t>
    </dgm:pt>
    <dgm:pt modelId="{DBB11153-8B6A-4F38-ABE5-2301A708ECB1}" type="sibTrans" cxnId="{1A85DCFE-5AB5-47AA-82CA-ADE0D030B834}">
      <dgm:prSet/>
      <dgm:spPr/>
      <dgm:t>
        <a:bodyPr/>
        <a:lstStyle/>
        <a:p>
          <a:endParaRPr lang="en-US"/>
        </a:p>
      </dgm:t>
    </dgm:pt>
    <dgm:pt modelId="{7029E15E-2330-49E6-998C-1E7DEF11E777}">
      <dgm:prSet/>
      <dgm:spPr/>
      <dgm:t>
        <a:bodyPr/>
        <a:lstStyle/>
        <a:p>
          <a:r>
            <a:rPr lang="en-US" b="0" i="0"/>
            <a:t>Gel entrapment usually does not result in any adverse modification of the enzyme conformation.</a:t>
          </a:r>
          <a:endParaRPr lang="en-US"/>
        </a:p>
      </dgm:t>
    </dgm:pt>
    <dgm:pt modelId="{73997DED-A9B9-444B-9BAD-EB145722BC9F}" type="parTrans" cxnId="{505129F1-CFDB-484C-9D4E-6C3FCE9219EC}">
      <dgm:prSet/>
      <dgm:spPr/>
      <dgm:t>
        <a:bodyPr/>
        <a:lstStyle/>
        <a:p>
          <a:endParaRPr lang="en-US"/>
        </a:p>
      </dgm:t>
    </dgm:pt>
    <dgm:pt modelId="{B55E2951-D369-4960-BFBF-730A69B2E681}" type="sibTrans" cxnId="{505129F1-CFDB-484C-9D4E-6C3FCE9219EC}">
      <dgm:prSet/>
      <dgm:spPr/>
      <dgm:t>
        <a:bodyPr/>
        <a:lstStyle/>
        <a:p>
          <a:endParaRPr lang="en-US"/>
        </a:p>
      </dgm:t>
    </dgm:pt>
    <dgm:pt modelId="{BDA84B6F-5C2C-4484-A5CB-A22C04A0D90A}">
      <dgm:prSet/>
      <dgm:spPr/>
      <dgm:t>
        <a:bodyPr/>
        <a:lstStyle/>
        <a:p>
          <a:r>
            <a:rPr lang="en-US" b="0" i="0"/>
            <a:t>High yield of immobilization can be achieved with gel entrapment.</a:t>
          </a:r>
          <a:endParaRPr lang="en-US"/>
        </a:p>
      </dgm:t>
    </dgm:pt>
    <dgm:pt modelId="{84073EDB-C9F9-41DE-9684-B3A12378484F}" type="parTrans" cxnId="{40DBC4A0-F028-45D2-8649-7CCA4703FC1C}">
      <dgm:prSet/>
      <dgm:spPr/>
      <dgm:t>
        <a:bodyPr/>
        <a:lstStyle/>
        <a:p>
          <a:endParaRPr lang="en-US"/>
        </a:p>
      </dgm:t>
    </dgm:pt>
    <dgm:pt modelId="{3F9E3AAF-3996-41DD-BE16-825F559E9565}" type="sibTrans" cxnId="{40DBC4A0-F028-45D2-8649-7CCA4703FC1C}">
      <dgm:prSet/>
      <dgm:spPr/>
      <dgm:t>
        <a:bodyPr/>
        <a:lstStyle/>
        <a:p>
          <a:endParaRPr lang="en-US"/>
        </a:p>
      </dgm:t>
    </dgm:pt>
    <dgm:pt modelId="{D382335C-BDB6-4363-8534-D605F0757E0A}" type="pres">
      <dgm:prSet presAssocID="{CBEF535F-27EC-4C6B-AD51-917E59740447}" presName="diagram" presStyleCnt="0">
        <dgm:presLayoutVars>
          <dgm:dir/>
          <dgm:resizeHandles val="exact"/>
        </dgm:presLayoutVars>
      </dgm:prSet>
      <dgm:spPr/>
    </dgm:pt>
    <dgm:pt modelId="{F1C4DD73-8D84-438E-A829-CDB5FA191FED}" type="pres">
      <dgm:prSet presAssocID="{F65BDDED-5E12-4C82-9CAB-CF082663247D}" presName="node" presStyleLbl="node1" presStyleIdx="0" presStyleCnt="6">
        <dgm:presLayoutVars>
          <dgm:bulletEnabled val="1"/>
        </dgm:presLayoutVars>
      </dgm:prSet>
      <dgm:spPr/>
    </dgm:pt>
    <dgm:pt modelId="{24CE203C-45D4-4872-B46F-D6C7C9690919}" type="pres">
      <dgm:prSet presAssocID="{981A9A58-FFAC-4464-B6D3-4D40A604B797}" presName="sibTrans" presStyleCnt="0"/>
      <dgm:spPr/>
    </dgm:pt>
    <dgm:pt modelId="{2F5598CC-7E88-47B5-84F7-E3ACBF47F026}" type="pres">
      <dgm:prSet presAssocID="{BFCF09D8-4508-4CF4-88CC-90C6B1962144}" presName="node" presStyleLbl="node1" presStyleIdx="1" presStyleCnt="6">
        <dgm:presLayoutVars>
          <dgm:bulletEnabled val="1"/>
        </dgm:presLayoutVars>
      </dgm:prSet>
      <dgm:spPr/>
    </dgm:pt>
    <dgm:pt modelId="{E32A5F97-3C09-400B-9A21-0951A91D49D7}" type="pres">
      <dgm:prSet presAssocID="{72660771-5D97-45EE-BB5D-2AD29ED99438}" presName="sibTrans" presStyleCnt="0"/>
      <dgm:spPr/>
    </dgm:pt>
    <dgm:pt modelId="{2A8B4A89-38F7-494E-A1BA-EBABD3F798B3}" type="pres">
      <dgm:prSet presAssocID="{1EB440E4-99AD-4CD1-A73E-6C92A2D5A509}" presName="node" presStyleLbl="node1" presStyleIdx="2" presStyleCnt="6">
        <dgm:presLayoutVars>
          <dgm:bulletEnabled val="1"/>
        </dgm:presLayoutVars>
      </dgm:prSet>
      <dgm:spPr/>
    </dgm:pt>
    <dgm:pt modelId="{BC4782F5-2B5C-4C00-8718-4263F8ACB1C7}" type="pres">
      <dgm:prSet presAssocID="{C69D7113-72E6-4729-9E7B-A297BA2B2CCA}" presName="sibTrans" presStyleCnt="0"/>
      <dgm:spPr/>
    </dgm:pt>
    <dgm:pt modelId="{D515E61D-A811-429C-9580-A336A30A2B45}" type="pres">
      <dgm:prSet presAssocID="{891478E1-4E8C-415E-8910-31BD55D62671}" presName="node" presStyleLbl="node1" presStyleIdx="3" presStyleCnt="6">
        <dgm:presLayoutVars>
          <dgm:bulletEnabled val="1"/>
        </dgm:presLayoutVars>
      </dgm:prSet>
      <dgm:spPr/>
    </dgm:pt>
    <dgm:pt modelId="{B7163331-F5AA-4344-B05A-9431ECF33707}" type="pres">
      <dgm:prSet presAssocID="{DBB11153-8B6A-4F38-ABE5-2301A708ECB1}" presName="sibTrans" presStyleCnt="0"/>
      <dgm:spPr/>
    </dgm:pt>
    <dgm:pt modelId="{3A43991C-B87A-4028-A2F8-E22BD1FF3A17}" type="pres">
      <dgm:prSet presAssocID="{7029E15E-2330-49E6-998C-1E7DEF11E777}" presName="node" presStyleLbl="node1" presStyleIdx="4" presStyleCnt="6">
        <dgm:presLayoutVars>
          <dgm:bulletEnabled val="1"/>
        </dgm:presLayoutVars>
      </dgm:prSet>
      <dgm:spPr/>
    </dgm:pt>
    <dgm:pt modelId="{1FCBB363-00E7-4BE7-8FA4-AFBBEB7FA353}" type="pres">
      <dgm:prSet presAssocID="{B55E2951-D369-4960-BFBF-730A69B2E681}" presName="sibTrans" presStyleCnt="0"/>
      <dgm:spPr/>
    </dgm:pt>
    <dgm:pt modelId="{FE1725B4-B2C8-45E4-9929-1D67DCA939FD}" type="pres">
      <dgm:prSet presAssocID="{BDA84B6F-5C2C-4484-A5CB-A22C04A0D90A}" presName="node" presStyleLbl="node1" presStyleIdx="5" presStyleCnt="6">
        <dgm:presLayoutVars>
          <dgm:bulletEnabled val="1"/>
        </dgm:presLayoutVars>
      </dgm:prSet>
      <dgm:spPr/>
    </dgm:pt>
  </dgm:ptLst>
  <dgm:cxnLst>
    <dgm:cxn modelId="{47C82E07-54A7-4C75-96D1-E8DC0DF76093}" type="presOf" srcId="{BDA84B6F-5C2C-4484-A5CB-A22C04A0D90A}" destId="{FE1725B4-B2C8-45E4-9929-1D67DCA939FD}" srcOrd="0" destOrd="0" presId="urn:microsoft.com/office/officeart/2005/8/layout/default"/>
    <dgm:cxn modelId="{8DF34241-2807-4E95-B16E-990E08F2D2B8}" type="presOf" srcId="{CBEF535F-27EC-4C6B-AD51-917E59740447}" destId="{D382335C-BDB6-4363-8534-D605F0757E0A}" srcOrd="0" destOrd="0" presId="urn:microsoft.com/office/officeart/2005/8/layout/default"/>
    <dgm:cxn modelId="{58F57944-971F-4010-BCED-4934C56E44C6}" type="presOf" srcId="{1EB440E4-99AD-4CD1-A73E-6C92A2D5A509}" destId="{2A8B4A89-38F7-494E-A1BA-EBABD3F798B3}" srcOrd="0" destOrd="0" presId="urn:microsoft.com/office/officeart/2005/8/layout/default"/>
    <dgm:cxn modelId="{5FF76E45-2173-40FE-B19A-ED8A953EF0B2}" type="presOf" srcId="{F65BDDED-5E12-4C82-9CAB-CF082663247D}" destId="{F1C4DD73-8D84-438E-A829-CDB5FA191FED}" srcOrd="0" destOrd="0" presId="urn:microsoft.com/office/officeart/2005/8/layout/default"/>
    <dgm:cxn modelId="{00960881-954B-446B-A309-D0B284EAEAF5}" type="presOf" srcId="{891478E1-4E8C-415E-8910-31BD55D62671}" destId="{D515E61D-A811-429C-9580-A336A30A2B45}" srcOrd="0" destOrd="0" presId="urn:microsoft.com/office/officeart/2005/8/layout/default"/>
    <dgm:cxn modelId="{40DBC4A0-F028-45D2-8649-7CCA4703FC1C}" srcId="{CBEF535F-27EC-4C6B-AD51-917E59740447}" destId="{BDA84B6F-5C2C-4484-A5CB-A22C04A0D90A}" srcOrd="5" destOrd="0" parTransId="{84073EDB-C9F9-41DE-9684-B3A12378484F}" sibTransId="{3F9E3AAF-3996-41DD-BE16-825F559E9565}"/>
    <dgm:cxn modelId="{CA3F63AE-2451-49C7-B2A7-FD26E10E7374}" srcId="{CBEF535F-27EC-4C6B-AD51-917E59740447}" destId="{BFCF09D8-4508-4CF4-88CC-90C6B1962144}" srcOrd="1" destOrd="0" parTransId="{A77381D0-2E41-4655-9334-640B7CD9D9A7}" sibTransId="{72660771-5D97-45EE-BB5D-2AD29ED99438}"/>
    <dgm:cxn modelId="{2E4D35B2-8F75-4109-AC5E-07D31B742C9B}" srcId="{CBEF535F-27EC-4C6B-AD51-917E59740447}" destId="{F65BDDED-5E12-4C82-9CAB-CF082663247D}" srcOrd="0" destOrd="0" parTransId="{BAC460B6-805F-477A-8514-12EB9E84BE36}" sibTransId="{981A9A58-FFAC-4464-B6D3-4D40A604B797}"/>
    <dgm:cxn modelId="{BEECFBC0-17C5-42EE-B23D-C11AD1793DDF}" type="presOf" srcId="{7029E15E-2330-49E6-998C-1E7DEF11E777}" destId="{3A43991C-B87A-4028-A2F8-E22BD1FF3A17}" srcOrd="0" destOrd="0" presId="urn:microsoft.com/office/officeart/2005/8/layout/default"/>
    <dgm:cxn modelId="{505129F1-CFDB-484C-9D4E-6C3FCE9219EC}" srcId="{CBEF535F-27EC-4C6B-AD51-917E59740447}" destId="{7029E15E-2330-49E6-998C-1E7DEF11E777}" srcOrd="4" destOrd="0" parTransId="{73997DED-A9B9-444B-9BAD-EB145722BC9F}" sibTransId="{B55E2951-D369-4960-BFBF-730A69B2E681}"/>
    <dgm:cxn modelId="{D5E0E6F7-428A-4B55-B7A9-11C75D7B7EFE}" srcId="{CBEF535F-27EC-4C6B-AD51-917E59740447}" destId="{1EB440E4-99AD-4CD1-A73E-6C92A2D5A509}" srcOrd="2" destOrd="0" parTransId="{CC3AC99C-65EE-4379-8D5B-B31C7B3DAD25}" sibTransId="{C69D7113-72E6-4729-9E7B-A297BA2B2CCA}"/>
    <dgm:cxn modelId="{1A85DCFE-5AB5-47AA-82CA-ADE0D030B834}" srcId="{CBEF535F-27EC-4C6B-AD51-917E59740447}" destId="{891478E1-4E8C-415E-8910-31BD55D62671}" srcOrd="3" destOrd="0" parTransId="{61FDB1A7-DDB7-4FBB-ACFD-CD978937AE17}" sibTransId="{DBB11153-8B6A-4F38-ABE5-2301A708ECB1}"/>
    <dgm:cxn modelId="{6C1A84FF-703C-443C-B415-FC2F66E5E421}" type="presOf" srcId="{BFCF09D8-4508-4CF4-88CC-90C6B1962144}" destId="{2F5598CC-7E88-47B5-84F7-E3ACBF47F026}" srcOrd="0" destOrd="0" presId="urn:microsoft.com/office/officeart/2005/8/layout/default"/>
    <dgm:cxn modelId="{EE0A5132-7E6B-42D4-8B46-4684CA104A77}" type="presParOf" srcId="{D382335C-BDB6-4363-8534-D605F0757E0A}" destId="{F1C4DD73-8D84-438E-A829-CDB5FA191FED}" srcOrd="0" destOrd="0" presId="urn:microsoft.com/office/officeart/2005/8/layout/default"/>
    <dgm:cxn modelId="{65B05556-D1AF-47E0-B81B-53729A6A7A0C}" type="presParOf" srcId="{D382335C-BDB6-4363-8534-D605F0757E0A}" destId="{24CE203C-45D4-4872-B46F-D6C7C9690919}" srcOrd="1" destOrd="0" presId="urn:microsoft.com/office/officeart/2005/8/layout/default"/>
    <dgm:cxn modelId="{899C344F-55CA-4798-B5C0-D7F33F61010B}" type="presParOf" srcId="{D382335C-BDB6-4363-8534-D605F0757E0A}" destId="{2F5598CC-7E88-47B5-84F7-E3ACBF47F026}" srcOrd="2" destOrd="0" presId="urn:microsoft.com/office/officeart/2005/8/layout/default"/>
    <dgm:cxn modelId="{315C71C3-33D6-4FD3-BB8F-1E998FD10D92}" type="presParOf" srcId="{D382335C-BDB6-4363-8534-D605F0757E0A}" destId="{E32A5F97-3C09-400B-9A21-0951A91D49D7}" srcOrd="3" destOrd="0" presId="urn:microsoft.com/office/officeart/2005/8/layout/default"/>
    <dgm:cxn modelId="{80A13C37-B6DB-4300-8E85-043F77E07958}" type="presParOf" srcId="{D382335C-BDB6-4363-8534-D605F0757E0A}" destId="{2A8B4A89-38F7-494E-A1BA-EBABD3F798B3}" srcOrd="4" destOrd="0" presId="urn:microsoft.com/office/officeart/2005/8/layout/default"/>
    <dgm:cxn modelId="{5D1E2F89-435E-4B62-BB89-50ABBD8E61AE}" type="presParOf" srcId="{D382335C-BDB6-4363-8534-D605F0757E0A}" destId="{BC4782F5-2B5C-4C00-8718-4263F8ACB1C7}" srcOrd="5" destOrd="0" presId="urn:microsoft.com/office/officeart/2005/8/layout/default"/>
    <dgm:cxn modelId="{8AEB7695-FA60-4EF4-9EB6-D061FB2175AA}" type="presParOf" srcId="{D382335C-BDB6-4363-8534-D605F0757E0A}" destId="{D515E61D-A811-429C-9580-A336A30A2B45}" srcOrd="6" destOrd="0" presId="urn:microsoft.com/office/officeart/2005/8/layout/default"/>
    <dgm:cxn modelId="{F5CD3675-476C-45BE-85E2-A7CD5C545389}" type="presParOf" srcId="{D382335C-BDB6-4363-8534-D605F0757E0A}" destId="{B7163331-F5AA-4344-B05A-9431ECF33707}" srcOrd="7" destOrd="0" presId="urn:microsoft.com/office/officeart/2005/8/layout/default"/>
    <dgm:cxn modelId="{7D85EE8F-CD70-4399-9DE8-4FF929BA9887}" type="presParOf" srcId="{D382335C-BDB6-4363-8534-D605F0757E0A}" destId="{3A43991C-B87A-4028-A2F8-E22BD1FF3A17}" srcOrd="8" destOrd="0" presId="urn:microsoft.com/office/officeart/2005/8/layout/default"/>
    <dgm:cxn modelId="{E689DBEC-D7A1-4DE5-A932-A93474EE9467}" type="presParOf" srcId="{D382335C-BDB6-4363-8534-D605F0757E0A}" destId="{1FCBB363-00E7-4BE7-8FA4-AFBBEB7FA353}" srcOrd="9" destOrd="0" presId="urn:microsoft.com/office/officeart/2005/8/layout/default"/>
    <dgm:cxn modelId="{A1D102E4-4032-4217-91A2-A3CB82284EE5}" type="presParOf" srcId="{D382335C-BDB6-4363-8534-D605F0757E0A}" destId="{FE1725B4-B2C8-45E4-9929-1D67DCA939F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D7A6B4-47CD-4D7E-9B14-A5B7B358CA7A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B626A8F-A9DE-42F2-90BD-14C961B61256}">
      <dgm:prSet/>
      <dgm:spPr/>
      <dgm:t>
        <a:bodyPr/>
        <a:lstStyle/>
        <a:p>
          <a:r>
            <a:rPr lang="en-US" b="0" i="0"/>
            <a:t>Two hundred milliliters of sucrose were taken.</a:t>
          </a:r>
          <a:endParaRPr lang="en-US"/>
        </a:p>
      </dgm:t>
    </dgm:pt>
    <dgm:pt modelId="{CDFA182D-FB5F-4C53-87E1-6A37D4A91C47}" type="parTrans" cxnId="{687A4978-279F-4ACE-BB7E-EAE42937CF9B}">
      <dgm:prSet/>
      <dgm:spPr/>
      <dgm:t>
        <a:bodyPr/>
        <a:lstStyle/>
        <a:p>
          <a:endParaRPr lang="en-US"/>
        </a:p>
      </dgm:t>
    </dgm:pt>
    <dgm:pt modelId="{8FBEF016-1BEA-4C1B-BE9A-0705592A60F2}" type="sibTrans" cxnId="{687A4978-279F-4ACE-BB7E-EAE42937CF9B}">
      <dgm:prSet/>
      <dgm:spPr/>
      <dgm:t>
        <a:bodyPr/>
        <a:lstStyle/>
        <a:p>
          <a:endParaRPr lang="en-US"/>
        </a:p>
      </dgm:t>
    </dgm:pt>
    <dgm:pt modelId="{2E3496FD-C0B7-4849-9B84-DFCB38FBBDD2}">
      <dgm:prSet/>
      <dgm:spPr/>
      <dgm:t>
        <a:bodyPr/>
        <a:lstStyle/>
        <a:p>
          <a:r>
            <a:rPr lang="en-US" b="0" i="0"/>
            <a:t>Forty milliliters of beads were added to the batch reactor.</a:t>
          </a:r>
          <a:endParaRPr lang="en-US"/>
        </a:p>
      </dgm:t>
    </dgm:pt>
    <dgm:pt modelId="{1156C733-8FC1-4D3B-9B8B-20492D403DA5}" type="parTrans" cxnId="{76E4AA30-B301-4171-B7D9-C73507266EBF}">
      <dgm:prSet/>
      <dgm:spPr/>
      <dgm:t>
        <a:bodyPr/>
        <a:lstStyle/>
        <a:p>
          <a:endParaRPr lang="en-US"/>
        </a:p>
      </dgm:t>
    </dgm:pt>
    <dgm:pt modelId="{93BB8723-5328-4E62-88B9-F63015777609}" type="sibTrans" cxnId="{76E4AA30-B301-4171-B7D9-C73507266EBF}">
      <dgm:prSet/>
      <dgm:spPr/>
      <dgm:t>
        <a:bodyPr/>
        <a:lstStyle/>
        <a:p>
          <a:endParaRPr lang="en-US"/>
        </a:p>
      </dgm:t>
    </dgm:pt>
    <dgm:pt modelId="{D1AECD61-0036-4A59-9AF6-F1275720A5FD}">
      <dgm:prSet/>
      <dgm:spPr/>
      <dgm:t>
        <a:bodyPr/>
        <a:lstStyle/>
        <a:p>
          <a:r>
            <a:rPr lang="en-US" b="0" i="0"/>
            <a:t>Samples were collected every 0, 10, 20, 30, 40, 50, and 60 minutes.</a:t>
          </a:r>
          <a:endParaRPr lang="en-US"/>
        </a:p>
      </dgm:t>
    </dgm:pt>
    <dgm:pt modelId="{1F00D24A-E485-4E42-ADB1-2AFD9FDFCE5E}" type="parTrans" cxnId="{11A3E492-7A06-4FE3-A80B-2518E71BEACF}">
      <dgm:prSet/>
      <dgm:spPr/>
      <dgm:t>
        <a:bodyPr/>
        <a:lstStyle/>
        <a:p>
          <a:endParaRPr lang="en-US"/>
        </a:p>
      </dgm:t>
    </dgm:pt>
    <dgm:pt modelId="{817C3DC6-E4A1-43A7-A098-4C3F530BC9A2}" type="sibTrans" cxnId="{11A3E492-7A06-4FE3-A80B-2518E71BEACF}">
      <dgm:prSet/>
      <dgm:spPr/>
      <dgm:t>
        <a:bodyPr/>
        <a:lstStyle/>
        <a:p>
          <a:endParaRPr lang="en-US"/>
        </a:p>
      </dgm:t>
    </dgm:pt>
    <dgm:pt modelId="{E3B01487-5C19-4647-97F7-040E3FC07E8D}">
      <dgm:prSet/>
      <dgm:spPr/>
      <dgm:t>
        <a:bodyPr/>
        <a:lstStyle/>
        <a:p>
          <a:r>
            <a:rPr lang="en-US" b="0" i="0"/>
            <a:t>For the kinetic characterization of the calcium alginate beads, 50µL samples obtained from the reactor were taken.</a:t>
          </a:r>
          <a:endParaRPr lang="en-US"/>
        </a:p>
      </dgm:t>
    </dgm:pt>
    <dgm:pt modelId="{B0AD23F2-7893-4F12-8955-FFADA5DC6C25}" type="parTrans" cxnId="{8A008752-1057-49D5-B4AD-BB3C677F731E}">
      <dgm:prSet/>
      <dgm:spPr/>
      <dgm:t>
        <a:bodyPr/>
        <a:lstStyle/>
        <a:p>
          <a:endParaRPr lang="en-US"/>
        </a:p>
      </dgm:t>
    </dgm:pt>
    <dgm:pt modelId="{3B3B77B6-1857-4EDB-8687-5A62E3762DBF}" type="sibTrans" cxnId="{8A008752-1057-49D5-B4AD-BB3C677F731E}">
      <dgm:prSet/>
      <dgm:spPr/>
      <dgm:t>
        <a:bodyPr/>
        <a:lstStyle/>
        <a:p>
          <a:endParaRPr lang="en-US"/>
        </a:p>
      </dgm:t>
    </dgm:pt>
    <dgm:pt modelId="{2A4491BF-CABD-4F27-B72E-07985BA23878}">
      <dgm:prSet/>
      <dgm:spPr/>
      <dgm:t>
        <a:bodyPr/>
        <a:lstStyle/>
        <a:p>
          <a:r>
            <a:rPr lang="en-US" b="0" i="0"/>
            <a:t>Two hundred microliters of alkaline DNS were added to each sample.</a:t>
          </a:r>
          <a:endParaRPr lang="en-US"/>
        </a:p>
      </dgm:t>
    </dgm:pt>
    <dgm:pt modelId="{4A4ED52D-59CC-434C-9038-343B81E8BB18}" type="parTrans" cxnId="{FC1EA19D-AF70-4882-8102-4C6B44FF061E}">
      <dgm:prSet/>
      <dgm:spPr/>
      <dgm:t>
        <a:bodyPr/>
        <a:lstStyle/>
        <a:p>
          <a:endParaRPr lang="en-US"/>
        </a:p>
      </dgm:t>
    </dgm:pt>
    <dgm:pt modelId="{AA64AF94-234B-4871-B1CD-4DC4B91435DC}" type="sibTrans" cxnId="{FC1EA19D-AF70-4882-8102-4C6B44FF061E}">
      <dgm:prSet/>
      <dgm:spPr/>
      <dgm:t>
        <a:bodyPr/>
        <a:lstStyle/>
        <a:p>
          <a:endParaRPr lang="en-US"/>
        </a:p>
      </dgm:t>
    </dgm:pt>
    <dgm:pt modelId="{C9AC1830-07B2-4195-90EB-47791B1146A8}">
      <dgm:prSet/>
      <dgm:spPr/>
      <dgm:t>
        <a:bodyPr/>
        <a:lstStyle/>
        <a:p>
          <a:r>
            <a:rPr lang="en-US" b="0" i="0"/>
            <a:t>The mixture was incubated at 90°C for 5 minutes.</a:t>
          </a:r>
          <a:endParaRPr lang="en-US"/>
        </a:p>
      </dgm:t>
    </dgm:pt>
    <dgm:pt modelId="{7D99DDA7-EE2F-478D-8DE8-F321F2CC1C1F}" type="parTrans" cxnId="{21C36A5A-84E2-4C7C-8F63-AF1433B6EDFA}">
      <dgm:prSet/>
      <dgm:spPr/>
      <dgm:t>
        <a:bodyPr/>
        <a:lstStyle/>
        <a:p>
          <a:endParaRPr lang="en-US"/>
        </a:p>
      </dgm:t>
    </dgm:pt>
    <dgm:pt modelId="{245E016F-5A91-43DB-92B9-3CB5241EA275}" type="sibTrans" cxnId="{21C36A5A-84E2-4C7C-8F63-AF1433B6EDFA}">
      <dgm:prSet/>
      <dgm:spPr/>
      <dgm:t>
        <a:bodyPr/>
        <a:lstStyle/>
        <a:p>
          <a:endParaRPr lang="en-US"/>
        </a:p>
      </dgm:t>
    </dgm:pt>
    <dgm:pt modelId="{9655B25C-5B3F-4627-A209-3D104BB8DD51}">
      <dgm:prSet/>
      <dgm:spPr/>
      <dgm:t>
        <a:bodyPr/>
        <a:lstStyle/>
        <a:p>
          <a:r>
            <a:rPr lang="en-US" b="0" i="0"/>
            <a:t>Two hundred microliters of 50mM acetate, pH 4.8, were added to the mixture.</a:t>
          </a:r>
          <a:endParaRPr lang="en-US"/>
        </a:p>
      </dgm:t>
    </dgm:pt>
    <dgm:pt modelId="{3E6550F9-54FA-44CC-83F2-E3333131578E}" type="parTrans" cxnId="{D33BF2B2-78AC-44FC-8830-714698D8714C}">
      <dgm:prSet/>
      <dgm:spPr/>
      <dgm:t>
        <a:bodyPr/>
        <a:lstStyle/>
        <a:p>
          <a:endParaRPr lang="en-US"/>
        </a:p>
      </dgm:t>
    </dgm:pt>
    <dgm:pt modelId="{EFF744CC-7F25-4DBE-880E-AAFA6B593AEC}" type="sibTrans" cxnId="{D33BF2B2-78AC-44FC-8830-714698D8714C}">
      <dgm:prSet/>
      <dgm:spPr/>
      <dgm:t>
        <a:bodyPr/>
        <a:lstStyle/>
        <a:p>
          <a:endParaRPr lang="en-US"/>
        </a:p>
      </dgm:t>
    </dgm:pt>
    <dgm:pt modelId="{083F1FBF-0615-4C51-99DB-2F490813CBFD}">
      <dgm:prSet/>
      <dgm:spPr/>
      <dgm:t>
        <a:bodyPr/>
        <a:lstStyle/>
        <a:p>
          <a:r>
            <a:rPr lang="en-US" b="0" i="0"/>
            <a:t>A blank (without enzyme) with sucrose, DNS, and acetate was also prepared and used as a control.</a:t>
          </a:r>
          <a:endParaRPr lang="en-US"/>
        </a:p>
      </dgm:t>
    </dgm:pt>
    <dgm:pt modelId="{C46082CC-EE48-443B-BDB0-3BE9603D9CE4}" type="parTrans" cxnId="{77C13F19-FE56-4480-ACED-6EFA79036D43}">
      <dgm:prSet/>
      <dgm:spPr/>
      <dgm:t>
        <a:bodyPr/>
        <a:lstStyle/>
        <a:p>
          <a:endParaRPr lang="en-US"/>
        </a:p>
      </dgm:t>
    </dgm:pt>
    <dgm:pt modelId="{074CAE73-F3C5-404A-B9AE-F0BDF65F64A2}" type="sibTrans" cxnId="{77C13F19-FE56-4480-ACED-6EFA79036D43}">
      <dgm:prSet/>
      <dgm:spPr/>
      <dgm:t>
        <a:bodyPr/>
        <a:lstStyle/>
        <a:p>
          <a:endParaRPr lang="en-US"/>
        </a:p>
      </dgm:t>
    </dgm:pt>
    <dgm:pt modelId="{8CDED0C6-03E5-4273-A928-EC2CC6063128}">
      <dgm:prSet/>
      <dgm:spPr/>
      <dgm:t>
        <a:bodyPr/>
        <a:lstStyle/>
        <a:p>
          <a:r>
            <a:rPr lang="en-US" b="0" i="0"/>
            <a:t>Absorbance readings were taken at 540nm, and the enzyme activity was calculated using a standard curve.</a:t>
          </a:r>
          <a:endParaRPr lang="en-US"/>
        </a:p>
      </dgm:t>
    </dgm:pt>
    <dgm:pt modelId="{5EB36A80-B854-487B-93CD-B3C7A6DE9776}" type="parTrans" cxnId="{8CD0BDF4-C37E-42CC-AC53-1F1ED2A8777A}">
      <dgm:prSet/>
      <dgm:spPr/>
      <dgm:t>
        <a:bodyPr/>
        <a:lstStyle/>
        <a:p>
          <a:endParaRPr lang="en-US"/>
        </a:p>
      </dgm:t>
    </dgm:pt>
    <dgm:pt modelId="{0FA58BE8-97FC-41F1-ADF4-FB0F6DEAF5FC}" type="sibTrans" cxnId="{8CD0BDF4-C37E-42CC-AC53-1F1ED2A8777A}">
      <dgm:prSet/>
      <dgm:spPr/>
      <dgm:t>
        <a:bodyPr/>
        <a:lstStyle/>
        <a:p>
          <a:endParaRPr lang="en-US"/>
        </a:p>
      </dgm:t>
    </dgm:pt>
    <dgm:pt modelId="{1185B1A7-31E9-4C7E-BA6F-66059A1889E0}">
      <dgm:prSet/>
      <dgm:spPr/>
      <dgm:t>
        <a:bodyPr/>
        <a:lstStyle/>
        <a:p>
          <a:r>
            <a:rPr lang="en-US" b="0" i="0"/>
            <a:t>A dilution of 100X was performed.</a:t>
          </a:r>
          <a:endParaRPr lang="en-US"/>
        </a:p>
      </dgm:t>
    </dgm:pt>
    <dgm:pt modelId="{01DD774E-474D-4331-AA39-D51A729C903D}" type="parTrans" cxnId="{A02AA6CB-4502-4F62-8249-60D4AD866DE8}">
      <dgm:prSet/>
      <dgm:spPr/>
      <dgm:t>
        <a:bodyPr/>
        <a:lstStyle/>
        <a:p>
          <a:endParaRPr lang="en-US"/>
        </a:p>
      </dgm:t>
    </dgm:pt>
    <dgm:pt modelId="{F060EE70-5926-4052-93A9-34C3605C9EE9}" type="sibTrans" cxnId="{A02AA6CB-4502-4F62-8249-60D4AD866DE8}">
      <dgm:prSet/>
      <dgm:spPr/>
      <dgm:t>
        <a:bodyPr/>
        <a:lstStyle/>
        <a:p>
          <a:endParaRPr lang="en-US"/>
        </a:p>
      </dgm:t>
    </dgm:pt>
    <dgm:pt modelId="{A88D546E-3CBF-4FEF-8A1C-484B81BEA49C}" type="pres">
      <dgm:prSet presAssocID="{BED7A6B4-47CD-4D7E-9B14-A5B7B358CA7A}" presName="diagram" presStyleCnt="0">
        <dgm:presLayoutVars>
          <dgm:dir/>
          <dgm:resizeHandles val="exact"/>
        </dgm:presLayoutVars>
      </dgm:prSet>
      <dgm:spPr/>
    </dgm:pt>
    <dgm:pt modelId="{4138764D-63C2-4043-BAAC-FA63138E18D5}" type="pres">
      <dgm:prSet presAssocID="{DB626A8F-A9DE-42F2-90BD-14C961B61256}" presName="node" presStyleLbl="node1" presStyleIdx="0" presStyleCnt="10">
        <dgm:presLayoutVars>
          <dgm:bulletEnabled val="1"/>
        </dgm:presLayoutVars>
      </dgm:prSet>
      <dgm:spPr/>
    </dgm:pt>
    <dgm:pt modelId="{1F9C0EEA-1442-4292-B9A0-B784791AA213}" type="pres">
      <dgm:prSet presAssocID="{8FBEF016-1BEA-4C1B-BE9A-0705592A60F2}" presName="sibTrans" presStyleCnt="0"/>
      <dgm:spPr/>
    </dgm:pt>
    <dgm:pt modelId="{7CDD6152-19EC-4CBA-A29D-87C750359399}" type="pres">
      <dgm:prSet presAssocID="{2E3496FD-C0B7-4849-9B84-DFCB38FBBDD2}" presName="node" presStyleLbl="node1" presStyleIdx="1" presStyleCnt="10">
        <dgm:presLayoutVars>
          <dgm:bulletEnabled val="1"/>
        </dgm:presLayoutVars>
      </dgm:prSet>
      <dgm:spPr/>
    </dgm:pt>
    <dgm:pt modelId="{D3AA5936-80F9-461B-B4BF-EACDB3F4AAB7}" type="pres">
      <dgm:prSet presAssocID="{93BB8723-5328-4E62-88B9-F63015777609}" presName="sibTrans" presStyleCnt="0"/>
      <dgm:spPr/>
    </dgm:pt>
    <dgm:pt modelId="{DCDA3514-7F96-4719-AB3A-795E0059833E}" type="pres">
      <dgm:prSet presAssocID="{D1AECD61-0036-4A59-9AF6-F1275720A5FD}" presName="node" presStyleLbl="node1" presStyleIdx="2" presStyleCnt="10">
        <dgm:presLayoutVars>
          <dgm:bulletEnabled val="1"/>
        </dgm:presLayoutVars>
      </dgm:prSet>
      <dgm:spPr/>
    </dgm:pt>
    <dgm:pt modelId="{2CE9D045-97D4-4AC5-97FD-F6E1E1A62FBC}" type="pres">
      <dgm:prSet presAssocID="{817C3DC6-E4A1-43A7-A098-4C3F530BC9A2}" presName="sibTrans" presStyleCnt="0"/>
      <dgm:spPr/>
    </dgm:pt>
    <dgm:pt modelId="{BE467F01-28EF-4D09-A0A9-5FC9C40D1585}" type="pres">
      <dgm:prSet presAssocID="{E3B01487-5C19-4647-97F7-040E3FC07E8D}" presName="node" presStyleLbl="node1" presStyleIdx="3" presStyleCnt="10">
        <dgm:presLayoutVars>
          <dgm:bulletEnabled val="1"/>
        </dgm:presLayoutVars>
      </dgm:prSet>
      <dgm:spPr/>
    </dgm:pt>
    <dgm:pt modelId="{F3EDFEB6-851C-40CB-83D7-ACC0E75D6E40}" type="pres">
      <dgm:prSet presAssocID="{3B3B77B6-1857-4EDB-8687-5A62E3762DBF}" presName="sibTrans" presStyleCnt="0"/>
      <dgm:spPr/>
    </dgm:pt>
    <dgm:pt modelId="{5951A91E-FBC2-4D6B-AA0D-6DE4C6B7E85A}" type="pres">
      <dgm:prSet presAssocID="{2A4491BF-CABD-4F27-B72E-07985BA23878}" presName="node" presStyleLbl="node1" presStyleIdx="4" presStyleCnt="10">
        <dgm:presLayoutVars>
          <dgm:bulletEnabled val="1"/>
        </dgm:presLayoutVars>
      </dgm:prSet>
      <dgm:spPr/>
    </dgm:pt>
    <dgm:pt modelId="{EC3C77F7-B5DE-4E93-BFA9-A1259F503EEF}" type="pres">
      <dgm:prSet presAssocID="{AA64AF94-234B-4871-B1CD-4DC4B91435DC}" presName="sibTrans" presStyleCnt="0"/>
      <dgm:spPr/>
    </dgm:pt>
    <dgm:pt modelId="{F71FA8FC-AF0F-401F-B919-422D7F2B0011}" type="pres">
      <dgm:prSet presAssocID="{C9AC1830-07B2-4195-90EB-47791B1146A8}" presName="node" presStyleLbl="node1" presStyleIdx="5" presStyleCnt="10">
        <dgm:presLayoutVars>
          <dgm:bulletEnabled val="1"/>
        </dgm:presLayoutVars>
      </dgm:prSet>
      <dgm:spPr/>
    </dgm:pt>
    <dgm:pt modelId="{E47F308A-0F67-4793-9C66-617B33A37320}" type="pres">
      <dgm:prSet presAssocID="{245E016F-5A91-43DB-92B9-3CB5241EA275}" presName="sibTrans" presStyleCnt="0"/>
      <dgm:spPr/>
    </dgm:pt>
    <dgm:pt modelId="{83E877C1-ABC1-4F64-AE38-6F489EDF0EC8}" type="pres">
      <dgm:prSet presAssocID="{9655B25C-5B3F-4627-A209-3D104BB8DD51}" presName="node" presStyleLbl="node1" presStyleIdx="6" presStyleCnt="10">
        <dgm:presLayoutVars>
          <dgm:bulletEnabled val="1"/>
        </dgm:presLayoutVars>
      </dgm:prSet>
      <dgm:spPr/>
    </dgm:pt>
    <dgm:pt modelId="{939BB037-BCC3-43FA-8AD2-CDFFEBF4FB09}" type="pres">
      <dgm:prSet presAssocID="{EFF744CC-7F25-4DBE-880E-AAFA6B593AEC}" presName="sibTrans" presStyleCnt="0"/>
      <dgm:spPr/>
    </dgm:pt>
    <dgm:pt modelId="{C7645926-A918-4EA6-B03B-A2235166E7E4}" type="pres">
      <dgm:prSet presAssocID="{083F1FBF-0615-4C51-99DB-2F490813CBFD}" presName="node" presStyleLbl="node1" presStyleIdx="7" presStyleCnt="10">
        <dgm:presLayoutVars>
          <dgm:bulletEnabled val="1"/>
        </dgm:presLayoutVars>
      </dgm:prSet>
      <dgm:spPr/>
    </dgm:pt>
    <dgm:pt modelId="{4969DE9C-9A5E-4445-AFF8-3060335AA270}" type="pres">
      <dgm:prSet presAssocID="{074CAE73-F3C5-404A-B9AE-F0BDF65F64A2}" presName="sibTrans" presStyleCnt="0"/>
      <dgm:spPr/>
    </dgm:pt>
    <dgm:pt modelId="{2CB5747B-4726-4A71-B745-7AE2DFDE7FEB}" type="pres">
      <dgm:prSet presAssocID="{8CDED0C6-03E5-4273-A928-EC2CC6063128}" presName="node" presStyleLbl="node1" presStyleIdx="8" presStyleCnt="10">
        <dgm:presLayoutVars>
          <dgm:bulletEnabled val="1"/>
        </dgm:presLayoutVars>
      </dgm:prSet>
      <dgm:spPr/>
    </dgm:pt>
    <dgm:pt modelId="{FBEE4C11-BD9A-4487-AFAF-2946B7F72254}" type="pres">
      <dgm:prSet presAssocID="{0FA58BE8-97FC-41F1-ADF4-FB0F6DEAF5FC}" presName="sibTrans" presStyleCnt="0"/>
      <dgm:spPr/>
    </dgm:pt>
    <dgm:pt modelId="{51F31B29-BE93-4E72-8CCA-3B940F0A2C7E}" type="pres">
      <dgm:prSet presAssocID="{1185B1A7-31E9-4C7E-BA6F-66059A1889E0}" presName="node" presStyleLbl="node1" presStyleIdx="9" presStyleCnt="10">
        <dgm:presLayoutVars>
          <dgm:bulletEnabled val="1"/>
        </dgm:presLayoutVars>
      </dgm:prSet>
      <dgm:spPr/>
    </dgm:pt>
  </dgm:ptLst>
  <dgm:cxnLst>
    <dgm:cxn modelId="{E3A56705-E48A-4573-9312-E62655976EDC}" type="presOf" srcId="{083F1FBF-0615-4C51-99DB-2F490813CBFD}" destId="{C7645926-A918-4EA6-B03B-A2235166E7E4}" srcOrd="0" destOrd="0" presId="urn:microsoft.com/office/officeart/2005/8/layout/default"/>
    <dgm:cxn modelId="{0016A415-520D-4191-B014-59337BC96EF4}" type="presOf" srcId="{DB626A8F-A9DE-42F2-90BD-14C961B61256}" destId="{4138764D-63C2-4043-BAAC-FA63138E18D5}" srcOrd="0" destOrd="0" presId="urn:microsoft.com/office/officeart/2005/8/layout/default"/>
    <dgm:cxn modelId="{77C13F19-FE56-4480-ACED-6EFA79036D43}" srcId="{BED7A6B4-47CD-4D7E-9B14-A5B7B358CA7A}" destId="{083F1FBF-0615-4C51-99DB-2F490813CBFD}" srcOrd="7" destOrd="0" parTransId="{C46082CC-EE48-443B-BDB0-3BE9603D9CE4}" sibTransId="{074CAE73-F3C5-404A-B9AE-F0BDF65F64A2}"/>
    <dgm:cxn modelId="{76E4AA30-B301-4171-B7D9-C73507266EBF}" srcId="{BED7A6B4-47CD-4D7E-9B14-A5B7B358CA7A}" destId="{2E3496FD-C0B7-4849-9B84-DFCB38FBBDD2}" srcOrd="1" destOrd="0" parTransId="{1156C733-8FC1-4D3B-9B8B-20492D403DA5}" sibTransId="{93BB8723-5328-4E62-88B9-F63015777609}"/>
    <dgm:cxn modelId="{355CE733-9B90-4AAE-913A-2BE0D2F8C4A1}" type="presOf" srcId="{8CDED0C6-03E5-4273-A928-EC2CC6063128}" destId="{2CB5747B-4726-4A71-B745-7AE2DFDE7FEB}" srcOrd="0" destOrd="0" presId="urn:microsoft.com/office/officeart/2005/8/layout/default"/>
    <dgm:cxn modelId="{46EAFE38-2F97-4711-A8A4-3B7CC0A929ED}" type="presOf" srcId="{2A4491BF-CABD-4F27-B72E-07985BA23878}" destId="{5951A91E-FBC2-4D6B-AA0D-6DE4C6B7E85A}" srcOrd="0" destOrd="0" presId="urn:microsoft.com/office/officeart/2005/8/layout/default"/>
    <dgm:cxn modelId="{8A008752-1057-49D5-B4AD-BB3C677F731E}" srcId="{BED7A6B4-47CD-4D7E-9B14-A5B7B358CA7A}" destId="{E3B01487-5C19-4647-97F7-040E3FC07E8D}" srcOrd="3" destOrd="0" parTransId="{B0AD23F2-7893-4F12-8955-FFADA5DC6C25}" sibTransId="{3B3B77B6-1857-4EDB-8687-5A62E3762DBF}"/>
    <dgm:cxn modelId="{687A4978-279F-4ACE-BB7E-EAE42937CF9B}" srcId="{BED7A6B4-47CD-4D7E-9B14-A5B7B358CA7A}" destId="{DB626A8F-A9DE-42F2-90BD-14C961B61256}" srcOrd="0" destOrd="0" parTransId="{CDFA182D-FB5F-4C53-87E1-6A37D4A91C47}" sibTransId="{8FBEF016-1BEA-4C1B-BE9A-0705592A60F2}"/>
    <dgm:cxn modelId="{21C36A5A-84E2-4C7C-8F63-AF1433B6EDFA}" srcId="{BED7A6B4-47CD-4D7E-9B14-A5B7B358CA7A}" destId="{C9AC1830-07B2-4195-90EB-47791B1146A8}" srcOrd="5" destOrd="0" parTransId="{7D99DDA7-EE2F-478D-8DE8-F321F2CC1C1F}" sibTransId="{245E016F-5A91-43DB-92B9-3CB5241EA275}"/>
    <dgm:cxn modelId="{BC4C768D-002F-49C9-86EF-DAE8164320D0}" type="presOf" srcId="{C9AC1830-07B2-4195-90EB-47791B1146A8}" destId="{F71FA8FC-AF0F-401F-B919-422D7F2B0011}" srcOrd="0" destOrd="0" presId="urn:microsoft.com/office/officeart/2005/8/layout/default"/>
    <dgm:cxn modelId="{11A3E492-7A06-4FE3-A80B-2518E71BEACF}" srcId="{BED7A6B4-47CD-4D7E-9B14-A5B7B358CA7A}" destId="{D1AECD61-0036-4A59-9AF6-F1275720A5FD}" srcOrd="2" destOrd="0" parTransId="{1F00D24A-E485-4E42-ADB1-2AFD9FDFCE5E}" sibTransId="{817C3DC6-E4A1-43A7-A098-4C3F530BC9A2}"/>
    <dgm:cxn modelId="{FC1EA19D-AF70-4882-8102-4C6B44FF061E}" srcId="{BED7A6B4-47CD-4D7E-9B14-A5B7B358CA7A}" destId="{2A4491BF-CABD-4F27-B72E-07985BA23878}" srcOrd="4" destOrd="0" parTransId="{4A4ED52D-59CC-434C-9038-343B81E8BB18}" sibTransId="{AA64AF94-234B-4871-B1CD-4DC4B91435DC}"/>
    <dgm:cxn modelId="{B4EB979E-5E35-49D5-A089-D24B5EA3BA64}" type="presOf" srcId="{1185B1A7-31E9-4C7E-BA6F-66059A1889E0}" destId="{51F31B29-BE93-4E72-8CCA-3B940F0A2C7E}" srcOrd="0" destOrd="0" presId="urn:microsoft.com/office/officeart/2005/8/layout/default"/>
    <dgm:cxn modelId="{61B451A7-D339-4762-B2F2-D7824A9CACEF}" type="presOf" srcId="{D1AECD61-0036-4A59-9AF6-F1275720A5FD}" destId="{DCDA3514-7F96-4719-AB3A-795E0059833E}" srcOrd="0" destOrd="0" presId="urn:microsoft.com/office/officeart/2005/8/layout/default"/>
    <dgm:cxn modelId="{D33BF2B2-78AC-44FC-8830-714698D8714C}" srcId="{BED7A6B4-47CD-4D7E-9B14-A5B7B358CA7A}" destId="{9655B25C-5B3F-4627-A209-3D104BB8DD51}" srcOrd="6" destOrd="0" parTransId="{3E6550F9-54FA-44CC-83F2-E3333131578E}" sibTransId="{EFF744CC-7F25-4DBE-880E-AAFA6B593AEC}"/>
    <dgm:cxn modelId="{11C584B6-7C28-4EAB-8B98-1109AEF04F0C}" type="presOf" srcId="{BED7A6B4-47CD-4D7E-9B14-A5B7B358CA7A}" destId="{A88D546E-3CBF-4FEF-8A1C-484B81BEA49C}" srcOrd="0" destOrd="0" presId="urn:microsoft.com/office/officeart/2005/8/layout/default"/>
    <dgm:cxn modelId="{D07120B9-8FF6-4587-913F-6EDF77236EB1}" type="presOf" srcId="{2E3496FD-C0B7-4849-9B84-DFCB38FBBDD2}" destId="{7CDD6152-19EC-4CBA-A29D-87C750359399}" srcOrd="0" destOrd="0" presId="urn:microsoft.com/office/officeart/2005/8/layout/default"/>
    <dgm:cxn modelId="{F377E6C4-84A3-4AE5-8CAA-BB47DF9C4F44}" type="presOf" srcId="{E3B01487-5C19-4647-97F7-040E3FC07E8D}" destId="{BE467F01-28EF-4D09-A0A9-5FC9C40D1585}" srcOrd="0" destOrd="0" presId="urn:microsoft.com/office/officeart/2005/8/layout/default"/>
    <dgm:cxn modelId="{A02AA6CB-4502-4F62-8249-60D4AD866DE8}" srcId="{BED7A6B4-47CD-4D7E-9B14-A5B7B358CA7A}" destId="{1185B1A7-31E9-4C7E-BA6F-66059A1889E0}" srcOrd="9" destOrd="0" parTransId="{01DD774E-474D-4331-AA39-D51A729C903D}" sibTransId="{F060EE70-5926-4052-93A9-34C3605C9EE9}"/>
    <dgm:cxn modelId="{8CD0BDF4-C37E-42CC-AC53-1F1ED2A8777A}" srcId="{BED7A6B4-47CD-4D7E-9B14-A5B7B358CA7A}" destId="{8CDED0C6-03E5-4273-A928-EC2CC6063128}" srcOrd="8" destOrd="0" parTransId="{5EB36A80-B854-487B-93CD-B3C7A6DE9776}" sibTransId="{0FA58BE8-97FC-41F1-ADF4-FB0F6DEAF5FC}"/>
    <dgm:cxn modelId="{0ECC13FE-2647-4752-A59F-E0600D371869}" type="presOf" srcId="{9655B25C-5B3F-4627-A209-3D104BB8DD51}" destId="{83E877C1-ABC1-4F64-AE38-6F489EDF0EC8}" srcOrd="0" destOrd="0" presId="urn:microsoft.com/office/officeart/2005/8/layout/default"/>
    <dgm:cxn modelId="{6AE362BB-9A68-44E7-BA48-1D2D82D62DED}" type="presParOf" srcId="{A88D546E-3CBF-4FEF-8A1C-484B81BEA49C}" destId="{4138764D-63C2-4043-BAAC-FA63138E18D5}" srcOrd="0" destOrd="0" presId="urn:microsoft.com/office/officeart/2005/8/layout/default"/>
    <dgm:cxn modelId="{086FB0B4-7C64-4074-9A1A-2501E05CE80B}" type="presParOf" srcId="{A88D546E-3CBF-4FEF-8A1C-484B81BEA49C}" destId="{1F9C0EEA-1442-4292-B9A0-B784791AA213}" srcOrd="1" destOrd="0" presId="urn:microsoft.com/office/officeart/2005/8/layout/default"/>
    <dgm:cxn modelId="{8C07443D-5C17-4DC9-A26F-4D317C88E457}" type="presParOf" srcId="{A88D546E-3CBF-4FEF-8A1C-484B81BEA49C}" destId="{7CDD6152-19EC-4CBA-A29D-87C750359399}" srcOrd="2" destOrd="0" presId="urn:microsoft.com/office/officeart/2005/8/layout/default"/>
    <dgm:cxn modelId="{E81E95A3-A58D-45C1-9BF6-E1443DE7810B}" type="presParOf" srcId="{A88D546E-3CBF-4FEF-8A1C-484B81BEA49C}" destId="{D3AA5936-80F9-461B-B4BF-EACDB3F4AAB7}" srcOrd="3" destOrd="0" presId="urn:microsoft.com/office/officeart/2005/8/layout/default"/>
    <dgm:cxn modelId="{3915397F-3ACD-4212-A3CE-6A176BF1A783}" type="presParOf" srcId="{A88D546E-3CBF-4FEF-8A1C-484B81BEA49C}" destId="{DCDA3514-7F96-4719-AB3A-795E0059833E}" srcOrd="4" destOrd="0" presId="urn:microsoft.com/office/officeart/2005/8/layout/default"/>
    <dgm:cxn modelId="{4596A564-AA21-469E-8E1F-2CAE71A896C2}" type="presParOf" srcId="{A88D546E-3CBF-4FEF-8A1C-484B81BEA49C}" destId="{2CE9D045-97D4-4AC5-97FD-F6E1E1A62FBC}" srcOrd="5" destOrd="0" presId="urn:microsoft.com/office/officeart/2005/8/layout/default"/>
    <dgm:cxn modelId="{1507E411-E520-470F-92BA-09BE7436B3D2}" type="presParOf" srcId="{A88D546E-3CBF-4FEF-8A1C-484B81BEA49C}" destId="{BE467F01-28EF-4D09-A0A9-5FC9C40D1585}" srcOrd="6" destOrd="0" presId="urn:microsoft.com/office/officeart/2005/8/layout/default"/>
    <dgm:cxn modelId="{545978E5-AD13-4250-A61E-DFE33EDD99DB}" type="presParOf" srcId="{A88D546E-3CBF-4FEF-8A1C-484B81BEA49C}" destId="{F3EDFEB6-851C-40CB-83D7-ACC0E75D6E40}" srcOrd="7" destOrd="0" presId="urn:microsoft.com/office/officeart/2005/8/layout/default"/>
    <dgm:cxn modelId="{BAF12967-A803-4BF4-8375-38660F3A1351}" type="presParOf" srcId="{A88D546E-3CBF-4FEF-8A1C-484B81BEA49C}" destId="{5951A91E-FBC2-4D6B-AA0D-6DE4C6B7E85A}" srcOrd="8" destOrd="0" presId="urn:microsoft.com/office/officeart/2005/8/layout/default"/>
    <dgm:cxn modelId="{673FA743-EE32-4FFA-A329-F8AF2D71229B}" type="presParOf" srcId="{A88D546E-3CBF-4FEF-8A1C-484B81BEA49C}" destId="{EC3C77F7-B5DE-4E93-BFA9-A1259F503EEF}" srcOrd="9" destOrd="0" presId="urn:microsoft.com/office/officeart/2005/8/layout/default"/>
    <dgm:cxn modelId="{B2CDE291-AE3A-49ED-B3D9-B9B02F4D6A61}" type="presParOf" srcId="{A88D546E-3CBF-4FEF-8A1C-484B81BEA49C}" destId="{F71FA8FC-AF0F-401F-B919-422D7F2B0011}" srcOrd="10" destOrd="0" presId="urn:microsoft.com/office/officeart/2005/8/layout/default"/>
    <dgm:cxn modelId="{22C93951-F0D4-48C1-A201-B9AF6297856D}" type="presParOf" srcId="{A88D546E-3CBF-4FEF-8A1C-484B81BEA49C}" destId="{E47F308A-0F67-4793-9C66-617B33A37320}" srcOrd="11" destOrd="0" presId="urn:microsoft.com/office/officeart/2005/8/layout/default"/>
    <dgm:cxn modelId="{E02F303D-77CA-4743-8585-B5AA5F748A96}" type="presParOf" srcId="{A88D546E-3CBF-4FEF-8A1C-484B81BEA49C}" destId="{83E877C1-ABC1-4F64-AE38-6F489EDF0EC8}" srcOrd="12" destOrd="0" presId="urn:microsoft.com/office/officeart/2005/8/layout/default"/>
    <dgm:cxn modelId="{1EA9622F-E10F-4E60-90B3-44F8553B7EB3}" type="presParOf" srcId="{A88D546E-3CBF-4FEF-8A1C-484B81BEA49C}" destId="{939BB037-BCC3-43FA-8AD2-CDFFEBF4FB09}" srcOrd="13" destOrd="0" presId="urn:microsoft.com/office/officeart/2005/8/layout/default"/>
    <dgm:cxn modelId="{55F3D977-34C8-4C3E-ADCA-E6BA7884F39F}" type="presParOf" srcId="{A88D546E-3CBF-4FEF-8A1C-484B81BEA49C}" destId="{C7645926-A918-4EA6-B03B-A2235166E7E4}" srcOrd="14" destOrd="0" presId="urn:microsoft.com/office/officeart/2005/8/layout/default"/>
    <dgm:cxn modelId="{6F2099F7-D21E-462A-BE52-36A0EB46F5FC}" type="presParOf" srcId="{A88D546E-3CBF-4FEF-8A1C-484B81BEA49C}" destId="{4969DE9C-9A5E-4445-AFF8-3060335AA270}" srcOrd="15" destOrd="0" presId="urn:microsoft.com/office/officeart/2005/8/layout/default"/>
    <dgm:cxn modelId="{59780389-FDC2-4792-8207-D675FB1EE89C}" type="presParOf" srcId="{A88D546E-3CBF-4FEF-8A1C-484B81BEA49C}" destId="{2CB5747B-4726-4A71-B745-7AE2DFDE7FEB}" srcOrd="16" destOrd="0" presId="urn:microsoft.com/office/officeart/2005/8/layout/default"/>
    <dgm:cxn modelId="{A28688E5-07FC-43A9-8FB4-849843DE7BBE}" type="presParOf" srcId="{A88D546E-3CBF-4FEF-8A1C-484B81BEA49C}" destId="{FBEE4C11-BD9A-4487-AFAF-2946B7F72254}" srcOrd="17" destOrd="0" presId="urn:microsoft.com/office/officeart/2005/8/layout/default"/>
    <dgm:cxn modelId="{9A3222D8-3FC0-49BD-AA27-6CB2F1668417}" type="presParOf" srcId="{A88D546E-3CBF-4FEF-8A1C-484B81BEA49C}" destId="{51F31B29-BE93-4E72-8CCA-3B940F0A2C7E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C4DD73-8D84-438E-A829-CDB5FA191FED}">
      <dsp:nvSpPr>
        <dsp:cNvPr id="0" name=""/>
        <dsp:cNvSpPr/>
      </dsp:nvSpPr>
      <dsp:spPr>
        <a:xfrm>
          <a:off x="402550" y="1992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Enzyme immobilization is an important aspect of enzyme science and engineering.</a:t>
          </a:r>
          <a:endParaRPr lang="en-US" sz="1900" kern="1200"/>
        </a:p>
      </dsp:txBody>
      <dsp:txXfrm>
        <a:off x="402550" y="1992"/>
        <a:ext cx="3034531" cy="1820718"/>
      </dsp:txXfrm>
    </dsp:sp>
    <dsp:sp modelId="{2F5598CC-7E88-47B5-84F7-E3ACBF47F026}">
      <dsp:nvSpPr>
        <dsp:cNvPr id="0" name=""/>
        <dsp:cNvSpPr/>
      </dsp:nvSpPr>
      <dsp:spPr>
        <a:xfrm>
          <a:off x="3740534" y="1992"/>
          <a:ext cx="3034531" cy="1820718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Gel entrapment is a commonly used technique for immobilizing enzymes.</a:t>
          </a:r>
          <a:endParaRPr lang="en-US" sz="1900" kern="1200"/>
        </a:p>
      </dsp:txBody>
      <dsp:txXfrm>
        <a:off x="3740534" y="1992"/>
        <a:ext cx="3034531" cy="1820718"/>
      </dsp:txXfrm>
    </dsp:sp>
    <dsp:sp modelId="{2A8B4A89-38F7-494E-A1BA-EBABD3F798B3}">
      <dsp:nvSpPr>
        <dsp:cNvPr id="0" name=""/>
        <dsp:cNvSpPr/>
      </dsp:nvSpPr>
      <dsp:spPr>
        <a:xfrm>
          <a:off x="7078518" y="1992"/>
          <a:ext cx="3034531" cy="1820718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This technique involves the entrapment of enzymes within a polymeric network.</a:t>
          </a:r>
          <a:endParaRPr lang="en-US" sz="1900" kern="1200"/>
        </a:p>
      </dsp:txBody>
      <dsp:txXfrm>
        <a:off x="7078518" y="1992"/>
        <a:ext cx="3034531" cy="1820718"/>
      </dsp:txXfrm>
    </dsp:sp>
    <dsp:sp modelId="{D515E61D-A811-429C-9580-A336A30A2B45}">
      <dsp:nvSpPr>
        <dsp:cNvPr id="0" name=""/>
        <dsp:cNvSpPr/>
      </dsp:nvSpPr>
      <dsp:spPr>
        <a:xfrm>
          <a:off x="402550" y="2126164"/>
          <a:ext cx="3034531" cy="1820718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The shape and size of beads can be controlled by choosing the orifice diameter and the distance of the nozzle from the liquid surface.</a:t>
          </a:r>
          <a:endParaRPr lang="en-US" sz="1900" kern="1200"/>
        </a:p>
      </dsp:txBody>
      <dsp:txXfrm>
        <a:off x="402550" y="2126164"/>
        <a:ext cx="3034531" cy="1820718"/>
      </dsp:txXfrm>
    </dsp:sp>
    <dsp:sp modelId="{3A43991C-B87A-4028-A2F8-E22BD1FF3A17}">
      <dsp:nvSpPr>
        <dsp:cNvPr id="0" name=""/>
        <dsp:cNvSpPr/>
      </dsp:nvSpPr>
      <dsp:spPr>
        <a:xfrm>
          <a:off x="3740534" y="2126164"/>
          <a:ext cx="3034531" cy="1820718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Gel entrapment usually does not result in any adverse modification of the enzyme conformation.</a:t>
          </a:r>
          <a:endParaRPr lang="en-US" sz="1900" kern="1200"/>
        </a:p>
      </dsp:txBody>
      <dsp:txXfrm>
        <a:off x="3740534" y="2126164"/>
        <a:ext cx="3034531" cy="1820718"/>
      </dsp:txXfrm>
    </dsp:sp>
    <dsp:sp modelId="{FE1725B4-B2C8-45E4-9929-1D67DCA939FD}">
      <dsp:nvSpPr>
        <dsp:cNvPr id="0" name=""/>
        <dsp:cNvSpPr/>
      </dsp:nvSpPr>
      <dsp:spPr>
        <a:xfrm>
          <a:off x="7078518" y="2126164"/>
          <a:ext cx="3034531" cy="182071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High yield of immobilization can be achieved with gel entrapment.</a:t>
          </a:r>
          <a:endParaRPr lang="en-US" sz="1900" kern="1200"/>
        </a:p>
      </dsp:txBody>
      <dsp:txXfrm>
        <a:off x="7078518" y="2126164"/>
        <a:ext cx="3034531" cy="1820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38764D-63C2-4043-BAAC-FA63138E18D5}">
      <dsp:nvSpPr>
        <dsp:cNvPr id="0" name=""/>
        <dsp:cNvSpPr/>
      </dsp:nvSpPr>
      <dsp:spPr>
        <a:xfrm>
          <a:off x="1013179" y="195"/>
          <a:ext cx="1974242" cy="11845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Two hundred milliliters of sucrose were taken.</a:t>
          </a:r>
          <a:endParaRPr lang="en-US" sz="1200" kern="1200"/>
        </a:p>
      </dsp:txBody>
      <dsp:txXfrm>
        <a:off x="1013179" y="195"/>
        <a:ext cx="1974242" cy="1184545"/>
      </dsp:txXfrm>
    </dsp:sp>
    <dsp:sp modelId="{7CDD6152-19EC-4CBA-A29D-87C750359399}">
      <dsp:nvSpPr>
        <dsp:cNvPr id="0" name=""/>
        <dsp:cNvSpPr/>
      </dsp:nvSpPr>
      <dsp:spPr>
        <a:xfrm>
          <a:off x="3184845" y="195"/>
          <a:ext cx="1974242" cy="1184545"/>
        </a:xfrm>
        <a:prstGeom prst="rect">
          <a:avLst/>
        </a:prstGeom>
        <a:solidFill>
          <a:schemeClr val="accent2">
            <a:hueOff val="-161707"/>
            <a:satOff val="-9325"/>
            <a:lumOff val="9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Forty milliliters of beads were added to the batch reactor.</a:t>
          </a:r>
          <a:endParaRPr lang="en-US" sz="1200" kern="1200"/>
        </a:p>
      </dsp:txBody>
      <dsp:txXfrm>
        <a:off x="3184845" y="195"/>
        <a:ext cx="1974242" cy="1184545"/>
      </dsp:txXfrm>
    </dsp:sp>
    <dsp:sp modelId="{DCDA3514-7F96-4719-AB3A-795E0059833E}">
      <dsp:nvSpPr>
        <dsp:cNvPr id="0" name=""/>
        <dsp:cNvSpPr/>
      </dsp:nvSpPr>
      <dsp:spPr>
        <a:xfrm>
          <a:off x="5356512" y="195"/>
          <a:ext cx="1974242" cy="1184545"/>
        </a:xfrm>
        <a:prstGeom prst="rect">
          <a:avLst/>
        </a:prstGeom>
        <a:solidFill>
          <a:schemeClr val="accent2">
            <a:hueOff val="-323414"/>
            <a:satOff val="-18651"/>
            <a:lumOff val="19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Samples were collected every 0, 10, 20, 30, 40, 50, and 60 minutes.</a:t>
          </a:r>
          <a:endParaRPr lang="en-US" sz="1200" kern="1200"/>
        </a:p>
      </dsp:txBody>
      <dsp:txXfrm>
        <a:off x="5356512" y="195"/>
        <a:ext cx="1974242" cy="1184545"/>
      </dsp:txXfrm>
    </dsp:sp>
    <dsp:sp modelId="{BE467F01-28EF-4D09-A0A9-5FC9C40D1585}">
      <dsp:nvSpPr>
        <dsp:cNvPr id="0" name=""/>
        <dsp:cNvSpPr/>
      </dsp:nvSpPr>
      <dsp:spPr>
        <a:xfrm>
          <a:off x="7528178" y="195"/>
          <a:ext cx="1974242" cy="1184545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For the kinetic characterization of the calcium alginate beads, 50µL samples obtained from the reactor were taken.</a:t>
          </a:r>
          <a:endParaRPr lang="en-US" sz="1200" kern="1200"/>
        </a:p>
      </dsp:txBody>
      <dsp:txXfrm>
        <a:off x="7528178" y="195"/>
        <a:ext cx="1974242" cy="1184545"/>
      </dsp:txXfrm>
    </dsp:sp>
    <dsp:sp modelId="{5951A91E-FBC2-4D6B-AA0D-6DE4C6B7E85A}">
      <dsp:nvSpPr>
        <dsp:cNvPr id="0" name=""/>
        <dsp:cNvSpPr/>
      </dsp:nvSpPr>
      <dsp:spPr>
        <a:xfrm>
          <a:off x="1013179" y="1382165"/>
          <a:ext cx="1974242" cy="1184545"/>
        </a:xfrm>
        <a:prstGeom prst="rect">
          <a:avLst/>
        </a:prstGeom>
        <a:solidFill>
          <a:schemeClr val="accent2">
            <a:hueOff val="-646828"/>
            <a:satOff val="-37301"/>
            <a:lumOff val="38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Two hundred microliters of alkaline DNS were added to each sample.</a:t>
          </a:r>
          <a:endParaRPr lang="en-US" sz="1200" kern="1200"/>
        </a:p>
      </dsp:txBody>
      <dsp:txXfrm>
        <a:off x="1013179" y="1382165"/>
        <a:ext cx="1974242" cy="1184545"/>
      </dsp:txXfrm>
    </dsp:sp>
    <dsp:sp modelId="{F71FA8FC-AF0F-401F-B919-422D7F2B0011}">
      <dsp:nvSpPr>
        <dsp:cNvPr id="0" name=""/>
        <dsp:cNvSpPr/>
      </dsp:nvSpPr>
      <dsp:spPr>
        <a:xfrm>
          <a:off x="3184845" y="1382165"/>
          <a:ext cx="1974242" cy="1184545"/>
        </a:xfrm>
        <a:prstGeom prst="rect">
          <a:avLst/>
        </a:prstGeom>
        <a:solidFill>
          <a:schemeClr val="accent2">
            <a:hueOff val="-808535"/>
            <a:satOff val="-46627"/>
            <a:lumOff val="47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The mixture was incubated at 90°C for 5 minutes.</a:t>
          </a:r>
          <a:endParaRPr lang="en-US" sz="1200" kern="1200"/>
        </a:p>
      </dsp:txBody>
      <dsp:txXfrm>
        <a:off x="3184845" y="1382165"/>
        <a:ext cx="1974242" cy="1184545"/>
      </dsp:txXfrm>
    </dsp:sp>
    <dsp:sp modelId="{83E877C1-ABC1-4F64-AE38-6F489EDF0EC8}">
      <dsp:nvSpPr>
        <dsp:cNvPr id="0" name=""/>
        <dsp:cNvSpPr/>
      </dsp:nvSpPr>
      <dsp:spPr>
        <a:xfrm>
          <a:off x="5356512" y="1382165"/>
          <a:ext cx="1974242" cy="1184545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Two hundred microliters of 50mM acetate, pH 4.8, were added to the mixture.</a:t>
          </a:r>
          <a:endParaRPr lang="en-US" sz="1200" kern="1200"/>
        </a:p>
      </dsp:txBody>
      <dsp:txXfrm>
        <a:off x="5356512" y="1382165"/>
        <a:ext cx="1974242" cy="1184545"/>
      </dsp:txXfrm>
    </dsp:sp>
    <dsp:sp modelId="{C7645926-A918-4EA6-B03B-A2235166E7E4}">
      <dsp:nvSpPr>
        <dsp:cNvPr id="0" name=""/>
        <dsp:cNvSpPr/>
      </dsp:nvSpPr>
      <dsp:spPr>
        <a:xfrm>
          <a:off x="7528178" y="1382165"/>
          <a:ext cx="1974242" cy="1184545"/>
        </a:xfrm>
        <a:prstGeom prst="rect">
          <a:avLst/>
        </a:prstGeom>
        <a:solidFill>
          <a:schemeClr val="accent2">
            <a:hueOff val="-1131949"/>
            <a:satOff val="-65277"/>
            <a:lumOff val="67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A blank (without enzyme) with sucrose, DNS, and acetate was also prepared and used as a control.</a:t>
          </a:r>
          <a:endParaRPr lang="en-US" sz="1200" kern="1200"/>
        </a:p>
      </dsp:txBody>
      <dsp:txXfrm>
        <a:off x="7528178" y="1382165"/>
        <a:ext cx="1974242" cy="1184545"/>
      </dsp:txXfrm>
    </dsp:sp>
    <dsp:sp modelId="{2CB5747B-4726-4A71-B745-7AE2DFDE7FEB}">
      <dsp:nvSpPr>
        <dsp:cNvPr id="0" name=""/>
        <dsp:cNvSpPr/>
      </dsp:nvSpPr>
      <dsp:spPr>
        <a:xfrm>
          <a:off x="3184845" y="2764134"/>
          <a:ext cx="1974242" cy="1184545"/>
        </a:xfrm>
        <a:prstGeom prst="rect">
          <a:avLst/>
        </a:prstGeom>
        <a:solidFill>
          <a:schemeClr val="accent2">
            <a:hueOff val="-1293656"/>
            <a:satOff val="-74603"/>
            <a:lumOff val="76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Absorbance readings were taken at 540nm, and the enzyme activity was calculated using a standard curve.</a:t>
          </a:r>
          <a:endParaRPr lang="en-US" sz="1200" kern="1200"/>
        </a:p>
      </dsp:txBody>
      <dsp:txXfrm>
        <a:off x="3184845" y="2764134"/>
        <a:ext cx="1974242" cy="1184545"/>
      </dsp:txXfrm>
    </dsp:sp>
    <dsp:sp modelId="{51F31B29-BE93-4E72-8CCA-3B940F0A2C7E}">
      <dsp:nvSpPr>
        <dsp:cNvPr id="0" name=""/>
        <dsp:cNvSpPr/>
      </dsp:nvSpPr>
      <dsp:spPr>
        <a:xfrm>
          <a:off x="5356512" y="2764134"/>
          <a:ext cx="1974242" cy="1184545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A dilution of 100X was performed.</a:t>
          </a:r>
          <a:endParaRPr lang="en-US" sz="1200" kern="1200"/>
        </a:p>
      </dsp:txBody>
      <dsp:txXfrm>
        <a:off x="5356512" y="2764134"/>
        <a:ext cx="1974242" cy="1184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B424-0EE9-5E86-75B5-D5192BA0D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75371-7C87-B131-BEBC-6F135F8BB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954C8-ABA9-EDC4-72FE-42A4F4699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973F-CB7C-4432-A1B5-CA05226B3F9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E2EC9-7593-E371-1CC5-082644519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DA9FE-818E-C67A-75F7-A09BEEF83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91A6-0BFF-4686-A5BF-2591A1429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26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69E4-432A-9003-A46A-91EBBEA7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F0308-980C-AA2E-922D-AAF7FAE0F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6D54C-610F-4FDA-5497-12455F882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973F-CB7C-4432-A1B5-CA05226B3F9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B89A7-27F0-14E5-1074-FBABD3A09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44668-DF57-904F-0E94-E367DB9A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91A6-0BFF-4686-A5BF-2591A1429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54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385349-B19A-8C25-F6F3-6EC364C85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6EBE3-42EB-FA96-4A60-DB35C18D1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C44D1-2415-D3A2-C9F8-E6915197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973F-CB7C-4432-A1B5-CA05226B3F9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E6A5F-DC0D-834F-692F-CEA9E5E5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1EF64-1780-0E96-45A0-B62B57770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91A6-0BFF-4686-A5BF-2591A1429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3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E5930-2C6B-7B27-D7C1-B4A3B2370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21C85-1976-C0A3-73B9-E97116F79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BAA00-441A-098D-6E59-806938A5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973F-CB7C-4432-A1B5-CA05226B3F9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75D02-6F34-68CC-8BDC-6B0F28F4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81904-FB8D-C027-3E46-9A0930DC2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91A6-0BFF-4686-A5BF-2591A1429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08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CA8D-3DA4-2E62-E212-537554017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4FDC4-D45E-E94C-58CB-54B76BB1C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9DBD3-49D9-DC80-612C-E7578D332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973F-CB7C-4432-A1B5-CA05226B3F9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A682B-711B-3559-B26A-E35A0E71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11E38-FA00-05E8-0651-630EAA7F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91A6-0BFF-4686-A5BF-2591A1429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35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7446-D151-81CB-A1EC-2EC4B37D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643BF-DA42-A477-57A7-2C344B4A2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55D3A-7A05-CFFE-D5BB-29E3B5B70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DCC51-0564-60DB-A088-61D783A5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973F-CB7C-4432-A1B5-CA05226B3F9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8B405-50C0-1371-5F4D-3F042517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EE560-D5B0-AF0F-E538-4A1CDE03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91A6-0BFF-4686-A5BF-2591A1429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11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F4F7B-D65D-96F8-AA17-B3299F2A3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D92AA-20F7-BC55-5A1B-D64810F05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8B129-B180-8EC5-FFA8-05DFE2B2E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5DD376-6814-A61E-6611-51BC3A0E2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28078D-2C2B-A323-C8ED-A246EA4D3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75B1E-3165-7FC8-35AC-6C8CDFF84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973F-CB7C-4432-A1B5-CA05226B3F9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BA18B7-6FCB-9F8B-AFBD-C8E818A20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388593-4240-E429-42B7-198C89B2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91A6-0BFF-4686-A5BF-2591A1429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91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A662-DC8E-8440-F503-B6B15496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63F62-231A-AD62-A893-F2C5935CE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973F-CB7C-4432-A1B5-CA05226B3F9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9FF22-5141-77A9-ED7A-BB20CBC1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8C3C5-6447-C0CE-2C4D-DEB9CF6E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91A6-0BFF-4686-A5BF-2591A1429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54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1FFF01-E77B-92FE-165C-9A1B41FE0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973F-CB7C-4432-A1B5-CA05226B3F9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F8989-5DAC-8C5C-E353-726F0106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A8339-9A15-97E4-84F0-B19654E5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91A6-0BFF-4686-A5BF-2591A1429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86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6D5D-00EA-10E2-5107-9AA17D581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BD696-02BF-7EB4-4D68-8B258EACB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E97AF-5D02-A17E-B661-A12899945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42388-6217-937C-E1E9-640B2FFC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973F-CB7C-4432-A1B5-CA05226B3F9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D8EC4-DBF1-1ABD-4396-BDF0D630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65F10-B599-11B4-19C9-5B8D9DE61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91A6-0BFF-4686-A5BF-2591A1429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16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5B94-8C09-C7BF-9753-C9C685DB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7BA89E-3248-9CCB-CD52-7AF66AD28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E4987-01A4-9FD3-2A41-A3190271D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0105C-09B4-AAE6-FF8B-6CEE6F56C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973F-CB7C-4432-A1B5-CA05226B3F9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8E3A8-0733-08B2-6CE3-9906A1F90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2DCFC-CAB8-A91A-0B4E-5F0C7236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91A6-0BFF-4686-A5BF-2591A1429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46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54EC1F-869E-507E-A138-48FB59A11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94F86-5ACE-9441-F33F-62416AF28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EF2C8-D9D4-A288-5117-082433C20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8973F-CB7C-4432-A1B5-CA05226B3F9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0E875-5B4C-7DF4-1447-5D11D5227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3F8CB-CE0B-4C42-3359-BE1B9146F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C91A6-0BFF-4686-A5BF-2591A1429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6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7581A-1B42-648A-1AB3-C8620C840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126" y="979714"/>
            <a:ext cx="5320206" cy="2807540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>
                    <a:lumMod val="85000"/>
                    <a:lumOff val="15000"/>
                  </a:schemeClr>
                </a:solidFill>
              </a:rPr>
              <a:t>Immobilized beads in batch reactor</a:t>
            </a:r>
            <a:endParaRPr lang="en-IN" sz="4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C6B76-1854-6517-0D51-6DB0B96D8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1731" y="4152900"/>
            <a:ext cx="5078996" cy="1554562"/>
          </a:xfrm>
        </p:spPr>
        <p:txBody>
          <a:bodyPr>
            <a:normAutofit/>
          </a:bodyPr>
          <a:lstStyle/>
          <a:p>
            <a:r>
              <a:rPr lang="en-IN" sz="1800">
                <a:solidFill>
                  <a:schemeClr val="tx1">
                    <a:lumMod val="85000"/>
                    <a:lumOff val="15000"/>
                  </a:schemeClr>
                </a:solidFill>
              </a:rPr>
              <a:t>Laxman Manjhi 2019BB10034</a:t>
            </a:r>
          </a:p>
          <a:p>
            <a:r>
              <a:rPr lang="en-IN" sz="1800">
                <a:solidFill>
                  <a:schemeClr val="tx1">
                    <a:lumMod val="85000"/>
                    <a:lumOff val="15000"/>
                  </a:schemeClr>
                </a:solidFill>
              </a:rPr>
              <a:t>Ratnesh Kumar Sharma 2019BB10047</a:t>
            </a:r>
          </a:p>
        </p:txBody>
      </p:sp>
      <p:pic>
        <p:nvPicPr>
          <p:cNvPr id="13" name="Picture 4" descr="Vaccine storage and manufacturing">
            <a:extLst>
              <a:ext uri="{FF2B5EF4-FFF2-40B4-BE49-F238E27FC236}">
                <a16:creationId xmlns:a16="http://schemas.microsoft.com/office/drawing/2014/main" id="{B2CDF011-C0A2-11B0-7DF7-98F161BED1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41" r="23322" b="-1"/>
          <a:stretch/>
        </p:blipFill>
        <p:spPr>
          <a:xfrm>
            <a:off x="7616215" y="10"/>
            <a:ext cx="4575785" cy="685799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4273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801CF-CB51-079D-D2BB-6F439493E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/>
              <a:t>Background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295FA4-4AD1-B14E-0A02-8E8CEC6843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8176828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716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8156AC-E862-9D77-21CA-729FB71C4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/>
              <a:t>Procedure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5C8A08-F9B2-E21A-03B4-F5884B2734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745201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996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78FD1E94-B12F-434F-8027-5DBEAC55A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7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1DCD8-5384-20C6-C86E-72055612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Observation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94034C-F402-B6BE-670C-EBCC93C72D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620915"/>
              </p:ext>
            </p:extLst>
          </p:nvPr>
        </p:nvGraphicFramePr>
        <p:xfrm>
          <a:off x="3640383" y="2011729"/>
          <a:ext cx="4911235" cy="4160844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2628367">
                  <a:extLst>
                    <a:ext uri="{9D8B030D-6E8A-4147-A177-3AD203B41FA5}">
                      <a16:colId xmlns:a16="http://schemas.microsoft.com/office/drawing/2014/main" val="4271950078"/>
                    </a:ext>
                  </a:extLst>
                </a:gridCol>
                <a:gridCol w="2282868">
                  <a:extLst>
                    <a:ext uri="{9D8B030D-6E8A-4147-A177-3AD203B41FA5}">
                      <a16:colId xmlns:a16="http://schemas.microsoft.com/office/drawing/2014/main" val="2474268116"/>
                    </a:ext>
                  </a:extLst>
                </a:gridCol>
              </a:tblGrid>
              <a:tr h="462316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Time</a:t>
                      </a:r>
                      <a:endParaRPr lang="en-IN" sz="15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974" marR="20296" marT="97672" marB="9767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Abs</a:t>
                      </a:r>
                      <a:endParaRPr lang="en-IN" sz="15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6974" marR="20296" marT="97672" marB="9767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66908"/>
                  </a:ext>
                </a:extLst>
              </a:tr>
              <a:tr h="462316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 min</a:t>
                      </a:r>
                      <a:endParaRPr lang="en-IN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974" marR="20296" marT="97672" marB="9767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0.03</a:t>
                      </a:r>
                      <a:endParaRPr lang="en-IN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974" marR="20296" marT="97672" marB="9767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428066"/>
                  </a:ext>
                </a:extLst>
              </a:tr>
              <a:tr h="462316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 min</a:t>
                      </a:r>
                      <a:endParaRPr lang="en-IN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974" marR="20296" marT="97672" marB="9767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-0.404</a:t>
                      </a:r>
                      <a:endParaRPr lang="en-IN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974" marR="20296" marT="97672" marB="9767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360257"/>
                  </a:ext>
                </a:extLst>
              </a:tr>
              <a:tr h="462316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 min</a:t>
                      </a:r>
                      <a:endParaRPr lang="en-IN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974" marR="20296" marT="97672" marB="9767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-0.444</a:t>
                      </a:r>
                      <a:endParaRPr lang="en-IN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974" marR="20296" marT="97672" marB="9767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695462"/>
                  </a:ext>
                </a:extLst>
              </a:tr>
              <a:tr h="462316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30 min</a:t>
                      </a:r>
                      <a:endParaRPr lang="en-IN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974" marR="20296" marT="97672" marB="9767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1.511</a:t>
                      </a:r>
                      <a:endParaRPr lang="en-IN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974" marR="20296" marT="97672" marB="9767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973812"/>
                  </a:ext>
                </a:extLst>
              </a:tr>
              <a:tr h="462316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40 min</a:t>
                      </a:r>
                      <a:endParaRPr lang="en-IN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974" marR="20296" marT="97672" marB="9767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-0.474</a:t>
                      </a:r>
                      <a:endParaRPr lang="en-IN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974" marR="20296" marT="97672" marB="9767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665878"/>
                  </a:ext>
                </a:extLst>
              </a:tr>
              <a:tr h="462316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50 min</a:t>
                      </a:r>
                      <a:endParaRPr lang="en-IN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974" marR="20296" marT="97672" marB="9767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-0.327</a:t>
                      </a:r>
                      <a:endParaRPr lang="en-IN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974" marR="20296" marT="97672" marB="9767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409739"/>
                  </a:ext>
                </a:extLst>
              </a:tr>
              <a:tr h="462316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60 min</a:t>
                      </a:r>
                      <a:endParaRPr lang="en-IN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974" marR="20296" marT="97672" marB="9767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0.633</a:t>
                      </a:r>
                      <a:endParaRPr lang="en-IN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974" marR="20296" marT="97672" marB="9767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7535853"/>
                  </a:ext>
                </a:extLst>
              </a:tr>
              <a:tr h="462316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Dilution</a:t>
                      </a:r>
                      <a:endParaRPr lang="en-IN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974" marR="20296" marT="97672" marB="9767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100X</a:t>
                      </a:r>
                      <a:endParaRPr lang="en-IN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974" marR="20296" marT="97672" marB="9767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963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32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8FD1E94-B12F-434F-8027-5DBEAC55A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93F20-66B9-0122-CC73-D6DE989B3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/>
              <a:t>Enzyme activity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A8D4D1-9C42-21A5-3137-C6413D7234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904231"/>
              </p:ext>
            </p:extLst>
          </p:nvPr>
        </p:nvGraphicFramePr>
        <p:xfrm>
          <a:off x="838200" y="2312049"/>
          <a:ext cx="10515604" cy="3560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610">
                  <a:extLst>
                    <a:ext uri="{9D8B030D-6E8A-4147-A177-3AD203B41FA5}">
                      <a16:colId xmlns:a16="http://schemas.microsoft.com/office/drawing/2014/main" val="2403411521"/>
                    </a:ext>
                  </a:extLst>
                </a:gridCol>
                <a:gridCol w="961259">
                  <a:extLst>
                    <a:ext uri="{9D8B030D-6E8A-4147-A177-3AD203B41FA5}">
                      <a16:colId xmlns:a16="http://schemas.microsoft.com/office/drawing/2014/main" val="1445756781"/>
                    </a:ext>
                  </a:extLst>
                </a:gridCol>
                <a:gridCol w="1411568">
                  <a:extLst>
                    <a:ext uri="{9D8B030D-6E8A-4147-A177-3AD203B41FA5}">
                      <a16:colId xmlns:a16="http://schemas.microsoft.com/office/drawing/2014/main" val="1713140658"/>
                    </a:ext>
                  </a:extLst>
                </a:gridCol>
                <a:gridCol w="940244">
                  <a:extLst>
                    <a:ext uri="{9D8B030D-6E8A-4147-A177-3AD203B41FA5}">
                      <a16:colId xmlns:a16="http://schemas.microsoft.com/office/drawing/2014/main" val="1880647947"/>
                    </a:ext>
                  </a:extLst>
                </a:gridCol>
                <a:gridCol w="655048">
                  <a:extLst>
                    <a:ext uri="{9D8B030D-6E8A-4147-A177-3AD203B41FA5}">
                      <a16:colId xmlns:a16="http://schemas.microsoft.com/office/drawing/2014/main" val="117176474"/>
                    </a:ext>
                  </a:extLst>
                </a:gridCol>
                <a:gridCol w="1339518">
                  <a:extLst>
                    <a:ext uri="{9D8B030D-6E8A-4147-A177-3AD203B41FA5}">
                      <a16:colId xmlns:a16="http://schemas.microsoft.com/office/drawing/2014/main" val="2400213476"/>
                    </a:ext>
                  </a:extLst>
                </a:gridCol>
                <a:gridCol w="1372540">
                  <a:extLst>
                    <a:ext uri="{9D8B030D-6E8A-4147-A177-3AD203B41FA5}">
                      <a16:colId xmlns:a16="http://schemas.microsoft.com/office/drawing/2014/main" val="3753705934"/>
                    </a:ext>
                  </a:extLst>
                </a:gridCol>
                <a:gridCol w="1228441">
                  <a:extLst>
                    <a:ext uri="{9D8B030D-6E8A-4147-A177-3AD203B41FA5}">
                      <a16:colId xmlns:a16="http://schemas.microsoft.com/office/drawing/2014/main" val="2093281037"/>
                    </a:ext>
                  </a:extLst>
                </a:gridCol>
                <a:gridCol w="1132376">
                  <a:extLst>
                    <a:ext uri="{9D8B030D-6E8A-4147-A177-3AD203B41FA5}">
                      <a16:colId xmlns:a16="http://schemas.microsoft.com/office/drawing/2014/main" val="1960832866"/>
                    </a:ext>
                  </a:extLst>
                </a:gridCol>
              </a:tblGrid>
              <a:tr h="772850"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u="none" strike="noStrike">
                          <a:effectLst/>
                        </a:rPr>
                        <a:t>Time (min)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u="none" strike="noStrike">
                          <a:effectLst/>
                        </a:rPr>
                        <a:t>Abs</a:t>
                      </a:r>
                      <a:endParaRPr lang="en-IN" sz="1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2300" u="none" strike="noStrike">
                          <a:effectLst/>
                        </a:rPr>
                        <a:t>ε (mM^-1 cm^-1</a:t>
                      </a:r>
                      <a:endParaRPr lang="el-GR" sz="2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u="none" strike="noStrike">
                          <a:effectLst/>
                        </a:rPr>
                        <a:t>l (cm)</a:t>
                      </a:r>
                      <a:endParaRPr lang="en-IN" sz="2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u="none" strike="noStrike">
                          <a:effectLst/>
                        </a:rPr>
                        <a:t>Df</a:t>
                      </a:r>
                      <a:endParaRPr lang="en-IN" sz="2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u="none" strike="noStrike">
                          <a:effectLst/>
                        </a:rPr>
                        <a:t>C2 (mM)</a:t>
                      </a:r>
                      <a:endParaRPr lang="en-IN" sz="2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2300" u="none" strike="noStrike">
                          <a:effectLst/>
                        </a:rPr>
                        <a:t>Δ</a:t>
                      </a:r>
                      <a:r>
                        <a:rPr lang="en-IN" sz="2300" u="none" strike="noStrike">
                          <a:effectLst/>
                        </a:rPr>
                        <a:t>C (mM)</a:t>
                      </a:r>
                      <a:endParaRPr lang="en-IN" sz="2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2300" u="none" strike="noStrike">
                          <a:effectLst/>
                        </a:rPr>
                        <a:t>Δ</a:t>
                      </a:r>
                      <a:r>
                        <a:rPr lang="en-IN" sz="2300" u="none" strike="noStrike">
                          <a:effectLst/>
                        </a:rPr>
                        <a:t>t (min)</a:t>
                      </a:r>
                      <a:endParaRPr lang="en-IN" sz="2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u="none" strike="noStrike">
                          <a:effectLst/>
                        </a:rPr>
                        <a:t>Activity</a:t>
                      </a:r>
                      <a:endParaRPr lang="en-IN" sz="2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extLst>
                  <a:ext uri="{0D108BD9-81ED-4DB2-BD59-A6C34878D82A}">
                    <a16:rowId xmlns:a16="http://schemas.microsoft.com/office/drawing/2014/main" val="2720696718"/>
                  </a:ext>
                </a:extLst>
              </a:tr>
              <a:tr h="398193"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0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0.03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14.2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1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100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0.211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u="none" strike="noStrike">
                          <a:effectLst/>
                        </a:rPr>
                        <a:t> 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extLst>
                  <a:ext uri="{0D108BD9-81ED-4DB2-BD59-A6C34878D82A}">
                    <a16:rowId xmlns:a16="http://schemas.microsoft.com/office/drawing/2014/main" val="325520944"/>
                  </a:ext>
                </a:extLst>
              </a:tr>
              <a:tr h="398193"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10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-0.404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14.2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1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100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-2.845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3.06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10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0.31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extLst>
                  <a:ext uri="{0D108BD9-81ED-4DB2-BD59-A6C34878D82A}">
                    <a16:rowId xmlns:a16="http://schemas.microsoft.com/office/drawing/2014/main" val="3209332815"/>
                  </a:ext>
                </a:extLst>
              </a:tr>
              <a:tr h="398193"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20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-0.444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14.2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1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100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-3.127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0.28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10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0.03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extLst>
                  <a:ext uri="{0D108BD9-81ED-4DB2-BD59-A6C34878D82A}">
                    <a16:rowId xmlns:a16="http://schemas.microsoft.com/office/drawing/2014/main" val="1151042288"/>
                  </a:ext>
                </a:extLst>
              </a:tr>
              <a:tr h="398193"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30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1.511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14.2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1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100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10.641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-13.77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10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-1.38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extLst>
                  <a:ext uri="{0D108BD9-81ED-4DB2-BD59-A6C34878D82A}">
                    <a16:rowId xmlns:a16="http://schemas.microsoft.com/office/drawing/2014/main" val="2977467425"/>
                  </a:ext>
                </a:extLst>
              </a:tr>
              <a:tr h="398193"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40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-0.474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14.2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1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100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-3.338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13.98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10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1.40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extLst>
                  <a:ext uri="{0D108BD9-81ED-4DB2-BD59-A6C34878D82A}">
                    <a16:rowId xmlns:a16="http://schemas.microsoft.com/office/drawing/2014/main" val="1030169827"/>
                  </a:ext>
                </a:extLst>
              </a:tr>
              <a:tr h="398193"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50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-0.327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14.2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1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100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-2.303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-1.04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10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-0.10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extLst>
                  <a:ext uri="{0D108BD9-81ED-4DB2-BD59-A6C34878D82A}">
                    <a16:rowId xmlns:a16="http://schemas.microsoft.com/office/drawing/2014/main" val="3752050803"/>
                  </a:ext>
                </a:extLst>
              </a:tr>
              <a:tr h="398193"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60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0.633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14.2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1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100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4.458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-6.76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10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-0.68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08" marR="12008" marT="12008" marB="0" anchor="b"/>
                </a:tc>
                <a:extLst>
                  <a:ext uri="{0D108BD9-81ED-4DB2-BD59-A6C34878D82A}">
                    <a16:rowId xmlns:a16="http://schemas.microsoft.com/office/drawing/2014/main" val="1112122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879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6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09999B2-81DD-4061-271B-352F542080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0997677"/>
              </p:ext>
            </p:extLst>
          </p:nvPr>
        </p:nvGraphicFramePr>
        <p:xfrm>
          <a:off x="990600" y="914400"/>
          <a:ext cx="10134600" cy="4968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7519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ferris wheel&#10;&#10;Description automatically generated with low confidence">
            <a:extLst>
              <a:ext uri="{FF2B5EF4-FFF2-40B4-BE49-F238E27FC236}">
                <a16:creationId xmlns:a16="http://schemas.microsoft.com/office/drawing/2014/main" id="{E6B076DA-0373-3E65-D65C-97C50B68D0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488" r="-1" b="2127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31BF86-FD53-E228-0185-497EB6CE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98072727-1E1A-4B8C-8839-AAB69FA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80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68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390</Words>
  <Application>Microsoft Office PowerPoint</Application>
  <PresentationFormat>Widescreen</PresentationFormat>
  <Paragraphs>115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Immobilized beads in batch reactor</vt:lpstr>
      <vt:lpstr>Background</vt:lpstr>
      <vt:lpstr>Procedure</vt:lpstr>
      <vt:lpstr>Observation</vt:lpstr>
      <vt:lpstr>Enzyme activity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Immobilized beads in batch reactor</dc:title>
  <dc:creator>Ratnesh Sharma</dc:creator>
  <cp:lastModifiedBy>Ratnesh Sharma</cp:lastModifiedBy>
  <cp:revision>1</cp:revision>
  <dcterms:created xsi:type="dcterms:W3CDTF">2023-04-24T05:17:22Z</dcterms:created>
  <dcterms:modified xsi:type="dcterms:W3CDTF">2023-04-24T06:36:12Z</dcterms:modified>
</cp:coreProperties>
</file>