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6" d="100"/>
          <a:sy n="46" d="100"/>
        </p:scale>
        <p:origin x="1420"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Sheet1!$E$3</c:f>
              <c:strCache>
                <c:ptCount val="1"/>
                <c:pt idx="0">
                  <c:v>abs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intercept val="0"/>
            <c:dispRSqr val="0"/>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Sheet1!$D$4:$D$9</c:f>
              <c:numCache>
                <c:formatCode>General</c:formatCode>
                <c:ptCount val="6"/>
                <c:pt idx="0">
                  <c:v>0</c:v>
                </c:pt>
                <c:pt idx="1">
                  <c:v>20</c:v>
                </c:pt>
                <c:pt idx="2">
                  <c:v>40</c:v>
                </c:pt>
                <c:pt idx="3">
                  <c:v>60</c:v>
                </c:pt>
                <c:pt idx="4">
                  <c:v>80</c:v>
                </c:pt>
                <c:pt idx="5">
                  <c:v>100</c:v>
                </c:pt>
              </c:numCache>
            </c:numRef>
          </c:xVal>
          <c:yVal>
            <c:numRef>
              <c:f>Sheet1!$E$4:$E$9</c:f>
              <c:numCache>
                <c:formatCode>General</c:formatCode>
                <c:ptCount val="6"/>
                <c:pt idx="0">
                  <c:v>0</c:v>
                </c:pt>
                <c:pt idx="1">
                  <c:v>0.27</c:v>
                </c:pt>
                <c:pt idx="2">
                  <c:v>0.53500000000000003</c:v>
                </c:pt>
                <c:pt idx="3">
                  <c:v>0.72499999999999998</c:v>
                </c:pt>
                <c:pt idx="4">
                  <c:v>1.0469999999999999</c:v>
                </c:pt>
                <c:pt idx="5">
                  <c:v>1.2789999999999999</c:v>
                </c:pt>
              </c:numCache>
            </c:numRef>
          </c:yVal>
          <c:smooth val="0"/>
          <c:extLst>
            <c:ext xmlns:c16="http://schemas.microsoft.com/office/drawing/2014/chart" uri="{C3380CC4-5D6E-409C-BE32-E72D297353CC}">
              <c16:uniqueId val="{00000002-2777-448A-9386-4A9527B903B3}"/>
            </c:ext>
          </c:extLst>
        </c:ser>
        <c:dLbls>
          <c:showLegendKey val="0"/>
          <c:showVal val="0"/>
          <c:showCatName val="0"/>
          <c:showSerName val="0"/>
          <c:showPercent val="0"/>
          <c:showBubbleSize val="0"/>
        </c:dLbls>
        <c:axId val="1365347023"/>
        <c:axId val="1365345359"/>
      </c:scatterChart>
      <c:valAx>
        <c:axId val="136534702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5345359"/>
        <c:crosses val="autoZero"/>
        <c:crossBetween val="midCat"/>
      </c:valAx>
      <c:valAx>
        <c:axId val="13653453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 Abs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534702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6F8319-2D84-46B9-AE14-9EFA2FAE2792}" type="datetimeFigureOut">
              <a:rPr lang="en-IN" smtClean="0"/>
              <a:t>03-02-2023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EC2FFAD-5177-4D84-8E3A-FB901B80F005}"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7181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F8319-2D84-46B9-AE14-9EFA2FAE2792}"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C2FFAD-5177-4D84-8E3A-FB901B80F005}"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421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F8319-2D84-46B9-AE14-9EFA2FAE2792}"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C2FFAD-5177-4D84-8E3A-FB901B80F005}"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0077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F8319-2D84-46B9-AE14-9EFA2FAE2792}"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C2FFAD-5177-4D84-8E3A-FB901B80F005}"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5903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F8319-2D84-46B9-AE14-9EFA2FAE2792}"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C2FFAD-5177-4D84-8E3A-FB901B80F005}"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562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F8319-2D84-46B9-AE14-9EFA2FAE2792}"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C2FFAD-5177-4D84-8E3A-FB901B80F005}"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3829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6F8319-2D84-46B9-AE14-9EFA2FAE2792}" type="datetimeFigureOut">
              <a:rPr lang="en-IN" smtClean="0"/>
              <a:t>03-02-2023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C2FFAD-5177-4D84-8E3A-FB901B80F005}"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808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6F8319-2D84-46B9-AE14-9EFA2FAE2792}" type="datetimeFigureOut">
              <a:rPr lang="en-IN" smtClean="0"/>
              <a:t>03-02-2023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C2FFAD-5177-4D84-8E3A-FB901B80F005}"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9710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F8319-2D84-46B9-AE14-9EFA2FAE2792}" type="datetimeFigureOut">
              <a:rPr lang="en-IN" smtClean="0"/>
              <a:t>03-02-2023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C2FFAD-5177-4D84-8E3A-FB901B80F005}" type="slidenum">
              <a:rPr lang="en-IN" smtClean="0"/>
              <a:t>‹#›</a:t>
            </a:fld>
            <a:endParaRPr lang="en-IN"/>
          </a:p>
        </p:txBody>
      </p:sp>
    </p:spTree>
    <p:extLst>
      <p:ext uri="{BB962C8B-B14F-4D97-AF65-F5344CB8AC3E}">
        <p14:creationId xmlns:p14="http://schemas.microsoft.com/office/powerpoint/2010/main" val="3923802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F8319-2D84-46B9-AE14-9EFA2FAE2792}"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C2FFAD-5177-4D84-8E3A-FB901B80F005}"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3443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76F8319-2D84-46B9-AE14-9EFA2FAE2792}" type="datetimeFigureOut">
              <a:rPr lang="en-IN" smtClean="0"/>
              <a:t>03-02-2023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EC2FFAD-5177-4D84-8E3A-FB901B80F005}"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9238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76F8319-2D84-46B9-AE14-9EFA2FAE2792}" type="datetimeFigureOut">
              <a:rPr lang="en-IN" smtClean="0"/>
              <a:t>03-02-2023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EC2FFAD-5177-4D84-8E3A-FB901B80F005}"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0035061"/>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Cathedral ceiling in yellow sunlight design">
            <a:extLst>
              <a:ext uri="{FF2B5EF4-FFF2-40B4-BE49-F238E27FC236}">
                <a16:creationId xmlns:a16="http://schemas.microsoft.com/office/drawing/2014/main" id="{B83CB1FF-9CE0-8668-1A49-D20D078574A1}"/>
              </a:ext>
            </a:extLst>
          </p:cNvPr>
          <p:cNvPicPr>
            <a:picLocks noChangeAspect="1"/>
          </p:cNvPicPr>
          <p:nvPr/>
        </p:nvPicPr>
        <p:blipFill rotWithShape="1">
          <a:blip r:embed="rId2"/>
          <a:srcRect l="9091" t="18284" b="13533"/>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6A0FFA78-985C-4F50-B21A-77045C7DF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EC26FF-B8F7-6930-AFA7-C9A3A3EBB0C6}"/>
              </a:ext>
            </a:extLst>
          </p:cNvPr>
          <p:cNvSpPr>
            <a:spLocks noGrp="1"/>
          </p:cNvSpPr>
          <p:nvPr>
            <p:ph type="ctrTitle"/>
          </p:nvPr>
        </p:nvSpPr>
        <p:spPr>
          <a:xfrm>
            <a:off x="4065511" y="3236470"/>
            <a:ext cx="6832500" cy="1252601"/>
          </a:xfrm>
        </p:spPr>
        <p:txBody>
          <a:bodyPr>
            <a:normAutofit/>
          </a:bodyPr>
          <a:lstStyle/>
          <a:p>
            <a:r>
              <a:rPr lang="en-IN" sz="4100">
                <a:solidFill>
                  <a:srgbClr val="FFFFFE"/>
                </a:solidFill>
              </a:rPr>
              <a:t>Assay of </a:t>
            </a:r>
            <a:r>
              <a:rPr lang="el-GR" sz="4100">
                <a:solidFill>
                  <a:srgbClr val="FFFFFE"/>
                </a:solidFill>
              </a:rPr>
              <a:t>β- </a:t>
            </a:r>
            <a:r>
              <a:rPr lang="en-IN" sz="4100">
                <a:solidFill>
                  <a:srgbClr val="FFFFFE"/>
                </a:solidFill>
              </a:rPr>
              <a:t>Glucosidase </a:t>
            </a:r>
          </a:p>
        </p:txBody>
      </p:sp>
      <p:sp>
        <p:nvSpPr>
          <p:cNvPr id="3" name="Subtitle 2">
            <a:extLst>
              <a:ext uri="{FF2B5EF4-FFF2-40B4-BE49-F238E27FC236}">
                <a16:creationId xmlns:a16="http://schemas.microsoft.com/office/drawing/2014/main" id="{D3BBAEE2-BDA2-A8D5-4F34-540B143B0AC2}"/>
              </a:ext>
            </a:extLst>
          </p:cNvPr>
          <p:cNvSpPr>
            <a:spLocks noGrp="1"/>
          </p:cNvSpPr>
          <p:nvPr>
            <p:ph type="subTitle" idx="1"/>
          </p:nvPr>
        </p:nvSpPr>
        <p:spPr>
          <a:xfrm>
            <a:off x="4065511" y="4669144"/>
            <a:ext cx="6832499" cy="716529"/>
          </a:xfrm>
        </p:spPr>
        <p:txBody>
          <a:bodyPr>
            <a:normAutofit/>
          </a:bodyPr>
          <a:lstStyle/>
          <a:p>
            <a:pPr>
              <a:lnSpc>
                <a:spcPct val="110000"/>
              </a:lnSpc>
            </a:pPr>
            <a:r>
              <a:rPr lang="en-IN" sz="1200">
                <a:solidFill>
                  <a:srgbClr val="FFFFFE"/>
                </a:solidFill>
              </a:rPr>
              <a:t>Laxman Manjhi 2019BB10034</a:t>
            </a:r>
          </a:p>
          <a:p>
            <a:pPr>
              <a:lnSpc>
                <a:spcPct val="110000"/>
              </a:lnSpc>
            </a:pPr>
            <a:r>
              <a:rPr lang="en-IN" sz="1200">
                <a:solidFill>
                  <a:srgbClr val="FFFFFE"/>
                </a:solidFill>
              </a:rPr>
              <a:t>Ratnesh Kumar Sharma 2019BB10047</a:t>
            </a:r>
          </a:p>
        </p:txBody>
      </p:sp>
      <p:cxnSp>
        <p:nvCxnSpPr>
          <p:cNvPr id="12" name="Straight Connector 11">
            <a:extLst>
              <a:ext uri="{FF2B5EF4-FFF2-40B4-BE49-F238E27FC236}">
                <a16:creationId xmlns:a16="http://schemas.microsoft.com/office/drawing/2014/main" id="{65409EC7-69B1-45CC-8FB7-1964C1AB67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4666480"/>
            <a:ext cx="6832499" cy="0"/>
          </a:xfrm>
          <a:prstGeom prst="line">
            <a:avLst/>
          </a:prstGeom>
          <a:ln w="31750">
            <a:solidFill>
              <a:srgbClr val="D0831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4757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Scientist pipetting a sample into a petri dish">
            <a:extLst>
              <a:ext uri="{FF2B5EF4-FFF2-40B4-BE49-F238E27FC236}">
                <a16:creationId xmlns:a16="http://schemas.microsoft.com/office/drawing/2014/main" id="{1318825E-FA4B-7325-50C9-386DCCE76CFB}"/>
              </a:ext>
            </a:extLst>
          </p:cNvPr>
          <p:cNvPicPr>
            <a:picLocks noChangeAspect="1"/>
          </p:cNvPicPr>
          <p:nvPr/>
        </p:nvPicPr>
        <p:blipFill rotWithShape="1">
          <a:blip r:embed="rId2">
            <a:duotone>
              <a:schemeClr val="bg2">
                <a:shade val="45000"/>
                <a:satMod val="135000"/>
              </a:schemeClr>
              <a:prstClr val="white"/>
            </a:duotone>
            <a:alphaModFix amt="40000"/>
          </a:blip>
          <a:srcRect b="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FF869917-E3BD-B3D3-F469-66252C8FD21E}"/>
              </a:ext>
            </a:extLst>
          </p:cNvPr>
          <p:cNvSpPr>
            <a:spLocks noGrp="1"/>
          </p:cNvSpPr>
          <p:nvPr>
            <p:ph type="title"/>
          </p:nvPr>
        </p:nvSpPr>
        <p:spPr/>
        <p:txBody>
          <a:bodyPr>
            <a:normAutofit/>
          </a:bodyPr>
          <a:lstStyle/>
          <a:p>
            <a:r>
              <a:rPr lang="en-IN" b="0" i="0">
                <a:effectLst/>
                <a:latin typeface="Söhne"/>
              </a:rPr>
              <a:t>Background</a:t>
            </a:r>
            <a:endParaRPr lang="en-IN" dirty="0"/>
          </a:p>
        </p:txBody>
      </p:sp>
      <p:sp>
        <p:nvSpPr>
          <p:cNvPr id="3" name="Content Placeholder 2">
            <a:extLst>
              <a:ext uri="{FF2B5EF4-FFF2-40B4-BE49-F238E27FC236}">
                <a16:creationId xmlns:a16="http://schemas.microsoft.com/office/drawing/2014/main" id="{5C892CFA-5957-D008-5FBF-E48DB90FBAED}"/>
              </a:ext>
            </a:extLst>
          </p:cNvPr>
          <p:cNvSpPr>
            <a:spLocks noGrp="1"/>
          </p:cNvSpPr>
          <p:nvPr>
            <p:ph idx="1"/>
          </p:nvPr>
        </p:nvSpPr>
        <p:spPr/>
        <p:txBody>
          <a:bodyPr>
            <a:normAutofit/>
          </a:bodyPr>
          <a:lstStyle/>
          <a:p>
            <a:r>
              <a:rPr lang="en-US" b="0" i="0">
                <a:effectLst/>
                <a:latin typeface="Söhne"/>
              </a:rPr>
              <a:t>β-Glucosidase is an enzyme that catalyzes the hydrolysis of β-D-glucosides into glucose and another molecule. An assay of β-glucosidase measures the amount of enzyme activity in a sample. This is typically done by measuring the amount of glucose produced from a substrate over time and converting that measurement to units of activity. The assay can be used to determine the activity of β-glucosidase in various samples, including bacteria, yeast, plant tissues, and more. The specific conditions of the assay, such as temperature, pH, and substrate concentration, may be optimized for each sample to ensure accurate results.</a:t>
            </a:r>
            <a:endParaRPr lang="en-IN" dirty="0"/>
          </a:p>
        </p:txBody>
      </p:sp>
    </p:spTree>
    <p:extLst>
      <p:ext uri="{BB962C8B-B14F-4D97-AF65-F5344CB8AC3E}">
        <p14:creationId xmlns:p14="http://schemas.microsoft.com/office/powerpoint/2010/main" val="1310367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Solution dispensed using electronic pipette">
            <a:extLst>
              <a:ext uri="{FF2B5EF4-FFF2-40B4-BE49-F238E27FC236}">
                <a16:creationId xmlns:a16="http://schemas.microsoft.com/office/drawing/2014/main" id="{8D6B0723-A2B1-D57F-F75A-2C192705F789}"/>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3DDDE9A2-48DD-5C9D-7777-BE165E2C96FB}"/>
              </a:ext>
            </a:extLst>
          </p:cNvPr>
          <p:cNvSpPr>
            <a:spLocks noGrp="1"/>
          </p:cNvSpPr>
          <p:nvPr>
            <p:ph type="title"/>
          </p:nvPr>
        </p:nvSpPr>
        <p:spPr/>
        <p:txBody>
          <a:bodyPr>
            <a:normAutofit/>
          </a:bodyPr>
          <a:lstStyle/>
          <a:p>
            <a:r>
              <a:rPr lang="en-IN" b="0" i="0">
                <a:effectLst/>
                <a:latin typeface="Segoe UI Web"/>
              </a:rPr>
              <a:t>Methods</a:t>
            </a:r>
            <a:endParaRPr lang="en-IN" dirty="0"/>
          </a:p>
        </p:txBody>
      </p:sp>
      <p:sp>
        <p:nvSpPr>
          <p:cNvPr id="3" name="Content Placeholder 2">
            <a:extLst>
              <a:ext uri="{FF2B5EF4-FFF2-40B4-BE49-F238E27FC236}">
                <a16:creationId xmlns:a16="http://schemas.microsoft.com/office/drawing/2014/main" id="{999728C3-3154-3AEC-7BB6-2FC51DA7D9C9}"/>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b="0" i="0" dirty="0">
                <a:effectLst/>
                <a:latin typeface="Söhne"/>
              </a:rPr>
              <a:t>I. Standard Curve a. Dilute PNP solution from 10 µM to 100 µM with citrate buffer to a final volume of 1 </a:t>
            </a:r>
            <a:r>
              <a:rPr lang="en-US" b="0" i="0" dirty="0" err="1">
                <a:effectLst/>
                <a:latin typeface="Söhne"/>
              </a:rPr>
              <a:t>mL.</a:t>
            </a:r>
            <a:r>
              <a:rPr lang="en-US" b="0" i="0" dirty="0">
                <a:effectLst/>
                <a:latin typeface="Söhne"/>
              </a:rPr>
              <a:t> You can use dilutions of 20, 40, 60, 80, or 100 µM. (Note: Dilute with citrate buffer, not water) b. Add 0.5 mL of 1N Na2CO3 to each tube and measure the OD at 405 nm against a reagent blank (Blank = 1 mL citrate buffer + 0.5 mL 1N Na2CO3).</a:t>
            </a:r>
          </a:p>
          <a:p>
            <a:pPr>
              <a:buFont typeface="Wingdings" panose="05000000000000000000" pitchFamily="2" charset="2"/>
              <a:buChar char="Ø"/>
            </a:pPr>
            <a:endParaRPr lang="en-US" b="0" i="0" dirty="0">
              <a:effectLst/>
              <a:latin typeface="Söhne"/>
            </a:endParaRPr>
          </a:p>
          <a:p>
            <a:pPr>
              <a:buFont typeface="Wingdings" panose="05000000000000000000" pitchFamily="2" charset="2"/>
              <a:buChar char="Ø"/>
            </a:pPr>
            <a:r>
              <a:rPr lang="en-US" b="0" i="0" dirty="0">
                <a:effectLst/>
                <a:latin typeface="Söhne"/>
              </a:rPr>
              <a:t>II. Enzyme Assay a. Add 0.9 mL of pre-equilibrated PNPG solution to 100 µL of enzyme. b. Incubate the solution in a water bath for 10 minutes. c. Stop the reaction by adding 0.5 mL of 1N Na2CO3 to each tube. d. Measure the absorbance at 405 nm. (Blank = 0.1 mL citrate buffer + 0.9 mL PNPG + 0.5 mL of 1N Na2CO3)</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948781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F1E8-AF17-9A5C-0FB2-BF8528CF06EE}"/>
              </a:ext>
            </a:extLst>
          </p:cNvPr>
          <p:cNvSpPr>
            <a:spLocks noGrp="1"/>
          </p:cNvSpPr>
          <p:nvPr>
            <p:ph type="title"/>
          </p:nvPr>
        </p:nvSpPr>
        <p:spPr/>
        <p:txBody>
          <a:bodyPr vert="horz" lIns="91440" tIns="45720" rIns="91440" bIns="45720" rtlCol="0">
            <a:normAutofit/>
          </a:bodyPr>
          <a:lstStyle/>
          <a:p>
            <a:r>
              <a:rPr lang="en-US" kern="1200">
                <a:latin typeface="+mj-lt"/>
                <a:ea typeface="+mj-ea"/>
                <a:cs typeface="+mj-cs"/>
              </a:rPr>
              <a:t>OBSERVATION</a:t>
            </a:r>
          </a:p>
        </p:txBody>
      </p:sp>
      <p:graphicFrame>
        <p:nvGraphicFramePr>
          <p:cNvPr id="5" name="Content Placeholder 4">
            <a:extLst>
              <a:ext uri="{FF2B5EF4-FFF2-40B4-BE49-F238E27FC236}">
                <a16:creationId xmlns:a16="http://schemas.microsoft.com/office/drawing/2014/main" id="{870566F8-48A1-38CE-37EE-0385134D9F98}"/>
              </a:ext>
            </a:extLst>
          </p:cNvPr>
          <p:cNvGraphicFramePr>
            <a:graphicFrameLocks noGrp="1"/>
          </p:cNvGraphicFramePr>
          <p:nvPr>
            <p:ph idx="1"/>
            <p:extLst>
              <p:ext uri="{D42A27DB-BD31-4B8C-83A1-F6EECF244321}">
                <p14:modId xmlns:p14="http://schemas.microsoft.com/office/powerpoint/2010/main" val="393310471"/>
              </p:ext>
            </p:extLst>
          </p:nvPr>
        </p:nvGraphicFramePr>
        <p:xfrm>
          <a:off x="3796539" y="2494722"/>
          <a:ext cx="4598922" cy="3364748"/>
        </p:xfrm>
        <a:graphic>
          <a:graphicData uri="http://schemas.openxmlformats.org/drawingml/2006/table">
            <a:tbl>
              <a:tblPr firstRow="1" bandRow="1">
                <a:noFill/>
                <a:tableStyleId>{5C22544A-7EE6-4342-B048-85BDC9FD1C3A}</a:tableStyleId>
              </a:tblPr>
              <a:tblGrid>
                <a:gridCol w="2519812">
                  <a:extLst>
                    <a:ext uri="{9D8B030D-6E8A-4147-A177-3AD203B41FA5}">
                      <a16:colId xmlns:a16="http://schemas.microsoft.com/office/drawing/2014/main" val="1180841998"/>
                    </a:ext>
                  </a:extLst>
                </a:gridCol>
                <a:gridCol w="2079110">
                  <a:extLst>
                    <a:ext uri="{9D8B030D-6E8A-4147-A177-3AD203B41FA5}">
                      <a16:colId xmlns:a16="http://schemas.microsoft.com/office/drawing/2014/main" val="814986111"/>
                    </a:ext>
                  </a:extLst>
                </a:gridCol>
              </a:tblGrid>
              <a:tr h="378126">
                <a:tc>
                  <a:txBody>
                    <a:bodyPr/>
                    <a:lstStyle/>
                    <a:p>
                      <a:pPr algn="l" fontAlgn="b"/>
                      <a:r>
                        <a:rPr lang="en-IN" sz="2200" b="1" u="none" strike="noStrike" cap="none" spc="30">
                          <a:solidFill>
                            <a:schemeClr val="tx1"/>
                          </a:solidFill>
                          <a:effectLst/>
                        </a:rPr>
                        <a:t>conc</a:t>
                      </a:r>
                      <a:endParaRPr lang="en-IN" sz="2200" b="1" i="0" u="none" strike="noStrike" cap="none" spc="30">
                        <a:solidFill>
                          <a:schemeClr val="tx1"/>
                        </a:solidFill>
                        <a:effectLst/>
                        <a:latin typeface="Calibri" panose="020F0502020204030204" pitchFamily="34" charset="0"/>
                      </a:endParaRPr>
                    </a:p>
                  </a:txBody>
                  <a:tcPr marL="0" marR="12601" marT="8751" marB="0" anchor="ctr">
                    <a:lnL w="12700" cmpd="sng">
                      <a:noFill/>
                    </a:lnL>
                    <a:lnR w="12700" cmpd="sng">
                      <a:noFill/>
                    </a:lnR>
                    <a:lnT w="19050" cap="flat" cmpd="sng" algn="ctr">
                      <a:solidFill>
                        <a:schemeClr val="accent1"/>
                      </a:solidFill>
                      <a:prstDash val="solid"/>
                    </a:lnT>
                    <a:lnB w="38100" cmpd="sng">
                      <a:noFill/>
                    </a:lnB>
                    <a:noFill/>
                  </a:tcPr>
                </a:tc>
                <a:tc>
                  <a:txBody>
                    <a:bodyPr/>
                    <a:lstStyle/>
                    <a:p>
                      <a:pPr algn="l" fontAlgn="b"/>
                      <a:r>
                        <a:rPr lang="en-IN" sz="2200" b="1" u="none" strike="noStrike" cap="none" spc="30">
                          <a:solidFill>
                            <a:schemeClr val="tx1"/>
                          </a:solidFill>
                          <a:effectLst/>
                        </a:rPr>
                        <a:t>abs</a:t>
                      </a:r>
                      <a:endParaRPr lang="en-IN" sz="2200" b="1" i="0" u="none" strike="noStrike" cap="none" spc="30">
                        <a:solidFill>
                          <a:schemeClr val="tx1"/>
                        </a:solidFill>
                        <a:effectLst/>
                        <a:latin typeface="Calibri" panose="020F0502020204030204" pitchFamily="34" charset="0"/>
                      </a:endParaRPr>
                    </a:p>
                  </a:txBody>
                  <a:tcPr marL="0" marR="12601" marT="8751" marB="0" anchor="ctr">
                    <a:lnL w="12700" cmpd="sng">
                      <a:noFill/>
                    </a:lnL>
                    <a:lnR w="12700" cmpd="sng">
                      <a:noFill/>
                    </a:lnR>
                    <a:lnT w="19050" cap="flat" cmpd="sng" algn="ctr">
                      <a:solidFill>
                        <a:schemeClr val="accent1"/>
                      </a:solidFill>
                      <a:prstDash val="solid"/>
                    </a:lnT>
                    <a:lnB w="38100" cmpd="sng">
                      <a:noFill/>
                    </a:lnB>
                    <a:noFill/>
                  </a:tcPr>
                </a:tc>
                <a:extLst>
                  <a:ext uri="{0D108BD9-81ED-4DB2-BD59-A6C34878D82A}">
                    <a16:rowId xmlns:a16="http://schemas.microsoft.com/office/drawing/2014/main" val="2924247154"/>
                  </a:ext>
                </a:extLst>
              </a:tr>
              <a:tr h="293073">
                <a:tc>
                  <a:txBody>
                    <a:bodyPr/>
                    <a:lstStyle/>
                    <a:p>
                      <a:pPr algn="r" fontAlgn="b"/>
                      <a:r>
                        <a:rPr lang="en-IN" sz="1700" u="none" strike="noStrike" cap="none" spc="0">
                          <a:solidFill>
                            <a:schemeClr val="tx1"/>
                          </a:solidFill>
                          <a:effectLst/>
                        </a:rPr>
                        <a:t>0</a:t>
                      </a:r>
                      <a:endParaRPr lang="en-IN" sz="1700" b="0" i="0" u="none" strike="noStrike" cap="none" spc="0">
                        <a:solidFill>
                          <a:schemeClr val="tx1"/>
                        </a:solidFill>
                        <a:effectLst/>
                        <a:latin typeface="Calibri" panose="020F0502020204030204" pitchFamily="34" charset="0"/>
                      </a:endParaRPr>
                    </a:p>
                  </a:txBody>
                  <a:tcPr marL="0" marR="8751" marT="8751" marB="0" anchor="b">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pPr algn="r" fontAlgn="b"/>
                      <a:r>
                        <a:rPr lang="en-IN" sz="1700" u="none" strike="noStrike" cap="none" spc="0">
                          <a:solidFill>
                            <a:schemeClr val="tx1"/>
                          </a:solidFill>
                          <a:effectLst/>
                        </a:rPr>
                        <a:t>0</a:t>
                      </a:r>
                      <a:endParaRPr lang="en-IN" sz="1700" b="0" i="0" u="none" strike="noStrike" cap="none" spc="0">
                        <a:solidFill>
                          <a:schemeClr val="tx1"/>
                        </a:solidFill>
                        <a:effectLst/>
                        <a:latin typeface="Calibri" panose="020F0502020204030204" pitchFamily="34" charset="0"/>
                      </a:endParaRPr>
                    </a:p>
                  </a:txBody>
                  <a:tcPr marL="0" marR="8751" marT="8751" marB="0" anchor="b">
                    <a:lnL w="12700" cmpd="sng">
                      <a:noFill/>
                      <a:prstDash val="solid"/>
                    </a:lnL>
                    <a:lnR w="12700" cmpd="sng">
                      <a:noFill/>
                      <a:prstDash val="solid"/>
                    </a:lnR>
                    <a:lnT w="38100" cmpd="sng">
                      <a:noFill/>
                    </a:lnT>
                    <a:lnB w="9525" cap="flat" cmpd="sng" algn="ctr">
                      <a:solidFill>
                        <a:schemeClr val="accent1"/>
                      </a:solidFill>
                      <a:prstDash val="solid"/>
                    </a:lnB>
                    <a:noFill/>
                  </a:tcPr>
                </a:tc>
                <a:extLst>
                  <a:ext uri="{0D108BD9-81ED-4DB2-BD59-A6C34878D82A}">
                    <a16:rowId xmlns:a16="http://schemas.microsoft.com/office/drawing/2014/main" val="827978116"/>
                  </a:ext>
                </a:extLst>
              </a:tr>
              <a:tr h="293073">
                <a:tc>
                  <a:txBody>
                    <a:bodyPr/>
                    <a:lstStyle/>
                    <a:p>
                      <a:pPr algn="r" fontAlgn="b"/>
                      <a:r>
                        <a:rPr lang="en-IN" sz="1700" u="none" strike="noStrike" cap="none" spc="0">
                          <a:solidFill>
                            <a:schemeClr val="tx1"/>
                          </a:solidFill>
                          <a:effectLst/>
                        </a:rPr>
                        <a:t>20</a:t>
                      </a:r>
                      <a:endParaRPr lang="en-IN" sz="1700" b="0" i="0" u="none" strike="noStrike" cap="none" spc="0">
                        <a:solidFill>
                          <a:schemeClr val="tx1"/>
                        </a:solidFill>
                        <a:effectLst/>
                        <a:latin typeface="Calibri" panose="020F0502020204030204" pitchFamily="34" charset="0"/>
                      </a:endParaRPr>
                    </a:p>
                  </a:txBody>
                  <a:tcPr marL="63005" marR="8751" marT="8751" marB="0"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r" fontAlgn="b"/>
                      <a:r>
                        <a:rPr lang="en-IN" sz="1700" u="none" strike="noStrike" cap="none" spc="0">
                          <a:solidFill>
                            <a:schemeClr val="tx1"/>
                          </a:solidFill>
                          <a:effectLst/>
                        </a:rPr>
                        <a:t>0.27</a:t>
                      </a:r>
                      <a:endParaRPr lang="en-IN" sz="1700" b="0" i="0" u="none" strike="noStrike" cap="none" spc="0">
                        <a:solidFill>
                          <a:schemeClr val="tx1"/>
                        </a:solidFill>
                        <a:effectLst/>
                        <a:latin typeface="Calibri" panose="020F0502020204030204" pitchFamily="34" charset="0"/>
                      </a:endParaRPr>
                    </a:p>
                  </a:txBody>
                  <a:tcPr marL="63005" marR="8751" marT="8751" marB="0"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2031756164"/>
                  </a:ext>
                </a:extLst>
              </a:tr>
              <a:tr h="293073">
                <a:tc>
                  <a:txBody>
                    <a:bodyPr/>
                    <a:lstStyle/>
                    <a:p>
                      <a:pPr algn="r" fontAlgn="b"/>
                      <a:r>
                        <a:rPr lang="en-IN" sz="1700" u="none" strike="noStrike" cap="none" spc="0">
                          <a:solidFill>
                            <a:schemeClr val="tx1"/>
                          </a:solidFill>
                          <a:effectLst/>
                        </a:rPr>
                        <a:t>40</a:t>
                      </a:r>
                      <a:endParaRPr lang="en-IN" sz="1700" b="0" i="0" u="none" strike="noStrike" cap="none" spc="0">
                        <a:solidFill>
                          <a:schemeClr val="tx1"/>
                        </a:solidFill>
                        <a:effectLst/>
                        <a:latin typeface="Calibri" panose="020F0502020204030204" pitchFamily="34" charset="0"/>
                      </a:endParaRPr>
                    </a:p>
                  </a:txBody>
                  <a:tcPr marL="0" marR="8751" marT="8751" marB="0"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r" fontAlgn="b"/>
                      <a:r>
                        <a:rPr lang="en-IN" sz="1700" u="none" strike="noStrike" cap="none" spc="0">
                          <a:solidFill>
                            <a:schemeClr val="tx1"/>
                          </a:solidFill>
                          <a:effectLst/>
                        </a:rPr>
                        <a:t>0.535</a:t>
                      </a:r>
                      <a:endParaRPr lang="en-IN" sz="1700" b="0" i="0" u="none" strike="noStrike" cap="none" spc="0">
                        <a:solidFill>
                          <a:schemeClr val="tx1"/>
                        </a:solidFill>
                        <a:effectLst/>
                        <a:latin typeface="Calibri" panose="020F0502020204030204" pitchFamily="34" charset="0"/>
                      </a:endParaRPr>
                    </a:p>
                  </a:txBody>
                  <a:tcPr marL="0" marR="8751" marT="8751" marB="0"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2505922471"/>
                  </a:ext>
                </a:extLst>
              </a:tr>
              <a:tr h="293073">
                <a:tc>
                  <a:txBody>
                    <a:bodyPr/>
                    <a:lstStyle/>
                    <a:p>
                      <a:pPr algn="r" fontAlgn="b"/>
                      <a:r>
                        <a:rPr lang="en-IN" sz="1700" u="none" strike="noStrike" cap="none" spc="0">
                          <a:solidFill>
                            <a:schemeClr val="tx1"/>
                          </a:solidFill>
                          <a:effectLst/>
                        </a:rPr>
                        <a:t>60</a:t>
                      </a:r>
                      <a:endParaRPr lang="en-IN" sz="1700" b="0" i="0" u="none" strike="noStrike" cap="none" spc="0">
                        <a:solidFill>
                          <a:schemeClr val="tx1"/>
                        </a:solidFill>
                        <a:effectLst/>
                        <a:latin typeface="Calibri" panose="020F0502020204030204" pitchFamily="34" charset="0"/>
                      </a:endParaRPr>
                    </a:p>
                  </a:txBody>
                  <a:tcPr marL="63005" marR="8751" marT="8751" marB="0"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r" fontAlgn="b"/>
                      <a:r>
                        <a:rPr lang="en-IN" sz="1700" u="none" strike="noStrike" cap="none" spc="0">
                          <a:solidFill>
                            <a:schemeClr val="tx1"/>
                          </a:solidFill>
                          <a:effectLst/>
                        </a:rPr>
                        <a:t>0.725</a:t>
                      </a:r>
                      <a:endParaRPr lang="en-IN" sz="1700" b="0" i="0" u="none" strike="noStrike" cap="none" spc="0">
                        <a:solidFill>
                          <a:schemeClr val="tx1"/>
                        </a:solidFill>
                        <a:effectLst/>
                        <a:latin typeface="Calibri" panose="020F0502020204030204" pitchFamily="34" charset="0"/>
                      </a:endParaRPr>
                    </a:p>
                  </a:txBody>
                  <a:tcPr marL="63005" marR="8751" marT="8751" marB="0"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2290754077"/>
                  </a:ext>
                </a:extLst>
              </a:tr>
              <a:tr h="293073">
                <a:tc>
                  <a:txBody>
                    <a:bodyPr/>
                    <a:lstStyle/>
                    <a:p>
                      <a:pPr algn="r" fontAlgn="b"/>
                      <a:r>
                        <a:rPr lang="en-IN" sz="1700" u="none" strike="noStrike" cap="none" spc="0">
                          <a:solidFill>
                            <a:schemeClr val="tx1"/>
                          </a:solidFill>
                          <a:effectLst/>
                        </a:rPr>
                        <a:t>80</a:t>
                      </a:r>
                      <a:endParaRPr lang="en-IN" sz="1700" b="0" i="0" u="none" strike="noStrike" cap="none" spc="0">
                        <a:solidFill>
                          <a:schemeClr val="tx1"/>
                        </a:solidFill>
                        <a:effectLst/>
                        <a:latin typeface="Calibri" panose="020F0502020204030204" pitchFamily="34" charset="0"/>
                      </a:endParaRPr>
                    </a:p>
                  </a:txBody>
                  <a:tcPr marL="0" marR="8751" marT="8751" marB="0"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r" fontAlgn="b"/>
                      <a:r>
                        <a:rPr lang="en-IN" sz="1700" u="none" strike="noStrike" cap="none" spc="0">
                          <a:solidFill>
                            <a:schemeClr val="tx1"/>
                          </a:solidFill>
                          <a:effectLst/>
                        </a:rPr>
                        <a:t>1.047</a:t>
                      </a:r>
                      <a:endParaRPr lang="en-IN" sz="1700" b="0" i="0" u="none" strike="noStrike" cap="none" spc="0">
                        <a:solidFill>
                          <a:schemeClr val="tx1"/>
                        </a:solidFill>
                        <a:effectLst/>
                        <a:latin typeface="Calibri" panose="020F0502020204030204" pitchFamily="34" charset="0"/>
                      </a:endParaRPr>
                    </a:p>
                  </a:txBody>
                  <a:tcPr marL="0" marR="8751" marT="8751" marB="0"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2127284441"/>
                  </a:ext>
                </a:extLst>
              </a:tr>
              <a:tr h="293073">
                <a:tc>
                  <a:txBody>
                    <a:bodyPr/>
                    <a:lstStyle/>
                    <a:p>
                      <a:pPr algn="r" fontAlgn="b"/>
                      <a:r>
                        <a:rPr lang="en-IN" sz="1700" u="none" strike="noStrike" cap="none" spc="0">
                          <a:solidFill>
                            <a:schemeClr val="tx1"/>
                          </a:solidFill>
                          <a:effectLst/>
                        </a:rPr>
                        <a:t>100</a:t>
                      </a:r>
                      <a:endParaRPr lang="en-IN" sz="1700" b="0" i="0" u="none" strike="noStrike" cap="none" spc="0">
                        <a:solidFill>
                          <a:schemeClr val="tx1"/>
                        </a:solidFill>
                        <a:effectLst/>
                        <a:latin typeface="Calibri" panose="020F0502020204030204" pitchFamily="34" charset="0"/>
                      </a:endParaRPr>
                    </a:p>
                  </a:txBody>
                  <a:tcPr marL="63005" marR="8751" marT="8751" marB="0"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r" fontAlgn="b"/>
                      <a:r>
                        <a:rPr lang="en-IN" sz="1700" u="none" strike="noStrike" cap="none" spc="0">
                          <a:solidFill>
                            <a:schemeClr val="tx1"/>
                          </a:solidFill>
                          <a:effectLst/>
                        </a:rPr>
                        <a:t>1.279</a:t>
                      </a:r>
                      <a:endParaRPr lang="en-IN" sz="1700" b="0" i="0" u="none" strike="noStrike" cap="none" spc="0">
                        <a:solidFill>
                          <a:schemeClr val="tx1"/>
                        </a:solidFill>
                        <a:effectLst/>
                        <a:latin typeface="Calibri" panose="020F0502020204030204" pitchFamily="34" charset="0"/>
                      </a:endParaRPr>
                    </a:p>
                  </a:txBody>
                  <a:tcPr marL="63005" marR="8751" marT="8751" marB="0"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1165954277"/>
                  </a:ext>
                </a:extLst>
              </a:tr>
              <a:tr h="348965">
                <a:tc>
                  <a:txBody>
                    <a:bodyPr/>
                    <a:lstStyle/>
                    <a:p>
                      <a:pPr algn="l" fontAlgn="b"/>
                      <a:endParaRPr lang="en-IN" sz="1700" b="0" i="0" u="none" strike="noStrike" cap="none" spc="0">
                        <a:solidFill>
                          <a:schemeClr val="tx1"/>
                        </a:solidFill>
                        <a:effectLst/>
                        <a:latin typeface="Calibri" panose="020F0502020204030204" pitchFamily="34" charset="0"/>
                      </a:endParaRPr>
                    </a:p>
                  </a:txBody>
                  <a:tcPr marL="0" marR="8751" marT="8751" marB="0"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l" fontAlgn="b"/>
                      <a:endParaRPr lang="en-IN" sz="1700" b="0" i="0" u="none" strike="noStrike" cap="none" spc="0">
                        <a:solidFill>
                          <a:schemeClr val="tx1"/>
                        </a:solidFill>
                        <a:effectLst/>
                        <a:latin typeface="Calibri" panose="020F0502020204030204" pitchFamily="34" charset="0"/>
                      </a:endParaRPr>
                    </a:p>
                  </a:txBody>
                  <a:tcPr marL="0" marR="8751" marT="8751" marB="0"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717830069"/>
                  </a:ext>
                </a:extLst>
              </a:tr>
              <a:tr h="293073">
                <a:tc gridSpan="2">
                  <a:txBody>
                    <a:bodyPr/>
                    <a:lstStyle/>
                    <a:p>
                      <a:pPr algn="l" fontAlgn="b"/>
                      <a:r>
                        <a:rPr lang="en-IN" sz="1700" u="none" strike="noStrike" cap="none" spc="0">
                          <a:solidFill>
                            <a:schemeClr val="tx1"/>
                          </a:solidFill>
                          <a:effectLst/>
                        </a:rPr>
                        <a:t>Unknown </a:t>
                      </a:r>
                      <a:endParaRPr lang="en-IN" sz="1700" b="0" i="0" u="none" strike="noStrike" cap="none" spc="0">
                        <a:solidFill>
                          <a:schemeClr val="tx1"/>
                        </a:solidFill>
                        <a:effectLst/>
                        <a:latin typeface="Calibri" panose="020F0502020204030204" pitchFamily="34" charset="0"/>
                      </a:endParaRPr>
                    </a:p>
                  </a:txBody>
                  <a:tcPr marL="63005" marR="8751" marT="8751" marB="0"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hMerge="1">
                  <a:txBody>
                    <a:bodyPr/>
                    <a:lstStyle/>
                    <a:p>
                      <a:endParaRPr lang="en-IN"/>
                    </a:p>
                  </a:txBody>
                  <a:tcPr/>
                </a:tc>
                <a:extLst>
                  <a:ext uri="{0D108BD9-81ED-4DB2-BD59-A6C34878D82A}">
                    <a16:rowId xmlns:a16="http://schemas.microsoft.com/office/drawing/2014/main" val="481266900"/>
                  </a:ext>
                </a:extLst>
              </a:tr>
              <a:tr h="293073">
                <a:tc>
                  <a:txBody>
                    <a:bodyPr/>
                    <a:lstStyle/>
                    <a:p>
                      <a:pPr algn="l" fontAlgn="b"/>
                      <a:r>
                        <a:rPr lang="en-IN" sz="1700" u="none" strike="noStrike" cap="none" spc="0">
                          <a:solidFill>
                            <a:schemeClr val="tx1"/>
                          </a:solidFill>
                          <a:effectLst/>
                        </a:rPr>
                        <a:t>50c</a:t>
                      </a:r>
                      <a:endParaRPr lang="en-IN" sz="1700" b="0" i="0" u="none" strike="noStrike" cap="none" spc="0">
                        <a:solidFill>
                          <a:schemeClr val="tx1"/>
                        </a:solidFill>
                        <a:effectLst/>
                        <a:latin typeface="Calibri" panose="020F0502020204030204" pitchFamily="34" charset="0"/>
                      </a:endParaRPr>
                    </a:p>
                  </a:txBody>
                  <a:tcPr marL="0" marR="8751" marT="8751" marB="0"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r" fontAlgn="b"/>
                      <a:r>
                        <a:rPr lang="en-IN" sz="1700" u="none" strike="noStrike" cap="none" spc="0">
                          <a:solidFill>
                            <a:schemeClr val="tx1"/>
                          </a:solidFill>
                          <a:effectLst/>
                        </a:rPr>
                        <a:t>1.154</a:t>
                      </a:r>
                      <a:endParaRPr lang="en-IN" sz="1700" b="0" i="0" u="none" strike="noStrike" cap="none" spc="0">
                        <a:solidFill>
                          <a:schemeClr val="tx1"/>
                        </a:solidFill>
                        <a:effectLst/>
                        <a:latin typeface="Calibri" panose="020F0502020204030204" pitchFamily="34" charset="0"/>
                      </a:endParaRPr>
                    </a:p>
                  </a:txBody>
                  <a:tcPr marL="0" marR="8751" marT="8751" marB="0" anchor="b">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2036796043"/>
                  </a:ext>
                </a:extLst>
              </a:tr>
              <a:tr h="293073">
                <a:tc>
                  <a:txBody>
                    <a:bodyPr/>
                    <a:lstStyle/>
                    <a:p>
                      <a:pPr algn="l" fontAlgn="b"/>
                      <a:r>
                        <a:rPr lang="en-IN" sz="1700" u="none" strike="noStrike" cap="none" spc="0">
                          <a:solidFill>
                            <a:schemeClr val="tx1"/>
                          </a:solidFill>
                          <a:effectLst/>
                        </a:rPr>
                        <a:t>RM</a:t>
                      </a:r>
                      <a:endParaRPr lang="en-IN" sz="1700" b="0" i="0" u="none" strike="noStrike" cap="none" spc="0">
                        <a:solidFill>
                          <a:schemeClr val="tx1"/>
                        </a:solidFill>
                        <a:effectLst/>
                        <a:latin typeface="Calibri" panose="020F0502020204030204" pitchFamily="34" charset="0"/>
                      </a:endParaRPr>
                    </a:p>
                  </a:txBody>
                  <a:tcPr marL="63005" marR="8751" marT="8751" marB="0"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r" fontAlgn="b"/>
                      <a:r>
                        <a:rPr lang="en-IN" sz="1700" u="none" strike="noStrike" cap="none" spc="0">
                          <a:solidFill>
                            <a:schemeClr val="tx1"/>
                          </a:solidFill>
                          <a:effectLst/>
                        </a:rPr>
                        <a:t>0.443</a:t>
                      </a:r>
                      <a:endParaRPr lang="en-IN" sz="1700" b="0" i="0" u="none" strike="noStrike" cap="none" spc="0">
                        <a:solidFill>
                          <a:schemeClr val="tx1"/>
                        </a:solidFill>
                        <a:effectLst/>
                        <a:latin typeface="Calibri" panose="020F0502020204030204" pitchFamily="34" charset="0"/>
                      </a:endParaRPr>
                    </a:p>
                  </a:txBody>
                  <a:tcPr marL="63005" marR="8751" marT="8751" marB="0" anchor="b">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2767727966"/>
                  </a:ext>
                </a:extLst>
              </a:tr>
            </a:tbl>
          </a:graphicData>
        </a:graphic>
      </p:graphicFrame>
    </p:spTree>
    <p:extLst>
      <p:ext uri="{BB962C8B-B14F-4D97-AF65-F5344CB8AC3E}">
        <p14:creationId xmlns:p14="http://schemas.microsoft.com/office/powerpoint/2010/main" val="276414308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1142F-343A-806E-721E-346D9B61BC3F}"/>
              </a:ext>
            </a:extLst>
          </p:cNvPr>
          <p:cNvSpPr>
            <a:spLocks noGrp="1"/>
          </p:cNvSpPr>
          <p:nvPr>
            <p:ph type="title"/>
          </p:nvPr>
        </p:nvSpPr>
        <p:spPr/>
        <p:txBody>
          <a:bodyPr/>
          <a:lstStyle/>
          <a:p>
            <a:r>
              <a:rPr lang="en-IN"/>
              <a:t>GRAPH </a:t>
            </a:r>
            <a:endParaRPr lang="en-IN" dirty="0"/>
          </a:p>
        </p:txBody>
      </p:sp>
      <p:graphicFrame>
        <p:nvGraphicFramePr>
          <p:cNvPr id="5" name="Chart 4">
            <a:extLst>
              <a:ext uri="{FF2B5EF4-FFF2-40B4-BE49-F238E27FC236}">
                <a16:creationId xmlns:a16="http://schemas.microsoft.com/office/drawing/2014/main" id="{0C46F814-007F-5601-0812-68960CBD7399}"/>
              </a:ext>
            </a:extLst>
          </p:cNvPr>
          <p:cNvGraphicFramePr>
            <a:graphicFrameLocks/>
          </p:cNvGraphicFramePr>
          <p:nvPr>
            <p:extLst>
              <p:ext uri="{D42A27DB-BD31-4B8C-83A1-F6EECF244321}">
                <p14:modId xmlns:p14="http://schemas.microsoft.com/office/powerpoint/2010/main" val="2469506118"/>
              </p:ext>
            </p:extLst>
          </p:nvPr>
        </p:nvGraphicFramePr>
        <p:xfrm>
          <a:off x="2876776" y="1905000"/>
          <a:ext cx="6120000" cy="45878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06656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DEC04-4198-E1D6-5E7E-4BDC011658C0}"/>
              </a:ext>
            </a:extLst>
          </p:cNvPr>
          <p:cNvSpPr>
            <a:spLocks noGrp="1"/>
          </p:cNvSpPr>
          <p:nvPr>
            <p:ph type="title"/>
          </p:nvPr>
        </p:nvSpPr>
        <p:spPr/>
        <p:txBody>
          <a:bodyPr/>
          <a:lstStyle/>
          <a:p>
            <a:r>
              <a:rPr lang="en-IN" dirty="0"/>
              <a:t>Calculation</a:t>
            </a:r>
          </a:p>
        </p:txBody>
      </p:sp>
      <p:sp>
        <p:nvSpPr>
          <p:cNvPr id="3" name="Content Placeholder 2">
            <a:extLst>
              <a:ext uri="{FF2B5EF4-FFF2-40B4-BE49-F238E27FC236}">
                <a16:creationId xmlns:a16="http://schemas.microsoft.com/office/drawing/2014/main" id="{1F891EF1-C34A-DCE4-D0CC-FC74EB3EB191}"/>
              </a:ext>
            </a:extLst>
          </p:cNvPr>
          <p:cNvSpPr>
            <a:spLocks noGrp="1"/>
          </p:cNvSpPr>
          <p:nvPr>
            <p:ph idx="1"/>
          </p:nvPr>
        </p:nvSpPr>
        <p:spPr/>
        <p:txBody>
          <a:bodyPr/>
          <a:lstStyle/>
          <a:p>
            <a:pPr marL="0" indent="0">
              <a:buNone/>
            </a:pPr>
            <a:r>
              <a:rPr lang="en-IN" dirty="0"/>
              <a:t>Equation is  y= 0.0128x</a:t>
            </a:r>
          </a:p>
          <a:p>
            <a:pPr marL="0" indent="0">
              <a:buNone/>
            </a:pPr>
            <a:r>
              <a:rPr lang="en-IN" dirty="0"/>
              <a:t>Where,</a:t>
            </a:r>
          </a:p>
          <a:p>
            <a:pPr marL="0" indent="0">
              <a:buNone/>
            </a:pPr>
            <a:r>
              <a:rPr lang="en-IN" dirty="0"/>
              <a:t>Y= Abs</a:t>
            </a:r>
          </a:p>
          <a:p>
            <a:pPr marL="0" indent="0">
              <a:buNone/>
            </a:pPr>
            <a:r>
              <a:rPr lang="en-IN" dirty="0"/>
              <a:t>X=Conc.</a:t>
            </a:r>
          </a:p>
          <a:p>
            <a:pPr marL="0" indent="0">
              <a:buNone/>
            </a:pPr>
            <a:r>
              <a:rPr lang="en-IN" dirty="0"/>
              <a:t>Conc. At 50c= 90</a:t>
            </a:r>
          </a:p>
          <a:p>
            <a:pPr marL="0" indent="0">
              <a:buNone/>
            </a:pPr>
            <a:r>
              <a:rPr lang="en-IN" dirty="0"/>
              <a:t>Conc. At RT= 34.60</a:t>
            </a:r>
          </a:p>
          <a:p>
            <a:pPr marL="0" indent="0">
              <a:buNone/>
            </a:pPr>
            <a:endParaRPr lang="en-IN" dirty="0"/>
          </a:p>
        </p:txBody>
      </p:sp>
    </p:spTree>
    <p:extLst>
      <p:ext uri="{BB962C8B-B14F-4D97-AF65-F5344CB8AC3E}">
        <p14:creationId xmlns:p14="http://schemas.microsoft.com/office/powerpoint/2010/main" val="4028408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65EC5-330B-61F6-16AB-B3994B11662B}"/>
              </a:ext>
            </a:extLst>
          </p:cNvPr>
          <p:cNvSpPr>
            <a:spLocks noGrp="1"/>
          </p:cNvSpPr>
          <p:nvPr>
            <p:ph type="title"/>
          </p:nvPr>
        </p:nvSpPr>
        <p:spPr>
          <a:xfrm>
            <a:off x="1286934" y="3105508"/>
            <a:ext cx="7136630" cy="1135737"/>
          </a:xfrm>
        </p:spPr>
        <p:txBody>
          <a:bodyPr>
            <a:normAutofit/>
          </a:bodyPr>
          <a:lstStyle/>
          <a:p>
            <a:r>
              <a:rPr lang="en-IN" sz="3600" dirty="0"/>
              <a:t>THANK YOU</a:t>
            </a:r>
          </a:p>
        </p:txBody>
      </p:sp>
    </p:spTree>
    <p:extLst>
      <p:ext uri="{BB962C8B-B14F-4D97-AF65-F5344CB8AC3E}">
        <p14:creationId xmlns:p14="http://schemas.microsoft.com/office/powerpoint/2010/main" val="201966382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66</TotalTime>
  <Words>341</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Gill Sans MT</vt:lpstr>
      <vt:lpstr>Segoe UI Web</vt:lpstr>
      <vt:lpstr>Söhne</vt:lpstr>
      <vt:lpstr>Wingdings</vt:lpstr>
      <vt:lpstr>Gallery</vt:lpstr>
      <vt:lpstr>Assay of β- Glucosidase </vt:lpstr>
      <vt:lpstr>Background</vt:lpstr>
      <vt:lpstr>Methods</vt:lpstr>
      <vt:lpstr>OBSERVATION</vt:lpstr>
      <vt:lpstr>GRAPH </vt:lpstr>
      <vt:lpstr>Calculation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Assay of β- Glucosidase </dc:title>
  <dc:creator>Ratnesh Sharma</dc:creator>
  <cp:lastModifiedBy>Ratnesh Sharma</cp:lastModifiedBy>
  <cp:revision>1</cp:revision>
  <dcterms:created xsi:type="dcterms:W3CDTF">2023-02-03T16:02:22Z</dcterms:created>
  <dcterms:modified xsi:type="dcterms:W3CDTF">2023-02-03T17:08:35Z</dcterms:modified>
</cp:coreProperties>
</file>