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\SEM8\BBL433\Lab\BBL-433%20attendance%20and%20data%20mod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1/v vs1/S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'Exp5 - Michelis Menten'!$U$45</c:f>
              <c:strCache>
                <c:ptCount val="1"/>
                <c:pt idx="0">
                  <c:v>1/v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'Exp5 - Michelis Menten'!$T$46:$T$50</c:f>
              <c:numCache>
                <c:formatCode>0.00000</c:formatCode>
                <c:ptCount val="5"/>
                <c:pt idx="0">
                  <c:v>1E-3</c:v>
                </c:pt>
                <c:pt idx="1">
                  <c:v>1.25E-3</c:v>
                </c:pt>
                <c:pt idx="2">
                  <c:v>1.6666666666666668E-3</c:v>
                </c:pt>
                <c:pt idx="3">
                  <c:v>2.5000000000000001E-3</c:v>
                </c:pt>
                <c:pt idx="4">
                  <c:v>5.0000000000000001E-3</c:v>
                </c:pt>
              </c:numCache>
            </c:numRef>
          </c:xVal>
          <c:yVal>
            <c:numRef>
              <c:f>'Exp5 - Michelis Menten'!$U$46:$U$50</c:f>
              <c:numCache>
                <c:formatCode>0.00000</c:formatCode>
                <c:ptCount val="5"/>
                <c:pt idx="0">
                  <c:v>5.1809690601284297E-3</c:v>
                </c:pt>
                <c:pt idx="1">
                  <c:v>6.4733770970094827E-3</c:v>
                </c:pt>
                <c:pt idx="2">
                  <c:v>9.9747119977521784E-3</c:v>
                </c:pt>
                <c:pt idx="3">
                  <c:v>1.5229515229515232E-2</c:v>
                </c:pt>
                <c:pt idx="4">
                  <c:v>3.2992565055762084E-2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63F-4CD6-AB8B-27D12019F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886975"/>
        <c:axId val="196902335"/>
      </c:scatterChart>
      <c:valAx>
        <c:axId val="196886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02335"/>
        <c:crosses val="autoZero"/>
        <c:crossBetween val="midCat"/>
      </c:valAx>
      <c:valAx>
        <c:axId val="19690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86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45AF3-6246-4F48-A264-E9D8E693B2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9177B6-6454-47E3-BE31-1FB5AD699AD1}">
      <dgm:prSet/>
      <dgm:spPr/>
      <dgm:t>
        <a:bodyPr/>
        <a:lstStyle/>
        <a:p>
          <a:r>
            <a:rPr lang="en-IN"/>
            <a:t>The equation of the line is </a:t>
          </a:r>
          <a:r>
            <a:rPr lang="en-US" baseline="0"/>
            <a:t>y = 6.9796x - 0.002.</a:t>
          </a:r>
          <a:endParaRPr lang="en-US"/>
        </a:p>
      </dgm:t>
    </dgm:pt>
    <dgm:pt modelId="{DF1CC92A-113A-474F-A2C4-EED5CBAB8ABC}" type="parTrans" cxnId="{4A513487-2996-47F8-B8F0-46DE2BED36E9}">
      <dgm:prSet/>
      <dgm:spPr/>
      <dgm:t>
        <a:bodyPr/>
        <a:lstStyle/>
        <a:p>
          <a:endParaRPr lang="en-US"/>
        </a:p>
      </dgm:t>
    </dgm:pt>
    <dgm:pt modelId="{18BAED5F-5139-430D-9DB2-0334B9311F75}" type="sibTrans" cxnId="{4A513487-2996-47F8-B8F0-46DE2BED36E9}">
      <dgm:prSet/>
      <dgm:spPr/>
      <dgm:t>
        <a:bodyPr/>
        <a:lstStyle/>
        <a:p>
          <a:endParaRPr lang="en-US"/>
        </a:p>
      </dgm:t>
    </dgm:pt>
    <dgm:pt modelId="{B0CD6D17-8E66-4053-BE1A-48DCDDA4ACB4}">
      <dgm:prSet/>
      <dgm:spPr/>
      <dgm:t>
        <a:bodyPr/>
        <a:lstStyle/>
        <a:p>
          <a:r>
            <a:rPr lang="en-US" b="0" i="0"/>
            <a:t>The slope of the line is 6.9796 and the y-intercept is -0.002.</a:t>
          </a:r>
          <a:endParaRPr lang="en-US"/>
        </a:p>
      </dgm:t>
    </dgm:pt>
    <dgm:pt modelId="{D88D70C6-11E4-4858-AD00-E10DF919EEC5}" type="parTrans" cxnId="{BCA40A6D-0B50-408C-B2A4-540EE30F5E10}">
      <dgm:prSet/>
      <dgm:spPr/>
      <dgm:t>
        <a:bodyPr/>
        <a:lstStyle/>
        <a:p>
          <a:endParaRPr lang="en-US"/>
        </a:p>
      </dgm:t>
    </dgm:pt>
    <dgm:pt modelId="{BDE71AB7-E83A-4260-985A-F295823429B6}" type="sibTrans" cxnId="{BCA40A6D-0B50-408C-B2A4-540EE30F5E10}">
      <dgm:prSet/>
      <dgm:spPr/>
      <dgm:t>
        <a:bodyPr/>
        <a:lstStyle/>
        <a:p>
          <a:endParaRPr lang="en-US"/>
        </a:p>
      </dgm:t>
    </dgm:pt>
    <dgm:pt modelId="{1FBF481D-E035-4077-BBB0-8C94D0B51DE0}">
      <dgm:prSet/>
      <dgm:spPr/>
      <dgm:t>
        <a:bodyPr/>
        <a:lstStyle/>
        <a:p>
          <a:r>
            <a:rPr lang="en-US" b="0" i="0"/>
            <a:t>Based on the Lineweaver-Burk plot that was generated from the given data, </a:t>
          </a:r>
          <a:endParaRPr lang="en-US"/>
        </a:p>
      </dgm:t>
    </dgm:pt>
    <dgm:pt modelId="{395009EC-3FD2-4061-A6EC-31921BD2D161}" type="parTrans" cxnId="{C5C16104-3251-41C2-9B72-53F850964570}">
      <dgm:prSet/>
      <dgm:spPr/>
      <dgm:t>
        <a:bodyPr/>
        <a:lstStyle/>
        <a:p>
          <a:endParaRPr lang="en-US"/>
        </a:p>
      </dgm:t>
    </dgm:pt>
    <dgm:pt modelId="{F160F9ED-F1AC-4A64-B739-9CE7676C2AF2}" type="sibTrans" cxnId="{C5C16104-3251-41C2-9B72-53F850964570}">
      <dgm:prSet/>
      <dgm:spPr/>
      <dgm:t>
        <a:bodyPr/>
        <a:lstStyle/>
        <a:p>
          <a:endParaRPr lang="en-US"/>
        </a:p>
      </dgm:t>
    </dgm:pt>
    <dgm:pt modelId="{77308EC2-F0FA-4DB4-82D9-69C08DE91BC0}">
      <dgm:prSet/>
      <dgm:spPr/>
      <dgm:t>
        <a:bodyPr/>
        <a:lstStyle/>
        <a:p>
          <a:r>
            <a:rPr lang="en-US" b="0" i="0" dirty="0"/>
            <a:t>the reciprocal of the y-intercept (-1/0.002) gives the value of </a:t>
          </a:r>
          <a:r>
            <a:rPr lang="en-US" b="1" i="0" dirty="0">
              <a:highlight>
                <a:srgbClr val="FFFF00"/>
              </a:highlight>
            </a:rPr>
            <a:t>Vmax = 500 mM/min</a:t>
          </a:r>
          <a:endParaRPr lang="en-US" b="1" dirty="0">
            <a:highlight>
              <a:srgbClr val="FFFF00"/>
            </a:highlight>
          </a:endParaRPr>
        </a:p>
      </dgm:t>
    </dgm:pt>
    <dgm:pt modelId="{C99ADC8F-47D5-4335-9CC0-80B80AEFA676}" type="parTrans" cxnId="{84BF28FE-1F80-4FED-9E07-6EC4C7E83DB0}">
      <dgm:prSet/>
      <dgm:spPr/>
      <dgm:t>
        <a:bodyPr/>
        <a:lstStyle/>
        <a:p>
          <a:endParaRPr lang="en-US"/>
        </a:p>
      </dgm:t>
    </dgm:pt>
    <dgm:pt modelId="{8A9EF194-6E93-435A-9AD9-1D36E8094E93}" type="sibTrans" cxnId="{84BF28FE-1F80-4FED-9E07-6EC4C7E83DB0}">
      <dgm:prSet/>
      <dgm:spPr/>
      <dgm:t>
        <a:bodyPr/>
        <a:lstStyle/>
        <a:p>
          <a:endParaRPr lang="en-US"/>
        </a:p>
      </dgm:t>
    </dgm:pt>
    <dgm:pt modelId="{F674C776-EBED-4EA8-9999-E59322E5278C}">
      <dgm:prSet/>
      <dgm:spPr/>
      <dgm:t>
        <a:bodyPr/>
        <a:lstStyle/>
        <a:p>
          <a:r>
            <a:rPr lang="en-US" b="0" i="0" dirty="0"/>
            <a:t>The slope (6.9796) gives the value of Km/Vmax, which gives </a:t>
          </a:r>
          <a:r>
            <a:rPr lang="en-US" b="1" i="0" dirty="0">
              <a:highlight>
                <a:srgbClr val="FFFF00"/>
              </a:highlight>
            </a:rPr>
            <a:t>Km = 3489.8 mM</a:t>
          </a:r>
          <a:endParaRPr lang="en-US" b="1" dirty="0">
            <a:highlight>
              <a:srgbClr val="FFFF00"/>
            </a:highlight>
          </a:endParaRPr>
        </a:p>
      </dgm:t>
    </dgm:pt>
    <dgm:pt modelId="{093FD2F6-0004-45E5-BEC5-3647B2B04003}" type="parTrans" cxnId="{7CF4BE61-6E5C-4596-8D18-E16D43592AD8}">
      <dgm:prSet/>
      <dgm:spPr/>
      <dgm:t>
        <a:bodyPr/>
        <a:lstStyle/>
        <a:p>
          <a:endParaRPr lang="en-US"/>
        </a:p>
      </dgm:t>
    </dgm:pt>
    <dgm:pt modelId="{4E2796F2-79FA-4DAE-9AC5-A60C08E53E56}" type="sibTrans" cxnId="{7CF4BE61-6E5C-4596-8D18-E16D43592AD8}">
      <dgm:prSet/>
      <dgm:spPr/>
      <dgm:t>
        <a:bodyPr/>
        <a:lstStyle/>
        <a:p>
          <a:endParaRPr lang="en-US"/>
        </a:p>
      </dgm:t>
    </dgm:pt>
    <dgm:pt modelId="{24F1D0DD-4653-4769-BD7A-5F64FF91534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Which is totally wrong, which signifies the errors in data collection and calculation using Lineweaver Burk plot.</a:t>
          </a:r>
        </a:p>
      </dgm:t>
    </dgm:pt>
    <dgm:pt modelId="{681DF6DB-5340-4B9D-89E8-B8B661254224}" type="parTrans" cxnId="{F7310786-5392-46C1-A97B-F37AE52F174D}">
      <dgm:prSet/>
      <dgm:spPr/>
      <dgm:t>
        <a:bodyPr/>
        <a:lstStyle/>
        <a:p>
          <a:endParaRPr lang="en-US"/>
        </a:p>
      </dgm:t>
    </dgm:pt>
    <dgm:pt modelId="{11AEC0C9-E957-4DA4-AC86-177E65D62C3D}" type="sibTrans" cxnId="{F7310786-5392-46C1-A97B-F37AE52F174D}">
      <dgm:prSet/>
      <dgm:spPr/>
      <dgm:t>
        <a:bodyPr/>
        <a:lstStyle/>
        <a:p>
          <a:endParaRPr lang="en-US"/>
        </a:p>
      </dgm:t>
    </dgm:pt>
    <dgm:pt modelId="{8AC3D9FC-FDA5-479D-8BB4-5EE6EF2D54EE}" type="pres">
      <dgm:prSet presAssocID="{F7D45AF3-6246-4F48-A264-E9D8E693B2A3}" presName="linear" presStyleCnt="0">
        <dgm:presLayoutVars>
          <dgm:animLvl val="lvl"/>
          <dgm:resizeHandles val="exact"/>
        </dgm:presLayoutVars>
      </dgm:prSet>
      <dgm:spPr/>
    </dgm:pt>
    <dgm:pt modelId="{90DBC982-178B-461C-AF50-7A8F660C94A7}" type="pres">
      <dgm:prSet presAssocID="{B09177B6-6454-47E3-BE31-1FB5AD699A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3E232F-2ED9-4F97-A53A-DEB3EEDCBCE8}" type="pres">
      <dgm:prSet presAssocID="{18BAED5F-5139-430D-9DB2-0334B9311F75}" presName="spacer" presStyleCnt="0"/>
      <dgm:spPr/>
    </dgm:pt>
    <dgm:pt modelId="{45623460-A61B-4D85-9A40-48ECEF289715}" type="pres">
      <dgm:prSet presAssocID="{B0CD6D17-8E66-4053-BE1A-48DCDDA4AC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5C95D2-A1BA-4B9A-AA35-24EE2EFB5E13}" type="pres">
      <dgm:prSet presAssocID="{BDE71AB7-E83A-4260-985A-F295823429B6}" presName="spacer" presStyleCnt="0"/>
      <dgm:spPr/>
    </dgm:pt>
    <dgm:pt modelId="{395E1CD0-FCA1-49D0-AA32-D1118B8629B8}" type="pres">
      <dgm:prSet presAssocID="{1FBF481D-E035-4077-BBB0-8C94D0B51D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9D0E15-DE18-4EA0-906E-84CD769DCF0A}" type="pres">
      <dgm:prSet presAssocID="{1FBF481D-E035-4077-BBB0-8C94D0B51D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5EE001-B803-4F30-B047-DC225B3ED81D}" type="presOf" srcId="{77308EC2-F0FA-4DB4-82D9-69C08DE91BC0}" destId="{7A9D0E15-DE18-4EA0-906E-84CD769DCF0A}" srcOrd="0" destOrd="0" presId="urn:microsoft.com/office/officeart/2005/8/layout/vList2"/>
    <dgm:cxn modelId="{C5C16104-3251-41C2-9B72-53F850964570}" srcId="{F7D45AF3-6246-4F48-A264-E9D8E693B2A3}" destId="{1FBF481D-E035-4077-BBB0-8C94D0B51DE0}" srcOrd="2" destOrd="0" parTransId="{395009EC-3FD2-4061-A6EC-31921BD2D161}" sibTransId="{F160F9ED-F1AC-4A64-B739-9CE7676C2AF2}"/>
    <dgm:cxn modelId="{01BD5B07-FAB0-40B5-94DA-8EC4C2F24927}" type="presOf" srcId="{F7D45AF3-6246-4F48-A264-E9D8E693B2A3}" destId="{8AC3D9FC-FDA5-479D-8BB4-5EE6EF2D54EE}" srcOrd="0" destOrd="0" presId="urn:microsoft.com/office/officeart/2005/8/layout/vList2"/>
    <dgm:cxn modelId="{11D20334-18E0-44B9-AD49-25E99645F4B8}" type="presOf" srcId="{B09177B6-6454-47E3-BE31-1FB5AD699AD1}" destId="{90DBC982-178B-461C-AF50-7A8F660C94A7}" srcOrd="0" destOrd="0" presId="urn:microsoft.com/office/officeart/2005/8/layout/vList2"/>
    <dgm:cxn modelId="{7CF4BE61-6E5C-4596-8D18-E16D43592AD8}" srcId="{1FBF481D-E035-4077-BBB0-8C94D0B51DE0}" destId="{F674C776-EBED-4EA8-9999-E59322E5278C}" srcOrd="1" destOrd="0" parTransId="{093FD2F6-0004-45E5-BEC5-3647B2B04003}" sibTransId="{4E2796F2-79FA-4DAE-9AC5-A60C08E53E56}"/>
    <dgm:cxn modelId="{BCA40A6D-0B50-408C-B2A4-540EE30F5E10}" srcId="{F7D45AF3-6246-4F48-A264-E9D8E693B2A3}" destId="{B0CD6D17-8E66-4053-BE1A-48DCDDA4ACB4}" srcOrd="1" destOrd="0" parTransId="{D88D70C6-11E4-4858-AD00-E10DF919EEC5}" sibTransId="{BDE71AB7-E83A-4260-985A-F295823429B6}"/>
    <dgm:cxn modelId="{F7310786-5392-46C1-A97B-F37AE52F174D}" srcId="{1FBF481D-E035-4077-BBB0-8C94D0B51DE0}" destId="{24F1D0DD-4653-4769-BD7A-5F64FF91534D}" srcOrd="2" destOrd="0" parTransId="{681DF6DB-5340-4B9D-89E8-B8B661254224}" sibTransId="{11AEC0C9-E957-4DA4-AC86-177E65D62C3D}"/>
    <dgm:cxn modelId="{4A513487-2996-47F8-B8F0-46DE2BED36E9}" srcId="{F7D45AF3-6246-4F48-A264-E9D8E693B2A3}" destId="{B09177B6-6454-47E3-BE31-1FB5AD699AD1}" srcOrd="0" destOrd="0" parTransId="{DF1CC92A-113A-474F-A2C4-EED5CBAB8ABC}" sibTransId="{18BAED5F-5139-430D-9DB2-0334B9311F75}"/>
    <dgm:cxn modelId="{A7A0DFB8-5917-48BD-860C-16A14ABE493A}" type="presOf" srcId="{1FBF481D-E035-4077-BBB0-8C94D0B51DE0}" destId="{395E1CD0-FCA1-49D0-AA32-D1118B8629B8}" srcOrd="0" destOrd="0" presId="urn:microsoft.com/office/officeart/2005/8/layout/vList2"/>
    <dgm:cxn modelId="{69A737D3-702A-4880-AB99-1DCC57D929C8}" type="presOf" srcId="{F674C776-EBED-4EA8-9999-E59322E5278C}" destId="{7A9D0E15-DE18-4EA0-906E-84CD769DCF0A}" srcOrd="0" destOrd="1" presId="urn:microsoft.com/office/officeart/2005/8/layout/vList2"/>
    <dgm:cxn modelId="{B0E498D7-7000-4E4D-AB69-B1E5B1E1747B}" type="presOf" srcId="{24F1D0DD-4653-4769-BD7A-5F64FF91534D}" destId="{7A9D0E15-DE18-4EA0-906E-84CD769DCF0A}" srcOrd="0" destOrd="2" presId="urn:microsoft.com/office/officeart/2005/8/layout/vList2"/>
    <dgm:cxn modelId="{0C4A84E1-E0BA-471F-97FD-621CA706B24E}" type="presOf" srcId="{B0CD6D17-8E66-4053-BE1A-48DCDDA4ACB4}" destId="{45623460-A61B-4D85-9A40-48ECEF289715}" srcOrd="0" destOrd="0" presId="urn:microsoft.com/office/officeart/2005/8/layout/vList2"/>
    <dgm:cxn modelId="{84BF28FE-1F80-4FED-9E07-6EC4C7E83DB0}" srcId="{1FBF481D-E035-4077-BBB0-8C94D0B51DE0}" destId="{77308EC2-F0FA-4DB4-82D9-69C08DE91BC0}" srcOrd="0" destOrd="0" parTransId="{C99ADC8F-47D5-4335-9CC0-80B80AEFA676}" sibTransId="{8A9EF194-6E93-435A-9AD9-1D36E8094E93}"/>
    <dgm:cxn modelId="{5E2F53B8-A763-46CF-8922-59208CFA5776}" type="presParOf" srcId="{8AC3D9FC-FDA5-479D-8BB4-5EE6EF2D54EE}" destId="{90DBC982-178B-461C-AF50-7A8F660C94A7}" srcOrd="0" destOrd="0" presId="urn:microsoft.com/office/officeart/2005/8/layout/vList2"/>
    <dgm:cxn modelId="{708E4487-BA98-44F9-BB25-09F0C22121D2}" type="presParOf" srcId="{8AC3D9FC-FDA5-479D-8BB4-5EE6EF2D54EE}" destId="{AF3E232F-2ED9-4F97-A53A-DEB3EEDCBCE8}" srcOrd="1" destOrd="0" presId="urn:microsoft.com/office/officeart/2005/8/layout/vList2"/>
    <dgm:cxn modelId="{8B7E4CCE-134B-4DB9-B05C-801962FF4C71}" type="presParOf" srcId="{8AC3D9FC-FDA5-479D-8BB4-5EE6EF2D54EE}" destId="{45623460-A61B-4D85-9A40-48ECEF289715}" srcOrd="2" destOrd="0" presId="urn:microsoft.com/office/officeart/2005/8/layout/vList2"/>
    <dgm:cxn modelId="{6C84356E-28D0-41F8-AFEF-D598D02C9B6F}" type="presParOf" srcId="{8AC3D9FC-FDA5-479D-8BB4-5EE6EF2D54EE}" destId="{E35C95D2-A1BA-4B9A-AA35-24EE2EFB5E13}" srcOrd="3" destOrd="0" presId="urn:microsoft.com/office/officeart/2005/8/layout/vList2"/>
    <dgm:cxn modelId="{69CDB91C-36A5-4426-8B6A-FA9FB519E456}" type="presParOf" srcId="{8AC3D9FC-FDA5-479D-8BB4-5EE6EF2D54EE}" destId="{395E1CD0-FCA1-49D0-AA32-D1118B8629B8}" srcOrd="4" destOrd="0" presId="urn:microsoft.com/office/officeart/2005/8/layout/vList2"/>
    <dgm:cxn modelId="{28E4E6A5-0E21-499B-AE34-4520821C0E35}" type="presParOf" srcId="{8AC3D9FC-FDA5-479D-8BB4-5EE6EF2D54EE}" destId="{7A9D0E15-DE18-4EA0-906E-84CD769DCF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BC982-178B-461C-AF50-7A8F660C94A7}">
      <dsp:nvSpPr>
        <dsp:cNvPr id="0" name=""/>
        <dsp:cNvSpPr/>
      </dsp:nvSpPr>
      <dsp:spPr>
        <a:xfrm>
          <a:off x="0" y="75421"/>
          <a:ext cx="6900512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The equation of the line is </a:t>
          </a:r>
          <a:r>
            <a:rPr lang="en-US" sz="2700" kern="1200" baseline="0"/>
            <a:t>y = 6.9796x - 0.002.</a:t>
          </a:r>
          <a:endParaRPr lang="en-US" sz="2700" kern="1200"/>
        </a:p>
      </dsp:txBody>
      <dsp:txXfrm>
        <a:off x="52359" y="127780"/>
        <a:ext cx="6795794" cy="967861"/>
      </dsp:txXfrm>
    </dsp:sp>
    <dsp:sp modelId="{45623460-A61B-4D85-9A40-48ECEF289715}">
      <dsp:nvSpPr>
        <dsp:cNvPr id="0" name=""/>
        <dsp:cNvSpPr/>
      </dsp:nvSpPr>
      <dsp:spPr>
        <a:xfrm>
          <a:off x="0" y="1225760"/>
          <a:ext cx="6900512" cy="10725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The slope of the line is 6.9796 and the y-intercept is -0.002.</a:t>
          </a:r>
          <a:endParaRPr lang="en-US" sz="2700" kern="1200"/>
        </a:p>
      </dsp:txBody>
      <dsp:txXfrm>
        <a:off x="52359" y="1278119"/>
        <a:ext cx="6795794" cy="967861"/>
      </dsp:txXfrm>
    </dsp:sp>
    <dsp:sp modelId="{395E1CD0-FCA1-49D0-AA32-D1118B8629B8}">
      <dsp:nvSpPr>
        <dsp:cNvPr id="0" name=""/>
        <dsp:cNvSpPr/>
      </dsp:nvSpPr>
      <dsp:spPr>
        <a:xfrm>
          <a:off x="0" y="2376100"/>
          <a:ext cx="6900512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Based on the Lineweaver-Burk plot that was generated from the given data, </a:t>
          </a:r>
          <a:endParaRPr lang="en-US" sz="2700" kern="1200"/>
        </a:p>
      </dsp:txBody>
      <dsp:txXfrm>
        <a:off x="52359" y="2428459"/>
        <a:ext cx="6795794" cy="967861"/>
      </dsp:txXfrm>
    </dsp:sp>
    <dsp:sp modelId="{7A9D0E15-DE18-4EA0-906E-84CD769DCF0A}">
      <dsp:nvSpPr>
        <dsp:cNvPr id="0" name=""/>
        <dsp:cNvSpPr/>
      </dsp:nvSpPr>
      <dsp:spPr>
        <a:xfrm>
          <a:off x="0" y="3448679"/>
          <a:ext cx="6900512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the reciprocal of the y-intercept (-1/0.002) gives the value of </a:t>
          </a:r>
          <a:r>
            <a:rPr lang="en-US" sz="2100" b="1" i="0" kern="1200" dirty="0">
              <a:highlight>
                <a:srgbClr val="FFFF00"/>
              </a:highlight>
            </a:rPr>
            <a:t>Vmax = 500 mM/min</a:t>
          </a:r>
          <a:endParaRPr lang="en-US" sz="2100" b="1" kern="1200" dirty="0">
            <a:highlight>
              <a:srgbClr val="FFFF00"/>
            </a:highlight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The slope (6.9796) gives the value of Km/Vmax, which gives </a:t>
          </a:r>
          <a:r>
            <a:rPr lang="en-US" sz="2100" b="1" i="0" kern="1200" dirty="0">
              <a:highlight>
                <a:srgbClr val="FFFF00"/>
              </a:highlight>
            </a:rPr>
            <a:t>Km = 3489.8 mM</a:t>
          </a:r>
          <a:endParaRPr lang="en-US" sz="2100" b="1" kern="1200" dirty="0">
            <a:highlight>
              <a:srgbClr val="FFFF00"/>
            </a:highlight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FF0000"/>
              </a:solidFill>
            </a:rPr>
            <a:t>Which is totally wrong, which signifies the errors in data collection and calculation using Lineweaver Burk plot.</a:t>
          </a:r>
        </a:p>
      </dsp:txBody>
      <dsp:txXfrm>
        <a:off x="0" y="3448679"/>
        <a:ext cx="6900512" cy="2012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1D6C-2EBE-585C-F3E8-0C2158F4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2AF22-F4CC-7FC8-398C-6F64E40D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7788-2855-43A6-0EAD-9CB43413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786A-4BF5-907D-F38D-A53C124C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94B1-6F23-7107-CE6F-8337027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429C-A2AF-2428-903D-A010990B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F6715-6F06-23E4-D36C-B507705B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8790-7E6E-F835-A584-DECE137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473D-9B45-C5FB-416E-87435F9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F8CF-74AB-24EB-F87F-45CF02E0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B104F-B76D-C7DF-87D4-1493DA335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D503D-A285-61F2-9DED-F7BF1A3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139A-2D96-35D0-C5E1-AC0436EE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84D9-FD2E-63B6-C23E-3F62B3E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B89C-945D-2CE4-A80F-47404B04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042B-0E59-854B-C7FA-4054442A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BEEA-5806-70AE-CF93-F16EF3D5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F6F2-2516-DBE8-9A8A-D4D3EAB6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D726-283A-2193-7015-6A45D9AF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1F6B-072D-1C2C-7ABF-551B5952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1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7B17-0A27-0192-46EF-2B66C0F7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19E6-511A-E68C-9A6D-8A5A65E4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F973-F736-2F81-D7DE-7755B82A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7D0-EEA6-A663-D185-AF7FAA13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530E-A9D9-028B-3D78-DB91AFB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82F8-11E5-4C0E-CBA9-17137907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3443-F892-4A82-A4A2-D753207C6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4B2CA-E07F-A012-96F4-93E3BAE5C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26D4-5331-2BBD-8617-25DE47CC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CD30-192A-9881-3037-7C62D98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202A-B06F-3313-6C15-421E8E4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6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CE3B-AAF8-2BCE-1016-3C86DDE8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EA52-E287-39BB-DE9C-19CDF748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02AA4-4585-DE88-DF52-BC1A1D64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57FF7-5C56-81E9-9E9E-2FBB14BF8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279F6-C50F-3835-1C55-ED5B5540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FE8D2-0048-D800-DF57-162DA5F8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6B197-6991-6E48-6D48-0B2BB3D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B4E0-F381-75D1-6068-5CFEAF9D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6A0A-E9DC-FF0F-3EBF-1E1E83C5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3958F-FAC0-A70A-04A8-309D1AC9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567B7-3F93-E211-1568-66B50A38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767A-A10A-1AAF-1E2A-B0C3047E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1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1F429-7847-226E-2CB0-33F8EE4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A7004-F42F-261C-1BDC-6689685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553E-11D9-1B3C-C295-30C530C6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6A4F-9296-46C9-03F5-58B49B96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6878-E630-0CA5-54D9-A9D3ABE9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D556-E660-026C-822F-FE28FDF3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4B9B-FB66-7A48-F374-D0B4D312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2B034-4FCE-A83F-D362-FC59BAA6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14B35-6A2E-AE9B-854C-B2734FD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5258-018B-DF91-8163-B9051551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EF6BC-ABCC-1F81-B2D1-E27B2410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56199-E31E-FEFD-8254-8DE954FEB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AA79-804C-F1C3-5FD4-92CDC33F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58DF-7CB9-072A-C9BE-73A80B98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0BCA6-A919-2352-DDF5-4C6D59C3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1DD7B-E3EB-6ED3-C71B-9DE07934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FB04-2F31-127B-BC88-CAB557C1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005F-6B82-4405-C7BB-228D225D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CC8F-1F85-4D69-9BE7-731501B8F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11FF-48CE-342C-DA03-5FB3E137A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FA01-255E-4A40-DBAF-E8A312776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17D9-3C42-46EB-AA24-F047967A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07090-8DFE-E08A-C04B-74983E1E3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3" r="1981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69D32-B727-EBE3-D696-90B0E905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Kinetic Analysis of enzyme-catalyzed reaction (Determination of K</a:t>
            </a:r>
            <a:r>
              <a:rPr lang="en-US" sz="4100" baseline="-25000"/>
              <a:t>m</a:t>
            </a:r>
            <a:r>
              <a:rPr lang="en-US" sz="4100"/>
              <a:t> and V</a:t>
            </a:r>
            <a:r>
              <a:rPr lang="en-US" sz="4100" baseline="-25000"/>
              <a:t>m</a:t>
            </a:r>
            <a:r>
              <a:rPr lang="en-US" sz="4100"/>
              <a:t>)</a:t>
            </a:r>
            <a:endParaRPr lang="en-IN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A7CC4-5A08-8BA6-AD5A-9D7E36B7C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Laxman Manjhi 2019BB10034</a:t>
            </a:r>
          </a:p>
          <a:p>
            <a:pPr algn="l"/>
            <a:r>
              <a:rPr lang="en-IN" sz="2000"/>
              <a:t>Ratnesh Kumar Sharma 2019BB10047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67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6D9744F8-E4D2-6080-D4C9-5612FB900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F4BD5-433B-184D-6103-65FAF931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/>
              <a:t>Backgroud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68DB-44C1-4407-825E-0E9560E8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The experiment determines the kinetic parameters of an enzyme-catalyzed reaction using invertase enzyme and sucrose substrate.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Kinetic parameters, Km and Vmax, are determined using two methods: Lineweaver-Burk plot and Eisenthal-Cornish-Bowden plot.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The alkaline DNS assay is used to measure the reaction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Five different concentrations of sucrose are prepared and incubated with enzyme for 5 minutes at room temperature.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Absorbance readings are taken at 540 nm, and enzyme activity is calculated using a standard curve.</a:t>
            </a:r>
          </a:p>
        </p:txBody>
      </p:sp>
    </p:spTree>
    <p:extLst>
      <p:ext uri="{BB962C8B-B14F-4D97-AF65-F5344CB8AC3E}">
        <p14:creationId xmlns:p14="http://schemas.microsoft.com/office/powerpoint/2010/main" val="1177075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60FC5-687F-9596-4316-BD7430FD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Procedure</a:t>
            </a:r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94E95899-E0E3-31FE-4C1E-FBCBC5418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3" r="103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6908-5ED1-1741-72BB-8EE3869F8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Five different concentrations of sucrose (ranging from 0 to 300 mM) were prepared by diluting a 1 M sucrose stock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For each sucrose concentration, 5 µL of invertase enzyme was added to 50 µL of the freshly diluted sucrose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The mixture was incubated at room temperature for 5 minutes.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After incubation, 200 µL of alkaline DNS was added to the mixture.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The mixture was then incubated at 90°C for 5 minutes.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Next, 200 µL of 50 mM sodium acetate buffer at pH 4.8 was added to the mixture.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For the blank sample, 5 µL of Tris-Cl was added instead of the enzyme.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The absorbance readings were taken at 540 nm using a spectrophotometer, and the enzyme activity was calculated using a standard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The data obtained from the experiment was used to prepare a Lineweaver-Burk plot to determine the kinetic parameters Km and Vmax of the enzyme.</a:t>
            </a:r>
          </a:p>
        </p:txBody>
      </p:sp>
    </p:spTree>
    <p:extLst>
      <p:ext uri="{BB962C8B-B14F-4D97-AF65-F5344CB8AC3E}">
        <p14:creationId xmlns:p14="http://schemas.microsoft.com/office/powerpoint/2010/main" val="39397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92ACA-46A4-6816-4C6C-2EB642EE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5000">
                <a:solidFill>
                  <a:srgbClr val="FFFFFF"/>
                </a:solidFill>
              </a:rPr>
              <a:t>Observance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C1FF10-6C1E-76F0-9B1B-5653DE6C4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97742"/>
              </p:ext>
            </p:extLst>
          </p:nvPr>
        </p:nvGraphicFramePr>
        <p:xfrm>
          <a:off x="5887291" y="541606"/>
          <a:ext cx="5121892" cy="567822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60946">
                  <a:extLst>
                    <a:ext uri="{9D8B030D-6E8A-4147-A177-3AD203B41FA5}">
                      <a16:colId xmlns:a16="http://schemas.microsoft.com/office/drawing/2014/main" val="3999839689"/>
                    </a:ext>
                  </a:extLst>
                </a:gridCol>
                <a:gridCol w="2560946">
                  <a:extLst>
                    <a:ext uri="{9D8B030D-6E8A-4147-A177-3AD203B41FA5}">
                      <a16:colId xmlns:a16="http://schemas.microsoft.com/office/drawing/2014/main" val="2270156222"/>
                    </a:ext>
                  </a:extLst>
                </a:gridCol>
              </a:tblGrid>
              <a:tr h="1317631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Sample conc.</a:t>
                      </a:r>
                      <a:endParaRPr lang="en-IN" sz="3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en-IN" sz="3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14850"/>
                  </a:ext>
                </a:extLst>
              </a:tr>
              <a:tr h="726765"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54788"/>
                  </a:ext>
                </a:extLst>
              </a:tr>
              <a:tr h="726765"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0.688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57083"/>
                  </a:ext>
                </a:extLst>
              </a:tr>
              <a:tr h="726765"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1.018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317880"/>
                  </a:ext>
                </a:extLst>
              </a:tr>
              <a:tr h="726765"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1.402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01508"/>
                  </a:ext>
                </a:extLst>
              </a:tr>
              <a:tr h="726765"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0.392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352837"/>
                  </a:ext>
                </a:extLst>
              </a:tr>
              <a:tr h="726765"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0.496</a:t>
                      </a:r>
                      <a:endParaRPr lang="en-IN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082" marR="12310" marT="35452" marB="26589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5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9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52FB-6586-F613-42B7-346A399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Reaction rate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51FFC-8720-5BA7-4C86-2678134E3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4411"/>
              </p:ext>
            </p:extLst>
          </p:nvPr>
        </p:nvGraphicFramePr>
        <p:xfrm>
          <a:off x="838200" y="2830757"/>
          <a:ext cx="10515603" cy="286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09">
                  <a:extLst>
                    <a:ext uri="{9D8B030D-6E8A-4147-A177-3AD203B41FA5}">
                      <a16:colId xmlns:a16="http://schemas.microsoft.com/office/drawing/2014/main" val="2347308642"/>
                    </a:ext>
                  </a:extLst>
                </a:gridCol>
                <a:gridCol w="1112515">
                  <a:extLst>
                    <a:ext uri="{9D8B030D-6E8A-4147-A177-3AD203B41FA5}">
                      <a16:colId xmlns:a16="http://schemas.microsoft.com/office/drawing/2014/main" val="2505734064"/>
                    </a:ext>
                  </a:extLst>
                </a:gridCol>
                <a:gridCol w="1278360">
                  <a:extLst>
                    <a:ext uri="{9D8B030D-6E8A-4147-A177-3AD203B41FA5}">
                      <a16:colId xmlns:a16="http://schemas.microsoft.com/office/drawing/2014/main" val="3159959765"/>
                    </a:ext>
                  </a:extLst>
                </a:gridCol>
                <a:gridCol w="851514">
                  <a:extLst>
                    <a:ext uri="{9D8B030D-6E8A-4147-A177-3AD203B41FA5}">
                      <a16:colId xmlns:a16="http://schemas.microsoft.com/office/drawing/2014/main" val="285250167"/>
                    </a:ext>
                  </a:extLst>
                </a:gridCol>
                <a:gridCol w="726452">
                  <a:extLst>
                    <a:ext uri="{9D8B030D-6E8A-4147-A177-3AD203B41FA5}">
                      <a16:colId xmlns:a16="http://schemas.microsoft.com/office/drawing/2014/main" val="3886137496"/>
                    </a:ext>
                  </a:extLst>
                </a:gridCol>
                <a:gridCol w="1213109">
                  <a:extLst>
                    <a:ext uri="{9D8B030D-6E8A-4147-A177-3AD203B41FA5}">
                      <a16:colId xmlns:a16="http://schemas.microsoft.com/office/drawing/2014/main" val="2548146879"/>
                    </a:ext>
                  </a:extLst>
                </a:gridCol>
                <a:gridCol w="1591015">
                  <a:extLst>
                    <a:ext uri="{9D8B030D-6E8A-4147-A177-3AD203B41FA5}">
                      <a16:colId xmlns:a16="http://schemas.microsoft.com/office/drawing/2014/main" val="148400691"/>
                    </a:ext>
                  </a:extLst>
                </a:gridCol>
                <a:gridCol w="938514">
                  <a:extLst>
                    <a:ext uri="{9D8B030D-6E8A-4147-A177-3AD203B41FA5}">
                      <a16:colId xmlns:a16="http://schemas.microsoft.com/office/drawing/2014/main" val="1035589002"/>
                    </a:ext>
                  </a:extLst>
                </a:gridCol>
                <a:gridCol w="1591015">
                  <a:extLst>
                    <a:ext uri="{9D8B030D-6E8A-4147-A177-3AD203B41FA5}">
                      <a16:colId xmlns:a16="http://schemas.microsoft.com/office/drawing/2014/main" val="1676156803"/>
                    </a:ext>
                  </a:extLst>
                </a:gridCol>
              </a:tblGrid>
              <a:tr h="699917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Abs. for C2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100" u="none" strike="noStrike">
                          <a:effectLst/>
                        </a:rPr>
                        <a:t>ε (mM^-1 cm^-1</a:t>
                      </a:r>
                      <a:endParaRPr lang="el-G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l (cm)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Df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C2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C1-C1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t (min)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v = </a:t>
                      </a:r>
                      <a:r>
                        <a:rPr lang="el-GR" sz="2100" u="none" strike="noStrike">
                          <a:effectLst/>
                        </a:rPr>
                        <a:t>Δ</a:t>
                      </a:r>
                      <a:r>
                        <a:rPr lang="en-IN" sz="2100" u="none" strike="noStrike">
                          <a:effectLst/>
                        </a:rPr>
                        <a:t>C/t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272056814"/>
                  </a:ext>
                </a:extLst>
              </a:tr>
              <a:tr h="360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8740428"/>
                  </a:ext>
                </a:extLst>
              </a:tr>
              <a:tr h="360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0.688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48.451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151.5492958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30.30985915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1565017684"/>
                  </a:ext>
                </a:extLst>
              </a:tr>
              <a:tr h="360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1.018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71.690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328.3098592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65.66197183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2947077965"/>
                  </a:ext>
                </a:extLst>
              </a:tr>
              <a:tr h="360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600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1.402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98.732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501.2676056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100.2535211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2867496963"/>
                  </a:ext>
                </a:extLst>
              </a:tr>
              <a:tr h="360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800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0.392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27.606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772.3943662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154.4788732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2721638583"/>
                  </a:ext>
                </a:extLst>
              </a:tr>
              <a:tr h="360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0.496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34.930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965.0704225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193.0140845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5" marR="10875" marT="10875" marB="0" anchor="b"/>
                </a:tc>
                <a:extLst>
                  <a:ext uri="{0D108BD9-81ED-4DB2-BD59-A6C34878D82A}">
                    <a16:rowId xmlns:a16="http://schemas.microsoft.com/office/drawing/2014/main" val="77757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5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03BBB-A227-0056-09FC-B77F77D5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1/v vs1/S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A9A3D-122A-4864-8EF0-558148BEA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139372"/>
              </p:ext>
            </p:extLst>
          </p:nvPr>
        </p:nvGraphicFramePr>
        <p:xfrm>
          <a:off x="6282809" y="1570948"/>
          <a:ext cx="3630930" cy="367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465">
                  <a:extLst>
                    <a:ext uri="{9D8B030D-6E8A-4147-A177-3AD203B41FA5}">
                      <a16:colId xmlns:a16="http://schemas.microsoft.com/office/drawing/2014/main" val="3859598447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3909651063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1/[S]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1/v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2229976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0.00100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0.00518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3055793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0.00125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0.00647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4980059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0.00167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0.00997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308679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0.00250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0.01523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7075917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0.00500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0.03299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25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ACF63-1F11-D9A4-2083-234D0E3E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/>
              <a:t>Lineweaver-Burk plot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BB8B50-546C-22CA-6A15-042105E29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799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07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9BB3C-E9B6-757F-D1FC-FBD47747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/>
              <a:t>Calculations and result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8442A09-002D-C153-B844-B8565A77F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7488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90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8493AD5-8DA6-4A22-CB85-CED203BA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75781-0C4A-78D9-D860-AE215E2B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523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Kinetic Analysis of enzyme-catalyzed reaction (Determination of Km and Vm)</vt:lpstr>
      <vt:lpstr>Backgroud</vt:lpstr>
      <vt:lpstr>Procedure</vt:lpstr>
      <vt:lpstr>Observance</vt:lpstr>
      <vt:lpstr>Reaction rate calculation</vt:lpstr>
      <vt:lpstr>1/v vs1/S</vt:lpstr>
      <vt:lpstr>Lineweaver-Burk plot</vt:lpstr>
      <vt:lpstr>Calculations and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Ratnesh Sharma</dc:creator>
  <cp:lastModifiedBy>Ratnesh Sharma</cp:lastModifiedBy>
  <cp:revision>3</cp:revision>
  <dcterms:created xsi:type="dcterms:W3CDTF">2023-04-23T12:22:05Z</dcterms:created>
  <dcterms:modified xsi:type="dcterms:W3CDTF">2023-04-23T18:01:15Z</dcterms:modified>
</cp:coreProperties>
</file>