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BBL-433%20attendance%20and%20data%20mod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BBL-433%20attendance%20and%20data%20modifi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BBL-433%20attendance%20and%20data%20modifi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1/v vs 1/S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'Exp6 - Enz inhibition'!$X$83</c:f>
              <c:strCache>
                <c:ptCount val="1"/>
                <c:pt idx="0">
                  <c:v>1/V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'Exp6 - Enz inhibition'!$W$84:$W$89</c:f>
              <c:numCache>
                <c:formatCode>0.000</c:formatCode>
                <c:ptCount val="6"/>
                <c:pt idx="1">
                  <c:v>0.02</c:v>
                </c:pt>
                <c:pt idx="2">
                  <c:v>0.01</c:v>
                </c:pt>
                <c:pt idx="3">
                  <c:v>6.6666666666666671E-3</c:v>
                </c:pt>
                <c:pt idx="4">
                  <c:v>5.0000000000000001E-3</c:v>
                </c:pt>
                <c:pt idx="5">
                  <c:v>4.0000000000000001E-3</c:v>
                </c:pt>
              </c:numCache>
            </c:numRef>
          </c:xVal>
          <c:yVal>
            <c:numRef>
              <c:f>'Exp6 - Enz inhibition'!$X$84:$X$89</c:f>
              <c:numCache>
                <c:formatCode>0.000</c:formatCode>
                <c:ptCount val="6"/>
                <c:pt idx="1">
                  <c:v>0.10441176470588236</c:v>
                </c:pt>
                <c:pt idx="2">
                  <c:v>5.1189617880317229E-2</c:v>
                </c:pt>
                <c:pt idx="3">
                  <c:v>3.361742424242424E-2</c:v>
                </c:pt>
                <c:pt idx="4">
                  <c:v>2.5311942959001781E-2</c:v>
                </c:pt>
                <c:pt idx="5">
                  <c:v>2.0245223838038211E-2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3F-4AA4-ABB8-AC65067A0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103551"/>
        <c:axId val="690076671"/>
      </c:scatterChart>
      <c:valAx>
        <c:axId val="690103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76671"/>
        <c:crosses val="autoZero"/>
        <c:crossBetween val="midCat"/>
      </c:valAx>
      <c:valAx>
        <c:axId val="69007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035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1/v vs 1/S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'Exp6 - Enz inhibition'!$X$92</c:f>
              <c:strCache>
                <c:ptCount val="1"/>
                <c:pt idx="0">
                  <c:v>1/V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'Exp6 - Enz inhibition'!$W$93:$W$98</c:f>
              <c:numCache>
                <c:formatCode>0.000</c:formatCode>
                <c:ptCount val="6"/>
                <c:pt idx="1">
                  <c:v>0.02</c:v>
                </c:pt>
                <c:pt idx="2">
                  <c:v>0.01</c:v>
                </c:pt>
                <c:pt idx="3">
                  <c:v>6.6666666666666671E-3</c:v>
                </c:pt>
                <c:pt idx="4">
                  <c:v>5.0000000000000001E-3</c:v>
                </c:pt>
                <c:pt idx="5">
                  <c:v>4.0000000000000001E-3</c:v>
                </c:pt>
              </c:numCache>
            </c:numRef>
          </c:xVal>
          <c:yVal>
            <c:numRef>
              <c:f>'Exp6 - Enz inhibition'!$X$93:$X$98</c:f>
              <c:numCache>
                <c:formatCode>0.000</c:formatCode>
                <c:ptCount val="6"/>
                <c:pt idx="1">
                  <c:v>0.10113960113960113</c:v>
                </c:pt>
                <c:pt idx="2">
                  <c:v>5.0390347764371894E-2</c:v>
                </c:pt>
                <c:pt idx="3">
                  <c:v>3.3874045801526718E-2</c:v>
                </c:pt>
                <c:pt idx="4">
                  <c:v>2.5585585585585588E-2</c:v>
                </c:pt>
                <c:pt idx="5">
                  <c:v>2.0396437805228384E-2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8D-4DD7-8650-F7453F97D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102111"/>
        <c:axId val="690099711"/>
      </c:scatterChart>
      <c:valAx>
        <c:axId val="690102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99711"/>
        <c:crosses val="autoZero"/>
        <c:crossBetween val="midCat"/>
      </c:valAx>
      <c:valAx>
        <c:axId val="69009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02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1/v vs 1/S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'Exp6 - Enz inhibition'!$X$101</c:f>
              <c:strCache>
                <c:ptCount val="1"/>
                <c:pt idx="0">
                  <c:v>1/V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'Exp6 - Enz inhibition'!$W$102:$W$107</c:f>
              <c:numCache>
                <c:formatCode>0.000</c:formatCode>
                <c:ptCount val="6"/>
                <c:pt idx="1">
                  <c:v>0.02</c:v>
                </c:pt>
                <c:pt idx="2">
                  <c:v>0.01</c:v>
                </c:pt>
                <c:pt idx="3">
                  <c:v>6.6666666666666671E-3</c:v>
                </c:pt>
                <c:pt idx="4">
                  <c:v>5.0000000000000001E-3</c:v>
                </c:pt>
                <c:pt idx="5">
                  <c:v>4.0000000000000001E-3</c:v>
                </c:pt>
              </c:numCache>
            </c:numRef>
          </c:xVal>
          <c:yVal>
            <c:numRef>
              <c:f>'Exp6 - Enz inhibition'!$X$102:$X$107</c:f>
              <c:numCache>
                <c:formatCode>0.000</c:formatCode>
                <c:ptCount val="6"/>
                <c:pt idx="1">
                  <c:v>0.10215827338129498</c:v>
                </c:pt>
                <c:pt idx="2">
                  <c:v>5.2129221732745964E-2</c:v>
                </c:pt>
                <c:pt idx="3">
                  <c:v>3.3697199810156619E-2</c:v>
                </c:pt>
                <c:pt idx="4">
                  <c:v>2.5052928722653491E-2</c:v>
                </c:pt>
                <c:pt idx="5">
                  <c:v>1.9983112862369829E-2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33-45CF-9310-88A6F4BD5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112191"/>
        <c:axId val="690116991"/>
      </c:scatterChart>
      <c:valAx>
        <c:axId val="69011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16991"/>
        <c:crosses val="autoZero"/>
        <c:crossBetween val="midCat"/>
      </c:valAx>
      <c:valAx>
        <c:axId val="69011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1/v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12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71851-0994-454D-81DD-0D6FEC8FF5D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80A645-5434-4D1B-8FE2-28BCF7290865}">
      <dgm:prSet/>
      <dgm:spPr/>
      <dgm:t>
        <a:bodyPr/>
        <a:lstStyle/>
        <a:p>
          <a:r>
            <a:rPr lang="en-US" b="0" i="0"/>
            <a:t>The experiment involves the kinetic characterization of an enzyme, which can be determined by calculating the values of Km and Vmax.</a:t>
          </a:r>
          <a:endParaRPr lang="en-US"/>
        </a:p>
      </dgm:t>
    </dgm:pt>
    <dgm:pt modelId="{3EDA4A62-AD03-4C89-851B-732E8A3ED847}" type="parTrans" cxnId="{EC04DDB0-D57F-4FE6-96A9-D64762E3E746}">
      <dgm:prSet/>
      <dgm:spPr/>
      <dgm:t>
        <a:bodyPr/>
        <a:lstStyle/>
        <a:p>
          <a:endParaRPr lang="en-US"/>
        </a:p>
      </dgm:t>
    </dgm:pt>
    <dgm:pt modelId="{20FD24EB-EB4E-4021-8F15-E2BF2CA5BCA9}" type="sibTrans" cxnId="{EC04DDB0-D57F-4FE6-96A9-D64762E3E746}">
      <dgm:prSet/>
      <dgm:spPr/>
      <dgm:t>
        <a:bodyPr/>
        <a:lstStyle/>
        <a:p>
          <a:endParaRPr lang="en-US"/>
        </a:p>
      </dgm:t>
    </dgm:pt>
    <dgm:pt modelId="{0D4CCFFB-56A0-4635-9668-C4A2B2FFEB3F}">
      <dgm:prSet/>
      <dgm:spPr/>
      <dgm:t>
        <a:bodyPr/>
        <a:lstStyle/>
        <a:p>
          <a:r>
            <a:rPr lang="en-US" b="0" i="0"/>
            <a:t>The Lineweaver-Burk plot is a graph of 1/V vs 1/[S], which can be used to determine the values of Km and Vmax.</a:t>
          </a:r>
          <a:endParaRPr lang="en-US"/>
        </a:p>
      </dgm:t>
    </dgm:pt>
    <dgm:pt modelId="{AC4997AF-B7ED-4137-B6B6-35DF00B43975}" type="parTrans" cxnId="{F9EEFE25-FA96-4843-ADA5-275EF811B451}">
      <dgm:prSet/>
      <dgm:spPr/>
      <dgm:t>
        <a:bodyPr/>
        <a:lstStyle/>
        <a:p>
          <a:endParaRPr lang="en-US"/>
        </a:p>
      </dgm:t>
    </dgm:pt>
    <dgm:pt modelId="{654C9B00-FC62-458B-B839-89B51443284C}" type="sibTrans" cxnId="{F9EEFE25-FA96-4843-ADA5-275EF811B451}">
      <dgm:prSet/>
      <dgm:spPr/>
      <dgm:t>
        <a:bodyPr/>
        <a:lstStyle/>
        <a:p>
          <a:endParaRPr lang="en-US"/>
        </a:p>
      </dgm:t>
    </dgm:pt>
    <dgm:pt modelId="{8FEC0373-FD53-4A75-87A0-76D98616BABE}">
      <dgm:prSet/>
      <dgm:spPr/>
      <dgm:t>
        <a:bodyPr/>
        <a:lstStyle/>
        <a:p>
          <a:r>
            <a:rPr lang="en-US" b="0" i="0"/>
            <a:t>Eisenthal and Cornish-Bowden suggested a new approach to determine Km and Vmax, which involves plotting a hypothetical graph of Vmax vs Km at a constant [S] and V.</a:t>
          </a:r>
          <a:endParaRPr lang="en-US"/>
        </a:p>
      </dgm:t>
    </dgm:pt>
    <dgm:pt modelId="{67ED3703-ED85-4F66-BF8F-D481A95EF400}" type="parTrans" cxnId="{AC934F30-5C7E-4E10-9C8F-855A03E35F7E}">
      <dgm:prSet/>
      <dgm:spPr/>
      <dgm:t>
        <a:bodyPr/>
        <a:lstStyle/>
        <a:p>
          <a:endParaRPr lang="en-US"/>
        </a:p>
      </dgm:t>
    </dgm:pt>
    <dgm:pt modelId="{62D14959-C737-4681-A525-BB65AC73E56F}" type="sibTrans" cxnId="{AC934F30-5C7E-4E10-9C8F-855A03E35F7E}">
      <dgm:prSet/>
      <dgm:spPr/>
      <dgm:t>
        <a:bodyPr/>
        <a:lstStyle/>
        <a:p>
          <a:endParaRPr lang="en-US"/>
        </a:p>
      </dgm:t>
    </dgm:pt>
    <dgm:pt modelId="{6EF67B09-34A8-4C41-AE36-88F0359C903F}">
      <dgm:prSet/>
      <dgm:spPr/>
      <dgm:t>
        <a:bodyPr/>
        <a:lstStyle/>
        <a:p>
          <a:r>
            <a:rPr lang="en-US" b="0" i="0"/>
            <a:t>Inhibition of enzyme-catalyzed reactions can occur through three main mechanisms: competitive, non-competitive, and mixed inhibition.</a:t>
          </a:r>
          <a:endParaRPr lang="en-US"/>
        </a:p>
      </dgm:t>
    </dgm:pt>
    <dgm:pt modelId="{6501FEB9-67AC-4897-B518-703102E740A6}" type="parTrans" cxnId="{1D1C605F-D28D-48D3-BB5E-6A8B86CD6761}">
      <dgm:prSet/>
      <dgm:spPr/>
      <dgm:t>
        <a:bodyPr/>
        <a:lstStyle/>
        <a:p>
          <a:endParaRPr lang="en-US"/>
        </a:p>
      </dgm:t>
    </dgm:pt>
    <dgm:pt modelId="{8BBCE557-71A6-4ECB-895F-E4F530569EED}" type="sibTrans" cxnId="{1D1C605F-D28D-48D3-BB5E-6A8B86CD6761}">
      <dgm:prSet/>
      <dgm:spPr/>
      <dgm:t>
        <a:bodyPr/>
        <a:lstStyle/>
        <a:p>
          <a:endParaRPr lang="en-US"/>
        </a:p>
      </dgm:t>
    </dgm:pt>
    <dgm:pt modelId="{30CDFFC6-2607-429F-A377-95A20AC54CC7}">
      <dgm:prSet/>
      <dgm:spPr/>
      <dgm:t>
        <a:bodyPr/>
        <a:lstStyle/>
        <a:p>
          <a:r>
            <a:rPr lang="en-US" b="0" i="0"/>
            <a:t>The effect of inhibitors on the kinetic parameters of the enzyme can be expressed mathematically using the equations for competitive, non-competitive, and mixed inhibition.</a:t>
          </a:r>
          <a:endParaRPr lang="en-US"/>
        </a:p>
      </dgm:t>
    </dgm:pt>
    <dgm:pt modelId="{56297033-CE12-4953-A466-F3BEA449E616}" type="parTrans" cxnId="{8E21FDAE-EBFC-43DE-ACC5-2D2F9426A139}">
      <dgm:prSet/>
      <dgm:spPr/>
      <dgm:t>
        <a:bodyPr/>
        <a:lstStyle/>
        <a:p>
          <a:endParaRPr lang="en-US"/>
        </a:p>
      </dgm:t>
    </dgm:pt>
    <dgm:pt modelId="{5EEB2188-B273-42CA-8A5C-B19104987BA9}" type="sibTrans" cxnId="{8E21FDAE-EBFC-43DE-ACC5-2D2F9426A139}">
      <dgm:prSet/>
      <dgm:spPr/>
      <dgm:t>
        <a:bodyPr/>
        <a:lstStyle/>
        <a:p>
          <a:endParaRPr lang="en-US"/>
        </a:p>
      </dgm:t>
    </dgm:pt>
    <dgm:pt modelId="{FB7551BD-CFAC-46CD-921E-647A96015231}" type="pres">
      <dgm:prSet presAssocID="{29771851-0994-454D-81DD-0D6FEC8FF5D3}" presName="Name0" presStyleCnt="0">
        <dgm:presLayoutVars>
          <dgm:dir/>
          <dgm:resizeHandles val="exact"/>
        </dgm:presLayoutVars>
      </dgm:prSet>
      <dgm:spPr/>
    </dgm:pt>
    <dgm:pt modelId="{9A2A9463-816A-40D0-AF06-477E749F64A4}" type="pres">
      <dgm:prSet presAssocID="{D080A645-5434-4D1B-8FE2-28BCF7290865}" presName="node" presStyleLbl="node1" presStyleIdx="0" presStyleCnt="5">
        <dgm:presLayoutVars>
          <dgm:bulletEnabled val="1"/>
        </dgm:presLayoutVars>
      </dgm:prSet>
      <dgm:spPr/>
    </dgm:pt>
    <dgm:pt modelId="{EF94CCBA-681E-4EE4-9CCE-2D05B8B1E8C2}" type="pres">
      <dgm:prSet presAssocID="{20FD24EB-EB4E-4021-8F15-E2BF2CA5BCA9}" presName="sibTrans" presStyleLbl="sibTrans1D1" presStyleIdx="0" presStyleCnt="4"/>
      <dgm:spPr/>
    </dgm:pt>
    <dgm:pt modelId="{36FB5B48-B4C4-4D43-B433-F1DB0D24D4C7}" type="pres">
      <dgm:prSet presAssocID="{20FD24EB-EB4E-4021-8F15-E2BF2CA5BCA9}" presName="connectorText" presStyleLbl="sibTrans1D1" presStyleIdx="0" presStyleCnt="4"/>
      <dgm:spPr/>
    </dgm:pt>
    <dgm:pt modelId="{61E683FE-BDDB-4D44-BDAB-0052BC6A1165}" type="pres">
      <dgm:prSet presAssocID="{0D4CCFFB-56A0-4635-9668-C4A2B2FFEB3F}" presName="node" presStyleLbl="node1" presStyleIdx="1" presStyleCnt="5">
        <dgm:presLayoutVars>
          <dgm:bulletEnabled val="1"/>
        </dgm:presLayoutVars>
      </dgm:prSet>
      <dgm:spPr/>
    </dgm:pt>
    <dgm:pt modelId="{43F2CD9C-59A9-41E9-A527-2692760C80D4}" type="pres">
      <dgm:prSet presAssocID="{654C9B00-FC62-458B-B839-89B51443284C}" presName="sibTrans" presStyleLbl="sibTrans1D1" presStyleIdx="1" presStyleCnt="4"/>
      <dgm:spPr/>
    </dgm:pt>
    <dgm:pt modelId="{EFD5F042-0166-422F-A718-CA7857BF47F5}" type="pres">
      <dgm:prSet presAssocID="{654C9B00-FC62-458B-B839-89B51443284C}" presName="connectorText" presStyleLbl="sibTrans1D1" presStyleIdx="1" presStyleCnt="4"/>
      <dgm:spPr/>
    </dgm:pt>
    <dgm:pt modelId="{29BF064E-7C46-472C-9175-F69A82EB1227}" type="pres">
      <dgm:prSet presAssocID="{8FEC0373-FD53-4A75-87A0-76D98616BABE}" presName="node" presStyleLbl="node1" presStyleIdx="2" presStyleCnt="5">
        <dgm:presLayoutVars>
          <dgm:bulletEnabled val="1"/>
        </dgm:presLayoutVars>
      </dgm:prSet>
      <dgm:spPr/>
    </dgm:pt>
    <dgm:pt modelId="{E28808A4-16DD-4766-995F-C542C82BC888}" type="pres">
      <dgm:prSet presAssocID="{62D14959-C737-4681-A525-BB65AC73E56F}" presName="sibTrans" presStyleLbl="sibTrans1D1" presStyleIdx="2" presStyleCnt="4"/>
      <dgm:spPr/>
    </dgm:pt>
    <dgm:pt modelId="{65A7A591-D0C6-493A-9526-7CA4F685E4BC}" type="pres">
      <dgm:prSet presAssocID="{62D14959-C737-4681-A525-BB65AC73E56F}" presName="connectorText" presStyleLbl="sibTrans1D1" presStyleIdx="2" presStyleCnt="4"/>
      <dgm:spPr/>
    </dgm:pt>
    <dgm:pt modelId="{1CE8EC99-D356-45BD-9FC5-639DE37B399E}" type="pres">
      <dgm:prSet presAssocID="{6EF67B09-34A8-4C41-AE36-88F0359C903F}" presName="node" presStyleLbl="node1" presStyleIdx="3" presStyleCnt="5">
        <dgm:presLayoutVars>
          <dgm:bulletEnabled val="1"/>
        </dgm:presLayoutVars>
      </dgm:prSet>
      <dgm:spPr/>
    </dgm:pt>
    <dgm:pt modelId="{EF47D691-A182-41E1-8DA0-6AF112812618}" type="pres">
      <dgm:prSet presAssocID="{8BBCE557-71A6-4ECB-895F-E4F530569EED}" presName="sibTrans" presStyleLbl="sibTrans1D1" presStyleIdx="3" presStyleCnt="4"/>
      <dgm:spPr/>
    </dgm:pt>
    <dgm:pt modelId="{2F42245B-8995-481E-9CA6-15BF14FF3F13}" type="pres">
      <dgm:prSet presAssocID="{8BBCE557-71A6-4ECB-895F-E4F530569EED}" presName="connectorText" presStyleLbl="sibTrans1D1" presStyleIdx="3" presStyleCnt="4"/>
      <dgm:spPr/>
    </dgm:pt>
    <dgm:pt modelId="{03818E3D-C8A2-469E-904D-687828F3C742}" type="pres">
      <dgm:prSet presAssocID="{30CDFFC6-2607-429F-A377-95A20AC54CC7}" presName="node" presStyleLbl="node1" presStyleIdx="4" presStyleCnt="5">
        <dgm:presLayoutVars>
          <dgm:bulletEnabled val="1"/>
        </dgm:presLayoutVars>
      </dgm:prSet>
      <dgm:spPr/>
    </dgm:pt>
  </dgm:ptLst>
  <dgm:cxnLst>
    <dgm:cxn modelId="{D9C39018-2A00-4952-AECA-405156AD33DC}" type="presOf" srcId="{654C9B00-FC62-458B-B839-89B51443284C}" destId="{EFD5F042-0166-422F-A718-CA7857BF47F5}" srcOrd="1" destOrd="0" presId="urn:microsoft.com/office/officeart/2016/7/layout/RepeatingBendingProcessNew"/>
    <dgm:cxn modelId="{7141B723-AC5B-4A13-A438-FCA6816B68B8}" type="presOf" srcId="{D080A645-5434-4D1B-8FE2-28BCF7290865}" destId="{9A2A9463-816A-40D0-AF06-477E749F64A4}" srcOrd="0" destOrd="0" presId="urn:microsoft.com/office/officeart/2016/7/layout/RepeatingBendingProcessNew"/>
    <dgm:cxn modelId="{F9EEFE25-FA96-4843-ADA5-275EF811B451}" srcId="{29771851-0994-454D-81DD-0D6FEC8FF5D3}" destId="{0D4CCFFB-56A0-4635-9668-C4A2B2FFEB3F}" srcOrd="1" destOrd="0" parTransId="{AC4997AF-B7ED-4137-B6B6-35DF00B43975}" sibTransId="{654C9B00-FC62-458B-B839-89B51443284C}"/>
    <dgm:cxn modelId="{165A1A29-D3FB-4F15-AF42-2356805388E2}" type="presOf" srcId="{0D4CCFFB-56A0-4635-9668-C4A2B2FFEB3F}" destId="{61E683FE-BDDB-4D44-BDAB-0052BC6A1165}" srcOrd="0" destOrd="0" presId="urn:microsoft.com/office/officeart/2016/7/layout/RepeatingBendingProcessNew"/>
    <dgm:cxn modelId="{C8DAB42C-CD3F-46E7-AE12-D714E24E6802}" type="presOf" srcId="{6EF67B09-34A8-4C41-AE36-88F0359C903F}" destId="{1CE8EC99-D356-45BD-9FC5-639DE37B399E}" srcOrd="0" destOrd="0" presId="urn:microsoft.com/office/officeart/2016/7/layout/RepeatingBendingProcessNew"/>
    <dgm:cxn modelId="{AC934F30-5C7E-4E10-9C8F-855A03E35F7E}" srcId="{29771851-0994-454D-81DD-0D6FEC8FF5D3}" destId="{8FEC0373-FD53-4A75-87A0-76D98616BABE}" srcOrd="2" destOrd="0" parTransId="{67ED3703-ED85-4F66-BF8F-D481A95EF400}" sibTransId="{62D14959-C737-4681-A525-BB65AC73E56F}"/>
    <dgm:cxn modelId="{101DAB33-4249-4767-AF25-AB76E4B9D186}" type="presOf" srcId="{30CDFFC6-2607-429F-A377-95A20AC54CC7}" destId="{03818E3D-C8A2-469E-904D-687828F3C742}" srcOrd="0" destOrd="0" presId="urn:microsoft.com/office/officeart/2016/7/layout/RepeatingBendingProcessNew"/>
    <dgm:cxn modelId="{2D04E040-20F1-43D6-9A4B-02150E456B93}" type="presOf" srcId="{654C9B00-FC62-458B-B839-89B51443284C}" destId="{43F2CD9C-59A9-41E9-A527-2692760C80D4}" srcOrd="0" destOrd="0" presId="urn:microsoft.com/office/officeart/2016/7/layout/RepeatingBendingProcessNew"/>
    <dgm:cxn modelId="{1D1C605F-D28D-48D3-BB5E-6A8B86CD6761}" srcId="{29771851-0994-454D-81DD-0D6FEC8FF5D3}" destId="{6EF67B09-34A8-4C41-AE36-88F0359C903F}" srcOrd="3" destOrd="0" parTransId="{6501FEB9-67AC-4897-B518-703102E740A6}" sibTransId="{8BBCE557-71A6-4ECB-895F-E4F530569EED}"/>
    <dgm:cxn modelId="{DEFA0F68-A68C-42C5-A96A-E8CA55B983C3}" type="presOf" srcId="{8BBCE557-71A6-4ECB-895F-E4F530569EED}" destId="{EF47D691-A182-41E1-8DA0-6AF112812618}" srcOrd="0" destOrd="0" presId="urn:microsoft.com/office/officeart/2016/7/layout/RepeatingBendingProcessNew"/>
    <dgm:cxn modelId="{9BDC604A-0277-455B-9885-966BF90417E3}" type="presOf" srcId="{8BBCE557-71A6-4ECB-895F-E4F530569EED}" destId="{2F42245B-8995-481E-9CA6-15BF14FF3F13}" srcOrd="1" destOrd="0" presId="urn:microsoft.com/office/officeart/2016/7/layout/RepeatingBendingProcessNew"/>
    <dgm:cxn modelId="{3BD83C74-F196-4EE0-93CC-24FA0661AE53}" type="presOf" srcId="{8FEC0373-FD53-4A75-87A0-76D98616BABE}" destId="{29BF064E-7C46-472C-9175-F69A82EB1227}" srcOrd="0" destOrd="0" presId="urn:microsoft.com/office/officeart/2016/7/layout/RepeatingBendingProcessNew"/>
    <dgm:cxn modelId="{0C2F4958-A7B4-4E32-84E6-7B082E87762E}" type="presOf" srcId="{20FD24EB-EB4E-4021-8F15-E2BF2CA5BCA9}" destId="{36FB5B48-B4C4-4D43-B433-F1DB0D24D4C7}" srcOrd="1" destOrd="0" presId="urn:microsoft.com/office/officeart/2016/7/layout/RepeatingBendingProcessNew"/>
    <dgm:cxn modelId="{5A61C58B-2471-4AF9-BC10-D76B10E7664D}" type="presOf" srcId="{29771851-0994-454D-81DD-0D6FEC8FF5D3}" destId="{FB7551BD-CFAC-46CD-921E-647A96015231}" srcOrd="0" destOrd="0" presId="urn:microsoft.com/office/officeart/2016/7/layout/RepeatingBendingProcessNew"/>
    <dgm:cxn modelId="{A3B53C97-E6F9-4901-B4F6-066B2561D488}" type="presOf" srcId="{62D14959-C737-4681-A525-BB65AC73E56F}" destId="{E28808A4-16DD-4766-995F-C542C82BC888}" srcOrd="0" destOrd="0" presId="urn:microsoft.com/office/officeart/2016/7/layout/RepeatingBendingProcessNew"/>
    <dgm:cxn modelId="{8E21FDAE-EBFC-43DE-ACC5-2D2F9426A139}" srcId="{29771851-0994-454D-81DD-0D6FEC8FF5D3}" destId="{30CDFFC6-2607-429F-A377-95A20AC54CC7}" srcOrd="4" destOrd="0" parTransId="{56297033-CE12-4953-A466-F3BEA449E616}" sibTransId="{5EEB2188-B273-42CA-8A5C-B19104987BA9}"/>
    <dgm:cxn modelId="{EC04DDB0-D57F-4FE6-96A9-D64762E3E746}" srcId="{29771851-0994-454D-81DD-0D6FEC8FF5D3}" destId="{D080A645-5434-4D1B-8FE2-28BCF7290865}" srcOrd="0" destOrd="0" parTransId="{3EDA4A62-AD03-4C89-851B-732E8A3ED847}" sibTransId="{20FD24EB-EB4E-4021-8F15-E2BF2CA5BCA9}"/>
    <dgm:cxn modelId="{229875C2-15CB-48BB-874E-CE70BB8BBCCD}" type="presOf" srcId="{20FD24EB-EB4E-4021-8F15-E2BF2CA5BCA9}" destId="{EF94CCBA-681E-4EE4-9CCE-2D05B8B1E8C2}" srcOrd="0" destOrd="0" presId="urn:microsoft.com/office/officeart/2016/7/layout/RepeatingBendingProcessNew"/>
    <dgm:cxn modelId="{E950FDF1-6BBA-4C7E-92E5-CC6B236B6FA5}" type="presOf" srcId="{62D14959-C737-4681-A525-BB65AC73E56F}" destId="{65A7A591-D0C6-493A-9526-7CA4F685E4BC}" srcOrd="1" destOrd="0" presId="urn:microsoft.com/office/officeart/2016/7/layout/RepeatingBendingProcessNew"/>
    <dgm:cxn modelId="{FA96A836-98D7-46C7-BA30-D55A517DD5B9}" type="presParOf" srcId="{FB7551BD-CFAC-46CD-921E-647A96015231}" destId="{9A2A9463-816A-40D0-AF06-477E749F64A4}" srcOrd="0" destOrd="0" presId="urn:microsoft.com/office/officeart/2016/7/layout/RepeatingBendingProcessNew"/>
    <dgm:cxn modelId="{B3AB16D5-D6F5-4C55-B160-6CCFA202E79F}" type="presParOf" srcId="{FB7551BD-CFAC-46CD-921E-647A96015231}" destId="{EF94CCBA-681E-4EE4-9CCE-2D05B8B1E8C2}" srcOrd="1" destOrd="0" presId="urn:microsoft.com/office/officeart/2016/7/layout/RepeatingBendingProcessNew"/>
    <dgm:cxn modelId="{8C457947-E638-4C26-9982-AD068216A4C7}" type="presParOf" srcId="{EF94CCBA-681E-4EE4-9CCE-2D05B8B1E8C2}" destId="{36FB5B48-B4C4-4D43-B433-F1DB0D24D4C7}" srcOrd="0" destOrd="0" presId="urn:microsoft.com/office/officeart/2016/7/layout/RepeatingBendingProcessNew"/>
    <dgm:cxn modelId="{7C742357-EFB2-40DF-BF51-0E27A530151C}" type="presParOf" srcId="{FB7551BD-CFAC-46CD-921E-647A96015231}" destId="{61E683FE-BDDB-4D44-BDAB-0052BC6A1165}" srcOrd="2" destOrd="0" presId="urn:microsoft.com/office/officeart/2016/7/layout/RepeatingBendingProcessNew"/>
    <dgm:cxn modelId="{E3D96E18-1E21-40A5-8767-43F485D51C4B}" type="presParOf" srcId="{FB7551BD-CFAC-46CD-921E-647A96015231}" destId="{43F2CD9C-59A9-41E9-A527-2692760C80D4}" srcOrd="3" destOrd="0" presId="urn:microsoft.com/office/officeart/2016/7/layout/RepeatingBendingProcessNew"/>
    <dgm:cxn modelId="{B9C9CDA8-7727-4580-A352-76960796E140}" type="presParOf" srcId="{43F2CD9C-59A9-41E9-A527-2692760C80D4}" destId="{EFD5F042-0166-422F-A718-CA7857BF47F5}" srcOrd="0" destOrd="0" presId="urn:microsoft.com/office/officeart/2016/7/layout/RepeatingBendingProcessNew"/>
    <dgm:cxn modelId="{39FCDC34-2142-434F-B612-ACA52755573F}" type="presParOf" srcId="{FB7551BD-CFAC-46CD-921E-647A96015231}" destId="{29BF064E-7C46-472C-9175-F69A82EB1227}" srcOrd="4" destOrd="0" presId="urn:microsoft.com/office/officeart/2016/7/layout/RepeatingBendingProcessNew"/>
    <dgm:cxn modelId="{482188E0-8035-494B-9BD0-03E4AF0A414F}" type="presParOf" srcId="{FB7551BD-CFAC-46CD-921E-647A96015231}" destId="{E28808A4-16DD-4766-995F-C542C82BC888}" srcOrd="5" destOrd="0" presId="urn:microsoft.com/office/officeart/2016/7/layout/RepeatingBendingProcessNew"/>
    <dgm:cxn modelId="{24DD03E6-CF6F-4D15-9E4B-CBE0F2DD4045}" type="presParOf" srcId="{E28808A4-16DD-4766-995F-C542C82BC888}" destId="{65A7A591-D0C6-493A-9526-7CA4F685E4BC}" srcOrd="0" destOrd="0" presId="urn:microsoft.com/office/officeart/2016/7/layout/RepeatingBendingProcessNew"/>
    <dgm:cxn modelId="{22666840-86E2-49A0-8EC6-F3DE8BD1CFC4}" type="presParOf" srcId="{FB7551BD-CFAC-46CD-921E-647A96015231}" destId="{1CE8EC99-D356-45BD-9FC5-639DE37B399E}" srcOrd="6" destOrd="0" presId="urn:microsoft.com/office/officeart/2016/7/layout/RepeatingBendingProcessNew"/>
    <dgm:cxn modelId="{DE58D96F-6C38-4A24-82C1-5CB83052C374}" type="presParOf" srcId="{FB7551BD-CFAC-46CD-921E-647A96015231}" destId="{EF47D691-A182-41E1-8DA0-6AF112812618}" srcOrd="7" destOrd="0" presId="urn:microsoft.com/office/officeart/2016/7/layout/RepeatingBendingProcessNew"/>
    <dgm:cxn modelId="{2FA6EFE1-0668-4866-B7E5-A4584BB0FE97}" type="presParOf" srcId="{EF47D691-A182-41E1-8DA0-6AF112812618}" destId="{2F42245B-8995-481E-9CA6-15BF14FF3F13}" srcOrd="0" destOrd="0" presId="urn:microsoft.com/office/officeart/2016/7/layout/RepeatingBendingProcessNew"/>
    <dgm:cxn modelId="{A7844683-5059-432F-ABAF-7D30BEA1C595}" type="presParOf" srcId="{FB7551BD-CFAC-46CD-921E-647A96015231}" destId="{03818E3D-C8A2-469E-904D-687828F3C74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88DF2-B823-48B6-B81D-C7FC305F684B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935646-C0F5-4289-BB26-6C29372EBD31}">
      <dgm:prSet/>
      <dgm:spPr/>
      <dgm:t>
        <a:bodyPr/>
        <a:lstStyle/>
        <a:p>
          <a:r>
            <a:rPr lang="en-US" b="0" i="0"/>
            <a:t>A total of 5µL of the sample was taken and added to 50µL of freshly prepared and diluted sucrose solution and 545µL of distilled water/CuSO4 concentration 1/CuSO4 concentration 2.</a:t>
          </a:r>
          <a:endParaRPr lang="en-US"/>
        </a:p>
      </dgm:t>
    </dgm:pt>
    <dgm:pt modelId="{44DE0687-EE64-4E4D-A113-693CEA35842F}" type="parTrans" cxnId="{5495E225-592C-40D3-AD6A-349C4F80B760}">
      <dgm:prSet/>
      <dgm:spPr/>
      <dgm:t>
        <a:bodyPr/>
        <a:lstStyle/>
        <a:p>
          <a:endParaRPr lang="en-US"/>
        </a:p>
      </dgm:t>
    </dgm:pt>
    <dgm:pt modelId="{AF74A1E0-5D59-49FC-B9EE-D6FA0ED1CE41}" type="sibTrans" cxnId="{5495E225-592C-40D3-AD6A-349C4F80B760}">
      <dgm:prSet/>
      <dgm:spPr/>
      <dgm:t>
        <a:bodyPr/>
        <a:lstStyle/>
        <a:p>
          <a:endParaRPr lang="en-US"/>
        </a:p>
      </dgm:t>
    </dgm:pt>
    <dgm:pt modelId="{F131BA27-9E65-434A-B827-3DF7F83E0E43}">
      <dgm:prSet/>
      <dgm:spPr/>
      <dgm:t>
        <a:bodyPr/>
        <a:lstStyle/>
        <a:p>
          <a:r>
            <a:rPr lang="en-US" b="0" i="0"/>
            <a:t>The mixture was incubated at 30°C for 5 minutes.</a:t>
          </a:r>
          <a:endParaRPr lang="en-US"/>
        </a:p>
      </dgm:t>
    </dgm:pt>
    <dgm:pt modelId="{FDA72B81-8DE6-4503-9356-E116DE12416B}" type="parTrans" cxnId="{A35B176A-636F-4461-BBD4-BD10418B88E3}">
      <dgm:prSet/>
      <dgm:spPr/>
      <dgm:t>
        <a:bodyPr/>
        <a:lstStyle/>
        <a:p>
          <a:endParaRPr lang="en-US"/>
        </a:p>
      </dgm:t>
    </dgm:pt>
    <dgm:pt modelId="{CF7F5C9B-5FC5-47F5-ADF4-620A7AEE1CBC}" type="sibTrans" cxnId="{A35B176A-636F-4461-BBD4-BD10418B88E3}">
      <dgm:prSet/>
      <dgm:spPr/>
      <dgm:t>
        <a:bodyPr/>
        <a:lstStyle/>
        <a:p>
          <a:endParaRPr lang="en-US"/>
        </a:p>
      </dgm:t>
    </dgm:pt>
    <dgm:pt modelId="{99A45D43-1309-49AA-93EF-4AF8AEEBEE37}">
      <dgm:prSet/>
      <dgm:spPr/>
      <dgm:t>
        <a:bodyPr/>
        <a:lstStyle/>
        <a:p>
          <a:r>
            <a:rPr lang="en-US" b="0" i="0"/>
            <a:t>After the incubation, 200µL of alkaline DNS was added to the mixture.</a:t>
          </a:r>
          <a:endParaRPr lang="en-US"/>
        </a:p>
      </dgm:t>
    </dgm:pt>
    <dgm:pt modelId="{1D544D3C-EB87-4FDF-B382-E7A71DF13673}" type="parTrans" cxnId="{4E65B608-FEA9-42BB-990A-A42D025C8660}">
      <dgm:prSet/>
      <dgm:spPr/>
      <dgm:t>
        <a:bodyPr/>
        <a:lstStyle/>
        <a:p>
          <a:endParaRPr lang="en-US"/>
        </a:p>
      </dgm:t>
    </dgm:pt>
    <dgm:pt modelId="{514C9DB2-4580-4D24-ABC1-D9B9A39518F2}" type="sibTrans" cxnId="{4E65B608-FEA9-42BB-990A-A42D025C8660}">
      <dgm:prSet/>
      <dgm:spPr/>
      <dgm:t>
        <a:bodyPr/>
        <a:lstStyle/>
        <a:p>
          <a:endParaRPr lang="en-US"/>
        </a:p>
      </dgm:t>
    </dgm:pt>
    <dgm:pt modelId="{1651FFE1-F34F-41F2-B549-A54CD7DE1199}">
      <dgm:prSet/>
      <dgm:spPr/>
      <dgm:t>
        <a:bodyPr/>
        <a:lstStyle/>
        <a:p>
          <a:r>
            <a:rPr lang="en-US" b="0" i="0"/>
            <a:t>The mixture was further incubated at 90°C for 5 minutes.</a:t>
          </a:r>
          <a:endParaRPr lang="en-US"/>
        </a:p>
      </dgm:t>
    </dgm:pt>
    <dgm:pt modelId="{60D22314-876C-4B6E-88C2-44394878797A}" type="parTrans" cxnId="{D7938F6D-4829-4EB1-9A5A-A365A221E86C}">
      <dgm:prSet/>
      <dgm:spPr/>
      <dgm:t>
        <a:bodyPr/>
        <a:lstStyle/>
        <a:p>
          <a:endParaRPr lang="en-US"/>
        </a:p>
      </dgm:t>
    </dgm:pt>
    <dgm:pt modelId="{5CB030BD-8C20-452A-866E-A854DE50DC17}" type="sibTrans" cxnId="{D7938F6D-4829-4EB1-9A5A-A365A221E86C}">
      <dgm:prSet/>
      <dgm:spPr/>
      <dgm:t>
        <a:bodyPr/>
        <a:lstStyle/>
        <a:p>
          <a:endParaRPr lang="en-US"/>
        </a:p>
      </dgm:t>
    </dgm:pt>
    <dgm:pt modelId="{94043290-8666-4DFF-8B48-6A7546FAC7FD}">
      <dgm:prSet/>
      <dgm:spPr/>
      <dgm:t>
        <a:bodyPr/>
        <a:lstStyle/>
        <a:p>
          <a:r>
            <a:rPr lang="en-US" b="0" i="0"/>
            <a:t>Next, 200µL of 50mM sodium acetate buffer with pH 4.8 was added to the mixture.</a:t>
          </a:r>
          <a:endParaRPr lang="en-US"/>
        </a:p>
      </dgm:t>
    </dgm:pt>
    <dgm:pt modelId="{3FE37022-6BFE-4BDA-B129-7897BC11EDE9}" type="parTrans" cxnId="{4085C1D4-38E8-497E-9BC0-11F9B18CD923}">
      <dgm:prSet/>
      <dgm:spPr/>
      <dgm:t>
        <a:bodyPr/>
        <a:lstStyle/>
        <a:p>
          <a:endParaRPr lang="en-US"/>
        </a:p>
      </dgm:t>
    </dgm:pt>
    <dgm:pt modelId="{55AC5403-19DE-4FAC-85ED-87A0CF94FD09}" type="sibTrans" cxnId="{4085C1D4-38E8-497E-9BC0-11F9B18CD923}">
      <dgm:prSet/>
      <dgm:spPr/>
      <dgm:t>
        <a:bodyPr/>
        <a:lstStyle/>
        <a:p>
          <a:endParaRPr lang="en-US"/>
        </a:p>
      </dgm:t>
    </dgm:pt>
    <dgm:pt modelId="{B667F2E9-0E58-4CA6-89F2-762195D8B192}">
      <dgm:prSet/>
      <dgm:spPr/>
      <dgm:t>
        <a:bodyPr/>
        <a:lstStyle/>
        <a:p>
          <a:r>
            <a:rPr lang="en-US" b="0" i="0"/>
            <a:t>A blank was prepared with 50µL of distilled water in place of sucrose.</a:t>
          </a:r>
          <a:endParaRPr lang="en-US"/>
        </a:p>
      </dgm:t>
    </dgm:pt>
    <dgm:pt modelId="{B2356E0F-1C28-4D7A-80E2-F830BFE8730C}" type="parTrans" cxnId="{8B6C555F-B73C-4F37-9C35-D87BF3E6FD40}">
      <dgm:prSet/>
      <dgm:spPr/>
      <dgm:t>
        <a:bodyPr/>
        <a:lstStyle/>
        <a:p>
          <a:endParaRPr lang="en-US"/>
        </a:p>
      </dgm:t>
    </dgm:pt>
    <dgm:pt modelId="{6F9108CF-C2DB-4C4C-B524-FF974FB7443E}" type="sibTrans" cxnId="{8B6C555F-B73C-4F37-9C35-D87BF3E6FD40}">
      <dgm:prSet/>
      <dgm:spPr/>
      <dgm:t>
        <a:bodyPr/>
        <a:lstStyle/>
        <a:p>
          <a:endParaRPr lang="en-US"/>
        </a:p>
      </dgm:t>
    </dgm:pt>
    <dgm:pt modelId="{B607F54E-CED7-4DE0-B81C-DA5E69CFE6E0}">
      <dgm:prSet/>
      <dgm:spPr/>
      <dgm:t>
        <a:bodyPr/>
        <a:lstStyle/>
        <a:p>
          <a:r>
            <a:rPr lang="en-US" b="0" i="0"/>
            <a:t>The absorbance readings of all the samples were taken at 540nm using a spectrophotometer.</a:t>
          </a:r>
          <a:endParaRPr lang="en-US"/>
        </a:p>
      </dgm:t>
    </dgm:pt>
    <dgm:pt modelId="{73E755A4-22F3-460B-8B19-68CE9CA37BB9}" type="parTrans" cxnId="{42F422AA-A358-4C2F-89EB-891D98E5BCF1}">
      <dgm:prSet/>
      <dgm:spPr/>
      <dgm:t>
        <a:bodyPr/>
        <a:lstStyle/>
        <a:p>
          <a:endParaRPr lang="en-US"/>
        </a:p>
      </dgm:t>
    </dgm:pt>
    <dgm:pt modelId="{160CD229-799A-4CD4-879E-888AC965C73A}" type="sibTrans" cxnId="{42F422AA-A358-4C2F-89EB-891D98E5BCF1}">
      <dgm:prSet/>
      <dgm:spPr/>
      <dgm:t>
        <a:bodyPr/>
        <a:lstStyle/>
        <a:p>
          <a:endParaRPr lang="en-US"/>
        </a:p>
      </dgm:t>
    </dgm:pt>
    <dgm:pt modelId="{A723CB5A-80E1-44F6-A6E7-51C43A50DF9C}">
      <dgm:prSet/>
      <dgm:spPr/>
      <dgm:t>
        <a:bodyPr/>
        <a:lstStyle/>
        <a:p>
          <a:r>
            <a:rPr lang="en-US" b="0" i="0"/>
            <a:t>The Lineweaver-Burk plot was plotted for all three cases.</a:t>
          </a:r>
          <a:endParaRPr lang="en-US"/>
        </a:p>
      </dgm:t>
    </dgm:pt>
    <dgm:pt modelId="{BB5DADE7-2A76-44EB-8144-D486854F8331}" type="parTrans" cxnId="{A9CFAC34-2C95-4C12-9D5E-63376CD773FB}">
      <dgm:prSet/>
      <dgm:spPr/>
      <dgm:t>
        <a:bodyPr/>
        <a:lstStyle/>
        <a:p>
          <a:endParaRPr lang="en-US"/>
        </a:p>
      </dgm:t>
    </dgm:pt>
    <dgm:pt modelId="{75DBEFDE-AF6B-4681-8EBF-E6513D52670C}" type="sibTrans" cxnId="{A9CFAC34-2C95-4C12-9D5E-63376CD773FB}">
      <dgm:prSet/>
      <dgm:spPr/>
      <dgm:t>
        <a:bodyPr/>
        <a:lstStyle/>
        <a:p>
          <a:endParaRPr lang="en-US"/>
        </a:p>
      </dgm:t>
    </dgm:pt>
    <dgm:pt modelId="{580A069D-D97A-400C-B488-4C729F3417D2}">
      <dgm:prSet/>
      <dgm:spPr/>
      <dgm:t>
        <a:bodyPr/>
        <a:lstStyle/>
        <a:p>
          <a:r>
            <a:rPr lang="en-US" b="0" i="0"/>
            <a:t>The equipment used, such as the spectrophotometer, water bath, cuvettes, pipettes and tips, and Eppendorfs, were properly cleaned and maintained before and after use.</a:t>
          </a:r>
          <a:endParaRPr lang="en-US"/>
        </a:p>
      </dgm:t>
    </dgm:pt>
    <dgm:pt modelId="{35E00E3D-239A-49F4-BAC6-F0EEFBB7830F}" type="parTrans" cxnId="{F1DA6CB3-7A37-485E-A63A-582CCFB8985E}">
      <dgm:prSet/>
      <dgm:spPr/>
      <dgm:t>
        <a:bodyPr/>
        <a:lstStyle/>
        <a:p>
          <a:endParaRPr lang="en-US"/>
        </a:p>
      </dgm:t>
    </dgm:pt>
    <dgm:pt modelId="{AEBA2F5E-4708-4986-8A16-00489219D560}" type="sibTrans" cxnId="{F1DA6CB3-7A37-485E-A63A-582CCFB8985E}">
      <dgm:prSet/>
      <dgm:spPr/>
      <dgm:t>
        <a:bodyPr/>
        <a:lstStyle/>
        <a:p>
          <a:endParaRPr lang="en-US"/>
        </a:p>
      </dgm:t>
    </dgm:pt>
    <dgm:pt modelId="{C68D5962-0874-40C0-98F6-8D52C9797529}">
      <dgm:prSet/>
      <dgm:spPr/>
      <dgm:t>
        <a:bodyPr/>
        <a:lstStyle/>
        <a:p>
          <a:r>
            <a:rPr lang="en-US" b="0" i="0"/>
            <a:t>The reagents used, including 1M sucrose solution, alkaline DNS, 50mM sodium acetate buffer with pH 4.8, 100IU/ml invertase enzyme, CuSO4 (two concentrations), and distilled water, were of high quality and freshly prepared.</a:t>
          </a:r>
          <a:endParaRPr lang="en-US"/>
        </a:p>
      </dgm:t>
    </dgm:pt>
    <dgm:pt modelId="{4490AFA3-4FEC-4C4A-8CCC-C5A36B1922C3}" type="parTrans" cxnId="{243F433B-BEE5-4CA4-88DA-5CD155B36C67}">
      <dgm:prSet/>
      <dgm:spPr/>
      <dgm:t>
        <a:bodyPr/>
        <a:lstStyle/>
        <a:p>
          <a:endParaRPr lang="en-US"/>
        </a:p>
      </dgm:t>
    </dgm:pt>
    <dgm:pt modelId="{0E7C9795-28B2-41A9-B233-DC2645C39E0A}" type="sibTrans" cxnId="{243F433B-BEE5-4CA4-88DA-5CD155B36C67}">
      <dgm:prSet/>
      <dgm:spPr/>
      <dgm:t>
        <a:bodyPr/>
        <a:lstStyle/>
        <a:p>
          <a:endParaRPr lang="en-US"/>
        </a:p>
      </dgm:t>
    </dgm:pt>
    <dgm:pt modelId="{A2D6A917-1AF7-4413-81F5-5E099F341369}" type="pres">
      <dgm:prSet presAssocID="{31D88DF2-B823-48B6-B81D-C7FC305F684B}" presName="diagram" presStyleCnt="0">
        <dgm:presLayoutVars>
          <dgm:dir/>
          <dgm:resizeHandles val="exact"/>
        </dgm:presLayoutVars>
      </dgm:prSet>
      <dgm:spPr/>
    </dgm:pt>
    <dgm:pt modelId="{94DE954A-BBAA-42A0-B09A-794DF303B1E9}" type="pres">
      <dgm:prSet presAssocID="{6D935646-C0F5-4289-BB26-6C29372EBD31}" presName="node" presStyleLbl="node1" presStyleIdx="0" presStyleCnt="10">
        <dgm:presLayoutVars>
          <dgm:bulletEnabled val="1"/>
        </dgm:presLayoutVars>
      </dgm:prSet>
      <dgm:spPr/>
    </dgm:pt>
    <dgm:pt modelId="{36E98B45-4F20-436C-A0A0-58621319738F}" type="pres">
      <dgm:prSet presAssocID="{AF74A1E0-5D59-49FC-B9EE-D6FA0ED1CE41}" presName="sibTrans" presStyleLbl="sibTrans2D1" presStyleIdx="0" presStyleCnt="9"/>
      <dgm:spPr/>
    </dgm:pt>
    <dgm:pt modelId="{FF0A6E61-2A91-4B13-B9B8-30212CB925F6}" type="pres">
      <dgm:prSet presAssocID="{AF74A1E0-5D59-49FC-B9EE-D6FA0ED1CE41}" presName="connectorText" presStyleLbl="sibTrans2D1" presStyleIdx="0" presStyleCnt="9"/>
      <dgm:spPr/>
    </dgm:pt>
    <dgm:pt modelId="{504CBCEC-941B-47FE-9DF8-A4174B7E8797}" type="pres">
      <dgm:prSet presAssocID="{F131BA27-9E65-434A-B827-3DF7F83E0E43}" presName="node" presStyleLbl="node1" presStyleIdx="1" presStyleCnt="10">
        <dgm:presLayoutVars>
          <dgm:bulletEnabled val="1"/>
        </dgm:presLayoutVars>
      </dgm:prSet>
      <dgm:spPr/>
    </dgm:pt>
    <dgm:pt modelId="{73907E37-416B-4C6C-A1DF-FAD5ED80E788}" type="pres">
      <dgm:prSet presAssocID="{CF7F5C9B-5FC5-47F5-ADF4-620A7AEE1CBC}" presName="sibTrans" presStyleLbl="sibTrans2D1" presStyleIdx="1" presStyleCnt="9"/>
      <dgm:spPr/>
    </dgm:pt>
    <dgm:pt modelId="{29303957-6C10-4E93-9BC7-EF38A2EA462B}" type="pres">
      <dgm:prSet presAssocID="{CF7F5C9B-5FC5-47F5-ADF4-620A7AEE1CBC}" presName="connectorText" presStyleLbl="sibTrans2D1" presStyleIdx="1" presStyleCnt="9"/>
      <dgm:spPr/>
    </dgm:pt>
    <dgm:pt modelId="{542E2816-7589-4E14-92FD-35CF526BC9DB}" type="pres">
      <dgm:prSet presAssocID="{99A45D43-1309-49AA-93EF-4AF8AEEBEE37}" presName="node" presStyleLbl="node1" presStyleIdx="2" presStyleCnt="10">
        <dgm:presLayoutVars>
          <dgm:bulletEnabled val="1"/>
        </dgm:presLayoutVars>
      </dgm:prSet>
      <dgm:spPr/>
    </dgm:pt>
    <dgm:pt modelId="{587A0B5F-535B-462F-AB4D-0975A324AB2C}" type="pres">
      <dgm:prSet presAssocID="{514C9DB2-4580-4D24-ABC1-D9B9A39518F2}" presName="sibTrans" presStyleLbl="sibTrans2D1" presStyleIdx="2" presStyleCnt="9"/>
      <dgm:spPr/>
    </dgm:pt>
    <dgm:pt modelId="{E254E319-08C8-400F-8114-DC2B24F42100}" type="pres">
      <dgm:prSet presAssocID="{514C9DB2-4580-4D24-ABC1-D9B9A39518F2}" presName="connectorText" presStyleLbl="sibTrans2D1" presStyleIdx="2" presStyleCnt="9"/>
      <dgm:spPr/>
    </dgm:pt>
    <dgm:pt modelId="{6D5725E6-7C18-41D8-8A25-DC51F435AE06}" type="pres">
      <dgm:prSet presAssocID="{1651FFE1-F34F-41F2-B549-A54CD7DE1199}" presName="node" presStyleLbl="node1" presStyleIdx="3" presStyleCnt="10">
        <dgm:presLayoutVars>
          <dgm:bulletEnabled val="1"/>
        </dgm:presLayoutVars>
      </dgm:prSet>
      <dgm:spPr/>
    </dgm:pt>
    <dgm:pt modelId="{0432A3E5-BDF3-48F7-BCED-B2E08EBAA0BD}" type="pres">
      <dgm:prSet presAssocID="{5CB030BD-8C20-452A-866E-A854DE50DC17}" presName="sibTrans" presStyleLbl="sibTrans2D1" presStyleIdx="3" presStyleCnt="9"/>
      <dgm:spPr/>
    </dgm:pt>
    <dgm:pt modelId="{7435DA55-8BB2-479D-B878-17AC2E28A517}" type="pres">
      <dgm:prSet presAssocID="{5CB030BD-8C20-452A-866E-A854DE50DC17}" presName="connectorText" presStyleLbl="sibTrans2D1" presStyleIdx="3" presStyleCnt="9"/>
      <dgm:spPr/>
    </dgm:pt>
    <dgm:pt modelId="{23615268-411C-4653-A69A-B9398E9612A2}" type="pres">
      <dgm:prSet presAssocID="{94043290-8666-4DFF-8B48-6A7546FAC7FD}" presName="node" presStyleLbl="node1" presStyleIdx="4" presStyleCnt="10">
        <dgm:presLayoutVars>
          <dgm:bulletEnabled val="1"/>
        </dgm:presLayoutVars>
      </dgm:prSet>
      <dgm:spPr/>
    </dgm:pt>
    <dgm:pt modelId="{38E9B7AD-58ED-4A6B-B0D3-32A000D412CD}" type="pres">
      <dgm:prSet presAssocID="{55AC5403-19DE-4FAC-85ED-87A0CF94FD09}" presName="sibTrans" presStyleLbl="sibTrans2D1" presStyleIdx="4" presStyleCnt="9"/>
      <dgm:spPr/>
    </dgm:pt>
    <dgm:pt modelId="{9B4CE386-92CC-4115-9792-D932EF7E46BD}" type="pres">
      <dgm:prSet presAssocID="{55AC5403-19DE-4FAC-85ED-87A0CF94FD09}" presName="connectorText" presStyleLbl="sibTrans2D1" presStyleIdx="4" presStyleCnt="9"/>
      <dgm:spPr/>
    </dgm:pt>
    <dgm:pt modelId="{E873D5CA-2E28-4FBE-939A-33937228AC4D}" type="pres">
      <dgm:prSet presAssocID="{B667F2E9-0E58-4CA6-89F2-762195D8B192}" presName="node" presStyleLbl="node1" presStyleIdx="5" presStyleCnt="10">
        <dgm:presLayoutVars>
          <dgm:bulletEnabled val="1"/>
        </dgm:presLayoutVars>
      </dgm:prSet>
      <dgm:spPr/>
    </dgm:pt>
    <dgm:pt modelId="{A4CA0D8B-2F4D-4F47-B37A-E43FE63026EC}" type="pres">
      <dgm:prSet presAssocID="{6F9108CF-C2DB-4C4C-B524-FF974FB7443E}" presName="sibTrans" presStyleLbl="sibTrans2D1" presStyleIdx="5" presStyleCnt="9"/>
      <dgm:spPr/>
    </dgm:pt>
    <dgm:pt modelId="{6A48ABB1-D70C-4607-A9A4-67C0FDF37F29}" type="pres">
      <dgm:prSet presAssocID="{6F9108CF-C2DB-4C4C-B524-FF974FB7443E}" presName="connectorText" presStyleLbl="sibTrans2D1" presStyleIdx="5" presStyleCnt="9"/>
      <dgm:spPr/>
    </dgm:pt>
    <dgm:pt modelId="{B84FBAB6-A212-4F96-807F-707C876031BE}" type="pres">
      <dgm:prSet presAssocID="{B607F54E-CED7-4DE0-B81C-DA5E69CFE6E0}" presName="node" presStyleLbl="node1" presStyleIdx="6" presStyleCnt="10">
        <dgm:presLayoutVars>
          <dgm:bulletEnabled val="1"/>
        </dgm:presLayoutVars>
      </dgm:prSet>
      <dgm:spPr/>
    </dgm:pt>
    <dgm:pt modelId="{32510ADC-4199-4176-AA3B-54565741210D}" type="pres">
      <dgm:prSet presAssocID="{160CD229-799A-4CD4-879E-888AC965C73A}" presName="sibTrans" presStyleLbl="sibTrans2D1" presStyleIdx="6" presStyleCnt="9"/>
      <dgm:spPr/>
    </dgm:pt>
    <dgm:pt modelId="{641BD6F4-38E8-4468-B99F-ABCB6EE003F0}" type="pres">
      <dgm:prSet presAssocID="{160CD229-799A-4CD4-879E-888AC965C73A}" presName="connectorText" presStyleLbl="sibTrans2D1" presStyleIdx="6" presStyleCnt="9"/>
      <dgm:spPr/>
    </dgm:pt>
    <dgm:pt modelId="{21192603-3D39-409C-9152-3AC4D49A9603}" type="pres">
      <dgm:prSet presAssocID="{A723CB5A-80E1-44F6-A6E7-51C43A50DF9C}" presName="node" presStyleLbl="node1" presStyleIdx="7" presStyleCnt="10">
        <dgm:presLayoutVars>
          <dgm:bulletEnabled val="1"/>
        </dgm:presLayoutVars>
      </dgm:prSet>
      <dgm:spPr/>
    </dgm:pt>
    <dgm:pt modelId="{1F96AD75-1A43-4BCF-B6FA-2A4DB6F5CAEF}" type="pres">
      <dgm:prSet presAssocID="{75DBEFDE-AF6B-4681-8EBF-E6513D52670C}" presName="sibTrans" presStyleLbl="sibTrans2D1" presStyleIdx="7" presStyleCnt="9"/>
      <dgm:spPr/>
    </dgm:pt>
    <dgm:pt modelId="{842A839B-805D-4589-B3FD-411DC54BB40C}" type="pres">
      <dgm:prSet presAssocID="{75DBEFDE-AF6B-4681-8EBF-E6513D52670C}" presName="connectorText" presStyleLbl="sibTrans2D1" presStyleIdx="7" presStyleCnt="9"/>
      <dgm:spPr/>
    </dgm:pt>
    <dgm:pt modelId="{00EDB643-44D3-46A0-9F31-6F86684CEC61}" type="pres">
      <dgm:prSet presAssocID="{580A069D-D97A-400C-B488-4C729F3417D2}" presName="node" presStyleLbl="node1" presStyleIdx="8" presStyleCnt="10">
        <dgm:presLayoutVars>
          <dgm:bulletEnabled val="1"/>
        </dgm:presLayoutVars>
      </dgm:prSet>
      <dgm:spPr/>
    </dgm:pt>
    <dgm:pt modelId="{D042202D-C908-4A94-8965-A5CFB060C9B4}" type="pres">
      <dgm:prSet presAssocID="{AEBA2F5E-4708-4986-8A16-00489219D560}" presName="sibTrans" presStyleLbl="sibTrans2D1" presStyleIdx="8" presStyleCnt="9"/>
      <dgm:spPr/>
    </dgm:pt>
    <dgm:pt modelId="{A0078CD9-DEBD-46FD-9518-8AF16D5C956D}" type="pres">
      <dgm:prSet presAssocID="{AEBA2F5E-4708-4986-8A16-00489219D560}" presName="connectorText" presStyleLbl="sibTrans2D1" presStyleIdx="8" presStyleCnt="9"/>
      <dgm:spPr/>
    </dgm:pt>
    <dgm:pt modelId="{6BCF9289-54F4-4764-9C27-C49B769C60C8}" type="pres">
      <dgm:prSet presAssocID="{C68D5962-0874-40C0-98F6-8D52C9797529}" presName="node" presStyleLbl="node1" presStyleIdx="9" presStyleCnt="10">
        <dgm:presLayoutVars>
          <dgm:bulletEnabled val="1"/>
        </dgm:presLayoutVars>
      </dgm:prSet>
      <dgm:spPr/>
    </dgm:pt>
  </dgm:ptLst>
  <dgm:cxnLst>
    <dgm:cxn modelId="{DBDC0E00-6A3A-462E-BF5A-AAF7A0CEF7DA}" type="presOf" srcId="{AEBA2F5E-4708-4986-8A16-00489219D560}" destId="{A0078CD9-DEBD-46FD-9518-8AF16D5C956D}" srcOrd="1" destOrd="0" presId="urn:microsoft.com/office/officeart/2005/8/layout/process5"/>
    <dgm:cxn modelId="{29512E01-8411-4F2A-8D80-B6F238E89211}" type="presOf" srcId="{31D88DF2-B823-48B6-B81D-C7FC305F684B}" destId="{A2D6A917-1AF7-4413-81F5-5E099F341369}" srcOrd="0" destOrd="0" presId="urn:microsoft.com/office/officeart/2005/8/layout/process5"/>
    <dgm:cxn modelId="{7FBEE702-B216-4F0B-9046-67B6959EF0A9}" type="presOf" srcId="{CF7F5C9B-5FC5-47F5-ADF4-620A7AEE1CBC}" destId="{29303957-6C10-4E93-9BC7-EF38A2EA462B}" srcOrd="1" destOrd="0" presId="urn:microsoft.com/office/officeart/2005/8/layout/process5"/>
    <dgm:cxn modelId="{4E65B608-FEA9-42BB-990A-A42D025C8660}" srcId="{31D88DF2-B823-48B6-B81D-C7FC305F684B}" destId="{99A45D43-1309-49AA-93EF-4AF8AEEBEE37}" srcOrd="2" destOrd="0" parTransId="{1D544D3C-EB87-4FDF-B382-E7A71DF13673}" sibTransId="{514C9DB2-4580-4D24-ABC1-D9B9A39518F2}"/>
    <dgm:cxn modelId="{11E0C61B-7271-4EAB-91A3-E772251AE445}" type="presOf" srcId="{5CB030BD-8C20-452A-866E-A854DE50DC17}" destId="{7435DA55-8BB2-479D-B878-17AC2E28A517}" srcOrd="1" destOrd="0" presId="urn:microsoft.com/office/officeart/2005/8/layout/process5"/>
    <dgm:cxn modelId="{02BA2E21-59C0-4B60-9656-48B0EFA21A28}" type="presOf" srcId="{160CD229-799A-4CD4-879E-888AC965C73A}" destId="{641BD6F4-38E8-4468-B99F-ABCB6EE003F0}" srcOrd="1" destOrd="0" presId="urn:microsoft.com/office/officeart/2005/8/layout/process5"/>
    <dgm:cxn modelId="{4CF11D23-8805-470C-8075-54FB7418B3D2}" type="presOf" srcId="{160CD229-799A-4CD4-879E-888AC965C73A}" destId="{32510ADC-4199-4176-AA3B-54565741210D}" srcOrd="0" destOrd="0" presId="urn:microsoft.com/office/officeart/2005/8/layout/process5"/>
    <dgm:cxn modelId="{5495E225-592C-40D3-AD6A-349C4F80B760}" srcId="{31D88DF2-B823-48B6-B81D-C7FC305F684B}" destId="{6D935646-C0F5-4289-BB26-6C29372EBD31}" srcOrd="0" destOrd="0" parTransId="{44DE0687-EE64-4E4D-A113-693CEA35842F}" sibTransId="{AF74A1E0-5D59-49FC-B9EE-D6FA0ED1CE41}"/>
    <dgm:cxn modelId="{A9CFAC34-2C95-4C12-9D5E-63376CD773FB}" srcId="{31D88DF2-B823-48B6-B81D-C7FC305F684B}" destId="{A723CB5A-80E1-44F6-A6E7-51C43A50DF9C}" srcOrd="7" destOrd="0" parTransId="{BB5DADE7-2A76-44EB-8144-D486854F8331}" sibTransId="{75DBEFDE-AF6B-4681-8EBF-E6513D52670C}"/>
    <dgm:cxn modelId="{243F433B-BEE5-4CA4-88DA-5CD155B36C67}" srcId="{31D88DF2-B823-48B6-B81D-C7FC305F684B}" destId="{C68D5962-0874-40C0-98F6-8D52C9797529}" srcOrd="9" destOrd="0" parTransId="{4490AFA3-4FEC-4C4A-8CCC-C5A36B1922C3}" sibTransId="{0E7C9795-28B2-41A9-B233-DC2645C39E0A}"/>
    <dgm:cxn modelId="{E1AA3C5B-DF36-494C-8FE9-DD3394CDE19F}" type="presOf" srcId="{1651FFE1-F34F-41F2-B549-A54CD7DE1199}" destId="{6D5725E6-7C18-41D8-8A25-DC51F435AE06}" srcOrd="0" destOrd="0" presId="urn:microsoft.com/office/officeart/2005/8/layout/process5"/>
    <dgm:cxn modelId="{100D035D-119C-4EE2-B33E-73E982DD3211}" type="presOf" srcId="{514C9DB2-4580-4D24-ABC1-D9B9A39518F2}" destId="{587A0B5F-535B-462F-AB4D-0975A324AB2C}" srcOrd="0" destOrd="0" presId="urn:microsoft.com/office/officeart/2005/8/layout/process5"/>
    <dgm:cxn modelId="{F7C8595D-587C-424F-8462-B93850B0A916}" type="presOf" srcId="{580A069D-D97A-400C-B488-4C729F3417D2}" destId="{00EDB643-44D3-46A0-9F31-6F86684CEC61}" srcOrd="0" destOrd="0" presId="urn:microsoft.com/office/officeart/2005/8/layout/process5"/>
    <dgm:cxn modelId="{143DE85E-C6FA-41DC-ABCF-6CB21E2EAF47}" type="presOf" srcId="{A723CB5A-80E1-44F6-A6E7-51C43A50DF9C}" destId="{21192603-3D39-409C-9152-3AC4D49A9603}" srcOrd="0" destOrd="0" presId="urn:microsoft.com/office/officeart/2005/8/layout/process5"/>
    <dgm:cxn modelId="{8B6C555F-B73C-4F37-9C35-D87BF3E6FD40}" srcId="{31D88DF2-B823-48B6-B81D-C7FC305F684B}" destId="{B667F2E9-0E58-4CA6-89F2-762195D8B192}" srcOrd="5" destOrd="0" parTransId="{B2356E0F-1C28-4D7A-80E2-F830BFE8730C}" sibTransId="{6F9108CF-C2DB-4C4C-B524-FF974FB7443E}"/>
    <dgm:cxn modelId="{DA1A0D69-C3B2-44FD-8F3F-C7B078FFAFE8}" type="presOf" srcId="{6F9108CF-C2DB-4C4C-B524-FF974FB7443E}" destId="{6A48ABB1-D70C-4607-A9A4-67C0FDF37F29}" srcOrd="1" destOrd="0" presId="urn:microsoft.com/office/officeart/2005/8/layout/process5"/>
    <dgm:cxn modelId="{A35B176A-636F-4461-BBD4-BD10418B88E3}" srcId="{31D88DF2-B823-48B6-B81D-C7FC305F684B}" destId="{F131BA27-9E65-434A-B827-3DF7F83E0E43}" srcOrd="1" destOrd="0" parTransId="{FDA72B81-8DE6-4503-9356-E116DE12416B}" sibTransId="{CF7F5C9B-5FC5-47F5-ADF4-620A7AEE1CBC}"/>
    <dgm:cxn modelId="{FD545F4B-B965-4807-A784-B5DB900265FE}" type="presOf" srcId="{75DBEFDE-AF6B-4681-8EBF-E6513D52670C}" destId="{842A839B-805D-4589-B3FD-411DC54BB40C}" srcOrd="1" destOrd="0" presId="urn:microsoft.com/office/officeart/2005/8/layout/process5"/>
    <dgm:cxn modelId="{CFF22C4D-8274-4D48-BA76-6B7A5C292060}" type="presOf" srcId="{F131BA27-9E65-434A-B827-3DF7F83E0E43}" destId="{504CBCEC-941B-47FE-9DF8-A4174B7E8797}" srcOrd="0" destOrd="0" presId="urn:microsoft.com/office/officeart/2005/8/layout/process5"/>
    <dgm:cxn modelId="{D7938F6D-4829-4EB1-9A5A-A365A221E86C}" srcId="{31D88DF2-B823-48B6-B81D-C7FC305F684B}" destId="{1651FFE1-F34F-41F2-B549-A54CD7DE1199}" srcOrd="3" destOrd="0" parTransId="{60D22314-876C-4B6E-88C2-44394878797A}" sibTransId="{5CB030BD-8C20-452A-866E-A854DE50DC17}"/>
    <dgm:cxn modelId="{183E3070-6A86-4219-B5A3-D48700795AF9}" type="presOf" srcId="{514C9DB2-4580-4D24-ABC1-D9B9A39518F2}" destId="{E254E319-08C8-400F-8114-DC2B24F42100}" srcOrd="1" destOrd="0" presId="urn:microsoft.com/office/officeart/2005/8/layout/process5"/>
    <dgm:cxn modelId="{CB116077-2D61-4D70-9051-DA6C490E8CA0}" type="presOf" srcId="{B667F2E9-0E58-4CA6-89F2-762195D8B192}" destId="{E873D5CA-2E28-4FBE-939A-33937228AC4D}" srcOrd="0" destOrd="0" presId="urn:microsoft.com/office/officeart/2005/8/layout/process5"/>
    <dgm:cxn modelId="{70AA957F-CC24-416C-BD41-9EAF7BF66A8B}" type="presOf" srcId="{6D935646-C0F5-4289-BB26-6C29372EBD31}" destId="{94DE954A-BBAA-42A0-B09A-794DF303B1E9}" srcOrd="0" destOrd="0" presId="urn:microsoft.com/office/officeart/2005/8/layout/process5"/>
    <dgm:cxn modelId="{42F422AA-A358-4C2F-89EB-891D98E5BCF1}" srcId="{31D88DF2-B823-48B6-B81D-C7FC305F684B}" destId="{B607F54E-CED7-4DE0-B81C-DA5E69CFE6E0}" srcOrd="6" destOrd="0" parTransId="{73E755A4-22F3-460B-8B19-68CE9CA37BB9}" sibTransId="{160CD229-799A-4CD4-879E-888AC965C73A}"/>
    <dgm:cxn modelId="{F1DA6CB3-7A37-485E-A63A-582CCFB8985E}" srcId="{31D88DF2-B823-48B6-B81D-C7FC305F684B}" destId="{580A069D-D97A-400C-B488-4C729F3417D2}" srcOrd="8" destOrd="0" parTransId="{35E00E3D-239A-49F4-BAC6-F0EEFBB7830F}" sibTransId="{AEBA2F5E-4708-4986-8A16-00489219D560}"/>
    <dgm:cxn modelId="{1BF50CC0-FD62-4E9C-AD28-F762F542A430}" type="presOf" srcId="{5CB030BD-8C20-452A-866E-A854DE50DC17}" destId="{0432A3E5-BDF3-48F7-BCED-B2E08EBAA0BD}" srcOrd="0" destOrd="0" presId="urn:microsoft.com/office/officeart/2005/8/layout/process5"/>
    <dgm:cxn modelId="{78FCA2C6-190C-45D3-9DF6-816F3A02113B}" type="presOf" srcId="{AF74A1E0-5D59-49FC-B9EE-D6FA0ED1CE41}" destId="{36E98B45-4F20-436C-A0A0-58621319738F}" srcOrd="0" destOrd="0" presId="urn:microsoft.com/office/officeart/2005/8/layout/process5"/>
    <dgm:cxn modelId="{7D18C8CB-5509-4080-8CA8-4AD0CE391208}" type="presOf" srcId="{6F9108CF-C2DB-4C4C-B524-FF974FB7443E}" destId="{A4CA0D8B-2F4D-4F47-B37A-E43FE63026EC}" srcOrd="0" destOrd="0" presId="urn:microsoft.com/office/officeart/2005/8/layout/process5"/>
    <dgm:cxn modelId="{DC6151CC-1B27-46B3-9489-A46CD798A4FE}" type="presOf" srcId="{94043290-8666-4DFF-8B48-6A7546FAC7FD}" destId="{23615268-411C-4653-A69A-B9398E9612A2}" srcOrd="0" destOrd="0" presId="urn:microsoft.com/office/officeart/2005/8/layout/process5"/>
    <dgm:cxn modelId="{F5D4AFD0-80CD-41A6-AAF8-8F0697E0B027}" type="presOf" srcId="{AEBA2F5E-4708-4986-8A16-00489219D560}" destId="{D042202D-C908-4A94-8965-A5CFB060C9B4}" srcOrd="0" destOrd="0" presId="urn:microsoft.com/office/officeart/2005/8/layout/process5"/>
    <dgm:cxn modelId="{4085C1D4-38E8-497E-9BC0-11F9B18CD923}" srcId="{31D88DF2-B823-48B6-B81D-C7FC305F684B}" destId="{94043290-8666-4DFF-8B48-6A7546FAC7FD}" srcOrd="4" destOrd="0" parTransId="{3FE37022-6BFE-4BDA-B129-7897BC11EDE9}" sibTransId="{55AC5403-19DE-4FAC-85ED-87A0CF94FD09}"/>
    <dgm:cxn modelId="{A06CD1D6-0A14-4E43-B787-0E3BE1EBB09B}" type="presOf" srcId="{99A45D43-1309-49AA-93EF-4AF8AEEBEE37}" destId="{542E2816-7589-4E14-92FD-35CF526BC9DB}" srcOrd="0" destOrd="0" presId="urn:microsoft.com/office/officeart/2005/8/layout/process5"/>
    <dgm:cxn modelId="{1BC674D8-D515-4881-A03D-72103EB30FAB}" type="presOf" srcId="{C68D5962-0874-40C0-98F6-8D52C9797529}" destId="{6BCF9289-54F4-4764-9C27-C49B769C60C8}" srcOrd="0" destOrd="0" presId="urn:microsoft.com/office/officeart/2005/8/layout/process5"/>
    <dgm:cxn modelId="{F4BAD2DB-C236-4033-8835-A2C598310AC9}" type="presOf" srcId="{55AC5403-19DE-4FAC-85ED-87A0CF94FD09}" destId="{9B4CE386-92CC-4115-9792-D932EF7E46BD}" srcOrd="1" destOrd="0" presId="urn:microsoft.com/office/officeart/2005/8/layout/process5"/>
    <dgm:cxn modelId="{56D6F2E0-53E3-4E46-8A4B-70BA02FB3C1C}" type="presOf" srcId="{CF7F5C9B-5FC5-47F5-ADF4-620A7AEE1CBC}" destId="{73907E37-416B-4C6C-A1DF-FAD5ED80E788}" srcOrd="0" destOrd="0" presId="urn:microsoft.com/office/officeart/2005/8/layout/process5"/>
    <dgm:cxn modelId="{4C9E73E5-784B-42A1-9263-778FFD934FC0}" type="presOf" srcId="{AF74A1E0-5D59-49FC-B9EE-D6FA0ED1CE41}" destId="{FF0A6E61-2A91-4B13-B9B8-30212CB925F6}" srcOrd="1" destOrd="0" presId="urn:microsoft.com/office/officeart/2005/8/layout/process5"/>
    <dgm:cxn modelId="{B04519F2-4C1F-42C7-92EE-BC8D76099CE7}" type="presOf" srcId="{75DBEFDE-AF6B-4681-8EBF-E6513D52670C}" destId="{1F96AD75-1A43-4BCF-B6FA-2A4DB6F5CAEF}" srcOrd="0" destOrd="0" presId="urn:microsoft.com/office/officeart/2005/8/layout/process5"/>
    <dgm:cxn modelId="{DBE5E8F2-373A-4F86-80C7-92810625B20A}" type="presOf" srcId="{B607F54E-CED7-4DE0-B81C-DA5E69CFE6E0}" destId="{B84FBAB6-A212-4F96-807F-707C876031BE}" srcOrd="0" destOrd="0" presId="urn:microsoft.com/office/officeart/2005/8/layout/process5"/>
    <dgm:cxn modelId="{C541F6F3-8CB3-4EBC-B789-AB393C4FF088}" type="presOf" srcId="{55AC5403-19DE-4FAC-85ED-87A0CF94FD09}" destId="{38E9B7AD-58ED-4A6B-B0D3-32A000D412CD}" srcOrd="0" destOrd="0" presId="urn:microsoft.com/office/officeart/2005/8/layout/process5"/>
    <dgm:cxn modelId="{2B9C34F9-5D83-4EB1-8B71-1F6FA5B844F5}" type="presParOf" srcId="{A2D6A917-1AF7-4413-81F5-5E099F341369}" destId="{94DE954A-BBAA-42A0-B09A-794DF303B1E9}" srcOrd="0" destOrd="0" presId="urn:microsoft.com/office/officeart/2005/8/layout/process5"/>
    <dgm:cxn modelId="{7D8537DA-3D94-4695-9C44-D08379B0E23F}" type="presParOf" srcId="{A2D6A917-1AF7-4413-81F5-5E099F341369}" destId="{36E98B45-4F20-436C-A0A0-58621319738F}" srcOrd="1" destOrd="0" presId="urn:microsoft.com/office/officeart/2005/8/layout/process5"/>
    <dgm:cxn modelId="{2FEC6BBA-6ED9-4516-AC16-F9F1E812802C}" type="presParOf" srcId="{36E98B45-4F20-436C-A0A0-58621319738F}" destId="{FF0A6E61-2A91-4B13-B9B8-30212CB925F6}" srcOrd="0" destOrd="0" presId="urn:microsoft.com/office/officeart/2005/8/layout/process5"/>
    <dgm:cxn modelId="{CA3324F6-AC79-4DA7-A0CF-AB0367B3441A}" type="presParOf" srcId="{A2D6A917-1AF7-4413-81F5-5E099F341369}" destId="{504CBCEC-941B-47FE-9DF8-A4174B7E8797}" srcOrd="2" destOrd="0" presId="urn:microsoft.com/office/officeart/2005/8/layout/process5"/>
    <dgm:cxn modelId="{41A28C1B-8594-4ECC-966B-4956ABEFB4D5}" type="presParOf" srcId="{A2D6A917-1AF7-4413-81F5-5E099F341369}" destId="{73907E37-416B-4C6C-A1DF-FAD5ED80E788}" srcOrd="3" destOrd="0" presId="urn:microsoft.com/office/officeart/2005/8/layout/process5"/>
    <dgm:cxn modelId="{1B876BA1-74EA-4370-86F0-B2026D78780E}" type="presParOf" srcId="{73907E37-416B-4C6C-A1DF-FAD5ED80E788}" destId="{29303957-6C10-4E93-9BC7-EF38A2EA462B}" srcOrd="0" destOrd="0" presId="urn:microsoft.com/office/officeart/2005/8/layout/process5"/>
    <dgm:cxn modelId="{6239D2B5-7DEC-418B-BD64-BF5C4C7A14B4}" type="presParOf" srcId="{A2D6A917-1AF7-4413-81F5-5E099F341369}" destId="{542E2816-7589-4E14-92FD-35CF526BC9DB}" srcOrd="4" destOrd="0" presId="urn:microsoft.com/office/officeart/2005/8/layout/process5"/>
    <dgm:cxn modelId="{B7D25FBD-E692-4E47-BEF6-55B9CEA5C6D3}" type="presParOf" srcId="{A2D6A917-1AF7-4413-81F5-5E099F341369}" destId="{587A0B5F-535B-462F-AB4D-0975A324AB2C}" srcOrd="5" destOrd="0" presId="urn:microsoft.com/office/officeart/2005/8/layout/process5"/>
    <dgm:cxn modelId="{4D98868E-FEA1-4212-AA06-A5916B3E761A}" type="presParOf" srcId="{587A0B5F-535B-462F-AB4D-0975A324AB2C}" destId="{E254E319-08C8-400F-8114-DC2B24F42100}" srcOrd="0" destOrd="0" presId="urn:microsoft.com/office/officeart/2005/8/layout/process5"/>
    <dgm:cxn modelId="{80B8C617-F1C0-431E-9F43-EEF3418D8273}" type="presParOf" srcId="{A2D6A917-1AF7-4413-81F5-5E099F341369}" destId="{6D5725E6-7C18-41D8-8A25-DC51F435AE06}" srcOrd="6" destOrd="0" presId="urn:microsoft.com/office/officeart/2005/8/layout/process5"/>
    <dgm:cxn modelId="{C7CDD06B-AE5E-410A-AEA9-985284A70925}" type="presParOf" srcId="{A2D6A917-1AF7-4413-81F5-5E099F341369}" destId="{0432A3E5-BDF3-48F7-BCED-B2E08EBAA0BD}" srcOrd="7" destOrd="0" presId="urn:microsoft.com/office/officeart/2005/8/layout/process5"/>
    <dgm:cxn modelId="{B22205A0-B94D-4027-9193-62F32B525696}" type="presParOf" srcId="{0432A3E5-BDF3-48F7-BCED-B2E08EBAA0BD}" destId="{7435DA55-8BB2-479D-B878-17AC2E28A517}" srcOrd="0" destOrd="0" presId="urn:microsoft.com/office/officeart/2005/8/layout/process5"/>
    <dgm:cxn modelId="{B96B7D80-7CB4-4771-B5E8-8A7C26627475}" type="presParOf" srcId="{A2D6A917-1AF7-4413-81F5-5E099F341369}" destId="{23615268-411C-4653-A69A-B9398E9612A2}" srcOrd="8" destOrd="0" presId="urn:microsoft.com/office/officeart/2005/8/layout/process5"/>
    <dgm:cxn modelId="{129AFC9C-0E7E-4F09-B54D-1658EDB3A665}" type="presParOf" srcId="{A2D6A917-1AF7-4413-81F5-5E099F341369}" destId="{38E9B7AD-58ED-4A6B-B0D3-32A000D412CD}" srcOrd="9" destOrd="0" presId="urn:microsoft.com/office/officeart/2005/8/layout/process5"/>
    <dgm:cxn modelId="{EA8B61CE-D48C-44A0-BF39-B1BC0BEF363A}" type="presParOf" srcId="{38E9B7AD-58ED-4A6B-B0D3-32A000D412CD}" destId="{9B4CE386-92CC-4115-9792-D932EF7E46BD}" srcOrd="0" destOrd="0" presId="urn:microsoft.com/office/officeart/2005/8/layout/process5"/>
    <dgm:cxn modelId="{8972BEEA-1966-4BFA-9EE8-7FC54B2BF3D7}" type="presParOf" srcId="{A2D6A917-1AF7-4413-81F5-5E099F341369}" destId="{E873D5CA-2E28-4FBE-939A-33937228AC4D}" srcOrd="10" destOrd="0" presId="urn:microsoft.com/office/officeart/2005/8/layout/process5"/>
    <dgm:cxn modelId="{3608759C-2926-4E6E-BF23-C7589659FC72}" type="presParOf" srcId="{A2D6A917-1AF7-4413-81F5-5E099F341369}" destId="{A4CA0D8B-2F4D-4F47-B37A-E43FE63026EC}" srcOrd="11" destOrd="0" presId="urn:microsoft.com/office/officeart/2005/8/layout/process5"/>
    <dgm:cxn modelId="{2BDF98ED-5467-4E01-8B3F-58FC459686E5}" type="presParOf" srcId="{A4CA0D8B-2F4D-4F47-B37A-E43FE63026EC}" destId="{6A48ABB1-D70C-4607-A9A4-67C0FDF37F29}" srcOrd="0" destOrd="0" presId="urn:microsoft.com/office/officeart/2005/8/layout/process5"/>
    <dgm:cxn modelId="{4E0E3FDC-04DA-4373-AA2C-E7150CC27646}" type="presParOf" srcId="{A2D6A917-1AF7-4413-81F5-5E099F341369}" destId="{B84FBAB6-A212-4F96-807F-707C876031BE}" srcOrd="12" destOrd="0" presId="urn:microsoft.com/office/officeart/2005/8/layout/process5"/>
    <dgm:cxn modelId="{A0E41DE5-173B-443D-9FDA-30F8A68F7397}" type="presParOf" srcId="{A2D6A917-1AF7-4413-81F5-5E099F341369}" destId="{32510ADC-4199-4176-AA3B-54565741210D}" srcOrd="13" destOrd="0" presId="urn:microsoft.com/office/officeart/2005/8/layout/process5"/>
    <dgm:cxn modelId="{C975DFC1-8275-495E-ABF0-ECF8E309B839}" type="presParOf" srcId="{32510ADC-4199-4176-AA3B-54565741210D}" destId="{641BD6F4-38E8-4468-B99F-ABCB6EE003F0}" srcOrd="0" destOrd="0" presId="urn:microsoft.com/office/officeart/2005/8/layout/process5"/>
    <dgm:cxn modelId="{4BEFCE3F-2E92-4ABF-9B73-80C3D638ACC7}" type="presParOf" srcId="{A2D6A917-1AF7-4413-81F5-5E099F341369}" destId="{21192603-3D39-409C-9152-3AC4D49A9603}" srcOrd="14" destOrd="0" presId="urn:microsoft.com/office/officeart/2005/8/layout/process5"/>
    <dgm:cxn modelId="{7B4327C5-0908-4D48-9126-34A2210EFC9B}" type="presParOf" srcId="{A2D6A917-1AF7-4413-81F5-5E099F341369}" destId="{1F96AD75-1A43-4BCF-B6FA-2A4DB6F5CAEF}" srcOrd="15" destOrd="0" presId="urn:microsoft.com/office/officeart/2005/8/layout/process5"/>
    <dgm:cxn modelId="{5C942406-59FB-4AF6-A087-D28BE9A9EEEE}" type="presParOf" srcId="{1F96AD75-1A43-4BCF-B6FA-2A4DB6F5CAEF}" destId="{842A839B-805D-4589-B3FD-411DC54BB40C}" srcOrd="0" destOrd="0" presId="urn:microsoft.com/office/officeart/2005/8/layout/process5"/>
    <dgm:cxn modelId="{D6892F7C-02BB-44EC-AE13-9FEB01F89433}" type="presParOf" srcId="{A2D6A917-1AF7-4413-81F5-5E099F341369}" destId="{00EDB643-44D3-46A0-9F31-6F86684CEC61}" srcOrd="16" destOrd="0" presId="urn:microsoft.com/office/officeart/2005/8/layout/process5"/>
    <dgm:cxn modelId="{203F38AB-7731-4E4F-BB7A-E84B5F3ED5DB}" type="presParOf" srcId="{A2D6A917-1AF7-4413-81F5-5E099F341369}" destId="{D042202D-C908-4A94-8965-A5CFB060C9B4}" srcOrd="17" destOrd="0" presId="urn:microsoft.com/office/officeart/2005/8/layout/process5"/>
    <dgm:cxn modelId="{78EE32F2-C97F-4456-AF6C-9271EB9E65E9}" type="presParOf" srcId="{D042202D-C908-4A94-8965-A5CFB060C9B4}" destId="{A0078CD9-DEBD-46FD-9518-8AF16D5C956D}" srcOrd="0" destOrd="0" presId="urn:microsoft.com/office/officeart/2005/8/layout/process5"/>
    <dgm:cxn modelId="{AFAE7D69-7703-4062-824B-68F45D42FC47}" type="presParOf" srcId="{A2D6A917-1AF7-4413-81F5-5E099F341369}" destId="{6BCF9289-54F4-4764-9C27-C49B769C60C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4CCBA-681E-4EE4-9CCE-2D05B8B1E8C2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9A2A9463-816A-40D0-AF06-477E749F64A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experiment involves the kinetic characterization of an enzyme, which can be determined by calculating the values of Km and Vmax.</a:t>
          </a:r>
          <a:endParaRPr lang="en-US" sz="1500" kern="1200"/>
        </a:p>
      </dsp:txBody>
      <dsp:txXfrm>
        <a:off x="8061" y="5979"/>
        <a:ext cx="3034531" cy="1820718"/>
      </dsp:txXfrm>
    </dsp:sp>
    <dsp:sp modelId="{43F2CD9C-59A9-41E9-A527-2692760C80D4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61E683FE-BDDB-4D44-BDAB-0052BC6A116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Lineweaver-Burk plot is a graph of 1/V vs 1/[S], which can be used to determine the values of Km and Vmax.</a:t>
          </a:r>
          <a:endParaRPr lang="en-US" sz="1500" kern="1200"/>
        </a:p>
      </dsp:txBody>
      <dsp:txXfrm>
        <a:off x="3740534" y="5979"/>
        <a:ext cx="3034531" cy="1820718"/>
      </dsp:txXfrm>
    </dsp:sp>
    <dsp:sp modelId="{E28808A4-16DD-4766-995F-C542C82BC888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29BF064E-7C46-472C-9175-F69A82EB1227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Eisenthal and Cornish-Bowden suggested a new approach to determine Km and Vmax, which involves plotting a hypothetical graph of Vmax vs Km at a constant [S] and V.</a:t>
          </a:r>
          <a:endParaRPr lang="en-US" sz="1500" kern="1200"/>
        </a:p>
      </dsp:txBody>
      <dsp:txXfrm>
        <a:off x="7473007" y="5979"/>
        <a:ext cx="3034531" cy="1820718"/>
      </dsp:txXfrm>
    </dsp:sp>
    <dsp:sp modelId="{EF47D691-A182-41E1-8DA0-6AF112812618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1CE8EC99-D356-45BD-9FC5-639DE37B399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Inhibition of enzyme-catalyzed reactions can occur through three main mechanisms: competitive, non-competitive, and mixed inhibition.</a:t>
          </a:r>
          <a:endParaRPr lang="en-US" sz="1500" kern="1200"/>
        </a:p>
      </dsp:txBody>
      <dsp:txXfrm>
        <a:off x="8061" y="2524640"/>
        <a:ext cx="3034531" cy="1820718"/>
      </dsp:txXfrm>
    </dsp:sp>
    <dsp:sp modelId="{03818E3D-C8A2-469E-904D-687828F3C742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effect of inhibitors on the kinetic parameters of the enzyme can be expressed mathematically using the equations for competitive, non-competitive, and mixed inhibition.</a:t>
          </a:r>
          <a:endParaRPr lang="en-US" sz="1500" kern="1200"/>
        </a:p>
      </dsp:txBody>
      <dsp:txXfrm>
        <a:off x="3740534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E954A-BBAA-42A0-B09A-794DF303B1E9}">
      <dsp:nvSpPr>
        <dsp:cNvPr id="0" name=""/>
        <dsp:cNvSpPr/>
      </dsp:nvSpPr>
      <dsp:spPr>
        <a:xfrm>
          <a:off x="912413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A total of 5µL of the sample was taken and added to 50µL of freshly prepared and diluted sucrose solution and 545µL of distilled water/CuSO4 concentration 1/CuSO4 concentration 2.</a:t>
          </a:r>
          <a:endParaRPr lang="en-US" sz="800" kern="1200"/>
        </a:p>
      </dsp:txBody>
      <dsp:txXfrm>
        <a:off x="941783" y="32345"/>
        <a:ext cx="1612562" cy="944041"/>
      </dsp:txXfrm>
    </dsp:sp>
    <dsp:sp modelId="{36E98B45-4F20-436C-A0A0-58621319738F}">
      <dsp:nvSpPr>
        <dsp:cNvPr id="0" name=""/>
        <dsp:cNvSpPr/>
      </dsp:nvSpPr>
      <dsp:spPr>
        <a:xfrm>
          <a:off x="2730790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30790" y="380021"/>
        <a:ext cx="248021" cy="248689"/>
      </dsp:txXfrm>
    </dsp:sp>
    <dsp:sp modelId="{504CBCEC-941B-47FE-9DF8-A4174B7E8797}">
      <dsp:nvSpPr>
        <dsp:cNvPr id="0" name=""/>
        <dsp:cNvSpPr/>
      </dsp:nvSpPr>
      <dsp:spPr>
        <a:xfrm>
          <a:off x="3252236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mixture was incubated at 30°C for 5 minutes.</a:t>
          </a:r>
          <a:endParaRPr lang="en-US" sz="800" kern="1200"/>
        </a:p>
      </dsp:txBody>
      <dsp:txXfrm>
        <a:off x="3281606" y="32345"/>
        <a:ext cx="1612562" cy="944041"/>
      </dsp:txXfrm>
    </dsp:sp>
    <dsp:sp modelId="{73907E37-416B-4C6C-A1DF-FAD5ED80E788}">
      <dsp:nvSpPr>
        <dsp:cNvPr id="0" name=""/>
        <dsp:cNvSpPr/>
      </dsp:nvSpPr>
      <dsp:spPr>
        <a:xfrm>
          <a:off x="5070614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70614" y="380021"/>
        <a:ext cx="248021" cy="248689"/>
      </dsp:txXfrm>
    </dsp:sp>
    <dsp:sp modelId="{542E2816-7589-4E14-92FD-35CF526BC9DB}">
      <dsp:nvSpPr>
        <dsp:cNvPr id="0" name=""/>
        <dsp:cNvSpPr/>
      </dsp:nvSpPr>
      <dsp:spPr>
        <a:xfrm>
          <a:off x="5592060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After the incubation, 200µL of alkaline DNS was added to the mixture.</a:t>
          </a:r>
          <a:endParaRPr lang="en-US" sz="800" kern="1200"/>
        </a:p>
      </dsp:txBody>
      <dsp:txXfrm>
        <a:off x="5621430" y="32345"/>
        <a:ext cx="1612562" cy="944041"/>
      </dsp:txXfrm>
    </dsp:sp>
    <dsp:sp modelId="{587A0B5F-535B-462F-AB4D-0975A324AB2C}">
      <dsp:nvSpPr>
        <dsp:cNvPr id="0" name=""/>
        <dsp:cNvSpPr/>
      </dsp:nvSpPr>
      <dsp:spPr>
        <a:xfrm>
          <a:off x="7410437" y="297124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410437" y="380021"/>
        <a:ext cx="248021" cy="248689"/>
      </dsp:txXfrm>
    </dsp:sp>
    <dsp:sp modelId="{6D5725E6-7C18-41D8-8A25-DC51F435AE06}">
      <dsp:nvSpPr>
        <dsp:cNvPr id="0" name=""/>
        <dsp:cNvSpPr/>
      </dsp:nvSpPr>
      <dsp:spPr>
        <a:xfrm>
          <a:off x="7931884" y="2975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mixture was further incubated at 90°C for 5 minutes.</a:t>
          </a:r>
          <a:endParaRPr lang="en-US" sz="800" kern="1200"/>
        </a:p>
      </dsp:txBody>
      <dsp:txXfrm>
        <a:off x="7961254" y="32345"/>
        <a:ext cx="1612562" cy="944041"/>
      </dsp:txXfrm>
    </dsp:sp>
    <dsp:sp modelId="{0432A3E5-BDF3-48F7-BCED-B2E08EBAA0BD}">
      <dsp:nvSpPr>
        <dsp:cNvPr id="0" name=""/>
        <dsp:cNvSpPr/>
      </dsp:nvSpPr>
      <dsp:spPr>
        <a:xfrm rot="5400000">
          <a:off x="8590377" y="1122748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8643191" y="1152832"/>
        <a:ext cx="248689" cy="248021"/>
      </dsp:txXfrm>
    </dsp:sp>
    <dsp:sp modelId="{23615268-411C-4653-A69A-B9398E9612A2}">
      <dsp:nvSpPr>
        <dsp:cNvPr id="0" name=""/>
        <dsp:cNvSpPr/>
      </dsp:nvSpPr>
      <dsp:spPr>
        <a:xfrm>
          <a:off x="7931884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Next, 200µL of 50mM sodium acetate buffer with pH 4.8 was added to the mixture.</a:t>
          </a:r>
          <a:endParaRPr lang="en-US" sz="800" kern="1200"/>
        </a:p>
      </dsp:txBody>
      <dsp:txXfrm>
        <a:off x="7961254" y="1703648"/>
        <a:ext cx="1612562" cy="944041"/>
      </dsp:txXfrm>
    </dsp:sp>
    <dsp:sp modelId="{38E9B7AD-58ED-4A6B-B0D3-32A000D412CD}">
      <dsp:nvSpPr>
        <dsp:cNvPr id="0" name=""/>
        <dsp:cNvSpPr/>
      </dsp:nvSpPr>
      <dsp:spPr>
        <a:xfrm rot="10800000">
          <a:off x="7430493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7536788" y="2051324"/>
        <a:ext cx="248021" cy="248689"/>
      </dsp:txXfrm>
    </dsp:sp>
    <dsp:sp modelId="{E873D5CA-2E28-4FBE-939A-33937228AC4D}">
      <dsp:nvSpPr>
        <dsp:cNvPr id="0" name=""/>
        <dsp:cNvSpPr/>
      </dsp:nvSpPr>
      <dsp:spPr>
        <a:xfrm>
          <a:off x="5592060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A blank was prepared with 50µL of distilled water in place of sucrose.</a:t>
          </a:r>
          <a:endParaRPr lang="en-US" sz="800" kern="1200"/>
        </a:p>
      </dsp:txBody>
      <dsp:txXfrm>
        <a:off x="5621430" y="1703648"/>
        <a:ext cx="1612562" cy="944041"/>
      </dsp:txXfrm>
    </dsp:sp>
    <dsp:sp modelId="{A4CA0D8B-2F4D-4F47-B37A-E43FE63026EC}">
      <dsp:nvSpPr>
        <dsp:cNvPr id="0" name=""/>
        <dsp:cNvSpPr/>
      </dsp:nvSpPr>
      <dsp:spPr>
        <a:xfrm rot="10800000">
          <a:off x="5090669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196964" y="2051324"/>
        <a:ext cx="248021" cy="248689"/>
      </dsp:txXfrm>
    </dsp:sp>
    <dsp:sp modelId="{B84FBAB6-A212-4F96-807F-707C876031BE}">
      <dsp:nvSpPr>
        <dsp:cNvPr id="0" name=""/>
        <dsp:cNvSpPr/>
      </dsp:nvSpPr>
      <dsp:spPr>
        <a:xfrm>
          <a:off x="3252236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absorbance readings of all the samples were taken at 540nm using a spectrophotometer.</a:t>
          </a:r>
          <a:endParaRPr lang="en-US" sz="800" kern="1200"/>
        </a:p>
      </dsp:txBody>
      <dsp:txXfrm>
        <a:off x="3281606" y="1703648"/>
        <a:ext cx="1612562" cy="944041"/>
      </dsp:txXfrm>
    </dsp:sp>
    <dsp:sp modelId="{32510ADC-4199-4176-AA3B-54565741210D}">
      <dsp:nvSpPr>
        <dsp:cNvPr id="0" name=""/>
        <dsp:cNvSpPr/>
      </dsp:nvSpPr>
      <dsp:spPr>
        <a:xfrm rot="10800000">
          <a:off x="2750846" y="1968427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857141" y="2051324"/>
        <a:ext cx="248021" cy="248689"/>
      </dsp:txXfrm>
    </dsp:sp>
    <dsp:sp modelId="{21192603-3D39-409C-9152-3AC4D49A9603}">
      <dsp:nvSpPr>
        <dsp:cNvPr id="0" name=""/>
        <dsp:cNvSpPr/>
      </dsp:nvSpPr>
      <dsp:spPr>
        <a:xfrm>
          <a:off x="912413" y="1674278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Lineweaver-Burk plot was plotted for all three cases.</a:t>
          </a:r>
          <a:endParaRPr lang="en-US" sz="800" kern="1200"/>
        </a:p>
      </dsp:txBody>
      <dsp:txXfrm>
        <a:off x="941783" y="1703648"/>
        <a:ext cx="1612562" cy="944041"/>
      </dsp:txXfrm>
    </dsp:sp>
    <dsp:sp modelId="{1F96AD75-1A43-4BCF-B6FA-2A4DB6F5CAEF}">
      <dsp:nvSpPr>
        <dsp:cNvPr id="0" name=""/>
        <dsp:cNvSpPr/>
      </dsp:nvSpPr>
      <dsp:spPr>
        <a:xfrm rot="5400000">
          <a:off x="1570906" y="279405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623720" y="2824134"/>
        <a:ext cx="248689" cy="248021"/>
      </dsp:txXfrm>
    </dsp:sp>
    <dsp:sp modelId="{00EDB643-44D3-46A0-9F31-6F86684CEC61}">
      <dsp:nvSpPr>
        <dsp:cNvPr id="0" name=""/>
        <dsp:cNvSpPr/>
      </dsp:nvSpPr>
      <dsp:spPr>
        <a:xfrm>
          <a:off x="912413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equipment used, such as the spectrophotometer, water bath, cuvettes, pipettes and tips, and Eppendorfs, were properly cleaned and maintained before and after use.</a:t>
          </a:r>
          <a:endParaRPr lang="en-US" sz="800" kern="1200"/>
        </a:p>
      </dsp:txBody>
      <dsp:txXfrm>
        <a:off x="941783" y="3374950"/>
        <a:ext cx="1612562" cy="944041"/>
      </dsp:txXfrm>
    </dsp:sp>
    <dsp:sp modelId="{D042202D-C908-4A94-8965-A5CFB060C9B4}">
      <dsp:nvSpPr>
        <dsp:cNvPr id="0" name=""/>
        <dsp:cNvSpPr/>
      </dsp:nvSpPr>
      <dsp:spPr>
        <a:xfrm>
          <a:off x="2730790" y="3639730"/>
          <a:ext cx="354316" cy="414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30790" y="3722627"/>
        <a:ext cx="248021" cy="248689"/>
      </dsp:txXfrm>
    </dsp:sp>
    <dsp:sp modelId="{6BCF9289-54F4-4764-9C27-C49B769C60C8}">
      <dsp:nvSpPr>
        <dsp:cNvPr id="0" name=""/>
        <dsp:cNvSpPr/>
      </dsp:nvSpPr>
      <dsp:spPr>
        <a:xfrm>
          <a:off x="3252236" y="3345580"/>
          <a:ext cx="1671302" cy="1002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The reagents used, including 1M sucrose solution, alkaline DNS, 50mM sodium acetate buffer with pH 4.8, 100IU/ml invertase enzyme, CuSO4 (two concentrations), and distilled water, were of high quality and freshly prepared.</a:t>
          </a:r>
          <a:endParaRPr lang="en-US" sz="800" kern="1200"/>
        </a:p>
      </dsp:txBody>
      <dsp:txXfrm>
        <a:off x="3281606" y="3374950"/>
        <a:ext cx="1612562" cy="944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BC09-6C1C-4ACF-F444-A69D02FD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B099-D810-ED01-0AE7-472511AB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55765-1CA9-6CEB-D8F3-3C82A4A5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6B15-41E3-0611-3C99-7ACBF759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38B8-B20A-FDA1-3426-BB642750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76C1-71AB-83D8-E00B-2CF094D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C0953-CC53-E917-C5AF-1E4A0E74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2C23-FF44-9062-EB78-DF029712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94BB-A36C-3838-AD7F-6AF3D87D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5E41-4F50-7491-A34B-85FB75E8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6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EE86C-D066-4171-B3BB-A7D13350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17DD-A2B2-3FA5-A6E8-F6107520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746F-C8AA-3FA9-87FE-86858FED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8F54-DCF9-2E42-72CA-F9C21CD7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7C44-A7B4-53B5-F668-F922118C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BC10-4681-02DD-9986-F2CCC00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B291-93CB-679C-56CD-77C79776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467E-7B3E-E9B5-B51C-E39D6C6B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9E6A-DE0D-52DD-80BB-4E41BFCC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D3BC-6A0D-AD87-8D48-5F0A659A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2E0-694F-E090-2F7C-F34B5957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88D9-3DC0-1511-DD9A-C0A1532C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72E1-3E76-C915-AEFB-F63F21B9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223B-7552-3E96-9772-72E6E24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7E4C-6B6D-B1BA-5B11-81FFCFE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1F9B-92A6-5083-8754-589899D5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EA1E-2953-B6C5-3A83-48B4FD7B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25088-DF76-9552-30DD-5969927CC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2C0E-C572-6CF5-A327-818AE645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9836-2034-2530-1FDE-B5D38945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332A-D278-0A3B-4F6D-6B1EDC4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0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D3CE-0BCE-28D0-C1B6-6096241F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CD057-233F-2CBB-AE9B-A4F938F2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FC89C-3F71-5042-3C91-3A1810E6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43835-8C1B-1DC0-E9A1-10B2F361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DC058-995E-3D9C-9C5D-37E8E562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DC54F-15F3-9EDA-CF36-A5E65A6B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8928C-803E-2749-C28A-DB7BF07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C787C-F0A8-A32F-2189-B2A877B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ECB-E14D-6F86-841E-E2224D96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37D8D-27C8-3AE6-45FD-43B40E1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EFB0-B212-3433-B06E-640D94D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60CC0-213A-52C2-9B9C-92B5A1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994ED-8557-422F-EBE8-C654B2E3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5D9A-620E-65A2-AD14-B15B0C6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1490C-CC61-33FA-5719-7455B55D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D92-AA0A-F5E9-9063-5D75BAE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254B-562C-825E-AB23-40AD4517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6792-C8C4-1EBA-5BC7-C6412B8F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CC86-0CCF-AE60-CFFB-84F5DE44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4DEE-5C7C-CB3C-7FA3-BA25373E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E9416-1546-0B08-C21E-8D76206C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73B7-DB4E-881D-F6C0-D608C2E3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6E7A2-A493-39B4-CA14-78256E8A0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0897C-76F4-CC36-90B8-E64DA2BF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FD3E4-D277-2873-3915-7BA49659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8F1E-A3B0-8425-1691-00E07869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C588-6B25-819C-B80E-520DE4B4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143C8-D258-25C9-8724-146604B0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C003-3D25-0545-9E0F-651DEBAC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35AF-2126-9117-B1A2-F8FF8C290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4433-6AD0-442D-A9E3-C5665FEEE32B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58A0-C22C-9723-5E74-54555C2F8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5A81-F996-B4BB-6E48-D46B9E3A9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746-B73E-40F3-A380-05502F7AC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0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1A65-1A35-81EE-5C0F-9FAA0976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b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76AB1-D4E1-A04C-654F-1B0F979B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Kinetic Characterization of the enzyme and study of substrate inhibition</a:t>
            </a:r>
            <a:endParaRPr lang="en-IN" sz="48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84E29-0316-5610-A603-75990BC5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2"/>
            <a:ext cx="9795637" cy="174294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0000"/>
                </a:solidFill>
              </a:rPr>
              <a:t>Laxman Manjhi 2019BB10034</a:t>
            </a:r>
          </a:p>
          <a:p>
            <a:r>
              <a:rPr lang="en-IN">
                <a:solidFill>
                  <a:srgbClr val="000000"/>
                </a:solidFill>
              </a:rPr>
              <a:t>Ratnesh Kumar Sharma 2019BB10047</a:t>
            </a:r>
          </a:p>
        </p:txBody>
      </p:sp>
    </p:spTree>
    <p:extLst>
      <p:ext uri="{BB962C8B-B14F-4D97-AF65-F5344CB8AC3E}">
        <p14:creationId xmlns:p14="http://schemas.microsoft.com/office/powerpoint/2010/main" val="425789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C4D6-1E1A-F551-EC24-1EF67D52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/>
              <a:t>With Inhibitor (10mM)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2EFBB-97F2-2EBD-0E21-3668B2B8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41317"/>
              </p:ext>
            </p:extLst>
          </p:nvPr>
        </p:nvGraphicFramePr>
        <p:xfrm>
          <a:off x="547688" y="2389699"/>
          <a:ext cx="11093455" cy="3645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855">
                  <a:extLst>
                    <a:ext uri="{9D8B030D-6E8A-4147-A177-3AD203B41FA5}">
                      <a16:colId xmlns:a16="http://schemas.microsoft.com/office/drawing/2014/main" val="646375713"/>
                    </a:ext>
                  </a:extLst>
                </a:gridCol>
                <a:gridCol w="1019529">
                  <a:extLst>
                    <a:ext uri="{9D8B030D-6E8A-4147-A177-3AD203B41FA5}">
                      <a16:colId xmlns:a16="http://schemas.microsoft.com/office/drawing/2014/main" val="3194562695"/>
                    </a:ext>
                  </a:extLst>
                </a:gridCol>
                <a:gridCol w="1129612">
                  <a:extLst>
                    <a:ext uri="{9D8B030D-6E8A-4147-A177-3AD203B41FA5}">
                      <a16:colId xmlns:a16="http://schemas.microsoft.com/office/drawing/2014/main" val="1966833729"/>
                    </a:ext>
                  </a:extLst>
                </a:gridCol>
                <a:gridCol w="884044">
                  <a:extLst>
                    <a:ext uri="{9D8B030D-6E8A-4147-A177-3AD203B41FA5}">
                      <a16:colId xmlns:a16="http://schemas.microsoft.com/office/drawing/2014/main" val="4279200004"/>
                    </a:ext>
                  </a:extLst>
                </a:gridCol>
                <a:gridCol w="754204">
                  <a:extLst>
                    <a:ext uri="{9D8B030D-6E8A-4147-A177-3AD203B41FA5}">
                      <a16:colId xmlns:a16="http://schemas.microsoft.com/office/drawing/2014/main" val="3916571213"/>
                    </a:ext>
                  </a:extLst>
                </a:gridCol>
                <a:gridCol w="1259453">
                  <a:extLst>
                    <a:ext uri="{9D8B030D-6E8A-4147-A177-3AD203B41FA5}">
                      <a16:colId xmlns:a16="http://schemas.microsoft.com/office/drawing/2014/main" val="3038217623"/>
                    </a:ext>
                  </a:extLst>
                </a:gridCol>
                <a:gridCol w="999772">
                  <a:extLst>
                    <a:ext uri="{9D8B030D-6E8A-4147-A177-3AD203B41FA5}">
                      <a16:colId xmlns:a16="http://schemas.microsoft.com/office/drawing/2014/main" val="360542483"/>
                    </a:ext>
                  </a:extLst>
                </a:gridCol>
                <a:gridCol w="974368">
                  <a:extLst>
                    <a:ext uri="{9D8B030D-6E8A-4147-A177-3AD203B41FA5}">
                      <a16:colId xmlns:a16="http://schemas.microsoft.com/office/drawing/2014/main" val="1034485387"/>
                    </a:ext>
                  </a:extLst>
                </a:gridCol>
                <a:gridCol w="1180419">
                  <a:extLst>
                    <a:ext uri="{9D8B030D-6E8A-4147-A177-3AD203B41FA5}">
                      <a16:colId xmlns:a16="http://schemas.microsoft.com/office/drawing/2014/main" val="987418265"/>
                    </a:ext>
                  </a:extLst>
                </a:gridCol>
                <a:gridCol w="841705">
                  <a:extLst>
                    <a:ext uri="{9D8B030D-6E8A-4147-A177-3AD203B41FA5}">
                      <a16:colId xmlns:a16="http://schemas.microsoft.com/office/drawing/2014/main" val="1885366559"/>
                    </a:ext>
                  </a:extLst>
                </a:gridCol>
                <a:gridCol w="765494">
                  <a:extLst>
                    <a:ext uri="{9D8B030D-6E8A-4147-A177-3AD203B41FA5}">
                      <a16:colId xmlns:a16="http://schemas.microsoft.com/office/drawing/2014/main" val="1491460313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Set 3 (Inh 2)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With Inhibitor (10mM)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1064171331"/>
                  </a:ext>
                </a:extLst>
              </a:tr>
              <a:tr h="72665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Abs. for C2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100" u="none" strike="noStrike">
                          <a:effectLst/>
                        </a:rPr>
                        <a:t>ε (mM^-1 cm^-1</a:t>
                      </a:r>
                      <a:endParaRPr lang="el-G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l (cm)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Df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C2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C1-C1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t (min)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v = </a:t>
                      </a:r>
                      <a:r>
                        <a:rPr lang="el-GR" sz="2100" u="none" strike="noStrike">
                          <a:effectLst/>
                        </a:rPr>
                        <a:t>Δ</a:t>
                      </a:r>
                      <a:r>
                        <a:rPr lang="en-IN" sz="2100" u="none" strike="noStrike">
                          <a:effectLst/>
                        </a:rPr>
                        <a:t>C/t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1/[S]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1/V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1157692160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4057439736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1.056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9.79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257724928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4.085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19.18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1161844065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0.023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1.620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29.68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1470748216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0.423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39.92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3208289388"/>
                  </a:ext>
                </a:extLst>
              </a:tr>
              <a:tr h="37439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-0.003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-0.211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50.04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0" marR="11290" marT="11290" marB="0" anchor="b"/>
                </a:tc>
                <a:extLst>
                  <a:ext uri="{0D108BD9-81ED-4DB2-BD59-A6C34878D82A}">
                    <a16:rowId xmlns:a16="http://schemas.microsoft.com/office/drawing/2014/main" val="28372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0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432E76E-42F1-36BB-E5E7-A43730EC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29796"/>
              </p:ext>
            </p:extLst>
          </p:nvPr>
        </p:nvGraphicFramePr>
        <p:xfrm>
          <a:off x="3648075" y="1114425"/>
          <a:ext cx="6524625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79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F6BB0-6453-6C26-3D99-58AC3469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2CF3EEA-C504-0339-CEFA-C042492DE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67" r="-2" b="10266"/>
          <a:stretch/>
        </p:blipFill>
        <p:spPr>
          <a:xfrm>
            <a:off x="2873908" y="1411079"/>
            <a:ext cx="6439588" cy="2517919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559E1-8E85-BB77-2F1F-6B12BBC18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84A91-9B60-0EEB-42D2-74F47C44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9532FDA-7EE9-00DB-2400-AE4896E41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04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80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2957F810-B459-6441-04AA-E0838A0C4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3ABE2-3610-01A9-9EBE-B54531D2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Procedure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0C0FC6B-7050-40B2-9EC1-780792B36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980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738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BF90-9E90-F6E5-4F27-F628424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Observation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4F48EA-E144-0110-142D-606169FDE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9879"/>
              </p:ext>
            </p:extLst>
          </p:nvPr>
        </p:nvGraphicFramePr>
        <p:xfrm>
          <a:off x="1213101" y="2199071"/>
          <a:ext cx="9789741" cy="4019827"/>
        </p:xfrm>
        <a:graphic>
          <a:graphicData uri="http://schemas.openxmlformats.org/drawingml/2006/table">
            <a:tbl>
              <a:tblPr firstRow="1" bandRow="1"/>
              <a:tblGrid>
                <a:gridCol w="2612001">
                  <a:extLst>
                    <a:ext uri="{9D8B030D-6E8A-4147-A177-3AD203B41FA5}">
                      <a16:colId xmlns:a16="http://schemas.microsoft.com/office/drawing/2014/main" val="1282577061"/>
                    </a:ext>
                  </a:extLst>
                </a:gridCol>
                <a:gridCol w="2495836">
                  <a:extLst>
                    <a:ext uri="{9D8B030D-6E8A-4147-A177-3AD203B41FA5}">
                      <a16:colId xmlns:a16="http://schemas.microsoft.com/office/drawing/2014/main" val="3024734768"/>
                    </a:ext>
                  </a:extLst>
                </a:gridCol>
                <a:gridCol w="2340952">
                  <a:extLst>
                    <a:ext uri="{9D8B030D-6E8A-4147-A177-3AD203B41FA5}">
                      <a16:colId xmlns:a16="http://schemas.microsoft.com/office/drawing/2014/main" val="3943016216"/>
                    </a:ext>
                  </a:extLst>
                </a:gridCol>
                <a:gridCol w="2340952">
                  <a:extLst>
                    <a:ext uri="{9D8B030D-6E8A-4147-A177-3AD203B41FA5}">
                      <a16:colId xmlns:a16="http://schemas.microsoft.com/office/drawing/2014/main" val="3306174545"/>
                    </a:ext>
                  </a:extLst>
                </a:gridCol>
              </a:tblGrid>
              <a:tr h="57426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conc.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1 (water)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2 (Inh 1)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3 (Inh 2)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30483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507495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62548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346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75159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11932"/>
                  </a:ext>
                </a:extLst>
              </a:tr>
              <a:tr h="57426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  <a:endParaRPr lang="en-IN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62" marR="18862" marT="188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41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B4544-4CB9-FEAA-7CFC-014090B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Reaction rate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4B1C3-07DC-09D3-5D15-1232CE99E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379907"/>
              </p:ext>
            </p:extLst>
          </p:nvPr>
        </p:nvGraphicFramePr>
        <p:xfrm>
          <a:off x="1650104" y="1966293"/>
          <a:ext cx="8891795" cy="44521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05187">
                  <a:extLst>
                    <a:ext uri="{9D8B030D-6E8A-4147-A177-3AD203B41FA5}">
                      <a16:colId xmlns:a16="http://schemas.microsoft.com/office/drawing/2014/main" val="3523463554"/>
                    </a:ext>
                  </a:extLst>
                </a:gridCol>
                <a:gridCol w="988814">
                  <a:extLst>
                    <a:ext uri="{9D8B030D-6E8A-4147-A177-3AD203B41FA5}">
                      <a16:colId xmlns:a16="http://schemas.microsoft.com/office/drawing/2014/main" val="3808479021"/>
                    </a:ext>
                  </a:extLst>
                </a:gridCol>
                <a:gridCol w="1361313">
                  <a:extLst>
                    <a:ext uri="{9D8B030D-6E8A-4147-A177-3AD203B41FA5}">
                      <a16:colId xmlns:a16="http://schemas.microsoft.com/office/drawing/2014/main" val="2457234859"/>
                    </a:ext>
                  </a:extLst>
                </a:gridCol>
                <a:gridCol w="905505">
                  <a:extLst>
                    <a:ext uri="{9D8B030D-6E8A-4147-A177-3AD203B41FA5}">
                      <a16:colId xmlns:a16="http://schemas.microsoft.com/office/drawing/2014/main" val="1462699422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1654693401"/>
                    </a:ext>
                  </a:extLst>
                </a:gridCol>
                <a:gridCol w="940943">
                  <a:extLst>
                    <a:ext uri="{9D8B030D-6E8A-4147-A177-3AD203B41FA5}">
                      <a16:colId xmlns:a16="http://schemas.microsoft.com/office/drawing/2014/main" val="2412412763"/>
                    </a:ext>
                  </a:extLst>
                </a:gridCol>
                <a:gridCol w="1031794">
                  <a:extLst>
                    <a:ext uri="{9D8B030D-6E8A-4147-A177-3AD203B41FA5}">
                      <a16:colId xmlns:a16="http://schemas.microsoft.com/office/drawing/2014/main" val="4010958554"/>
                    </a:ext>
                  </a:extLst>
                </a:gridCol>
                <a:gridCol w="940943">
                  <a:extLst>
                    <a:ext uri="{9D8B030D-6E8A-4147-A177-3AD203B41FA5}">
                      <a16:colId xmlns:a16="http://schemas.microsoft.com/office/drawing/2014/main" val="84503946"/>
                    </a:ext>
                  </a:extLst>
                </a:gridCol>
                <a:gridCol w="940943">
                  <a:extLst>
                    <a:ext uri="{9D8B030D-6E8A-4147-A177-3AD203B41FA5}">
                      <a16:colId xmlns:a16="http://schemas.microsoft.com/office/drawing/2014/main" val="3227216130"/>
                    </a:ext>
                  </a:extLst>
                </a:gridCol>
              </a:tblGrid>
              <a:tr h="170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</a:rPr>
                        <a:t>Set 1 (water)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673281140"/>
                  </a:ext>
                </a:extLst>
              </a:tr>
              <a:tr h="1834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Abs. for C2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000" u="none" strike="noStrike">
                          <a:effectLst/>
                        </a:rPr>
                        <a:t>ε (mM^-1 cm^-1</a:t>
                      </a:r>
                      <a:endParaRPr lang="el-G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 (cm)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C2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C1-C1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 (min)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 = </a:t>
                      </a:r>
                      <a:r>
                        <a:rPr lang="el-GR" sz="1000" u="none" strike="noStrike">
                          <a:effectLst/>
                        </a:rPr>
                        <a:t>Δ</a:t>
                      </a:r>
                      <a:r>
                        <a:rPr lang="en-IN" sz="1000" u="none" strike="noStrike">
                          <a:effectLst/>
                        </a:rPr>
                        <a:t>C/t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623025693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18105290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2.113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2566727187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2810309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3232557354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2.465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2103947055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3.028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2020864876"/>
                  </a:ext>
                </a:extLst>
              </a:tr>
              <a:tr h="164766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04097867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</a:rPr>
                        <a:t>Set 2 (</a:t>
                      </a:r>
                      <a:r>
                        <a:rPr lang="en-IN" sz="1000" b="1" u="none" strike="noStrike" dirty="0" err="1">
                          <a:effectLst/>
                        </a:rPr>
                        <a:t>Inh</a:t>
                      </a:r>
                      <a:r>
                        <a:rPr lang="en-IN" sz="1000" b="1" u="none" strike="noStrike" dirty="0">
                          <a:effectLst/>
                        </a:rPr>
                        <a:t> 1)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80197927"/>
                  </a:ext>
                </a:extLst>
              </a:tr>
              <a:tr h="1834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Abs. for C2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000" u="none" strike="noStrike">
                          <a:effectLst/>
                        </a:rPr>
                        <a:t>ε (mM^-1 cm^-1</a:t>
                      </a:r>
                      <a:endParaRPr lang="el-G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 (cm)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C2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C1-C1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 (min)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 = </a:t>
                      </a:r>
                      <a:r>
                        <a:rPr lang="el-GR" sz="1000" u="none" strike="noStrike">
                          <a:effectLst/>
                        </a:rPr>
                        <a:t>Δ</a:t>
                      </a:r>
                      <a:r>
                        <a:rPr lang="en-IN" sz="1000" u="none" strike="noStrike">
                          <a:effectLst/>
                        </a:rPr>
                        <a:t>C/t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3852209660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54199215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699510299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14045805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600831024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4.577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650313083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4.859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95189281"/>
                  </a:ext>
                </a:extLst>
              </a:tr>
              <a:tr h="164766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219230272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</a:rPr>
                        <a:t>Set 3 (</a:t>
                      </a:r>
                      <a:r>
                        <a:rPr lang="en-IN" sz="1000" b="1" u="none" strike="noStrike" dirty="0" err="1">
                          <a:effectLst/>
                        </a:rPr>
                        <a:t>Inh</a:t>
                      </a:r>
                      <a:r>
                        <a:rPr lang="en-IN" sz="1000" b="1" u="none" strike="noStrike" dirty="0">
                          <a:effectLst/>
                        </a:rPr>
                        <a:t> 2)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2318798352"/>
                  </a:ext>
                </a:extLst>
              </a:tr>
              <a:tr h="18346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Abs. for C2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000" u="none" strike="noStrike">
                          <a:effectLst/>
                        </a:rPr>
                        <a:t>ε (mM^-1 cm^-1</a:t>
                      </a:r>
                      <a:endParaRPr lang="el-G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 (cm)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C2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C1-C1 (mM)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 (min)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 = </a:t>
                      </a:r>
                      <a:r>
                        <a:rPr lang="el-GR" sz="1000" u="none" strike="noStrike">
                          <a:effectLst/>
                        </a:rPr>
                        <a:t>Δ</a:t>
                      </a:r>
                      <a:r>
                        <a:rPr lang="en-IN" sz="1000" u="none" strike="noStrike">
                          <a:effectLst/>
                        </a:rPr>
                        <a:t>C/t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775938251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3054491763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46122639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4.085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19.18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3204433542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1.620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29.68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881176484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4251875786"/>
                  </a:ext>
                </a:extLst>
              </a:tr>
              <a:tr h="170108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-0.003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-0.211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50.04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4" marR="4524" marT="4524" marB="0" anchor="b"/>
                </a:tc>
                <a:extLst>
                  <a:ext uri="{0D108BD9-81ED-4DB2-BD59-A6C34878D82A}">
                    <a16:rowId xmlns:a16="http://schemas.microsoft.com/office/drawing/2014/main" val="11534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124E1-6FCF-73F5-BACE-0C1F6932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/>
              <a:t>Without Inhibitor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FE0035-A9A5-46D4-3558-0F9929797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17767"/>
              </p:ext>
            </p:extLst>
          </p:nvPr>
        </p:nvGraphicFramePr>
        <p:xfrm>
          <a:off x="547688" y="2438887"/>
          <a:ext cx="11093457" cy="3547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466">
                  <a:extLst>
                    <a:ext uri="{9D8B030D-6E8A-4147-A177-3AD203B41FA5}">
                      <a16:colId xmlns:a16="http://schemas.microsoft.com/office/drawing/2014/main" val="4030770963"/>
                    </a:ext>
                  </a:extLst>
                </a:gridCol>
                <a:gridCol w="1123846">
                  <a:extLst>
                    <a:ext uri="{9D8B030D-6E8A-4147-A177-3AD203B41FA5}">
                      <a16:colId xmlns:a16="http://schemas.microsoft.com/office/drawing/2014/main" val="218788587"/>
                    </a:ext>
                  </a:extLst>
                </a:gridCol>
                <a:gridCol w="1291380">
                  <a:extLst>
                    <a:ext uri="{9D8B030D-6E8A-4147-A177-3AD203B41FA5}">
                      <a16:colId xmlns:a16="http://schemas.microsoft.com/office/drawing/2014/main" val="4275693512"/>
                    </a:ext>
                  </a:extLst>
                </a:gridCol>
                <a:gridCol w="860187">
                  <a:extLst>
                    <a:ext uri="{9D8B030D-6E8A-4147-A177-3AD203B41FA5}">
                      <a16:colId xmlns:a16="http://schemas.microsoft.com/office/drawing/2014/main" val="554995616"/>
                    </a:ext>
                  </a:extLst>
                </a:gridCol>
                <a:gridCol w="733851">
                  <a:extLst>
                    <a:ext uri="{9D8B030D-6E8A-4147-A177-3AD203B41FA5}">
                      <a16:colId xmlns:a16="http://schemas.microsoft.com/office/drawing/2014/main" val="1784942400"/>
                    </a:ext>
                  </a:extLst>
                </a:gridCol>
                <a:gridCol w="1225466">
                  <a:extLst>
                    <a:ext uri="{9D8B030D-6E8A-4147-A177-3AD203B41FA5}">
                      <a16:colId xmlns:a16="http://schemas.microsoft.com/office/drawing/2014/main" val="3013779878"/>
                    </a:ext>
                  </a:extLst>
                </a:gridCol>
                <a:gridCol w="972793">
                  <a:extLst>
                    <a:ext uri="{9D8B030D-6E8A-4147-A177-3AD203B41FA5}">
                      <a16:colId xmlns:a16="http://schemas.microsoft.com/office/drawing/2014/main" val="3570798694"/>
                    </a:ext>
                  </a:extLst>
                </a:gridCol>
                <a:gridCol w="948074">
                  <a:extLst>
                    <a:ext uri="{9D8B030D-6E8A-4147-A177-3AD203B41FA5}">
                      <a16:colId xmlns:a16="http://schemas.microsoft.com/office/drawing/2014/main" val="1652976530"/>
                    </a:ext>
                  </a:extLst>
                </a:gridCol>
                <a:gridCol w="1148565">
                  <a:extLst>
                    <a:ext uri="{9D8B030D-6E8A-4147-A177-3AD203B41FA5}">
                      <a16:colId xmlns:a16="http://schemas.microsoft.com/office/drawing/2014/main" val="2433801115"/>
                    </a:ext>
                  </a:extLst>
                </a:gridCol>
                <a:gridCol w="818992">
                  <a:extLst>
                    <a:ext uri="{9D8B030D-6E8A-4147-A177-3AD203B41FA5}">
                      <a16:colId xmlns:a16="http://schemas.microsoft.com/office/drawing/2014/main" val="1825494622"/>
                    </a:ext>
                  </a:extLst>
                </a:gridCol>
                <a:gridCol w="744837">
                  <a:extLst>
                    <a:ext uri="{9D8B030D-6E8A-4147-A177-3AD203B41FA5}">
                      <a16:colId xmlns:a16="http://schemas.microsoft.com/office/drawing/2014/main" val="2246145037"/>
                    </a:ext>
                  </a:extLst>
                </a:gridCol>
              </a:tblGrid>
              <a:tr h="654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Set 1 (water)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 Without Inhibitor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3360461751"/>
                  </a:ext>
                </a:extLst>
              </a:tr>
              <a:tr h="707046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Abs. for C2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100" u="none" strike="noStrike">
                          <a:effectLst/>
                        </a:rPr>
                        <a:t>ε (mM^-1 cm^-1</a:t>
                      </a:r>
                      <a:endParaRPr lang="el-G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l (cm)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Df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C2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C1-C1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t (min)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v = </a:t>
                      </a:r>
                      <a:r>
                        <a:rPr lang="el-GR" sz="2100" u="none" strike="noStrike">
                          <a:effectLst/>
                        </a:rPr>
                        <a:t>Δ</a:t>
                      </a:r>
                      <a:r>
                        <a:rPr lang="en-IN" sz="2100" u="none" strike="noStrike">
                          <a:effectLst/>
                        </a:rPr>
                        <a:t>C/t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1/[S]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1/V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158221726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3692480379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2.113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9.58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0.104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1361568110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0.033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2.324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19.54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0.010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0.051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2679621114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0.018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1.268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29.75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0.007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0.034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1854705774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0.035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2.465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198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39.51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0.005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0.025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1878926826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0.043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3.028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247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49.39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86" marR="10986" marT="10986" marB="0" anchor="b"/>
                </a:tc>
                <a:extLst>
                  <a:ext uri="{0D108BD9-81ED-4DB2-BD59-A6C34878D82A}">
                    <a16:rowId xmlns:a16="http://schemas.microsoft.com/office/drawing/2014/main" val="105726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0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DBC4E5-C198-C1BF-72C1-8CF47EA69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758893"/>
              </p:ext>
            </p:extLst>
          </p:nvPr>
        </p:nvGraphicFramePr>
        <p:xfrm>
          <a:off x="3734938" y="1289713"/>
          <a:ext cx="5791199" cy="407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4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1D54-A0F1-608F-21CB-E87867B6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/>
              <a:t>With Inhibitor (1mM)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3BF193-8C10-44B8-1256-452F1A8CC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422983"/>
              </p:ext>
            </p:extLst>
          </p:nvPr>
        </p:nvGraphicFramePr>
        <p:xfrm>
          <a:off x="547688" y="2298140"/>
          <a:ext cx="11093455" cy="3828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403">
                  <a:extLst>
                    <a:ext uri="{9D8B030D-6E8A-4147-A177-3AD203B41FA5}">
                      <a16:colId xmlns:a16="http://schemas.microsoft.com/office/drawing/2014/main" val="3701667576"/>
                    </a:ext>
                  </a:extLst>
                </a:gridCol>
                <a:gridCol w="1121348">
                  <a:extLst>
                    <a:ext uri="{9D8B030D-6E8A-4147-A177-3AD203B41FA5}">
                      <a16:colId xmlns:a16="http://schemas.microsoft.com/office/drawing/2014/main" val="3492507658"/>
                    </a:ext>
                  </a:extLst>
                </a:gridCol>
                <a:gridCol w="1288509">
                  <a:extLst>
                    <a:ext uri="{9D8B030D-6E8A-4147-A177-3AD203B41FA5}">
                      <a16:colId xmlns:a16="http://schemas.microsoft.com/office/drawing/2014/main" val="1058220466"/>
                    </a:ext>
                  </a:extLst>
                </a:gridCol>
                <a:gridCol w="858275">
                  <a:extLst>
                    <a:ext uri="{9D8B030D-6E8A-4147-A177-3AD203B41FA5}">
                      <a16:colId xmlns:a16="http://schemas.microsoft.com/office/drawing/2014/main" val="2801286433"/>
                    </a:ext>
                  </a:extLst>
                </a:gridCol>
                <a:gridCol w="732219">
                  <a:extLst>
                    <a:ext uri="{9D8B030D-6E8A-4147-A177-3AD203B41FA5}">
                      <a16:colId xmlns:a16="http://schemas.microsoft.com/office/drawing/2014/main" val="881597756"/>
                    </a:ext>
                  </a:extLst>
                </a:gridCol>
                <a:gridCol w="1222741">
                  <a:extLst>
                    <a:ext uri="{9D8B030D-6E8A-4147-A177-3AD203B41FA5}">
                      <a16:colId xmlns:a16="http://schemas.microsoft.com/office/drawing/2014/main" val="4219092251"/>
                    </a:ext>
                  </a:extLst>
                </a:gridCol>
                <a:gridCol w="970630">
                  <a:extLst>
                    <a:ext uri="{9D8B030D-6E8A-4147-A177-3AD203B41FA5}">
                      <a16:colId xmlns:a16="http://schemas.microsoft.com/office/drawing/2014/main" val="1735097730"/>
                    </a:ext>
                  </a:extLst>
                </a:gridCol>
                <a:gridCol w="945966">
                  <a:extLst>
                    <a:ext uri="{9D8B030D-6E8A-4147-A177-3AD203B41FA5}">
                      <a16:colId xmlns:a16="http://schemas.microsoft.com/office/drawing/2014/main" val="3626291792"/>
                    </a:ext>
                  </a:extLst>
                </a:gridCol>
                <a:gridCol w="1146012">
                  <a:extLst>
                    <a:ext uri="{9D8B030D-6E8A-4147-A177-3AD203B41FA5}">
                      <a16:colId xmlns:a16="http://schemas.microsoft.com/office/drawing/2014/main" val="238971861"/>
                    </a:ext>
                  </a:extLst>
                </a:gridCol>
                <a:gridCol w="817171">
                  <a:extLst>
                    <a:ext uri="{9D8B030D-6E8A-4147-A177-3AD203B41FA5}">
                      <a16:colId xmlns:a16="http://schemas.microsoft.com/office/drawing/2014/main" val="2761612084"/>
                    </a:ext>
                  </a:extLst>
                </a:gridCol>
                <a:gridCol w="743181">
                  <a:extLst>
                    <a:ext uri="{9D8B030D-6E8A-4147-A177-3AD203B41FA5}">
                      <a16:colId xmlns:a16="http://schemas.microsoft.com/office/drawing/2014/main" val="3313583095"/>
                    </a:ext>
                  </a:extLst>
                </a:gridCol>
              </a:tblGrid>
              <a:tr h="942239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Set 2 (Inh 1)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With Inhibitor (1mM)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2906771208"/>
                  </a:ext>
                </a:extLst>
              </a:tr>
              <a:tr h="705474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Abs. for C2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100" u="none" strike="noStrike">
                          <a:effectLst/>
                        </a:rPr>
                        <a:t>ε (mM^-1 cm^-1</a:t>
                      </a:r>
                      <a:endParaRPr lang="el-G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l (cm)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Df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C2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C1-C1 (mM)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t (min)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v = </a:t>
                      </a:r>
                      <a:r>
                        <a:rPr lang="el-GR" sz="2100" u="none" strike="noStrike">
                          <a:effectLst/>
                        </a:rPr>
                        <a:t>Δ</a:t>
                      </a:r>
                      <a:r>
                        <a:rPr lang="en-IN" sz="2100" u="none" strike="noStrike">
                          <a:effectLst/>
                        </a:rPr>
                        <a:t>C/t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1/[S] 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1/V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2596942638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1852169082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0.008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0.563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9.89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0.101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1735448830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0.011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0.775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99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19.85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0.010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0.050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1808295226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0.034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2.394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29.52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0.007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0.034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193718598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0.065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4.577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195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39.08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0.005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0.026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2941009951"/>
                  </a:ext>
                </a:extLst>
              </a:tr>
              <a:tr h="36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250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0.069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14.2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1000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4.859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245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49.03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0.004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effectLst/>
                        </a:rPr>
                        <a:t>0.020</a:t>
                      </a:r>
                      <a:endParaRPr lang="en-IN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" marR="10961" marT="10961" marB="0" anchor="b"/>
                </a:tc>
                <a:extLst>
                  <a:ext uri="{0D108BD9-81ED-4DB2-BD59-A6C34878D82A}">
                    <a16:rowId xmlns:a16="http://schemas.microsoft.com/office/drawing/2014/main" val="203077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07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F46B56-33F8-B138-5EB4-F75046570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65584"/>
              </p:ext>
            </p:extLst>
          </p:nvPr>
        </p:nvGraphicFramePr>
        <p:xfrm>
          <a:off x="643467" y="643468"/>
          <a:ext cx="9240039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7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1113</Words>
  <Application>Microsoft Office PowerPoint</Application>
  <PresentationFormat>Widescreen</PresentationFormat>
  <Paragraphs>486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Kinetic Characterization of the enzyme and study of substrate inhibition</vt:lpstr>
      <vt:lpstr>Background</vt:lpstr>
      <vt:lpstr>Procedure</vt:lpstr>
      <vt:lpstr>Observation</vt:lpstr>
      <vt:lpstr>Reaction rate calculation</vt:lpstr>
      <vt:lpstr>Without Inhibitor</vt:lpstr>
      <vt:lpstr>PowerPoint Presentation</vt:lpstr>
      <vt:lpstr>With Inhibitor (1mM)</vt:lpstr>
      <vt:lpstr>PowerPoint Presentation</vt:lpstr>
      <vt:lpstr>With Inhibitor (10mM)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Characterization of the enzyme and study of substrate inhibition</dc:title>
  <dc:creator>Ratnesh Sharma</dc:creator>
  <cp:lastModifiedBy>Ratnesh Sharma</cp:lastModifiedBy>
  <cp:revision>3</cp:revision>
  <dcterms:created xsi:type="dcterms:W3CDTF">2023-04-23T12:25:28Z</dcterms:created>
  <dcterms:modified xsi:type="dcterms:W3CDTF">2023-04-23T21:40:31Z</dcterms:modified>
</cp:coreProperties>
</file>