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1" r:id="rId3"/>
    <p:sldId id="272" r:id="rId4"/>
    <p:sldId id="273" r:id="rId5"/>
    <p:sldId id="259" r:id="rId6"/>
    <p:sldId id="260" r:id="rId7"/>
    <p:sldId id="269" r:id="rId8"/>
    <p:sldId id="261" r:id="rId9"/>
    <p:sldId id="275" r:id="rId10"/>
    <p:sldId id="274" r:id="rId11"/>
    <p:sldId id="262" r:id="rId12"/>
    <p:sldId id="270" r:id="rId13"/>
    <p:sldId id="263" r:id="rId14"/>
    <p:sldId id="277" r:id="rId15"/>
    <p:sldId id="268" r:id="rId16"/>
    <p:sldId id="276" r:id="rId17"/>
    <p:sldId id="278" r:id="rId18"/>
    <p:sldId id="279" r:id="rId19"/>
    <p:sldId id="264" r:id="rId20"/>
    <p:sldId id="266" r:id="rId21"/>
    <p:sldId id="281" r:id="rId22"/>
    <p:sldId id="280" r:id="rId23"/>
    <p:sldId id="2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3" d="100"/>
          <a:sy n="73" d="100"/>
        </p:scale>
        <p:origin x="-1254" y="126"/>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B1E7AA-C9A9-4643-89AE-0692AB3FA419}" type="datetimeFigureOut">
              <a:rPr lang="en-US" smtClean="0"/>
              <a:pPr/>
              <a:t>9/30/2020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5DB3C2-35E3-4FF3-8DDD-6BE5FDD48BE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TA Brown Book</a:t>
            </a:r>
          </a:p>
          <a:p>
            <a:r>
              <a:rPr lang="en-US" dirty="0" smtClean="0"/>
              <a:t>Also- Those who want to learn the detailed list</a:t>
            </a:r>
            <a:r>
              <a:rPr lang="en-US" baseline="0" dirty="0" smtClean="0"/>
              <a:t> of </a:t>
            </a:r>
            <a:r>
              <a:rPr lang="en-US" baseline="0" dirty="0" err="1" smtClean="0"/>
              <a:t>Dna</a:t>
            </a:r>
            <a:r>
              <a:rPr lang="en-US" baseline="0" dirty="0" smtClean="0"/>
              <a:t> isolation kits for isolation from various sources and their yield etc may refer https://www.labome.com/method/DNA-Extraction-and-Purification.html</a:t>
            </a:r>
            <a:endParaRPr lang="en-IN" dirty="0"/>
          </a:p>
        </p:txBody>
      </p:sp>
      <p:sp>
        <p:nvSpPr>
          <p:cNvPr id="4" name="Slide Number Placeholder 3"/>
          <p:cNvSpPr>
            <a:spLocks noGrp="1"/>
          </p:cNvSpPr>
          <p:nvPr>
            <p:ph type="sldNum" sz="quarter" idx="10"/>
          </p:nvPr>
        </p:nvSpPr>
        <p:spPr/>
        <p:txBody>
          <a:bodyPr/>
          <a:lstStyle/>
          <a:p>
            <a:fld id="{0B5DB3C2-35E3-4FF3-8DDD-6BE5FDD48BE6}"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FFPE</a:t>
            </a:r>
            <a:r>
              <a:rPr lang="en-IN" sz="1200" b="0" i="0" kern="1200" dirty="0" smtClean="0">
                <a:solidFill>
                  <a:schemeClr val="tx1"/>
                </a:solidFill>
                <a:latin typeface="+mn-lt"/>
                <a:ea typeface="+mn-ea"/>
                <a:cs typeface="+mn-cs"/>
              </a:rPr>
              <a:t> Tissues. Formalin-fixed paraffin-embedded</a:t>
            </a:r>
            <a:endParaRPr lang="en-IN" dirty="0"/>
          </a:p>
        </p:txBody>
      </p:sp>
      <p:sp>
        <p:nvSpPr>
          <p:cNvPr id="4" name="Slide Number Placeholder 3"/>
          <p:cNvSpPr>
            <a:spLocks noGrp="1"/>
          </p:cNvSpPr>
          <p:nvPr>
            <p:ph type="sldNum" sz="quarter" idx="10"/>
          </p:nvPr>
        </p:nvSpPr>
        <p:spPr/>
        <p:txBody>
          <a:bodyPr/>
          <a:lstStyle/>
          <a:p>
            <a:fld id="{0B5DB3C2-35E3-4FF3-8DDD-6BE5FDD48BE6}"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https://bitesizebio.com/180/the-basics-how-alkaline-lysis-works/</a:t>
            </a:r>
            <a:endParaRPr lang="en-IN" dirty="0"/>
          </a:p>
        </p:txBody>
      </p:sp>
      <p:sp>
        <p:nvSpPr>
          <p:cNvPr id="4" name="Slide Number Placeholder 3"/>
          <p:cNvSpPr>
            <a:spLocks noGrp="1"/>
          </p:cNvSpPr>
          <p:nvPr>
            <p:ph type="sldNum" sz="quarter" idx="10"/>
          </p:nvPr>
        </p:nvSpPr>
        <p:spPr/>
        <p:txBody>
          <a:bodyPr/>
          <a:lstStyle/>
          <a:p>
            <a:fld id="{0B5DB3C2-35E3-4FF3-8DDD-6BE5FDD48BE6}" type="slidenum">
              <a:rPr lang="en-IN" smtClean="0"/>
              <a:pPr/>
              <a:t>13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https://bitesizebio.com/180/the-basics-how-alkaline-lysis-works/</a:t>
            </a:r>
            <a:endParaRPr lang="en-IN" dirty="0"/>
          </a:p>
        </p:txBody>
      </p:sp>
      <p:sp>
        <p:nvSpPr>
          <p:cNvPr id="4" name="Slide Number Placeholder 3"/>
          <p:cNvSpPr>
            <a:spLocks noGrp="1"/>
          </p:cNvSpPr>
          <p:nvPr>
            <p:ph type="sldNum" sz="quarter" idx="10"/>
          </p:nvPr>
        </p:nvSpPr>
        <p:spPr/>
        <p:txBody>
          <a:bodyPr/>
          <a:lstStyle/>
          <a:p>
            <a:fld id="{0B5DB3C2-35E3-4FF3-8DDD-6BE5FDD48BE6}" type="slidenum">
              <a:rPr lang="en-IN" smtClean="0"/>
              <a:pPr/>
              <a:t>14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In </a:t>
            </a:r>
            <a:r>
              <a:rPr lang="en-IN" sz="1200" b="0" i="0" kern="1200" dirty="0" err="1" smtClean="0">
                <a:solidFill>
                  <a:schemeClr val="tx1"/>
                </a:solidFill>
                <a:latin typeface="+mn-lt"/>
                <a:ea typeface="+mn-ea"/>
                <a:cs typeface="+mn-cs"/>
              </a:rPr>
              <a:t>isopycnic</a:t>
            </a:r>
            <a:r>
              <a:rPr lang="en-IN" sz="1200" b="0" i="0" kern="1200" dirty="0" smtClean="0">
                <a:solidFill>
                  <a:schemeClr val="tx1"/>
                </a:solidFill>
                <a:latin typeface="+mn-lt"/>
                <a:ea typeface="+mn-ea"/>
                <a:cs typeface="+mn-cs"/>
              </a:rPr>
              <a:t> separation, also called buoyant or equilibrium separation, particles are separated solely on the basis of their density. Particle size only affects the rate at which particles move until their density is the same as the surrounding gradient medium.</a:t>
            </a:r>
            <a:endParaRPr lang="en-IN" dirty="0"/>
          </a:p>
        </p:txBody>
      </p:sp>
      <p:sp>
        <p:nvSpPr>
          <p:cNvPr id="4" name="Slide Number Placeholder 3"/>
          <p:cNvSpPr>
            <a:spLocks noGrp="1"/>
          </p:cNvSpPr>
          <p:nvPr>
            <p:ph type="sldNum" sz="quarter" idx="10"/>
          </p:nvPr>
        </p:nvSpPr>
        <p:spPr/>
        <p:txBody>
          <a:bodyPr/>
          <a:lstStyle/>
          <a:p>
            <a:fld id="{0B5DB3C2-35E3-4FF3-8DDD-6BE5FDD48BE6}" type="slidenum">
              <a:rPr lang="en-IN" smtClean="0"/>
              <a:pPr/>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22DA77-7E47-44DA-A947-E512FC891FEA}" type="datetimeFigureOut">
              <a:rPr lang="en-US" smtClean="0"/>
              <a:pPr/>
              <a:t>9/30/2020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22DA77-7E47-44DA-A947-E512FC891FEA}" type="datetimeFigureOut">
              <a:rPr lang="en-US" smtClean="0"/>
              <a:pPr/>
              <a:t>9/30/2020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22DA77-7E47-44DA-A947-E512FC891FEA}" type="datetimeFigureOut">
              <a:rPr lang="en-US" smtClean="0"/>
              <a:pPr/>
              <a:t>9/30/2020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22DA77-7E47-44DA-A947-E512FC891FEA}" type="datetimeFigureOut">
              <a:rPr lang="en-US" smtClean="0"/>
              <a:pPr/>
              <a:t>9/30/2020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22DA77-7E47-44DA-A947-E512FC891FEA}" type="datetimeFigureOut">
              <a:rPr lang="en-US" smtClean="0"/>
              <a:pPr/>
              <a:t>9/30/2020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22DA77-7E47-44DA-A947-E512FC891FEA}" type="datetimeFigureOut">
              <a:rPr lang="en-US" smtClean="0"/>
              <a:pPr/>
              <a:t>9/30/2020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22DA77-7E47-44DA-A947-E512FC891FEA}" type="datetimeFigureOut">
              <a:rPr lang="en-US" smtClean="0"/>
              <a:pPr/>
              <a:t>9/30/2020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22DA77-7E47-44DA-A947-E512FC891FEA}" type="datetimeFigureOut">
              <a:rPr lang="en-US" smtClean="0"/>
              <a:pPr/>
              <a:t>9/30/2020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2DA77-7E47-44DA-A947-E512FC891FEA}" type="datetimeFigureOut">
              <a:rPr lang="en-US" smtClean="0"/>
              <a:pPr/>
              <a:t>9/30/2020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2DA77-7E47-44DA-A947-E512FC891FEA}" type="datetimeFigureOut">
              <a:rPr lang="en-US" smtClean="0"/>
              <a:pPr/>
              <a:t>9/30/2020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2DA77-7E47-44DA-A947-E512FC891FEA}" type="datetimeFigureOut">
              <a:rPr lang="en-US" smtClean="0"/>
              <a:pPr/>
              <a:t>9/30/2020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E2DD7-3C31-4A61-B6E6-47BB3A80EB2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2DA77-7E47-44DA-A947-E512FC891FEA}" type="datetimeFigureOut">
              <a:rPr lang="en-US" smtClean="0"/>
              <a:pPr/>
              <a:t>9/30/2020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E2DD7-3C31-4A61-B6E6-47BB3A80EB2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DNA isolation and purification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Separation</a:t>
            </a:r>
            <a:endParaRPr lang="en-IN" dirty="0"/>
          </a:p>
        </p:txBody>
      </p:sp>
      <p:sp>
        <p:nvSpPr>
          <p:cNvPr id="3" name="Content Placeholder 2"/>
          <p:cNvSpPr>
            <a:spLocks noGrp="1"/>
          </p:cNvSpPr>
          <p:nvPr>
            <p:ph idx="1"/>
          </p:nvPr>
        </p:nvSpPr>
        <p:spPr>
          <a:xfrm>
            <a:off x="500034" y="1214422"/>
            <a:ext cx="8229600" cy="2114552"/>
          </a:xfrm>
        </p:spPr>
        <p:txBody>
          <a:bodyPr>
            <a:normAutofit fontScale="55000" lnSpcReduction="20000"/>
          </a:bodyPr>
          <a:lstStyle/>
          <a:p>
            <a:r>
              <a:rPr lang="en-IN" dirty="0" smtClean="0"/>
              <a:t>Magnetic beads are made up of tiny (20 to 30 nm) particles of iron oxides, such as magnetite (Fe3O4), which give them </a:t>
            </a:r>
            <a:r>
              <a:rPr lang="en-IN" dirty="0" err="1" smtClean="0"/>
              <a:t>superparamagnetic</a:t>
            </a:r>
            <a:r>
              <a:rPr lang="en-IN" dirty="0" smtClean="0"/>
              <a:t> properties.</a:t>
            </a:r>
          </a:p>
          <a:p>
            <a:r>
              <a:rPr lang="en-IN" dirty="0" err="1" smtClean="0"/>
              <a:t>Superparamagnetic</a:t>
            </a:r>
            <a:r>
              <a:rPr lang="en-IN" dirty="0" smtClean="0"/>
              <a:t> beads are different to more common </a:t>
            </a:r>
            <a:r>
              <a:rPr lang="en-IN" dirty="0" err="1" smtClean="0"/>
              <a:t>ferromagnets</a:t>
            </a:r>
            <a:r>
              <a:rPr lang="en-IN" dirty="0" smtClean="0"/>
              <a:t> in that they exhibit magnetic </a:t>
            </a:r>
            <a:r>
              <a:rPr lang="en-IN" dirty="0" err="1" smtClean="0"/>
              <a:t>behavior</a:t>
            </a:r>
            <a:r>
              <a:rPr lang="en-IN" dirty="0" smtClean="0"/>
              <a:t> only in the presence of an external magnetic field. This property is dependent on the small size of the particles in the beads, and enables the beads to be separated in suspension, along with anything they are bound to. Since they don’t attract each other outside of a magnetic field, they can be used without any concern about unwanted clumping.</a:t>
            </a:r>
          </a:p>
          <a:p>
            <a:endParaRPr lang="en-IN" dirty="0"/>
          </a:p>
        </p:txBody>
      </p:sp>
      <p:sp>
        <p:nvSpPr>
          <p:cNvPr id="4" name="Rectangle 3"/>
          <p:cNvSpPr/>
          <p:nvPr/>
        </p:nvSpPr>
        <p:spPr>
          <a:xfrm>
            <a:off x="357158" y="6211693"/>
            <a:ext cx="8286808" cy="646331"/>
          </a:xfrm>
          <a:prstGeom prst="rect">
            <a:avLst/>
          </a:prstGeom>
        </p:spPr>
        <p:txBody>
          <a:bodyPr wrap="square">
            <a:spAutoFit/>
          </a:bodyPr>
          <a:lstStyle/>
          <a:p>
            <a:r>
              <a:rPr lang="en-IN" dirty="0" smtClean="0"/>
              <a:t>https://www.cytivalifesciences.com/en/us/news-center/magnetic-beads-a-simple-guide-10001</a:t>
            </a:r>
            <a:endParaRPr lang="en-IN" dirty="0"/>
          </a:p>
        </p:txBody>
      </p:sp>
      <p:pic>
        <p:nvPicPr>
          <p:cNvPr id="32770" name="Picture 2" descr="Magnetic Beads Kits for DNA Extraction| MVS Pacific"/>
          <p:cNvPicPr>
            <a:picLocks noChangeAspect="1" noChangeArrowheads="1"/>
          </p:cNvPicPr>
          <p:nvPr/>
        </p:nvPicPr>
        <p:blipFill>
          <a:blip r:embed="rId2"/>
          <a:srcRect/>
          <a:stretch>
            <a:fillRect/>
          </a:stretch>
        </p:blipFill>
        <p:spPr bwMode="auto">
          <a:xfrm>
            <a:off x="642910" y="3071810"/>
            <a:ext cx="8001056" cy="320992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DNA isolation</a:t>
            </a:r>
            <a:endParaRPr lang="en-IN" dirty="0"/>
          </a:p>
        </p:txBody>
      </p:sp>
      <p:pic>
        <p:nvPicPr>
          <p:cNvPr id="6146" name="Picture 2"/>
          <p:cNvPicPr>
            <a:picLocks noChangeAspect="1" noChangeArrowheads="1"/>
          </p:cNvPicPr>
          <p:nvPr/>
        </p:nvPicPr>
        <p:blipFill>
          <a:blip r:embed="rId2"/>
          <a:srcRect/>
          <a:stretch>
            <a:fillRect/>
          </a:stretch>
        </p:blipFill>
        <p:spPr bwMode="auto">
          <a:xfrm>
            <a:off x="928662" y="1500174"/>
            <a:ext cx="7277889" cy="2538425"/>
          </a:xfrm>
          <a:prstGeom prst="rect">
            <a:avLst/>
          </a:prstGeom>
          <a:noFill/>
          <a:ln w="9525">
            <a:noFill/>
            <a:miter lim="800000"/>
            <a:headEnd/>
            <a:tailEnd/>
          </a:ln>
          <a:effectLst/>
        </p:spPr>
      </p:pic>
      <p:sp>
        <p:nvSpPr>
          <p:cNvPr id="5" name="Rectangle 4"/>
          <p:cNvSpPr/>
          <p:nvPr/>
        </p:nvSpPr>
        <p:spPr>
          <a:xfrm>
            <a:off x="4071934" y="3571876"/>
            <a:ext cx="4091120" cy="369332"/>
          </a:xfrm>
          <a:prstGeom prst="rect">
            <a:avLst/>
          </a:prstGeom>
        </p:spPr>
        <p:txBody>
          <a:bodyPr wrap="none">
            <a:spAutoFit/>
          </a:bodyPr>
          <a:lstStyle/>
          <a:p>
            <a:r>
              <a:rPr lang="en-IN" dirty="0" err="1"/>
              <a:t>cetyltrimethylammonium</a:t>
            </a:r>
            <a:r>
              <a:rPr lang="en-IN" dirty="0"/>
              <a:t> bromide (</a:t>
            </a:r>
            <a:r>
              <a:rPr lang="en-IN" dirty="0" smtClean="0"/>
              <a:t>CTAB)</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err="1" smtClean="0"/>
              <a:t>Guanidium</a:t>
            </a:r>
            <a:r>
              <a:rPr lang="en-US" sz="3200" dirty="0" smtClean="0"/>
              <a:t> </a:t>
            </a:r>
            <a:r>
              <a:rPr lang="en-US" sz="3200" dirty="0" err="1" smtClean="0"/>
              <a:t>Thiocyanate</a:t>
            </a:r>
            <a:endParaRPr lang="en-IN" sz="3200" dirty="0"/>
          </a:p>
        </p:txBody>
      </p:sp>
      <p:pic>
        <p:nvPicPr>
          <p:cNvPr id="1026" name="Picture 2"/>
          <p:cNvPicPr>
            <a:picLocks noChangeAspect="1" noChangeArrowheads="1"/>
          </p:cNvPicPr>
          <p:nvPr/>
        </p:nvPicPr>
        <p:blipFill>
          <a:blip r:embed="rId2"/>
          <a:srcRect/>
          <a:stretch>
            <a:fillRect/>
          </a:stretch>
        </p:blipFill>
        <p:spPr bwMode="auto">
          <a:xfrm>
            <a:off x="4811001" y="285728"/>
            <a:ext cx="3690089" cy="6395400"/>
          </a:xfrm>
          <a:prstGeom prst="rect">
            <a:avLst/>
          </a:prstGeom>
          <a:noFill/>
          <a:ln w="9525">
            <a:noFill/>
            <a:miter lim="800000"/>
            <a:headEnd/>
            <a:tailEnd/>
          </a:ln>
          <a:effectLst/>
        </p:spPr>
      </p:pic>
      <p:sp>
        <p:nvSpPr>
          <p:cNvPr id="5" name="Rectangle 4"/>
          <p:cNvSpPr/>
          <p:nvPr/>
        </p:nvSpPr>
        <p:spPr>
          <a:xfrm>
            <a:off x="428596" y="1357298"/>
            <a:ext cx="3929090" cy="4893647"/>
          </a:xfrm>
          <a:prstGeom prst="rect">
            <a:avLst/>
          </a:prstGeom>
        </p:spPr>
        <p:txBody>
          <a:bodyPr wrap="square">
            <a:spAutoFit/>
          </a:bodyPr>
          <a:lstStyle/>
          <a:p>
            <a:r>
              <a:rPr lang="en-IN" sz="2400" dirty="0" err="1"/>
              <a:t>G</a:t>
            </a:r>
            <a:r>
              <a:rPr lang="en-IN" sz="2400" dirty="0" err="1" smtClean="0"/>
              <a:t>uanidinium</a:t>
            </a:r>
            <a:r>
              <a:rPr lang="en-IN" sz="2400" dirty="0" smtClean="0"/>
              <a:t> </a:t>
            </a:r>
            <a:r>
              <a:rPr lang="en-IN" sz="2400" dirty="0" err="1"/>
              <a:t>thiocyanate</a:t>
            </a:r>
            <a:r>
              <a:rPr lang="en-IN" sz="2400" dirty="0"/>
              <a:t>, </a:t>
            </a:r>
            <a:r>
              <a:rPr lang="en-IN" sz="2400" dirty="0" smtClean="0"/>
              <a:t>has </a:t>
            </a:r>
            <a:r>
              <a:rPr lang="en-IN" sz="2400" dirty="0"/>
              <a:t>two properties that make </a:t>
            </a:r>
            <a:r>
              <a:rPr lang="en-IN" sz="2400" dirty="0" smtClean="0"/>
              <a:t>it useful </a:t>
            </a:r>
            <a:r>
              <a:rPr lang="en-IN" sz="2400" dirty="0"/>
              <a:t>for DNA purification. First, it denatures and dissolves all </a:t>
            </a:r>
            <a:r>
              <a:rPr lang="en-IN" sz="2400" dirty="0" err="1"/>
              <a:t>biochemicals</a:t>
            </a:r>
            <a:r>
              <a:rPr lang="en-IN" sz="2400" dirty="0"/>
              <a:t> </a:t>
            </a:r>
            <a:r>
              <a:rPr lang="en-IN" sz="2400" dirty="0" smtClean="0"/>
              <a:t>other than </a:t>
            </a:r>
            <a:r>
              <a:rPr lang="en-IN" sz="2400" dirty="0"/>
              <a:t>nucleic acids and can therefore be used to release DNA from virtually any type </a:t>
            </a:r>
            <a:r>
              <a:rPr lang="en-IN" sz="2400" dirty="0" smtClean="0"/>
              <a:t>of cell </a:t>
            </a:r>
            <a:r>
              <a:rPr lang="en-IN" sz="2400" dirty="0"/>
              <a:t>or tissue. Second, in the presence of </a:t>
            </a:r>
            <a:r>
              <a:rPr lang="en-IN" sz="2400" dirty="0" err="1"/>
              <a:t>guanidinium</a:t>
            </a:r>
            <a:r>
              <a:rPr lang="en-IN" sz="2400" dirty="0"/>
              <a:t> </a:t>
            </a:r>
            <a:r>
              <a:rPr lang="en-IN" sz="2400" dirty="0" err="1"/>
              <a:t>thiocyanate</a:t>
            </a:r>
            <a:r>
              <a:rPr lang="en-IN" sz="2400" dirty="0"/>
              <a:t>, DNA binds </a:t>
            </a:r>
            <a:r>
              <a:rPr lang="en-IN" sz="2400" dirty="0" smtClean="0"/>
              <a:t>tightly to </a:t>
            </a:r>
            <a:r>
              <a:rPr lang="en-IN" sz="2400" dirty="0"/>
              <a:t>silica particles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92"/>
            <a:ext cx="8229600" cy="1143000"/>
          </a:xfrm>
        </p:spPr>
        <p:txBody>
          <a:bodyPr/>
          <a:lstStyle/>
          <a:p>
            <a:r>
              <a:rPr lang="en-US" dirty="0" smtClean="0"/>
              <a:t>Plasmid Isolation</a:t>
            </a:r>
            <a:endParaRPr lang="en-IN" dirty="0"/>
          </a:p>
        </p:txBody>
      </p:sp>
      <p:pic>
        <p:nvPicPr>
          <p:cNvPr id="7171" name="Picture 3"/>
          <p:cNvPicPr>
            <a:picLocks noChangeAspect="1" noChangeArrowheads="1"/>
          </p:cNvPicPr>
          <p:nvPr/>
        </p:nvPicPr>
        <p:blipFill>
          <a:blip r:embed="rId3"/>
          <a:srcRect b="59091"/>
          <a:stretch>
            <a:fillRect/>
          </a:stretch>
        </p:blipFill>
        <p:spPr bwMode="auto">
          <a:xfrm>
            <a:off x="785786" y="714356"/>
            <a:ext cx="7858180" cy="2857520"/>
          </a:xfrm>
          <a:prstGeom prst="rect">
            <a:avLst/>
          </a:prstGeom>
          <a:noFill/>
          <a:ln w="9525">
            <a:noFill/>
            <a:miter lim="800000"/>
            <a:headEnd/>
            <a:tailEnd/>
          </a:ln>
          <a:effectLst/>
        </p:spPr>
      </p:pic>
      <p:pic>
        <p:nvPicPr>
          <p:cNvPr id="6" name="Picture 4" descr="Relative rates of migration of circular, linear and supercoiled DNA in  agarous gel electrophoresis - Biology Stack Exchange"/>
          <p:cNvPicPr>
            <a:picLocks noChangeAspect="1" noChangeArrowheads="1"/>
          </p:cNvPicPr>
          <p:nvPr/>
        </p:nvPicPr>
        <p:blipFill>
          <a:blip r:embed="rId4"/>
          <a:srcRect l="11729" r="13985"/>
          <a:stretch>
            <a:fillRect/>
          </a:stretch>
        </p:blipFill>
        <p:spPr bwMode="auto">
          <a:xfrm>
            <a:off x="2143108" y="3786190"/>
            <a:ext cx="4429156" cy="271464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8229600" cy="1143000"/>
          </a:xfrm>
        </p:spPr>
        <p:txBody>
          <a:bodyPr>
            <a:normAutofit fontScale="90000"/>
          </a:bodyPr>
          <a:lstStyle/>
          <a:p>
            <a:r>
              <a:rPr lang="en-US" dirty="0" err="1" smtClean="0"/>
              <a:t>CsCl</a:t>
            </a:r>
            <a:r>
              <a:rPr lang="en-US" dirty="0" smtClean="0"/>
              <a:t> Density Gradient Centrifugation</a:t>
            </a:r>
            <a:endParaRPr lang="en-IN" dirty="0"/>
          </a:p>
        </p:txBody>
      </p:sp>
      <p:pic>
        <p:nvPicPr>
          <p:cNvPr id="7" name="Picture 3"/>
          <p:cNvPicPr>
            <a:picLocks noChangeAspect="1" noChangeArrowheads="1"/>
          </p:cNvPicPr>
          <p:nvPr/>
        </p:nvPicPr>
        <p:blipFill>
          <a:blip r:embed="rId3"/>
          <a:srcRect t="45253"/>
          <a:stretch>
            <a:fillRect/>
          </a:stretch>
        </p:blipFill>
        <p:spPr bwMode="auto">
          <a:xfrm>
            <a:off x="1000100" y="1571612"/>
            <a:ext cx="7848655"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6"/>
            <a:ext cx="8229600" cy="1143000"/>
          </a:xfrm>
        </p:spPr>
        <p:txBody>
          <a:bodyPr>
            <a:noAutofit/>
          </a:bodyPr>
          <a:lstStyle/>
          <a:p>
            <a:r>
              <a:rPr lang="en-US" sz="3200" dirty="0" err="1" smtClean="0"/>
              <a:t>EtBr-CsCl</a:t>
            </a:r>
            <a:r>
              <a:rPr lang="en-US" sz="3200" dirty="0" smtClean="0"/>
              <a:t> Density Gradient Centrifugation</a:t>
            </a:r>
            <a:br>
              <a:rPr lang="en-US" sz="3200" dirty="0" smtClean="0"/>
            </a:br>
            <a:r>
              <a:rPr lang="en-US" sz="3200" dirty="0" smtClean="0"/>
              <a:t>Plasmid DNA Purification</a:t>
            </a:r>
            <a:endParaRPr lang="en-IN" sz="3200" dirty="0"/>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3"/>
          <a:srcRect/>
          <a:stretch>
            <a:fillRect/>
          </a:stretch>
        </p:blipFill>
        <p:spPr bwMode="auto">
          <a:xfrm>
            <a:off x="500034" y="1000108"/>
            <a:ext cx="7991550" cy="3429024"/>
          </a:xfrm>
          <a:prstGeom prst="rect">
            <a:avLst/>
          </a:prstGeom>
          <a:noFill/>
          <a:ln w="9525">
            <a:noFill/>
            <a:miter lim="800000"/>
            <a:headEnd/>
            <a:tailEnd/>
          </a:ln>
          <a:effectLst/>
        </p:spPr>
      </p:pic>
      <p:pic>
        <p:nvPicPr>
          <p:cNvPr id="6145" name="Picture 1"/>
          <p:cNvPicPr>
            <a:picLocks noChangeAspect="1" noChangeArrowheads="1"/>
          </p:cNvPicPr>
          <p:nvPr/>
        </p:nvPicPr>
        <p:blipFill>
          <a:blip r:embed="rId4"/>
          <a:srcRect/>
          <a:stretch>
            <a:fillRect/>
          </a:stretch>
        </p:blipFill>
        <p:spPr bwMode="auto">
          <a:xfrm>
            <a:off x="642910" y="4286256"/>
            <a:ext cx="8072494" cy="212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5844" name="Picture 4" descr="Relative rates of migration of circular, linear and supercoiled DNA in  agarous gel electrophoresis - Biology Stack Exchange"/>
          <p:cNvPicPr>
            <a:picLocks noChangeAspect="1" noChangeArrowheads="1"/>
          </p:cNvPicPr>
          <p:nvPr/>
        </p:nvPicPr>
        <p:blipFill>
          <a:blip r:embed="rId2"/>
          <a:srcRect/>
          <a:stretch>
            <a:fillRect/>
          </a:stretch>
        </p:blipFill>
        <p:spPr bwMode="auto">
          <a:xfrm>
            <a:off x="928662" y="1500174"/>
            <a:ext cx="6786610" cy="504148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Phage</a:t>
            </a:r>
            <a:endParaRPr lang="en-IN" dirty="0"/>
          </a:p>
        </p:txBody>
      </p:sp>
      <p:pic>
        <p:nvPicPr>
          <p:cNvPr id="36866" name="Picture 2" descr="281 lec21 phage_repressor"/>
          <p:cNvPicPr>
            <a:picLocks noChangeAspect="1" noChangeArrowheads="1"/>
          </p:cNvPicPr>
          <p:nvPr/>
        </p:nvPicPr>
        <p:blipFill>
          <a:blip r:embed="rId2"/>
          <a:srcRect/>
          <a:stretch>
            <a:fillRect/>
          </a:stretch>
        </p:blipFill>
        <p:spPr bwMode="auto">
          <a:xfrm>
            <a:off x="1142976" y="4000504"/>
            <a:ext cx="6929486" cy="2500306"/>
          </a:xfrm>
          <a:prstGeom prst="rect">
            <a:avLst/>
          </a:prstGeom>
          <a:noFill/>
        </p:spPr>
      </p:pic>
      <p:pic>
        <p:nvPicPr>
          <p:cNvPr id="36868" name="Picture 4" descr="Lambda Phage – Biotech Khan"/>
          <p:cNvPicPr>
            <a:picLocks noChangeAspect="1" noChangeArrowheads="1"/>
          </p:cNvPicPr>
          <p:nvPr/>
        </p:nvPicPr>
        <p:blipFill>
          <a:blip r:embed="rId3"/>
          <a:srcRect b="41521"/>
          <a:stretch>
            <a:fillRect/>
          </a:stretch>
        </p:blipFill>
        <p:spPr bwMode="auto">
          <a:xfrm>
            <a:off x="1142976" y="1214422"/>
            <a:ext cx="7000924" cy="26336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9938" name="Picture 2"/>
          <p:cNvPicPr>
            <a:picLocks noChangeAspect="1" noChangeArrowheads="1"/>
          </p:cNvPicPr>
          <p:nvPr/>
        </p:nvPicPr>
        <p:blipFill>
          <a:blip r:embed="rId2"/>
          <a:srcRect/>
          <a:stretch>
            <a:fillRect/>
          </a:stretch>
        </p:blipFill>
        <p:spPr bwMode="auto">
          <a:xfrm>
            <a:off x="928662" y="500042"/>
            <a:ext cx="7215238" cy="5860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Phage Isolation</a:t>
            </a:r>
            <a:endParaRPr lang="en-IN" dirty="0"/>
          </a:p>
        </p:txBody>
      </p:sp>
      <p:pic>
        <p:nvPicPr>
          <p:cNvPr id="8194" name="Picture 2"/>
          <p:cNvPicPr>
            <a:picLocks noChangeAspect="1" noChangeArrowheads="1"/>
          </p:cNvPicPr>
          <p:nvPr/>
        </p:nvPicPr>
        <p:blipFill>
          <a:blip r:embed="rId2"/>
          <a:srcRect/>
          <a:stretch>
            <a:fillRect/>
          </a:stretch>
        </p:blipFill>
        <p:spPr bwMode="auto">
          <a:xfrm>
            <a:off x="142844" y="1285860"/>
            <a:ext cx="4500594" cy="2085986"/>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214282" y="3571876"/>
            <a:ext cx="4643470" cy="2214578"/>
          </a:xfrm>
          <a:prstGeom prst="rect">
            <a:avLst/>
          </a:prstGeom>
          <a:noFill/>
          <a:ln w="9525">
            <a:noFill/>
            <a:miter lim="800000"/>
            <a:headEnd/>
            <a:tailEnd/>
          </a:ln>
          <a:effectLst/>
        </p:spPr>
      </p:pic>
      <p:pic>
        <p:nvPicPr>
          <p:cNvPr id="3" name="Picture 2"/>
          <p:cNvPicPr>
            <a:picLocks noChangeAspect="1" noChangeArrowheads="1"/>
          </p:cNvPicPr>
          <p:nvPr/>
        </p:nvPicPr>
        <p:blipFill>
          <a:blip r:embed="rId4"/>
          <a:srcRect/>
          <a:stretch>
            <a:fillRect/>
          </a:stretch>
        </p:blipFill>
        <p:spPr bwMode="auto">
          <a:xfrm>
            <a:off x="5276850" y="1142984"/>
            <a:ext cx="3867150" cy="477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3.1 Preparation of </a:t>
            </a:r>
            <a:r>
              <a:rPr lang="en-IN" b="1" dirty="0" smtClean="0"/>
              <a:t>total cell DNA</a:t>
            </a:r>
            <a:endParaRPr lang="en-IN" b="1" dirty="0" smtClean="0"/>
          </a:p>
          <a:p>
            <a:r>
              <a:rPr lang="en-IN" b="1" dirty="0" smtClean="0"/>
              <a:t>3.2 Preparation of plasmid DNA</a:t>
            </a:r>
          </a:p>
          <a:p>
            <a:r>
              <a:rPr lang="en-IN" b="1" dirty="0" smtClean="0"/>
              <a:t>3.3 Preparation of </a:t>
            </a:r>
            <a:r>
              <a:rPr lang="en-IN" b="1" dirty="0" err="1" smtClean="0"/>
              <a:t>bacteriophage</a:t>
            </a:r>
            <a:r>
              <a:rPr lang="en-IN" b="1" dirty="0" smtClean="0"/>
              <a:t> DNA</a:t>
            </a:r>
            <a:endParaRPr lang="en-IN" dirty="0"/>
          </a:p>
        </p:txBody>
      </p:sp>
      <p:pic>
        <p:nvPicPr>
          <p:cNvPr id="4" name="Picture 2"/>
          <p:cNvPicPr>
            <a:picLocks noChangeAspect="1" noChangeArrowheads="1"/>
          </p:cNvPicPr>
          <p:nvPr/>
        </p:nvPicPr>
        <p:blipFill>
          <a:blip r:embed="rId2"/>
          <a:srcRect/>
          <a:stretch>
            <a:fillRect/>
          </a:stretch>
        </p:blipFill>
        <p:spPr bwMode="auto">
          <a:xfrm>
            <a:off x="571472" y="3643314"/>
            <a:ext cx="7914200" cy="25812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Phage Isolation</a:t>
            </a:r>
            <a:endParaRPr lang="en-IN" dirty="0"/>
          </a:p>
        </p:txBody>
      </p:sp>
      <p:sp>
        <p:nvSpPr>
          <p:cNvPr id="3" name="Content Placeholder 2"/>
          <p:cNvSpPr>
            <a:spLocks noGrp="1"/>
          </p:cNvSpPr>
          <p:nvPr>
            <p:ph idx="1"/>
          </p:nvPr>
        </p:nvSpPr>
        <p:spPr/>
        <p:txBody>
          <a:bodyPr/>
          <a:lstStyle/>
          <a:p>
            <a:pPr>
              <a:buNone/>
            </a:pPr>
            <a:endParaRPr lang="en-IN" dirty="0"/>
          </a:p>
        </p:txBody>
      </p:sp>
      <p:sp>
        <p:nvSpPr>
          <p:cNvPr id="4" name="Rectangle 3"/>
          <p:cNvSpPr/>
          <p:nvPr/>
        </p:nvSpPr>
        <p:spPr>
          <a:xfrm>
            <a:off x="571472" y="4612385"/>
            <a:ext cx="8072494" cy="2031325"/>
          </a:xfrm>
          <a:prstGeom prst="rect">
            <a:avLst/>
          </a:prstGeom>
        </p:spPr>
        <p:txBody>
          <a:bodyPr wrap="square">
            <a:spAutoFit/>
          </a:bodyPr>
          <a:lstStyle/>
          <a:p>
            <a:r>
              <a:rPr lang="en-IN" dirty="0"/>
              <a:t>Phage particles are so small that they are </a:t>
            </a:r>
            <a:r>
              <a:rPr lang="en-IN" dirty="0" err="1"/>
              <a:t>pelleted</a:t>
            </a:r>
            <a:r>
              <a:rPr lang="en-IN" dirty="0"/>
              <a:t> only by very high speed </a:t>
            </a:r>
            <a:r>
              <a:rPr lang="en-IN" dirty="0" smtClean="0"/>
              <a:t>centrifugation. </a:t>
            </a:r>
          </a:p>
          <a:p>
            <a:r>
              <a:rPr lang="en-IN" dirty="0" smtClean="0"/>
              <a:t>Collection </a:t>
            </a:r>
            <a:r>
              <a:rPr lang="en-IN" dirty="0"/>
              <a:t>of </a:t>
            </a:r>
            <a:r>
              <a:rPr lang="en-IN" dirty="0" err="1"/>
              <a:t>phages</a:t>
            </a:r>
            <a:r>
              <a:rPr lang="en-IN" dirty="0"/>
              <a:t> is therefore usually achieved by precipitation with </a:t>
            </a:r>
            <a:r>
              <a:rPr lang="en-IN" b="1" dirty="0"/>
              <a:t>polyethylene</a:t>
            </a:r>
          </a:p>
          <a:p>
            <a:r>
              <a:rPr lang="en-IN" b="1" dirty="0"/>
              <a:t>glycol (PEG). This is a long-chain polymeric compound which, in the presence of</a:t>
            </a:r>
          </a:p>
          <a:p>
            <a:r>
              <a:rPr lang="en-IN" dirty="0"/>
              <a:t>salt, absorbs water, thereby causing macromolecular assemblies such as phage </a:t>
            </a:r>
            <a:r>
              <a:rPr lang="en-IN" dirty="0" smtClean="0"/>
              <a:t>particles to </a:t>
            </a:r>
            <a:r>
              <a:rPr lang="en-IN" dirty="0"/>
              <a:t>precipitate. The precipitate can then be collected by centrifugation, and </a:t>
            </a:r>
            <a:r>
              <a:rPr lang="en-IN" dirty="0" err="1" smtClean="0"/>
              <a:t>redissolved</a:t>
            </a:r>
            <a:r>
              <a:rPr lang="en-IN" dirty="0" smtClean="0"/>
              <a:t> in </a:t>
            </a:r>
            <a:r>
              <a:rPr lang="en-IN" dirty="0"/>
              <a:t>a suitably small volume (Figure 3.21).</a:t>
            </a:r>
          </a:p>
        </p:txBody>
      </p:sp>
      <p:pic>
        <p:nvPicPr>
          <p:cNvPr id="9218" name="Picture 2"/>
          <p:cNvPicPr>
            <a:picLocks noChangeAspect="1" noChangeArrowheads="1"/>
          </p:cNvPicPr>
          <p:nvPr/>
        </p:nvPicPr>
        <p:blipFill>
          <a:blip r:embed="rId2"/>
          <a:srcRect/>
          <a:stretch>
            <a:fillRect/>
          </a:stretch>
        </p:blipFill>
        <p:spPr bwMode="auto">
          <a:xfrm>
            <a:off x="357158" y="1562091"/>
            <a:ext cx="8429652" cy="27241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CsCL</a:t>
            </a:r>
            <a:r>
              <a:rPr lang="en-US" dirty="0" smtClean="0"/>
              <a:t> purification of Lambda Phage</a:t>
            </a:r>
            <a:endParaRPr lang="en-IN" dirty="0"/>
          </a:p>
        </p:txBody>
      </p:sp>
      <p:pic>
        <p:nvPicPr>
          <p:cNvPr id="2050" name="Picture 2"/>
          <p:cNvPicPr>
            <a:picLocks noChangeAspect="1" noChangeArrowheads="1"/>
          </p:cNvPicPr>
          <p:nvPr/>
        </p:nvPicPr>
        <p:blipFill>
          <a:blip r:embed="rId2"/>
          <a:srcRect/>
          <a:stretch>
            <a:fillRect/>
          </a:stretch>
        </p:blipFill>
        <p:spPr bwMode="auto">
          <a:xfrm>
            <a:off x="3214678" y="1500174"/>
            <a:ext cx="3896598" cy="42862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1143000"/>
          </a:xfrm>
        </p:spPr>
        <p:txBody>
          <a:bodyPr/>
          <a:lstStyle/>
          <a:p>
            <a:r>
              <a:rPr lang="en-US" dirty="0" smtClean="0"/>
              <a:t>M13 phage DNA</a:t>
            </a:r>
            <a:endParaRPr lang="en-IN" dirty="0"/>
          </a:p>
        </p:txBody>
      </p:sp>
      <p:sp>
        <p:nvSpPr>
          <p:cNvPr id="3" name="Content Placeholder 2"/>
          <p:cNvSpPr>
            <a:spLocks noGrp="1"/>
          </p:cNvSpPr>
          <p:nvPr>
            <p:ph idx="1"/>
          </p:nvPr>
        </p:nvSpPr>
        <p:spPr/>
        <p:txBody>
          <a:bodyPr/>
          <a:lstStyle/>
          <a:p>
            <a:endParaRPr lang="en-IN"/>
          </a:p>
        </p:txBody>
      </p:sp>
      <p:pic>
        <p:nvPicPr>
          <p:cNvPr id="40962" name="Picture 2" descr="eXe"/>
          <p:cNvPicPr>
            <a:picLocks noChangeAspect="1" noChangeArrowheads="1"/>
          </p:cNvPicPr>
          <p:nvPr/>
        </p:nvPicPr>
        <p:blipFill>
          <a:blip r:embed="rId2"/>
          <a:srcRect/>
          <a:stretch>
            <a:fillRect/>
          </a:stretch>
        </p:blipFill>
        <p:spPr bwMode="auto">
          <a:xfrm>
            <a:off x="500034" y="1000108"/>
            <a:ext cx="8215370" cy="542928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900"/>
            <a:ext cx="8229600" cy="1143000"/>
          </a:xfrm>
        </p:spPr>
        <p:txBody>
          <a:bodyPr/>
          <a:lstStyle/>
          <a:p>
            <a:r>
              <a:rPr lang="en-US" dirty="0" smtClean="0"/>
              <a:t>M13 phage DNA preparation</a:t>
            </a:r>
            <a:endParaRPr lang="en-IN" dirty="0"/>
          </a:p>
        </p:txBody>
      </p:sp>
      <p:pic>
        <p:nvPicPr>
          <p:cNvPr id="10242" name="Picture 2"/>
          <p:cNvPicPr>
            <a:picLocks noChangeAspect="1" noChangeArrowheads="1"/>
          </p:cNvPicPr>
          <p:nvPr/>
        </p:nvPicPr>
        <p:blipFill>
          <a:blip r:embed="rId2"/>
          <a:srcRect/>
          <a:stretch>
            <a:fillRect/>
          </a:stretch>
        </p:blipFill>
        <p:spPr bwMode="auto">
          <a:xfrm>
            <a:off x="0" y="1285860"/>
            <a:ext cx="9144000" cy="3152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4329114" cy="1143000"/>
          </a:xfrm>
        </p:spPr>
        <p:txBody>
          <a:bodyPr/>
          <a:lstStyle/>
          <a:p>
            <a:r>
              <a:rPr lang="en-US" dirty="0" smtClean="0"/>
              <a:t>Source</a:t>
            </a:r>
            <a:endParaRPr lang="en-IN" dirty="0"/>
          </a:p>
        </p:txBody>
      </p:sp>
      <p:sp>
        <p:nvSpPr>
          <p:cNvPr id="3" name="Content Placeholder 2"/>
          <p:cNvSpPr>
            <a:spLocks noGrp="1"/>
          </p:cNvSpPr>
          <p:nvPr>
            <p:ph idx="1"/>
          </p:nvPr>
        </p:nvSpPr>
        <p:spPr>
          <a:xfrm>
            <a:off x="428596" y="1000108"/>
            <a:ext cx="4214842" cy="5214974"/>
          </a:xfrm>
        </p:spPr>
        <p:txBody>
          <a:bodyPr>
            <a:normAutofit fontScale="92500" lnSpcReduction="10000"/>
          </a:bodyPr>
          <a:lstStyle/>
          <a:p>
            <a:r>
              <a:rPr lang="en-IN" dirty="0" smtClean="0"/>
              <a:t> Mammalian Cells/Tissues, Blood, </a:t>
            </a:r>
            <a:r>
              <a:rPr lang="en-IN" dirty="0" err="1" smtClean="0"/>
              <a:t>Fecal</a:t>
            </a:r>
            <a:r>
              <a:rPr lang="en-IN" dirty="0" smtClean="0"/>
              <a:t>, Hair, forensic</a:t>
            </a:r>
          </a:p>
          <a:p>
            <a:r>
              <a:rPr lang="en-IN" dirty="0" smtClean="0"/>
              <a:t>Bacteria, spores etc</a:t>
            </a:r>
          </a:p>
          <a:p>
            <a:r>
              <a:rPr lang="en-IN" dirty="0" smtClean="0"/>
              <a:t> Fungi </a:t>
            </a:r>
          </a:p>
          <a:p>
            <a:r>
              <a:rPr lang="en-IN" dirty="0" smtClean="0"/>
              <a:t>Algae</a:t>
            </a:r>
          </a:p>
          <a:p>
            <a:r>
              <a:rPr lang="en-IN" dirty="0" smtClean="0"/>
              <a:t>Yeast</a:t>
            </a:r>
          </a:p>
          <a:p>
            <a:r>
              <a:rPr lang="en-IN" dirty="0" smtClean="0"/>
              <a:t> Plants </a:t>
            </a:r>
          </a:p>
          <a:p>
            <a:r>
              <a:rPr lang="en-IN" dirty="0" smtClean="0"/>
              <a:t>Insect</a:t>
            </a:r>
          </a:p>
          <a:p>
            <a:pPr>
              <a:buNone/>
            </a:pPr>
            <a:r>
              <a:rPr lang="en-US" dirty="0" smtClean="0"/>
              <a:t>(Fresh, Frozen, FFPE)</a:t>
            </a:r>
            <a:endParaRPr lang="en-IN" dirty="0"/>
          </a:p>
        </p:txBody>
      </p:sp>
      <p:pic>
        <p:nvPicPr>
          <p:cNvPr id="1026" name="Picture 2" descr="DNA Extraction and Purification  figure 1"/>
          <p:cNvPicPr>
            <a:picLocks noChangeAspect="1" noChangeArrowheads="1"/>
          </p:cNvPicPr>
          <p:nvPr/>
        </p:nvPicPr>
        <p:blipFill>
          <a:blip r:embed="rId3"/>
          <a:srcRect/>
          <a:stretch>
            <a:fillRect/>
          </a:stretch>
        </p:blipFill>
        <p:spPr bwMode="auto">
          <a:xfrm>
            <a:off x="4714876" y="214290"/>
            <a:ext cx="4143404" cy="628654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338"/>
            <a:ext cx="8229600" cy="1143000"/>
          </a:xfrm>
        </p:spPr>
        <p:txBody>
          <a:bodyPr/>
          <a:lstStyle/>
          <a:p>
            <a:r>
              <a:rPr lang="en-US" dirty="0" smtClean="0"/>
              <a:t>Methods</a:t>
            </a:r>
            <a:endParaRPr lang="en-IN" dirty="0"/>
          </a:p>
        </p:txBody>
      </p:sp>
      <p:sp>
        <p:nvSpPr>
          <p:cNvPr id="3" name="Content Placeholder 2"/>
          <p:cNvSpPr>
            <a:spLocks noGrp="1"/>
          </p:cNvSpPr>
          <p:nvPr>
            <p:ph idx="1"/>
          </p:nvPr>
        </p:nvSpPr>
        <p:spPr/>
        <p:txBody>
          <a:bodyPr/>
          <a:lstStyle/>
          <a:p>
            <a:r>
              <a:rPr lang="en-US" dirty="0" smtClean="0"/>
              <a:t>Organic Extraction</a:t>
            </a:r>
          </a:p>
          <a:p>
            <a:r>
              <a:rPr lang="en-US" dirty="0" smtClean="0"/>
              <a:t>Silica Based Technology</a:t>
            </a:r>
          </a:p>
          <a:p>
            <a:r>
              <a:rPr lang="en-US" dirty="0" smtClean="0"/>
              <a:t>Magnetic Separation</a:t>
            </a:r>
          </a:p>
          <a:p>
            <a:r>
              <a:rPr lang="en-US" dirty="0" smtClean="0"/>
              <a:t>Anion Exchange Technology</a:t>
            </a:r>
          </a:p>
        </p:txBody>
      </p:sp>
      <p:sp>
        <p:nvSpPr>
          <p:cNvPr id="4" name="Rectangle 3"/>
          <p:cNvSpPr/>
          <p:nvPr/>
        </p:nvSpPr>
        <p:spPr>
          <a:xfrm>
            <a:off x="571472" y="4214818"/>
            <a:ext cx="7929618" cy="1938992"/>
          </a:xfrm>
          <a:prstGeom prst="rect">
            <a:avLst/>
          </a:prstGeom>
        </p:spPr>
        <p:txBody>
          <a:bodyPr wrap="square">
            <a:spAutoFit/>
          </a:bodyPr>
          <a:lstStyle/>
          <a:p>
            <a:pPr algn="just"/>
            <a:r>
              <a:rPr lang="en-IN" sz="2400" dirty="0" smtClean="0"/>
              <a:t>For a pure DNA sample, the ratio of absorbance at 260 nm and absorbance at 280 nm (A260/A280) is 1.8. A ratio of &lt; 1.8 indicates the sample is contaminated with protein or an organic solvent such as phenol, often used during extraction processes.</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76"/>
            <a:ext cx="8229600" cy="1143000"/>
          </a:xfrm>
        </p:spPr>
        <p:txBody>
          <a:bodyPr/>
          <a:lstStyle/>
          <a:p>
            <a:r>
              <a:rPr lang="en-US" dirty="0" smtClean="0"/>
              <a:t>Preparation of Cell Extract</a:t>
            </a:r>
            <a:endParaRPr lang="en-IN" dirty="0"/>
          </a:p>
        </p:txBody>
      </p:sp>
      <p:sp>
        <p:nvSpPr>
          <p:cNvPr id="3" name="Content Placeholder 2"/>
          <p:cNvSpPr>
            <a:spLocks noGrp="1"/>
          </p:cNvSpPr>
          <p:nvPr>
            <p:ph idx="1"/>
          </p:nvPr>
        </p:nvSpPr>
        <p:spPr>
          <a:xfrm>
            <a:off x="485804" y="3475069"/>
            <a:ext cx="8229600" cy="3168641"/>
          </a:xfrm>
        </p:spPr>
        <p:txBody>
          <a:bodyPr>
            <a:normAutofit/>
          </a:bodyPr>
          <a:lstStyle/>
          <a:p>
            <a:r>
              <a:rPr lang="en-US" sz="2400" dirty="0" err="1" smtClean="0"/>
              <a:t>Lysozyme</a:t>
            </a:r>
            <a:r>
              <a:rPr lang="en-US" sz="2400" dirty="0" smtClean="0"/>
              <a:t>- </a:t>
            </a:r>
            <a:r>
              <a:rPr lang="en-IN" sz="2400" dirty="0"/>
              <a:t>digests the polymeric compounds </a:t>
            </a:r>
            <a:r>
              <a:rPr lang="en-IN" sz="2400" dirty="0" smtClean="0"/>
              <a:t>that give </a:t>
            </a:r>
            <a:r>
              <a:rPr lang="en-IN" sz="2400" dirty="0"/>
              <a:t>the cell wall its rigidity. </a:t>
            </a:r>
            <a:endParaRPr lang="en-IN" sz="2400" dirty="0" smtClean="0"/>
          </a:p>
          <a:p>
            <a:r>
              <a:rPr lang="en-IN" sz="2400" dirty="0" smtClean="0"/>
              <a:t>EDTA </a:t>
            </a:r>
            <a:r>
              <a:rPr lang="en-IN" sz="2400" dirty="0"/>
              <a:t>removes magnesium ions that are essential for </a:t>
            </a:r>
            <a:r>
              <a:rPr lang="en-IN" sz="2400" dirty="0" smtClean="0"/>
              <a:t>preserving the </a:t>
            </a:r>
            <a:r>
              <a:rPr lang="en-IN" sz="2400" dirty="0"/>
              <a:t>overall structure of the cell envelope, and also inhibits cellular enzymes </a:t>
            </a:r>
            <a:r>
              <a:rPr lang="en-IN" sz="2400" dirty="0" smtClean="0"/>
              <a:t>that could </a:t>
            </a:r>
            <a:r>
              <a:rPr lang="en-IN" sz="2400" dirty="0"/>
              <a:t>degrade DNA</a:t>
            </a:r>
            <a:endParaRPr lang="en-US" sz="2400" dirty="0" smtClean="0"/>
          </a:p>
          <a:p>
            <a:r>
              <a:rPr lang="en-US" sz="2400" dirty="0" smtClean="0"/>
              <a:t>SDS-</a:t>
            </a:r>
            <a:r>
              <a:rPr lang="en-IN" sz="2400" dirty="0"/>
              <a:t>Detergents aid the process of </a:t>
            </a:r>
            <a:r>
              <a:rPr lang="en-IN" sz="2400" dirty="0" err="1"/>
              <a:t>lysis</a:t>
            </a:r>
            <a:r>
              <a:rPr lang="en-IN" sz="2400" dirty="0"/>
              <a:t> by </a:t>
            </a:r>
            <a:r>
              <a:rPr lang="en-IN" sz="2400" dirty="0" smtClean="0"/>
              <a:t>removing lipid </a:t>
            </a:r>
            <a:r>
              <a:rPr lang="en-IN" sz="2400" dirty="0"/>
              <a:t>molecules and thereby cause disruption of the cell membranes</a:t>
            </a:r>
            <a:endParaRPr lang="en-US" sz="2400" dirty="0" smtClean="0"/>
          </a:p>
          <a:p>
            <a:endParaRPr lang="en-IN" sz="2400" dirty="0"/>
          </a:p>
        </p:txBody>
      </p:sp>
      <p:pic>
        <p:nvPicPr>
          <p:cNvPr id="3074" name="Picture 2"/>
          <p:cNvPicPr>
            <a:picLocks noChangeAspect="1" noChangeArrowheads="1"/>
          </p:cNvPicPr>
          <p:nvPr/>
        </p:nvPicPr>
        <p:blipFill>
          <a:blip r:embed="rId2"/>
          <a:srcRect/>
          <a:stretch>
            <a:fillRect/>
          </a:stretch>
        </p:blipFill>
        <p:spPr bwMode="auto">
          <a:xfrm>
            <a:off x="558351" y="714356"/>
            <a:ext cx="7728425"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92"/>
            <a:ext cx="8229600" cy="1143000"/>
          </a:xfrm>
        </p:spPr>
        <p:txBody>
          <a:bodyPr>
            <a:normAutofit/>
          </a:bodyPr>
          <a:lstStyle/>
          <a:p>
            <a:r>
              <a:rPr lang="en-US" sz="3200" dirty="0" smtClean="0"/>
              <a:t>Preparation of DNA from Cell Extract-Organic extraction or Enzyme digestion</a:t>
            </a:r>
            <a:endParaRPr lang="en-IN" sz="3200" dirty="0"/>
          </a:p>
        </p:txBody>
      </p:sp>
      <p:pic>
        <p:nvPicPr>
          <p:cNvPr id="4098" name="Picture 2"/>
          <p:cNvPicPr>
            <a:picLocks noChangeAspect="1" noChangeArrowheads="1"/>
          </p:cNvPicPr>
          <p:nvPr/>
        </p:nvPicPr>
        <p:blipFill>
          <a:blip r:embed="rId2"/>
          <a:srcRect/>
          <a:stretch>
            <a:fillRect/>
          </a:stretch>
        </p:blipFill>
        <p:spPr bwMode="auto">
          <a:xfrm>
            <a:off x="785786" y="3786190"/>
            <a:ext cx="7330882" cy="2052647"/>
          </a:xfrm>
          <a:prstGeom prst="rect">
            <a:avLst/>
          </a:prstGeom>
          <a:noFill/>
          <a:ln w="9525">
            <a:noFill/>
            <a:miter lim="800000"/>
            <a:headEnd/>
            <a:tailEnd/>
          </a:ln>
          <a:effectLst/>
        </p:spPr>
      </p:pic>
      <p:sp>
        <p:nvSpPr>
          <p:cNvPr id="5" name="TextBox 4"/>
          <p:cNvSpPr txBox="1"/>
          <p:nvPr/>
        </p:nvSpPr>
        <p:spPr>
          <a:xfrm>
            <a:off x="2831356" y="5898133"/>
            <a:ext cx="3999428" cy="369332"/>
          </a:xfrm>
          <a:prstGeom prst="rect">
            <a:avLst/>
          </a:prstGeom>
          <a:noFill/>
        </p:spPr>
        <p:txBody>
          <a:bodyPr wrap="none" rtlCol="0">
            <a:spAutoFit/>
          </a:bodyPr>
          <a:lstStyle/>
          <a:p>
            <a:r>
              <a:rPr lang="en-US" dirty="0" smtClean="0"/>
              <a:t>Phenol, chloroform, </a:t>
            </a:r>
            <a:r>
              <a:rPr lang="en-US" dirty="0" err="1" smtClean="0"/>
              <a:t>proteinase</a:t>
            </a:r>
            <a:r>
              <a:rPr lang="en-US" dirty="0" smtClean="0"/>
              <a:t> K, </a:t>
            </a:r>
            <a:r>
              <a:rPr lang="en-US" dirty="0" err="1" smtClean="0"/>
              <a:t>RNAse</a:t>
            </a:r>
            <a:endParaRPr lang="en-IN" dirty="0"/>
          </a:p>
        </p:txBody>
      </p:sp>
      <p:pic>
        <p:nvPicPr>
          <p:cNvPr id="6" name="Picture 2"/>
          <p:cNvPicPr>
            <a:picLocks noChangeAspect="1" noChangeArrowheads="1"/>
          </p:cNvPicPr>
          <p:nvPr/>
        </p:nvPicPr>
        <p:blipFill>
          <a:blip r:embed="rId3"/>
          <a:srcRect/>
          <a:stretch>
            <a:fillRect/>
          </a:stretch>
        </p:blipFill>
        <p:spPr bwMode="auto">
          <a:xfrm>
            <a:off x="928662" y="1142984"/>
            <a:ext cx="7728425"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
            <a:ext cx="8229600" cy="1143000"/>
          </a:xfrm>
        </p:spPr>
        <p:txBody>
          <a:bodyPr>
            <a:normAutofit fontScale="90000"/>
          </a:bodyPr>
          <a:lstStyle/>
          <a:p>
            <a:r>
              <a:rPr lang="en-US" dirty="0" smtClean="0"/>
              <a:t>Purification of DNA from Cell Extract-Ion Exchange Chromatography</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srcRect/>
          <a:stretch>
            <a:fillRect/>
          </a:stretch>
        </p:blipFill>
        <p:spPr bwMode="auto">
          <a:xfrm>
            <a:off x="642910" y="1214422"/>
            <a:ext cx="8143932" cy="5475751"/>
          </a:xfrm>
          <a:prstGeom prst="rect">
            <a:avLst/>
          </a:prstGeom>
          <a:noFill/>
          <a:ln w="9525">
            <a:noFill/>
            <a:miter lim="800000"/>
            <a:headEnd/>
            <a:tailEnd/>
          </a:ln>
          <a:effectLst/>
        </p:spPr>
      </p:pic>
      <p:sp>
        <p:nvSpPr>
          <p:cNvPr id="5" name="TextBox 4"/>
          <p:cNvSpPr txBox="1"/>
          <p:nvPr/>
        </p:nvSpPr>
        <p:spPr>
          <a:xfrm>
            <a:off x="5786447" y="3397939"/>
            <a:ext cx="3000395" cy="2031325"/>
          </a:xfrm>
          <a:prstGeom prst="rect">
            <a:avLst/>
          </a:prstGeom>
          <a:noFill/>
        </p:spPr>
        <p:txBody>
          <a:bodyPr wrap="square" rtlCol="0">
            <a:spAutoFit/>
          </a:bodyPr>
          <a:lstStyle/>
          <a:p>
            <a:r>
              <a:rPr lang="en-IN" dirty="0" smtClean="0"/>
              <a:t>DNA binds specifically to the substrate in the presence of low salt, contaminants are removed by wash steps using a low or medium salt buffer, and purified DNA is eluted using a high salt buffer</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92"/>
            <a:ext cx="8229600" cy="1143000"/>
          </a:xfrm>
        </p:spPr>
        <p:txBody>
          <a:bodyPr>
            <a:normAutofit/>
          </a:bodyPr>
          <a:lstStyle/>
          <a:p>
            <a:r>
              <a:rPr lang="en-US" sz="2800" dirty="0" smtClean="0"/>
              <a:t>Concentration of DNA samples</a:t>
            </a:r>
            <a:endParaRPr lang="en-IN" sz="2800" dirty="0"/>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srcRect/>
          <a:stretch>
            <a:fillRect/>
          </a:stretch>
        </p:blipFill>
        <p:spPr bwMode="auto">
          <a:xfrm>
            <a:off x="714348" y="785794"/>
            <a:ext cx="7517731" cy="3133741"/>
          </a:xfrm>
          <a:prstGeom prst="rect">
            <a:avLst/>
          </a:prstGeom>
          <a:noFill/>
          <a:ln w="9525">
            <a:noFill/>
            <a:miter lim="800000"/>
            <a:headEnd/>
            <a:tailEnd/>
          </a:ln>
          <a:effectLst/>
        </p:spPr>
      </p:pic>
      <p:sp>
        <p:nvSpPr>
          <p:cNvPr id="5" name="Rectangle 4"/>
          <p:cNvSpPr/>
          <p:nvPr/>
        </p:nvSpPr>
        <p:spPr>
          <a:xfrm>
            <a:off x="428596" y="4889384"/>
            <a:ext cx="8358246" cy="1754326"/>
          </a:xfrm>
          <a:prstGeom prst="rect">
            <a:avLst/>
          </a:prstGeom>
        </p:spPr>
        <p:txBody>
          <a:bodyPr wrap="square">
            <a:spAutoFit/>
          </a:bodyPr>
          <a:lstStyle/>
          <a:p>
            <a:r>
              <a:rPr lang="en-IN" dirty="0"/>
              <a:t>absorbance is measured at 260 nm, at which wavelength an absorbance</a:t>
            </a:r>
          </a:p>
          <a:p>
            <a:r>
              <a:rPr lang="en-IN" dirty="0"/>
              <a:t>(A260) of 1.0 corresponds to 50 mg of double-stranded DNA per ml. </a:t>
            </a:r>
            <a:endParaRPr lang="en-IN" dirty="0" smtClean="0"/>
          </a:p>
          <a:p>
            <a:endParaRPr lang="en-US" dirty="0" smtClean="0"/>
          </a:p>
          <a:p>
            <a:r>
              <a:rPr lang="en-IN" dirty="0" smtClean="0"/>
              <a:t>With a pure sample of DNA, the ratio of the </a:t>
            </a:r>
            <a:r>
              <a:rPr lang="en-IN" dirty="0" err="1" smtClean="0"/>
              <a:t>absorbances</a:t>
            </a:r>
            <a:r>
              <a:rPr lang="en-IN" dirty="0" smtClean="0"/>
              <a:t> at 260 and 280 nm (A260/A280) is 1.8. Ratios of less than 1.8 indicate that the preparation is contaminated, either with protein or with phenol.</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Silica Membrane</a:t>
            </a:r>
            <a:endParaRPr lang="en-IN" dirty="0"/>
          </a:p>
        </p:txBody>
      </p:sp>
      <p:pic>
        <p:nvPicPr>
          <p:cNvPr id="31746" name="Picture 2" descr="DNA extraction: finding the most suitable method - ScienceDirect"/>
          <p:cNvPicPr>
            <a:picLocks noChangeAspect="1" noChangeArrowheads="1"/>
          </p:cNvPicPr>
          <p:nvPr/>
        </p:nvPicPr>
        <p:blipFill>
          <a:blip r:embed="rId2"/>
          <a:srcRect/>
          <a:stretch>
            <a:fillRect/>
          </a:stretch>
        </p:blipFill>
        <p:spPr bwMode="auto">
          <a:xfrm>
            <a:off x="714348" y="1428736"/>
            <a:ext cx="7429552" cy="383460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TotalTime>
  <Words>663</Words>
  <Application>Microsoft Office PowerPoint</Application>
  <PresentationFormat>On-screen Show (4:3)</PresentationFormat>
  <Paragraphs>65</Paragraphs>
  <Slides>23</Slides>
  <Notes>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DNA isolation and purification</vt:lpstr>
      <vt:lpstr>Slide 2</vt:lpstr>
      <vt:lpstr>Source</vt:lpstr>
      <vt:lpstr>Methods</vt:lpstr>
      <vt:lpstr>Preparation of Cell Extract</vt:lpstr>
      <vt:lpstr>Preparation of DNA from Cell Extract-Organic extraction or Enzyme digestion</vt:lpstr>
      <vt:lpstr>Purification of DNA from Cell Extract-Ion Exchange Chromatography</vt:lpstr>
      <vt:lpstr>Concentration of DNA samples</vt:lpstr>
      <vt:lpstr>Silica Membrane</vt:lpstr>
      <vt:lpstr>Magnetic Separation</vt:lpstr>
      <vt:lpstr>Plant DNA isolation</vt:lpstr>
      <vt:lpstr>Guanidium Thiocyanate</vt:lpstr>
      <vt:lpstr>Plasmid Isolation</vt:lpstr>
      <vt:lpstr>CsCl Density Gradient Centrifugation</vt:lpstr>
      <vt:lpstr>EtBr-CsCl Density Gradient Centrifugation Plasmid DNA Purification</vt:lpstr>
      <vt:lpstr>Slide 16</vt:lpstr>
      <vt:lpstr>Lambda Phage</vt:lpstr>
      <vt:lpstr>Slide 18</vt:lpstr>
      <vt:lpstr>Lambda Phage Isolation</vt:lpstr>
      <vt:lpstr>Lambda Phage Isolation</vt:lpstr>
      <vt:lpstr>CsCL purification of Lambda Phage</vt:lpstr>
      <vt:lpstr>M13 phage DNA</vt:lpstr>
      <vt:lpstr>M13 phage DNA preparation</vt:lpstr>
    </vt:vector>
  </TitlesOfParts>
  <Company>IIT Delhi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purification</dc:title>
  <dc:creator>admin</dc:creator>
  <cp:lastModifiedBy>admin</cp:lastModifiedBy>
  <cp:revision>17</cp:revision>
  <dcterms:created xsi:type="dcterms:W3CDTF">2017-08-25T01:35:48Z</dcterms:created>
  <dcterms:modified xsi:type="dcterms:W3CDTF">2020-09-30T04:32:44Z</dcterms:modified>
</cp:coreProperties>
</file>