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58" r:id="rId3"/>
    <p:sldId id="259" r:id="rId4"/>
    <p:sldId id="260" r:id="rId5"/>
    <p:sldId id="298" r:id="rId6"/>
    <p:sldId id="299" r:id="rId7"/>
    <p:sldId id="291" r:id="rId8"/>
    <p:sldId id="261" r:id="rId9"/>
    <p:sldId id="263" r:id="rId10"/>
    <p:sldId id="262" r:id="rId11"/>
    <p:sldId id="289" r:id="rId12"/>
    <p:sldId id="293" r:id="rId13"/>
    <p:sldId id="294" r:id="rId14"/>
    <p:sldId id="297" r:id="rId15"/>
    <p:sldId id="295" r:id="rId16"/>
    <p:sldId id="296" r:id="rId17"/>
    <p:sldId id="264" r:id="rId18"/>
    <p:sldId id="30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68" autoAdjust="0"/>
  </p:normalViewPr>
  <p:slideViewPr>
    <p:cSldViewPr snapToGrid="0" snapToObjects="1">
      <p:cViewPr>
        <p:scale>
          <a:sx n="76" d="100"/>
          <a:sy n="76" d="100"/>
        </p:scale>
        <p:origin x="-2584" y="-4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3DF38-2B0E-9C41-94F4-567299007088}" type="datetimeFigureOut">
              <a:rPr lang="en-US" smtClean="0"/>
              <a:pPr/>
              <a:t>21/09/22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3A067E-988A-4049-96E9-AEAD7C8B2B2B}" type="slidenum">
              <a:rPr lang="en-US" smtClean="0"/>
              <a:pPr/>
              <a:t>‹#›</a:t>
            </a:fld>
            <a:endParaRPr lang="en-US"/>
          </a:p>
        </p:txBody>
      </p:sp>
    </p:spTree>
    <p:extLst>
      <p:ext uri="{BB962C8B-B14F-4D97-AF65-F5344CB8AC3E}">
        <p14:creationId xmlns:p14="http://schemas.microsoft.com/office/powerpoint/2010/main" val="15002324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biologyresearch.org/content/journal/jgv/10.1099/0022-1317-36-1-59" TargetMode="External"/><Relationship Id="rId4" Type="http://schemas.openxmlformats.org/officeDocument/2006/relationships/hyperlink" Target="https://bitesizebio.com/7647/the-story-behind-your-cell-culture/"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HEK293 cells are Human Embryonic Kidney cells, originally isolated and grown by Dutch biologist Alex Van der Eb in the early 1970s. They were transfected with sheared adenovirus 5 (Ad5) DNA by Frank Graham, a postdoc in Van der Eb’s lab. It was his 293rd experiment, which is why they got the tag HEK293 (read the original paper </a:t>
            </a:r>
            <a:r>
              <a:rPr lang="en-IN" sz="1200" kern="1200" dirty="0" smtClean="0">
                <a:solidFill>
                  <a:schemeClr val="tx1"/>
                </a:solidFill>
                <a:effectLst/>
                <a:latin typeface="+mn-lt"/>
                <a:ea typeface="+mn-ea"/>
                <a:cs typeface="+mn-cs"/>
                <a:hlinkClick r:id="rId3"/>
              </a:rPr>
              <a:t>here</a:t>
            </a:r>
            <a:r>
              <a:rPr lang="en-IN" sz="1200" kern="1200" dirty="0" smtClean="0">
                <a:solidFill>
                  <a:schemeClr val="tx1"/>
                </a:solidFill>
                <a:effectLst/>
                <a:latin typeface="+mn-lt"/>
                <a:ea typeface="+mn-ea"/>
                <a:cs typeface="+mn-cs"/>
              </a:rPr>
              <a:t>).</a:t>
            </a:r>
          </a:p>
          <a:p>
            <a:r>
              <a:rPr lang="en-IN" sz="1200" kern="1200" dirty="0" smtClean="0">
                <a:solidFill>
                  <a:schemeClr val="tx1"/>
                </a:solidFill>
                <a:effectLst/>
                <a:latin typeface="+mn-lt"/>
                <a:ea typeface="+mn-ea"/>
                <a:cs typeface="+mn-cs"/>
              </a:rPr>
              <a:t>Incorporating the adenoviral genes into the HEK cell genome resulted in the cells becoming very efficient at producing high amounts of recombinant proteins from plasmid vectors carrying the CMV promoter region.</a:t>
            </a:r>
          </a:p>
          <a:p>
            <a:r>
              <a:rPr lang="en-IN" sz="1200" kern="1200" dirty="0" smtClean="0">
                <a:solidFill>
                  <a:schemeClr val="tx1"/>
                </a:solidFill>
                <a:effectLst/>
                <a:latin typeface="+mn-lt"/>
                <a:ea typeface="+mn-ea"/>
                <a:cs typeface="+mn-cs"/>
              </a:rPr>
              <a:t>So, are HEK293T cells the same thing? Not exactly. The ‘T’ in the name of this daughter cell line comes from the incorporation of the SV40 large T antigen into the HEK293 genome – this means they are able to produce large amounts of protein from plasmids vectors carrying the SV40 origin of replication. There are other HEK293 derivatives, but that’s a whole other article!</a:t>
            </a:r>
          </a:p>
          <a:p>
            <a:r>
              <a:rPr lang="en-IN" sz="1200" kern="1200" dirty="0" smtClean="0">
                <a:solidFill>
                  <a:schemeClr val="tx1"/>
                </a:solidFill>
                <a:effectLst/>
                <a:latin typeface="+mn-lt"/>
                <a:ea typeface="+mn-ea"/>
                <a:cs typeface="+mn-cs"/>
              </a:rPr>
              <a:t>What’s so Great About HEK Cells?</a:t>
            </a:r>
          </a:p>
          <a:p>
            <a:r>
              <a:rPr lang="en-IN" sz="1200" kern="1200" dirty="0" smtClean="0">
                <a:solidFill>
                  <a:schemeClr val="tx1"/>
                </a:solidFill>
                <a:effectLst/>
                <a:latin typeface="+mn-lt"/>
                <a:ea typeface="+mn-ea"/>
                <a:cs typeface="+mn-cs"/>
              </a:rPr>
              <a:t>There are many advantages of using HEK293 cells. They are a hardy, semi-adherent, low-maintenance cell line and divide rapidly, doubling about every 36 hours. They can be utilized for both transient and stable expression, can be cultured in suspension or as a monolayer, are easy to transfect (and can be transfected via a variety of methods) and are able to produce large amounts of recombinant proteins.</a:t>
            </a:r>
            <a:br>
              <a:rPr lang="en-IN" sz="1200" kern="1200" dirty="0" smtClean="0">
                <a:solidFill>
                  <a:schemeClr val="tx1"/>
                </a:solidFill>
                <a:effectLst/>
                <a:latin typeface="+mn-lt"/>
                <a:ea typeface="+mn-ea"/>
                <a:cs typeface="+mn-cs"/>
              </a:rPr>
            </a:br>
            <a:r>
              <a:rPr lang="en-IN" sz="1200" kern="1200" dirty="0" smtClean="0">
                <a:solidFill>
                  <a:schemeClr val="tx1"/>
                </a:solidFill>
                <a:effectLst/>
                <a:latin typeface="+mn-lt"/>
                <a:ea typeface="+mn-ea"/>
                <a:cs typeface="+mn-cs"/>
              </a:rPr>
              <a:t>Because of their advantages and versatility, they are the second most widely used cell line after </a:t>
            </a:r>
            <a:r>
              <a:rPr lang="en-IN" sz="1200" kern="1200" dirty="0" smtClean="0">
                <a:solidFill>
                  <a:schemeClr val="tx1"/>
                </a:solidFill>
                <a:effectLst/>
                <a:latin typeface="+mn-lt"/>
                <a:ea typeface="+mn-ea"/>
                <a:cs typeface="+mn-cs"/>
                <a:hlinkClick r:id="rId4"/>
              </a:rPr>
              <a:t>HeLa,</a:t>
            </a:r>
            <a:r>
              <a:rPr lang="en-IN" sz="1200" kern="1200" dirty="0" smtClean="0">
                <a:solidFill>
                  <a:schemeClr val="tx1"/>
                </a:solidFill>
                <a:effectLst/>
                <a:latin typeface="+mn-lt"/>
                <a:ea typeface="+mn-ea"/>
                <a:cs typeface="+mn-cs"/>
              </a:rPr>
              <a:t> the first ever human cell line. HEK293 cells are used in cancer research, vaccine development, protein production, signal transduction and protein interaction studies, drug testing etc </a:t>
            </a:r>
          </a:p>
          <a:p>
            <a:endParaRPr lang="en-US" dirty="0"/>
          </a:p>
        </p:txBody>
      </p:sp>
      <p:sp>
        <p:nvSpPr>
          <p:cNvPr id="4" name="Slide Number Placeholder 3"/>
          <p:cNvSpPr>
            <a:spLocks noGrp="1"/>
          </p:cNvSpPr>
          <p:nvPr>
            <p:ph type="sldNum" sz="quarter" idx="10"/>
          </p:nvPr>
        </p:nvSpPr>
        <p:spPr/>
        <p:txBody>
          <a:bodyPr/>
          <a:lstStyle/>
          <a:p>
            <a:fld id="{6B3A067E-988A-4049-96E9-AEAD7C8B2B2B}" type="slidenum">
              <a:rPr lang="en-US" smtClean="0"/>
              <a:pPr/>
              <a:t>4</a:t>
            </a:fld>
            <a:endParaRPr lang="en-US"/>
          </a:p>
        </p:txBody>
      </p:sp>
    </p:spTree>
    <p:extLst>
      <p:ext uri="{BB962C8B-B14F-4D97-AF65-F5344CB8AC3E}">
        <p14:creationId xmlns:p14="http://schemas.microsoft.com/office/powerpoint/2010/main" val="1874128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www.synthego.com</a:t>
            </a:r>
            <a:r>
              <a:rPr lang="en-US" dirty="0" smtClean="0"/>
              <a:t>/hek293- more details on HEK293</a:t>
            </a:r>
            <a:endParaRPr lang="en-US" dirty="0"/>
          </a:p>
        </p:txBody>
      </p:sp>
      <p:sp>
        <p:nvSpPr>
          <p:cNvPr id="4" name="Slide Number Placeholder 3"/>
          <p:cNvSpPr>
            <a:spLocks noGrp="1"/>
          </p:cNvSpPr>
          <p:nvPr>
            <p:ph type="sldNum" sz="quarter" idx="10"/>
          </p:nvPr>
        </p:nvSpPr>
        <p:spPr/>
        <p:txBody>
          <a:bodyPr/>
          <a:lstStyle/>
          <a:p>
            <a:fld id="{6B3A067E-988A-4049-96E9-AEAD7C8B2B2B}" type="slidenum">
              <a:rPr lang="en-US" smtClean="0"/>
              <a:pPr/>
              <a:t>5</a:t>
            </a:fld>
            <a:endParaRPr lang="en-US"/>
          </a:p>
        </p:txBody>
      </p:sp>
    </p:spTree>
    <p:extLst>
      <p:ext uri="{BB962C8B-B14F-4D97-AF65-F5344CB8AC3E}">
        <p14:creationId xmlns:p14="http://schemas.microsoft.com/office/powerpoint/2010/main" val="368738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www.ncbi.nlm.nih.gov</a:t>
            </a:r>
            <a:r>
              <a:rPr lang="en-US" dirty="0" smtClean="0"/>
              <a:t>/</a:t>
            </a:r>
            <a:r>
              <a:rPr lang="en-US" dirty="0" err="1" smtClean="0"/>
              <a:t>pmc</a:t>
            </a:r>
            <a:r>
              <a:rPr lang="en-US" dirty="0" smtClean="0"/>
              <a:t>/articles/PMC3718848/</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most common mammalian cell line used in biologic production processes is the Chinese hamster ovary (CHO) cell line, which was isolated from the Chinese hamster in the 1950s (</a:t>
            </a:r>
            <a:r>
              <a:rPr lang="en-US" dirty="0" err="1" smtClean="0"/>
              <a:t>Tjio</a:t>
            </a:r>
            <a:r>
              <a:rPr lang="en-US" dirty="0" smtClean="0"/>
              <a:t> and Puck, 1958). In the early 1980s, under the direction of Dr. </a:t>
            </a:r>
            <a:r>
              <a:rPr lang="en-US" dirty="0" err="1" smtClean="0"/>
              <a:t>Chasin</a:t>
            </a:r>
            <a:r>
              <a:rPr lang="en-US" dirty="0" smtClean="0"/>
              <a:t> at Columbia University, two derivatives of the CHO cell line, CHO-K1 and CHO pro-3, gave rise to the two most commonly used cell lines in bioprocessing today, DUKX-X11 and DG44. Both cell lines were engineered to be deficient in </a:t>
            </a:r>
            <a:r>
              <a:rPr lang="en-US" dirty="0" err="1" smtClean="0"/>
              <a:t>dihydrofolate</a:t>
            </a:r>
            <a:r>
              <a:rPr lang="en-US" dirty="0" smtClean="0"/>
              <a:t> </a:t>
            </a:r>
            <a:r>
              <a:rPr lang="en-US" dirty="0" err="1" smtClean="0"/>
              <a:t>reductase</a:t>
            </a:r>
            <a:r>
              <a:rPr lang="en-US" dirty="0" smtClean="0"/>
              <a:t> (DHFR) activity: chemical mutagenesis was used in DUKX-X11 to delete one DHFR allele and mutate the other, and ionizing radiation was used in DG44 to delete both alleles (Lee et al., 2010; </a:t>
            </a:r>
            <a:r>
              <a:rPr lang="en-US" dirty="0" err="1" smtClean="0"/>
              <a:t>Wurm</a:t>
            </a:r>
            <a:r>
              <a:rPr lang="en-US" dirty="0" smtClean="0"/>
              <a:t> and Hacker, 2011). A cell line deficient in DHFR activity, which requires the addition of glycine, hypoxanthine, and thymidine (GHT) in the medium for survival, allows for the implementation of a selection system based on the insertion of a cloned </a:t>
            </a:r>
            <a:r>
              <a:rPr lang="en-US" dirty="0" err="1" smtClean="0"/>
              <a:t>dhfr</a:t>
            </a:r>
            <a:r>
              <a:rPr lang="en-US" dirty="0" smtClean="0"/>
              <a:t> gene in combination with the gene of interest. When grown in GHT deficient media, only the cells containing the recombinant vector can survive and produce the protein of interest. It is not surprising that CHO cells were used to produce </a:t>
            </a:r>
            <a:r>
              <a:rPr lang="en-US" dirty="0" err="1" smtClean="0"/>
              <a:t>tPA</a:t>
            </a:r>
            <a:r>
              <a:rPr lang="en-US" dirty="0" smtClean="0"/>
              <a:t> in 1987 and are still the most commonly used host today because, over the past 25 years, research has focused on manipulating established host cell lines, not on searching for a better host system.</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clonal isolate, derived from Chinese hamster ovary (CHO K1) cells. The CHO-S parental cell line was selected for growth and transfection efficiency. CHO-S cells are adapted to serum-free suspension culture</a:t>
            </a:r>
          </a:p>
          <a:p>
            <a:endParaRPr lang="en-US" dirty="0"/>
          </a:p>
        </p:txBody>
      </p:sp>
      <p:sp>
        <p:nvSpPr>
          <p:cNvPr id="4" name="Slide Number Placeholder 3"/>
          <p:cNvSpPr>
            <a:spLocks noGrp="1"/>
          </p:cNvSpPr>
          <p:nvPr>
            <p:ph type="sldNum" sz="quarter" idx="10"/>
          </p:nvPr>
        </p:nvSpPr>
        <p:spPr/>
        <p:txBody>
          <a:bodyPr/>
          <a:lstStyle/>
          <a:p>
            <a:fld id="{6B3A067E-988A-4049-96E9-AEAD7C8B2B2B}" type="slidenum">
              <a:rPr lang="en-US" smtClean="0"/>
              <a:pPr/>
              <a:t>7</a:t>
            </a:fld>
            <a:endParaRPr lang="en-US"/>
          </a:p>
        </p:txBody>
      </p:sp>
    </p:spTree>
    <p:extLst>
      <p:ext uri="{BB962C8B-B14F-4D97-AF65-F5344CB8AC3E}">
        <p14:creationId xmlns:p14="http://schemas.microsoft.com/office/powerpoint/2010/main" val="405122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blog.addgene.org</a:t>
            </a:r>
            <a:r>
              <a:rPr lang="en-US" dirty="0" smtClean="0"/>
              <a:t>/plasmids-101-mammalian-vectors</a:t>
            </a:r>
            <a:endParaRPr lang="en-US" dirty="0"/>
          </a:p>
        </p:txBody>
      </p:sp>
      <p:sp>
        <p:nvSpPr>
          <p:cNvPr id="4" name="Slide Number Placeholder 3"/>
          <p:cNvSpPr>
            <a:spLocks noGrp="1"/>
          </p:cNvSpPr>
          <p:nvPr>
            <p:ph type="sldNum" sz="quarter" idx="10"/>
          </p:nvPr>
        </p:nvSpPr>
        <p:spPr/>
        <p:txBody>
          <a:bodyPr/>
          <a:lstStyle/>
          <a:p>
            <a:fld id="{6B3A067E-988A-4049-96E9-AEAD7C8B2B2B}" type="slidenum">
              <a:rPr lang="en-US" smtClean="0"/>
              <a:pPr/>
              <a:t>9</a:t>
            </a:fld>
            <a:endParaRPr lang="en-US"/>
          </a:p>
        </p:txBody>
      </p:sp>
    </p:spTree>
    <p:extLst>
      <p:ext uri="{BB962C8B-B14F-4D97-AF65-F5344CB8AC3E}">
        <p14:creationId xmlns:p14="http://schemas.microsoft.com/office/powerpoint/2010/main" val="92542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https://www.synbio-tech.com/mammalian-cell-expression-vectors/</a:t>
            </a:r>
            <a:endParaRPr lang="en-IN" dirty="0"/>
          </a:p>
        </p:txBody>
      </p:sp>
      <p:sp>
        <p:nvSpPr>
          <p:cNvPr id="4" name="Slide Number Placeholder 3"/>
          <p:cNvSpPr>
            <a:spLocks noGrp="1"/>
          </p:cNvSpPr>
          <p:nvPr>
            <p:ph type="sldNum" sz="quarter" idx="10"/>
          </p:nvPr>
        </p:nvSpPr>
        <p:spPr/>
        <p:txBody>
          <a:bodyPr/>
          <a:lstStyle/>
          <a:p>
            <a:pPr>
              <a:defRPr/>
            </a:pPr>
            <a:fld id="{A7F4F669-B9BB-4C30-9B37-F62BED2B7F4D}" type="slidenum">
              <a:rPr lang="en-GB" altLang="it-IT" smtClean="0"/>
              <a:pPr>
                <a:defRPr/>
              </a:pPr>
              <a:t>10</a:t>
            </a:fld>
            <a:endParaRPr lang="en-GB" alt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https://</a:t>
            </a:r>
            <a:r>
              <a:rPr lang="en-US" dirty="0" err="1" smtClean="0"/>
              <a:t>en.wikipedia.org</a:t>
            </a:r>
            <a:r>
              <a:rPr lang="en-US" dirty="0" smtClean="0"/>
              <a:t>/wiki/</a:t>
            </a:r>
            <a:r>
              <a:rPr lang="en-US" dirty="0" err="1" smtClean="0"/>
              <a:t>Vectors_in_gene_therapy</a:t>
            </a:r>
            <a:endParaRPr lang="en-US" dirty="0"/>
          </a:p>
        </p:txBody>
      </p:sp>
      <p:sp>
        <p:nvSpPr>
          <p:cNvPr id="4" name="Slide Number Placeholder 3"/>
          <p:cNvSpPr>
            <a:spLocks noGrp="1"/>
          </p:cNvSpPr>
          <p:nvPr>
            <p:ph type="sldNum" sz="quarter" idx="10"/>
          </p:nvPr>
        </p:nvSpPr>
        <p:spPr/>
        <p:txBody>
          <a:bodyPr/>
          <a:lstStyle/>
          <a:p>
            <a:fld id="{6B3A067E-988A-4049-96E9-AEAD7C8B2B2B}" type="slidenum">
              <a:rPr lang="en-US" smtClean="0"/>
              <a:pPr/>
              <a:t>11</a:t>
            </a:fld>
            <a:endParaRPr lang="en-US"/>
          </a:p>
        </p:txBody>
      </p:sp>
    </p:spTree>
    <p:extLst>
      <p:ext uri="{BB962C8B-B14F-4D97-AF65-F5344CB8AC3E}">
        <p14:creationId xmlns:p14="http://schemas.microsoft.com/office/powerpoint/2010/main" val="2234582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 </a:t>
            </a:r>
            <a:r>
              <a:rPr lang="en-IN" sz="1200" b="1" kern="1200" baseline="0" dirty="0" smtClean="0">
                <a:solidFill>
                  <a:schemeClr val="tx1"/>
                </a:solidFill>
                <a:latin typeface="+mn-lt"/>
                <a:ea typeface="+mn-ea"/>
                <a:cs typeface="+mn-cs"/>
              </a:rPr>
              <a:t>Adenoviruses:</a:t>
            </a:r>
          </a:p>
          <a:p>
            <a:r>
              <a:rPr lang="en-IN" sz="1200" kern="1200" baseline="0" dirty="0" smtClean="0">
                <a:solidFill>
                  <a:schemeClr val="tx1"/>
                </a:solidFill>
                <a:latin typeface="+mn-lt"/>
                <a:ea typeface="+mn-ea"/>
                <a:cs typeface="+mn-cs"/>
              </a:rPr>
              <a:t>• Enable large fragment of DNA to be cloned than SV40</a:t>
            </a:r>
          </a:p>
          <a:p>
            <a:r>
              <a:rPr lang="en-IN" sz="1200" kern="1200" baseline="0" dirty="0" smtClean="0">
                <a:solidFill>
                  <a:schemeClr val="tx1"/>
                </a:solidFill>
                <a:latin typeface="+mn-lt"/>
                <a:ea typeface="+mn-ea"/>
                <a:cs typeface="+mn-cs"/>
              </a:rPr>
              <a:t>• More difficult to handle because genomes are bigger</a:t>
            </a:r>
          </a:p>
          <a:p>
            <a:r>
              <a:rPr lang="en-IN" sz="1200" kern="1200" baseline="0" dirty="0" smtClean="0">
                <a:solidFill>
                  <a:schemeClr val="tx1"/>
                </a:solidFill>
                <a:latin typeface="+mn-lt"/>
                <a:ea typeface="+mn-ea"/>
                <a:cs typeface="+mn-cs"/>
              </a:rPr>
              <a:t>• </a:t>
            </a:r>
            <a:r>
              <a:rPr lang="en-IN" sz="1200" b="1" kern="1200" baseline="0" dirty="0" smtClean="0">
                <a:solidFill>
                  <a:schemeClr val="tx1"/>
                </a:solidFill>
                <a:latin typeface="+mn-lt"/>
                <a:ea typeface="+mn-ea"/>
                <a:cs typeface="+mn-cs"/>
              </a:rPr>
              <a:t>Retroviruses</a:t>
            </a:r>
          </a:p>
          <a:p>
            <a:r>
              <a:rPr lang="en-IN" sz="1200" kern="1200" baseline="0" dirty="0" smtClean="0">
                <a:solidFill>
                  <a:schemeClr val="tx1"/>
                </a:solidFill>
                <a:latin typeface="+mn-lt"/>
                <a:ea typeface="+mn-ea"/>
                <a:cs typeface="+mn-cs"/>
              </a:rPr>
              <a:t>• At present, most commonly used vector in mammalian cells</a:t>
            </a:r>
          </a:p>
          <a:p>
            <a:r>
              <a:rPr lang="en-IN" sz="1200" kern="1200" baseline="0" dirty="0" smtClean="0">
                <a:solidFill>
                  <a:schemeClr val="tx1"/>
                </a:solidFill>
                <a:latin typeface="+mn-lt"/>
                <a:ea typeface="+mn-ea"/>
                <a:cs typeface="+mn-cs"/>
              </a:rPr>
              <a:t>• Most important application: gene therapy</a:t>
            </a:r>
            <a:endParaRPr lang="en-IN" dirty="0"/>
          </a:p>
        </p:txBody>
      </p:sp>
      <p:sp>
        <p:nvSpPr>
          <p:cNvPr id="4" name="Slide Number Placeholder 3"/>
          <p:cNvSpPr>
            <a:spLocks noGrp="1"/>
          </p:cNvSpPr>
          <p:nvPr>
            <p:ph type="sldNum" sz="quarter" idx="10"/>
          </p:nvPr>
        </p:nvSpPr>
        <p:spPr/>
        <p:txBody>
          <a:bodyPr/>
          <a:lstStyle/>
          <a:p>
            <a:fld id="{63A2C8DD-FE84-4C2C-A011-DF4FB40618CB}" type="slidenum">
              <a:rPr lang="en-IN" smtClean="0"/>
              <a:pPr/>
              <a:t>13</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dirty="0" err="1" smtClean="0"/>
              <a:t>thermofisher</a:t>
            </a:r>
            <a:r>
              <a:rPr lang="en-US" dirty="0" smtClean="0"/>
              <a:t> website</a:t>
            </a:r>
            <a:endParaRPr lang="en-US" dirty="0"/>
          </a:p>
        </p:txBody>
      </p:sp>
      <p:sp>
        <p:nvSpPr>
          <p:cNvPr id="4" name="Slide Number Placeholder 3"/>
          <p:cNvSpPr>
            <a:spLocks noGrp="1"/>
          </p:cNvSpPr>
          <p:nvPr>
            <p:ph type="sldNum" sz="quarter" idx="10"/>
          </p:nvPr>
        </p:nvSpPr>
        <p:spPr/>
        <p:txBody>
          <a:bodyPr/>
          <a:lstStyle/>
          <a:p>
            <a:fld id="{6B3A067E-988A-4049-96E9-AEAD7C8B2B2B}" type="slidenum">
              <a:rPr lang="en-US" smtClean="0"/>
              <a:pPr/>
              <a:t>14</a:t>
            </a:fld>
            <a:endParaRPr lang="en-US"/>
          </a:p>
        </p:txBody>
      </p:sp>
    </p:spTree>
    <p:extLst>
      <p:ext uri="{BB962C8B-B14F-4D97-AF65-F5344CB8AC3E}">
        <p14:creationId xmlns:p14="http://schemas.microsoft.com/office/powerpoint/2010/main" val="318920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F4A800-2AD5-0046-AF84-CE49150ADA9D}" type="datetimeFigureOut">
              <a:rPr lang="en-US" smtClean="0"/>
              <a:pPr/>
              <a:t>21/09/22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230316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F4A800-2AD5-0046-AF84-CE49150ADA9D}" type="datetimeFigureOut">
              <a:rPr lang="en-US" smtClean="0"/>
              <a:pPr/>
              <a:t>21/09/22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381806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F4A800-2AD5-0046-AF84-CE49150ADA9D}" type="datetimeFigureOut">
              <a:rPr lang="en-US" smtClean="0"/>
              <a:pPr/>
              <a:t>21/09/22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88708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F4A800-2AD5-0046-AF84-CE49150ADA9D}" type="datetimeFigureOut">
              <a:rPr lang="en-US" smtClean="0"/>
              <a:pPr/>
              <a:t>21/09/22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23934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4A800-2AD5-0046-AF84-CE49150ADA9D}" type="datetimeFigureOut">
              <a:rPr lang="en-US" smtClean="0"/>
              <a:pPr/>
              <a:t>21/09/22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94722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F4A800-2AD5-0046-AF84-CE49150ADA9D}" type="datetimeFigureOut">
              <a:rPr lang="en-US" smtClean="0"/>
              <a:pPr/>
              <a:t>21/09/22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288998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F4A800-2AD5-0046-AF84-CE49150ADA9D}" type="datetimeFigureOut">
              <a:rPr lang="en-US" smtClean="0"/>
              <a:pPr/>
              <a:t>21/09/22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244907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F4A800-2AD5-0046-AF84-CE49150ADA9D}" type="datetimeFigureOut">
              <a:rPr lang="en-US" smtClean="0"/>
              <a:pPr/>
              <a:t>21/09/22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308304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4A800-2AD5-0046-AF84-CE49150ADA9D}" type="datetimeFigureOut">
              <a:rPr lang="en-US" smtClean="0"/>
              <a:pPr/>
              <a:t>21/09/22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262101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4A800-2AD5-0046-AF84-CE49150ADA9D}" type="datetimeFigureOut">
              <a:rPr lang="en-US" smtClean="0"/>
              <a:pPr/>
              <a:t>21/09/22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75360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4A800-2AD5-0046-AF84-CE49150ADA9D}" type="datetimeFigureOut">
              <a:rPr lang="en-US" smtClean="0"/>
              <a:pPr/>
              <a:t>21/09/22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120D6-2786-8545-9973-18949E539981}" type="slidenum">
              <a:rPr lang="en-US" smtClean="0"/>
              <a:pPr/>
              <a:t>‹#›</a:t>
            </a:fld>
            <a:endParaRPr lang="en-US"/>
          </a:p>
        </p:txBody>
      </p:sp>
    </p:spTree>
    <p:extLst>
      <p:ext uri="{BB962C8B-B14F-4D97-AF65-F5344CB8AC3E}">
        <p14:creationId xmlns:p14="http://schemas.microsoft.com/office/powerpoint/2010/main" val="19198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A800-2AD5-0046-AF84-CE49150ADA9D}" type="datetimeFigureOut">
              <a:rPr lang="en-US" smtClean="0"/>
              <a:pPr/>
              <a:t>21/09/22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120D6-2786-8545-9973-18949E539981}" type="slidenum">
              <a:rPr lang="en-US" smtClean="0"/>
              <a:pPr/>
              <a:t>‹#›</a:t>
            </a:fld>
            <a:endParaRPr lang="en-US"/>
          </a:p>
        </p:txBody>
      </p:sp>
    </p:spTree>
    <p:extLst>
      <p:ext uri="{BB962C8B-B14F-4D97-AF65-F5344CB8AC3E}">
        <p14:creationId xmlns:p14="http://schemas.microsoft.com/office/powerpoint/2010/main" val="722303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4974" y="1957422"/>
            <a:ext cx="7340471" cy="1508105"/>
          </a:xfrm>
          <a:prstGeom prst="rect">
            <a:avLst/>
          </a:prstGeom>
          <a:noFill/>
        </p:spPr>
        <p:txBody>
          <a:bodyPr wrap="none" rtlCol="0">
            <a:spAutoFit/>
          </a:bodyPr>
          <a:lstStyle/>
          <a:p>
            <a:pPr marL="457200" indent="-457200">
              <a:lnSpc>
                <a:spcPct val="200000"/>
              </a:lnSpc>
              <a:buAutoNum type="arabicPeriod"/>
            </a:pPr>
            <a:r>
              <a:rPr lang="en-US" sz="2400" dirty="0" smtClean="0"/>
              <a:t>Problems caused by the sequence of the foreign gene</a:t>
            </a:r>
          </a:p>
          <a:p>
            <a:pPr marL="457200" indent="-457200">
              <a:lnSpc>
                <a:spcPct val="200000"/>
              </a:lnSpc>
              <a:buAutoNum type="arabicPeriod"/>
            </a:pPr>
            <a:r>
              <a:rPr lang="en-US" sz="2400" dirty="0" smtClean="0"/>
              <a:t>Problems caused by the </a:t>
            </a:r>
            <a:r>
              <a:rPr lang="en-US" sz="2400" i="1" dirty="0" err="1" smtClean="0"/>
              <a:t>E.coli</a:t>
            </a:r>
            <a:endParaRPr lang="en-IN" sz="2400" i="1" dirty="0"/>
          </a:p>
        </p:txBody>
      </p:sp>
      <p:sp>
        <p:nvSpPr>
          <p:cNvPr id="4" name="Rectangle 2"/>
          <p:cNvSpPr txBox="1">
            <a:spLocks noChangeArrowheads="1"/>
          </p:cNvSpPr>
          <p:nvPr/>
        </p:nvSpPr>
        <p:spPr>
          <a:xfrm>
            <a:off x="785786" y="183420"/>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j-lt"/>
                <a:ea typeface="+mj-ea"/>
                <a:cs typeface="+mj-cs"/>
              </a:rPr>
              <a:t>General Problems with the production of foreign recombinant protein expressed in </a:t>
            </a:r>
            <a:r>
              <a:rPr kumimoji="0" lang="en-US" altLang="en-US" sz="2800" b="1" i="1" u="none" strike="noStrike" kern="0" cap="none" spc="0" normalizeH="0" baseline="0" noProof="0" dirty="0" err="1" smtClean="0">
                <a:ln>
                  <a:noFill/>
                </a:ln>
                <a:solidFill>
                  <a:srgbClr val="FF0000"/>
                </a:solidFill>
                <a:effectLst>
                  <a:outerShdw blurRad="38100" dist="38100" dir="2700000" algn="tl">
                    <a:srgbClr val="000000"/>
                  </a:outerShdw>
                </a:effectLst>
                <a:uLnTx/>
                <a:uFillTx/>
                <a:latin typeface="+mj-lt"/>
                <a:ea typeface="+mj-ea"/>
                <a:cs typeface="+mj-cs"/>
              </a:rPr>
              <a:t>E.coli</a:t>
            </a:r>
            <a:endParaRPr kumimoji="0" lang="en-US" altLang="en-US" sz="2800" b="1"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42836866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l="20864" t="22665" r="22035" b="5219"/>
          <a:stretch>
            <a:fillRect/>
          </a:stretch>
        </p:blipFill>
        <p:spPr bwMode="auto">
          <a:xfrm>
            <a:off x="317512" y="262310"/>
            <a:ext cx="8540768" cy="5629838"/>
          </a:xfrm>
          <a:prstGeom prst="rect">
            <a:avLst/>
          </a:prstGeom>
          <a:noFill/>
          <a:ln w="9525">
            <a:noFill/>
            <a:miter lim="800000"/>
            <a:headEnd/>
            <a:tailEnd/>
          </a:ln>
          <a:effectLst/>
        </p:spPr>
      </p:pic>
      <p:sp>
        <p:nvSpPr>
          <p:cNvPr id="3" name="Rectangle 2"/>
          <p:cNvSpPr/>
          <p:nvPr/>
        </p:nvSpPr>
        <p:spPr>
          <a:xfrm>
            <a:off x="317511" y="5892148"/>
            <a:ext cx="8167203" cy="369332"/>
          </a:xfrm>
          <a:prstGeom prst="rect">
            <a:avLst/>
          </a:prstGeom>
        </p:spPr>
        <p:txBody>
          <a:bodyPr wrap="square">
            <a:spAutoFit/>
          </a:bodyPr>
          <a:lstStyle/>
          <a:p>
            <a:r>
              <a:rPr lang="en-US" dirty="0"/>
              <a:t>https://</a:t>
            </a:r>
            <a:r>
              <a:rPr lang="en-US" dirty="0" err="1"/>
              <a:t>www.synbio-tech.com</a:t>
            </a:r>
            <a:r>
              <a:rPr lang="en-US" dirty="0"/>
              <a:t>/mammalian-cell-expression-vectors/</a:t>
            </a:r>
          </a:p>
        </p:txBody>
      </p:sp>
    </p:spTree>
    <p:extLst>
      <p:ext uri="{BB962C8B-B14F-4D97-AF65-F5344CB8AC3E}">
        <p14:creationId xmlns:p14="http://schemas.microsoft.com/office/powerpoint/2010/main" val="9044634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304800"/>
            <a:ext cx="7772400" cy="1143000"/>
          </a:xfrm>
        </p:spPr>
        <p:txBody>
          <a:bodyPr/>
          <a:lstStyle/>
          <a:p>
            <a:pPr>
              <a:defRPr/>
            </a:pPr>
            <a:r>
              <a:rPr lang="en-US" altLang="en-US"/>
              <a:t> </a:t>
            </a:r>
            <a:r>
              <a:rPr lang="en-US" altLang="en-US" b="1" i="1">
                <a:solidFill>
                  <a:srgbClr val="FF3300"/>
                </a:solidFill>
                <a:effectLst>
                  <a:outerShdw blurRad="38100" dist="38100" dir="2700000" algn="tl">
                    <a:srgbClr val="000000"/>
                  </a:outerShdw>
                </a:effectLst>
              </a:rPr>
              <a:t>Transfection Methods</a:t>
            </a:r>
          </a:p>
        </p:txBody>
      </p:sp>
      <p:sp>
        <p:nvSpPr>
          <p:cNvPr id="56323" name="Line 3"/>
          <p:cNvSpPr>
            <a:spLocks noChangeShapeType="1"/>
          </p:cNvSpPr>
          <p:nvPr/>
        </p:nvSpPr>
        <p:spPr bwMode="auto">
          <a:xfrm>
            <a:off x="914400" y="12192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56324" name="Picture 4" descr="Transfection methods/cell.jpg                                  00007F5BMacintosh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08100"/>
            <a:ext cx="899160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95821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215" t="28770" r="24145" b="17235"/>
          <a:stretch/>
        </p:blipFill>
        <p:spPr bwMode="auto">
          <a:xfrm>
            <a:off x="0" y="0"/>
            <a:ext cx="906660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53463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545" t="28174" r="24033" b="17460"/>
          <a:stretch/>
        </p:blipFill>
        <p:spPr bwMode="auto">
          <a:xfrm>
            <a:off x="43540" y="620688"/>
            <a:ext cx="9027807"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08644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1-09-27 at 10.20.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454812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880" t="26587" r="23475" b="16667"/>
          <a:stretch/>
        </p:blipFill>
        <p:spPr bwMode="auto">
          <a:xfrm>
            <a:off x="-4294213" y="116981"/>
            <a:ext cx="13438725" cy="6741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97366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880" t="27841" r="24479" b="18254"/>
          <a:stretch/>
        </p:blipFill>
        <p:spPr bwMode="auto">
          <a:xfrm>
            <a:off x="72664" y="0"/>
            <a:ext cx="896383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43878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81000"/>
            <a:ext cx="7772400" cy="1143000"/>
          </a:xfrm>
        </p:spPr>
        <p:txBody>
          <a:bodyPr>
            <a:normAutofit fontScale="90000"/>
          </a:bodyPr>
          <a:lstStyle/>
          <a:p>
            <a:pPr>
              <a:defRPr/>
            </a:pPr>
            <a:r>
              <a:rPr lang="en-US" altLang="en-US" b="1" i="1" dirty="0">
                <a:solidFill>
                  <a:srgbClr val="FF3300"/>
                </a:solidFill>
                <a:effectLst>
                  <a:outerShdw blurRad="38100" dist="38100" dir="2700000" algn="tl">
                    <a:srgbClr val="000000"/>
                  </a:outerShdw>
                </a:effectLst>
              </a:rPr>
              <a:t>Protein Drugs Produced by Eukaryotic Cell Culture</a:t>
            </a:r>
          </a:p>
        </p:txBody>
      </p:sp>
      <p:sp>
        <p:nvSpPr>
          <p:cNvPr id="47107" name="Rectangle 3"/>
          <p:cNvSpPr>
            <a:spLocks noGrp="1" noChangeArrowheads="1"/>
          </p:cNvSpPr>
          <p:nvPr>
            <p:ph type="body" idx="1"/>
          </p:nvPr>
        </p:nvSpPr>
        <p:spPr/>
        <p:txBody>
          <a:bodyPr/>
          <a:lstStyle/>
          <a:p>
            <a:endParaRPr lang="en-US" altLang="en-US" smtClean="0"/>
          </a:p>
          <a:p>
            <a:pPr lvl="1"/>
            <a:endParaRPr lang="en-US" altLang="en-US" smtClean="0"/>
          </a:p>
        </p:txBody>
      </p:sp>
      <p:sp>
        <p:nvSpPr>
          <p:cNvPr id="47108" name="Line 4"/>
          <p:cNvSpPr>
            <a:spLocks noChangeShapeType="1"/>
          </p:cNvSpPr>
          <p:nvPr/>
        </p:nvSpPr>
        <p:spPr bwMode="auto">
          <a:xfrm>
            <a:off x="838200" y="16764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47109" name="Text Box 5"/>
          <p:cNvSpPr txBox="1">
            <a:spLocks noChangeArrowheads="1"/>
          </p:cNvSpPr>
          <p:nvPr/>
        </p:nvSpPr>
        <p:spPr bwMode="auto">
          <a:xfrm>
            <a:off x="381000" y="2133600"/>
            <a:ext cx="8763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2800" dirty="0">
                <a:latin typeface="Arial" charset="0"/>
              </a:rPr>
              <a:t>Protein					Condition</a:t>
            </a:r>
          </a:p>
          <a:p>
            <a:r>
              <a:rPr lang="en-US" altLang="en-US" sz="2800" dirty="0">
                <a:latin typeface="Arial" charset="0"/>
              </a:rPr>
              <a:t>Factor IX &amp; </a:t>
            </a:r>
            <a:r>
              <a:rPr lang="en-US" altLang="en-US" sz="2800" dirty="0" err="1">
                <a:latin typeface="Arial" charset="0"/>
              </a:rPr>
              <a:t>VIIIc</a:t>
            </a:r>
            <a:r>
              <a:rPr lang="en-US" altLang="en-US" sz="2800" dirty="0">
                <a:latin typeface="Arial" charset="0"/>
              </a:rPr>
              <a:t>				</a:t>
            </a:r>
            <a:r>
              <a:rPr lang="en-US" altLang="en-US" sz="2800" dirty="0" smtClean="0">
                <a:latin typeface="Arial" charset="0"/>
              </a:rPr>
              <a:t>		hemophiliacs</a:t>
            </a:r>
            <a:endParaRPr lang="en-US" altLang="en-US" sz="2800" dirty="0">
              <a:latin typeface="Arial" charset="0"/>
            </a:endParaRPr>
          </a:p>
          <a:p>
            <a:r>
              <a:rPr lang="en-US" altLang="en-US" sz="2800" dirty="0">
                <a:latin typeface="Arial" charset="0"/>
              </a:rPr>
              <a:t>CD4 receptor				</a:t>
            </a:r>
            <a:r>
              <a:rPr lang="en-US" altLang="en-US" sz="2800" dirty="0" smtClean="0">
                <a:latin typeface="Arial" charset="0"/>
              </a:rPr>
              <a:t>			AIDS</a:t>
            </a:r>
            <a:endParaRPr lang="en-US" altLang="en-US" sz="2800" dirty="0">
              <a:latin typeface="Arial" charset="0"/>
            </a:endParaRPr>
          </a:p>
          <a:p>
            <a:r>
              <a:rPr lang="en-US" altLang="en-US" sz="2800" dirty="0" err="1">
                <a:latin typeface="Arial" charset="0"/>
              </a:rPr>
              <a:t>erythropoetin</a:t>
            </a:r>
            <a:r>
              <a:rPr lang="en-US" altLang="en-US" sz="2800" dirty="0">
                <a:latin typeface="Arial" charset="0"/>
              </a:rPr>
              <a:t>				</a:t>
            </a:r>
            <a:r>
              <a:rPr lang="en-US" altLang="en-US" sz="2800" dirty="0" smtClean="0">
                <a:latin typeface="Arial" charset="0"/>
              </a:rPr>
              <a:t>			cancer</a:t>
            </a:r>
            <a:endParaRPr lang="en-US" altLang="en-US" sz="2800" dirty="0">
              <a:latin typeface="Arial" charset="0"/>
            </a:endParaRPr>
          </a:p>
          <a:p>
            <a:r>
              <a:rPr lang="en-US" altLang="en-US" sz="2800" dirty="0">
                <a:latin typeface="Symbol" pitchFamily="18" charset="2"/>
              </a:rPr>
              <a:t>b</a:t>
            </a:r>
            <a:r>
              <a:rPr lang="en-US" altLang="en-US" sz="2800" dirty="0">
                <a:latin typeface="Arial" charset="0"/>
              </a:rPr>
              <a:t> &amp; </a:t>
            </a:r>
            <a:r>
              <a:rPr lang="en-US" altLang="en-US" sz="2800" dirty="0">
                <a:latin typeface="Symbol" pitchFamily="18" charset="2"/>
              </a:rPr>
              <a:t>g</a:t>
            </a:r>
            <a:r>
              <a:rPr lang="en-US" altLang="en-US" sz="2800" dirty="0">
                <a:latin typeface="Arial" charset="0"/>
              </a:rPr>
              <a:t> </a:t>
            </a:r>
            <a:r>
              <a:rPr lang="en-US" altLang="en-US" sz="2800" dirty="0" err="1">
                <a:latin typeface="Arial" charset="0"/>
              </a:rPr>
              <a:t>interferons</a:t>
            </a:r>
            <a:r>
              <a:rPr lang="en-US" altLang="en-US" sz="2800" dirty="0">
                <a:latin typeface="Arial" charset="0"/>
              </a:rPr>
              <a:t>				</a:t>
            </a:r>
            <a:r>
              <a:rPr lang="en-US" altLang="en-US" sz="2800" dirty="0" smtClean="0">
                <a:latin typeface="Arial" charset="0"/>
              </a:rPr>
              <a:t>		cancer</a:t>
            </a:r>
            <a:endParaRPr lang="en-US" altLang="en-US" sz="2800" dirty="0">
              <a:latin typeface="Arial" charset="0"/>
            </a:endParaRPr>
          </a:p>
          <a:p>
            <a:r>
              <a:rPr lang="en-US" altLang="en-US" sz="2800" dirty="0">
                <a:latin typeface="Arial" charset="0"/>
              </a:rPr>
              <a:t>Interleukin-2				</a:t>
            </a:r>
            <a:r>
              <a:rPr lang="en-US" altLang="en-US" sz="2800" dirty="0" smtClean="0">
                <a:latin typeface="Arial" charset="0"/>
              </a:rPr>
              <a:t>			cancer</a:t>
            </a:r>
            <a:endParaRPr lang="en-US" altLang="en-US" sz="2800" dirty="0">
              <a:latin typeface="Arial" charset="0"/>
            </a:endParaRPr>
          </a:p>
          <a:p>
            <a:r>
              <a:rPr lang="en-US" altLang="en-US" sz="2800" dirty="0" smtClean="0">
                <a:latin typeface="Arial" charset="0"/>
              </a:rPr>
              <a:t>tissue </a:t>
            </a:r>
            <a:r>
              <a:rPr lang="en-US" altLang="en-US" sz="2800" dirty="0" err="1">
                <a:latin typeface="Arial" charset="0"/>
              </a:rPr>
              <a:t>plasminogen</a:t>
            </a:r>
            <a:r>
              <a:rPr lang="en-US" altLang="en-US" sz="2800" dirty="0">
                <a:latin typeface="Arial" charset="0"/>
              </a:rPr>
              <a:t> activator		heart attack/stroke</a:t>
            </a:r>
          </a:p>
          <a:p>
            <a:r>
              <a:rPr lang="en-US" altLang="en-US" sz="2800" dirty="0">
                <a:latin typeface="Arial" charset="0"/>
              </a:rPr>
              <a:t>Hepatitis B surface antigen		vaccine</a:t>
            </a:r>
          </a:p>
          <a:p>
            <a:r>
              <a:rPr lang="en-US" altLang="en-US" sz="2800" dirty="0">
                <a:latin typeface="Arial" charset="0"/>
              </a:rPr>
              <a:t>monoclonal antibodies				</a:t>
            </a:r>
            <a:r>
              <a:rPr lang="en-US" altLang="en-US" sz="2800" dirty="0" smtClean="0">
                <a:latin typeface="Arial" charset="0"/>
              </a:rPr>
              <a:t>various</a:t>
            </a:r>
            <a:endParaRPr lang="en-US" altLang="en-US" sz="2800" dirty="0">
              <a:latin typeface="Arial" charset="0"/>
            </a:endParaRPr>
          </a:p>
        </p:txBody>
      </p:sp>
      <p:sp>
        <p:nvSpPr>
          <p:cNvPr id="47110" name="Line 6"/>
          <p:cNvSpPr>
            <a:spLocks noChangeShapeType="1"/>
          </p:cNvSpPr>
          <p:nvPr/>
        </p:nvSpPr>
        <p:spPr bwMode="auto">
          <a:xfrm>
            <a:off x="228600" y="2590800"/>
            <a:ext cx="861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extLst>
      <p:ext uri="{BB962C8B-B14F-4D97-AF65-F5344CB8AC3E}">
        <p14:creationId xmlns:p14="http://schemas.microsoft.com/office/powerpoint/2010/main" val="6926595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4596" y="599799"/>
            <a:ext cx="8555274" cy="6028866"/>
          </a:xfrm>
          <a:prstGeom prst="rect">
            <a:avLst/>
          </a:prstGeom>
        </p:spPr>
      </p:pic>
    </p:spTree>
    <p:extLst>
      <p:ext uri="{BB962C8B-B14F-4D97-AF65-F5344CB8AC3E}">
        <p14:creationId xmlns:p14="http://schemas.microsoft.com/office/powerpoint/2010/main" val="4509267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28794" y="928670"/>
            <a:ext cx="5786478" cy="5929330"/>
          </a:xfrm>
          <a:prstGeom prst="rect">
            <a:avLst/>
          </a:prstGeom>
          <a:noFill/>
          <a:ln w="9525">
            <a:noFill/>
            <a:miter lim="800000"/>
            <a:headEnd/>
            <a:tailEnd/>
          </a:ln>
          <a:effectLst/>
        </p:spPr>
      </p:pic>
      <p:sp>
        <p:nvSpPr>
          <p:cNvPr id="3" name="Rectangle 2"/>
          <p:cNvSpPr txBox="1">
            <a:spLocks noChangeArrowheads="1"/>
          </p:cNvSpPr>
          <p:nvPr/>
        </p:nvSpPr>
        <p:spPr>
          <a:xfrm>
            <a:off x="685800" y="-24"/>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j-lt"/>
                <a:ea typeface="+mj-ea"/>
                <a:cs typeface="+mj-cs"/>
              </a:rPr>
              <a:t>General Problems with foreign protein expressed in </a:t>
            </a:r>
            <a:r>
              <a:rPr kumimoji="0" lang="en-US" altLang="en-US" sz="2800" b="1" u="none" strike="noStrike" kern="0" cap="none" spc="0" normalizeH="0" baseline="0" noProof="0" dirty="0" err="1" smtClean="0">
                <a:ln>
                  <a:noFill/>
                </a:ln>
                <a:solidFill>
                  <a:srgbClr val="FF0000"/>
                </a:solidFill>
                <a:effectLst>
                  <a:outerShdw blurRad="38100" dist="38100" dir="2700000" algn="tl">
                    <a:srgbClr val="000000"/>
                  </a:outerShdw>
                </a:effectLst>
                <a:uLnTx/>
                <a:uFillTx/>
                <a:latin typeface="+mj-lt"/>
                <a:ea typeface="+mj-ea"/>
                <a:cs typeface="+mj-cs"/>
              </a:rPr>
              <a:t>E.coli</a:t>
            </a:r>
            <a:endParaRPr kumimoji="0" lang="en-US" altLang="en-US" sz="2800" b="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39814757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214330"/>
            <a:ext cx="7772400" cy="1143000"/>
          </a:xfrm>
        </p:spPr>
        <p:txBody>
          <a:bodyPr/>
          <a:lstStyle/>
          <a:p>
            <a:pPr eaLnBrk="1" hangingPunct="1">
              <a:defRPr/>
            </a:pPr>
            <a:r>
              <a:rPr lang="en-US" altLang="en-US" b="1" i="1" dirty="0" smtClean="0">
                <a:solidFill>
                  <a:srgbClr val="FF0000"/>
                </a:solidFill>
                <a:effectLst>
                  <a:outerShdw blurRad="38100" dist="38100" dir="2700000" algn="tl">
                    <a:srgbClr val="000000"/>
                  </a:outerShdw>
                </a:effectLst>
              </a:rPr>
              <a:t>Problems caused by </a:t>
            </a:r>
            <a:r>
              <a:rPr lang="en-US" altLang="en-US" b="1" i="1" dirty="0" err="1" smtClean="0">
                <a:solidFill>
                  <a:srgbClr val="FF0000"/>
                </a:solidFill>
                <a:effectLst>
                  <a:outerShdw blurRad="38100" dist="38100" dir="2700000" algn="tl">
                    <a:srgbClr val="000000"/>
                  </a:outerShdw>
                </a:effectLst>
              </a:rPr>
              <a:t>E.coli</a:t>
            </a:r>
            <a:endParaRPr lang="en-US" altLang="en-US" b="1" i="1" dirty="0" smtClean="0">
              <a:solidFill>
                <a:srgbClr val="FF0000"/>
              </a:solidFill>
              <a:effectLst>
                <a:outerShdw blurRad="38100" dist="38100" dir="2700000" algn="tl">
                  <a:srgbClr val="000000"/>
                </a:outerShdw>
              </a:effectLst>
            </a:endParaRPr>
          </a:p>
        </p:txBody>
      </p:sp>
      <p:sp>
        <p:nvSpPr>
          <p:cNvPr id="78851" name="Rectangle 3"/>
          <p:cNvSpPr>
            <a:spLocks noGrp="1" noChangeArrowheads="1"/>
          </p:cNvSpPr>
          <p:nvPr>
            <p:ph type="body" idx="1"/>
          </p:nvPr>
        </p:nvSpPr>
        <p:spPr>
          <a:xfrm>
            <a:off x="357158" y="1000107"/>
            <a:ext cx="8501122" cy="5227221"/>
          </a:xfrm>
        </p:spPr>
        <p:txBody>
          <a:bodyPr>
            <a:normAutofit fontScale="92500" lnSpcReduction="20000"/>
          </a:bodyPr>
          <a:lstStyle/>
          <a:p>
            <a:pPr eaLnBrk="1" hangingPunct="1">
              <a:defRPr/>
            </a:pPr>
            <a:r>
              <a:rPr lang="en-US" altLang="en-US" b="1" i="1" dirty="0" err="1" smtClean="0">
                <a:solidFill>
                  <a:schemeClr val="accent2"/>
                </a:solidFill>
                <a:effectLst>
                  <a:outerShdw blurRad="38100" dist="38100" dir="2700000" algn="tl">
                    <a:srgbClr val="000000"/>
                  </a:outerShdw>
                </a:effectLst>
              </a:rPr>
              <a:t>E.coli</a:t>
            </a:r>
            <a:r>
              <a:rPr lang="en-US" altLang="en-US" b="1" i="1" dirty="0" smtClean="0">
                <a:solidFill>
                  <a:schemeClr val="accent2"/>
                </a:solidFill>
                <a:effectLst>
                  <a:outerShdw blurRad="38100" dist="38100" dir="2700000" algn="tl">
                    <a:srgbClr val="000000"/>
                  </a:outerShdw>
                </a:effectLst>
              </a:rPr>
              <a:t> </a:t>
            </a:r>
            <a:r>
              <a:rPr lang="en-US" altLang="en-US" dirty="0" smtClean="0"/>
              <a:t>NOT always the best organism</a:t>
            </a:r>
          </a:p>
          <a:p>
            <a:pPr lvl="2" eaLnBrk="1" hangingPunct="1">
              <a:defRPr/>
            </a:pPr>
            <a:r>
              <a:rPr lang="en-IN" i="1" dirty="0" smtClean="0"/>
              <a:t>E. coli might not process the recombinant protein correctly (post </a:t>
            </a:r>
            <a:r>
              <a:rPr lang="en-IN" i="1" dirty="0"/>
              <a:t>translational </a:t>
            </a:r>
            <a:r>
              <a:rPr lang="en-IN" i="1" dirty="0" smtClean="0"/>
              <a:t>modifications)</a:t>
            </a:r>
          </a:p>
          <a:p>
            <a:pPr lvl="3">
              <a:defRPr/>
            </a:pPr>
            <a:r>
              <a:rPr lang="en-IN" i="1" dirty="0" smtClean="0"/>
              <a:t>Correct </a:t>
            </a:r>
            <a:r>
              <a:rPr lang="en-IN" i="1" dirty="0"/>
              <a:t>disulfide bond formation</a:t>
            </a:r>
          </a:p>
          <a:p>
            <a:pPr lvl="3">
              <a:defRPr/>
            </a:pPr>
            <a:r>
              <a:rPr lang="en-IN" i="1" dirty="0" smtClean="0"/>
              <a:t>Proteolytic </a:t>
            </a:r>
            <a:r>
              <a:rPr lang="en-IN" i="1" dirty="0"/>
              <a:t>cleavage of inactive precursor</a:t>
            </a:r>
          </a:p>
          <a:p>
            <a:pPr lvl="3">
              <a:defRPr/>
            </a:pPr>
            <a:r>
              <a:rPr lang="en-IN" i="1" dirty="0"/>
              <a:t>Glycosylation - addition of sugar residues</a:t>
            </a:r>
          </a:p>
          <a:p>
            <a:pPr lvl="3">
              <a:defRPr/>
            </a:pPr>
            <a:r>
              <a:rPr lang="en-IN" i="1" dirty="0"/>
              <a:t>Alteration of amino acids in protein</a:t>
            </a:r>
          </a:p>
          <a:p>
            <a:pPr lvl="4">
              <a:defRPr/>
            </a:pPr>
            <a:r>
              <a:rPr lang="en-IN" i="1" dirty="0"/>
              <a:t>phosphorylation</a:t>
            </a:r>
          </a:p>
          <a:p>
            <a:pPr lvl="4">
              <a:defRPr/>
            </a:pPr>
            <a:r>
              <a:rPr lang="en-IN" i="1" dirty="0"/>
              <a:t>acetylation</a:t>
            </a:r>
          </a:p>
          <a:p>
            <a:pPr lvl="4">
              <a:defRPr/>
            </a:pPr>
            <a:r>
              <a:rPr lang="en-IN" i="1" dirty="0"/>
              <a:t>sulfation</a:t>
            </a:r>
          </a:p>
          <a:p>
            <a:pPr lvl="4">
              <a:defRPr/>
            </a:pPr>
            <a:r>
              <a:rPr lang="en-IN" i="1" dirty="0"/>
              <a:t>fatty acid </a:t>
            </a:r>
            <a:r>
              <a:rPr lang="en-IN" i="1" dirty="0" smtClean="0"/>
              <a:t>addition</a:t>
            </a:r>
          </a:p>
          <a:p>
            <a:pPr lvl="2" eaLnBrk="1" hangingPunct="1">
              <a:defRPr/>
            </a:pPr>
            <a:r>
              <a:rPr lang="en-IN" i="1" dirty="0" smtClean="0"/>
              <a:t>E. coli might not fold the recombinant protein correctly (S-S bonds, incorrect folding, inclusion bodies, inactive)-Use chaperone </a:t>
            </a:r>
            <a:r>
              <a:rPr lang="en-IN" i="1" dirty="0" err="1" smtClean="0"/>
              <a:t>overexpressing</a:t>
            </a:r>
            <a:r>
              <a:rPr lang="en-IN" i="1" dirty="0" smtClean="0"/>
              <a:t> strains</a:t>
            </a:r>
          </a:p>
          <a:p>
            <a:pPr lvl="2" eaLnBrk="1" hangingPunct="1">
              <a:defRPr/>
            </a:pPr>
            <a:r>
              <a:rPr lang="en-IN" i="1" dirty="0" smtClean="0"/>
              <a:t>E. coli might degrade the foreign recombinant protein- Use protease deficient strains</a:t>
            </a:r>
          </a:p>
          <a:p>
            <a:pPr lvl="2" eaLnBrk="1" hangingPunct="1">
              <a:defRPr/>
            </a:pPr>
            <a:endParaRPr lang="en-IN" i="1" dirty="0" smtClean="0"/>
          </a:p>
          <a:p>
            <a:pPr lvl="2" eaLnBrk="1" hangingPunct="1">
              <a:defRPr/>
            </a:pPr>
            <a:endParaRPr lang="en-US" altLang="en-US" dirty="0" smtClean="0"/>
          </a:p>
        </p:txBody>
      </p:sp>
      <p:sp>
        <p:nvSpPr>
          <p:cNvPr id="22532" name="Line 4"/>
          <p:cNvSpPr>
            <a:spLocks noChangeShapeType="1"/>
          </p:cNvSpPr>
          <p:nvPr/>
        </p:nvSpPr>
        <p:spPr bwMode="auto">
          <a:xfrm>
            <a:off x="928662" y="714356"/>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extLst>
      <p:ext uri="{BB962C8B-B14F-4D97-AF65-F5344CB8AC3E}">
        <p14:creationId xmlns:p14="http://schemas.microsoft.com/office/powerpoint/2010/main" val="10393607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dirty="0" smtClean="0"/>
              <a:t>Eukaryotic Expression Systems</a:t>
            </a:r>
            <a:endParaRPr lang="en-IN" dirty="0"/>
          </a:p>
        </p:txBody>
      </p:sp>
      <p:sp>
        <p:nvSpPr>
          <p:cNvPr id="3" name="Content Placeholder 2"/>
          <p:cNvSpPr>
            <a:spLocks noGrp="1"/>
          </p:cNvSpPr>
          <p:nvPr>
            <p:ph idx="1"/>
          </p:nvPr>
        </p:nvSpPr>
        <p:spPr>
          <a:xfrm>
            <a:off x="154901" y="846138"/>
            <a:ext cx="8664970" cy="5262210"/>
          </a:xfrm>
        </p:spPr>
        <p:txBody>
          <a:bodyPr>
            <a:normAutofit fontScale="70000" lnSpcReduction="20000"/>
          </a:bodyPr>
          <a:lstStyle/>
          <a:p>
            <a:r>
              <a:rPr lang="en-IN" i="1" dirty="0" err="1" smtClean="0"/>
              <a:t>Saccharomyces</a:t>
            </a:r>
            <a:r>
              <a:rPr lang="en-IN" i="1" dirty="0" smtClean="0"/>
              <a:t> </a:t>
            </a:r>
            <a:r>
              <a:rPr lang="en-IN" i="1" dirty="0" err="1" smtClean="0"/>
              <a:t>cerevisiae</a:t>
            </a:r>
            <a:endParaRPr lang="en-IN" i="1" dirty="0" smtClean="0"/>
          </a:p>
          <a:p>
            <a:r>
              <a:rPr lang="en-IN" i="1" dirty="0" err="1" smtClean="0"/>
              <a:t>Pichia</a:t>
            </a:r>
            <a:r>
              <a:rPr lang="en-IN" i="1" dirty="0" smtClean="0"/>
              <a:t> </a:t>
            </a:r>
            <a:r>
              <a:rPr lang="en-IN" i="1" dirty="0" err="1" smtClean="0"/>
              <a:t>pastoris</a:t>
            </a:r>
            <a:endParaRPr lang="en-IN" i="1" dirty="0" smtClean="0"/>
          </a:p>
          <a:p>
            <a:r>
              <a:rPr lang="en-IN" dirty="0" smtClean="0"/>
              <a:t>Mammalian systems</a:t>
            </a:r>
          </a:p>
          <a:p>
            <a:pPr lvl="1"/>
            <a:r>
              <a:rPr lang="en-IN" dirty="0" smtClean="0"/>
              <a:t>Transient expression: </a:t>
            </a:r>
          </a:p>
          <a:p>
            <a:pPr lvl="2"/>
            <a:r>
              <a:rPr lang="en-US" dirty="0" smtClean="0"/>
              <a:t>Vero </a:t>
            </a:r>
            <a:r>
              <a:rPr lang="en-US" dirty="0"/>
              <a:t>cells are derived from the kidney of an African green monkey, and are one of the more commonly used mammalian continuous cell lines in microbiology, and molecular and cell biology </a:t>
            </a:r>
            <a:r>
              <a:rPr lang="en-US" dirty="0" smtClean="0"/>
              <a:t>research</a:t>
            </a:r>
          </a:p>
          <a:p>
            <a:pPr lvl="2"/>
            <a:endParaRPr lang="en-US" dirty="0" smtClean="0"/>
          </a:p>
          <a:p>
            <a:pPr lvl="2"/>
            <a:r>
              <a:rPr lang="en-US" dirty="0"/>
              <a:t>BHK (Baby hamster kidney) cells </a:t>
            </a:r>
            <a:r>
              <a:rPr lang="en-US" dirty="0" smtClean="0"/>
              <a:t>line- like BHK-21 </a:t>
            </a:r>
            <a:r>
              <a:rPr lang="en-US" dirty="0"/>
              <a:t>is one of the most commonly used cell lines for the expression of biopharmaceuticals, and it is also among the top three cell types that have been most frequently used for transient expression. BHK cells are originally isolated by </a:t>
            </a:r>
            <a:r>
              <a:rPr lang="en-US" dirty="0" err="1"/>
              <a:t>polyoma</a:t>
            </a:r>
            <a:r>
              <a:rPr lang="en-US" dirty="0"/>
              <a:t> transformation of hamster cells and have been extensively used as substrates for virus propagation for vaccine and more generally for viral mediated </a:t>
            </a:r>
            <a:r>
              <a:rPr lang="en-US" dirty="0" smtClean="0"/>
              <a:t>expression</a:t>
            </a:r>
          </a:p>
          <a:p>
            <a:pPr lvl="2"/>
            <a:endParaRPr lang="en-US" dirty="0" smtClean="0"/>
          </a:p>
          <a:p>
            <a:pPr lvl="2"/>
            <a:r>
              <a:rPr lang="en-US" dirty="0" smtClean="0"/>
              <a:t>Human Embryonic Kidney Cell line- HEK293 cells</a:t>
            </a:r>
          </a:p>
          <a:p>
            <a:pPr marL="914400" lvl="2" indent="0">
              <a:buNone/>
            </a:pPr>
            <a:endParaRPr lang="en-IN" dirty="0" smtClean="0"/>
          </a:p>
          <a:p>
            <a:pPr lvl="1"/>
            <a:r>
              <a:rPr lang="en-IN" dirty="0" smtClean="0"/>
              <a:t>Long-term expression</a:t>
            </a:r>
            <a:r>
              <a:rPr lang="en-IN" dirty="0" smtClean="0">
                <a:solidFill>
                  <a:srgbClr val="FF0000"/>
                </a:solidFill>
              </a:rPr>
              <a:t>: Chinese hamster ovary </a:t>
            </a:r>
            <a:r>
              <a:rPr lang="en-IN" dirty="0" smtClean="0"/>
              <a:t>and mouse myeloma cells.</a:t>
            </a:r>
          </a:p>
          <a:p>
            <a:pPr lvl="1"/>
            <a:endParaRPr lang="en-IN" dirty="0"/>
          </a:p>
        </p:txBody>
      </p:sp>
      <p:sp>
        <p:nvSpPr>
          <p:cNvPr id="4" name="TextBox 3"/>
          <p:cNvSpPr txBox="1"/>
          <p:nvPr/>
        </p:nvSpPr>
        <p:spPr>
          <a:xfrm>
            <a:off x="-1538111" y="539044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4676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58" y="856797"/>
            <a:ext cx="3935095" cy="801473"/>
          </a:xfrm>
        </p:spPr>
        <p:txBody>
          <a:bodyPr/>
          <a:lstStyle/>
          <a:p>
            <a:r>
              <a:rPr lang="en-US" dirty="0" smtClean="0"/>
              <a:t>HEK293 Cells</a:t>
            </a:r>
            <a:endParaRPr lang="en-US" dirty="0"/>
          </a:p>
        </p:txBody>
      </p:sp>
      <p:pic>
        <p:nvPicPr>
          <p:cNvPr id="4" name="Picture 3"/>
          <p:cNvPicPr>
            <a:picLocks noChangeAspect="1"/>
          </p:cNvPicPr>
          <p:nvPr/>
        </p:nvPicPr>
        <p:blipFill>
          <a:blip r:embed="rId3"/>
          <a:stretch>
            <a:fillRect/>
          </a:stretch>
        </p:blipFill>
        <p:spPr>
          <a:xfrm>
            <a:off x="4886207" y="355928"/>
            <a:ext cx="3122235" cy="2025627"/>
          </a:xfrm>
          <a:prstGeom prst="rect">
            <a:avLst/>
          </a:prstGeom>
        </p:spPr>
      </p:pic>
      <p:sp>
        <p:nvSpPr>
          <p:cNvPr id="5" name="Rectangle 4"/>
          <p:cNvSpPr/>
          <p:nvPr/>
        </p:nvSpPr>
        <p:spPr>
          <a:xfrm>
            <a:off x="158758" y="2315512"/>
            <a:ext cx="8697823" cy="4801315"/>
          </a:xfrm>
          <a:prstGeom prst="rect">
            <a:avLst/>
          </a:prstGeom>
        </p:spPr>
        <p:txBody>
          <a:bodyPr wrap="square">
            <a:spAutoFit/>
          </a:bodyPr>
          <a:lstStyle/>
          <a:p>
            <a:pPr algn="just"/>
            <a:r>
              <a:rPr lang="en-IN" dirty="0"/>
              <a:t>HEK293 cells are Human Embryonic Kidney cells, originally isolated and grown by Dutch biologist Alex Van der Eb in the early 1970s. They were transfected with sheared adenovirus 5 (Ad5) DNA by Frank Graham, a postdoc in Van der Eb’s lab. It was his 293rd experiment, which is why they got the tag HEK293 </a:t>
            </a:r>
            <a:r>
              <a:rPr lang="en-US" dirty="0"/>
              <a:t>A 4-kb Ad5 DNA fragment encoding the E1A/E1B proteins was later shown to have integrated into chromosome 19, resulting in </a:t>
            </a:r>
            <a:r>
              <a:rPr lang="en-US" dirty="0" smtClean="0"/>
              <a:t>transformation</a:t>
            </a:r>
            <a:r>
              <a:rPr lang="en-IN" dirty="0" smtClean="0"/>
              <a:t>. </a:t>
            </a:r>
            <a:endParaRPr lang="en-IN" dirty="0"/>
          </a:p>
          <a:p>
            <a:pPr algn="just"/>
            <a:r>
              <a:rPr lang="en-IN" dirty="0"/>
              <a:t>Incorporating the adenoviral genes into the HEK cell genome resulted in the cells becoming very efficient at producing high amounts of recombinant proteins from plasmid vectors carrying the CMV promoter region</a:t>
            </a:r>
            <a:r>
              <a:rPr lang="en-IN" dirty="0" smtClean="0"/>
              <a:t>.</a:t>
            </a:r>
          </a:p>
          <a:p>
            <a:pPr algn="just"/>
            <a:r>
              <a:rPr lang="en-IN" dirty="0"/>
              <a:t>There are many advantages of using HEK293 cells. They are a hardy, semi-adherent, low-maintenance cell line and divide rapidly, doubling about every 36 hours. They can be utilized for both transient and stable expression, can be cultured in suspension or as a monolayer, are easy to transfect (and can be transfected via a variety of methods) and are able to produce large amounts of recombinant proteins.</a:t>
            </a:r>
            <a:br>
              <a:rPr lang="en-IN" dirty="0"/>
            </a:br>
            <a:r>
              <a:rPr lang="en-IN" dirty="0"/>
              <a:t>HEK293 cells are used in cancer research, vaccine development, protein production, signal transduction and protein interaction studies, drug testing etc </a:t>
            </a:r>
          </a:p>
          <a:p>
            <a:pPr algn="just"/>
            <a:r>
              <a:rPr lang="en-IN" dirty="0" smtClean="0"/>
              <a:t> </a:t>
            </a:r>
            <a:endParaRPr lang="en-IN" dirty="0"/>
          </a:p>
        </p:txBody>
      </p:sp>
    </p:spTree>
    <p:extLst>
      <p:ext uri="{BB962C8B-B14F-4D97-AF65-F5344CB8AC3E}">
        <p14:creationId xmlns:p14="http://schemas.microsoft.com/office/powerpoint/2010/main" val="20071014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882" y="52286"/>
            <a:ext cx="2559195" cy="1143000"/>
          </a:xfrm>
        </p:spPr>
        <p:txBody>
          <a:bodyPr/>
          <a:lstStyle/>
          <a:p>
            <a:r>
              <a:rPr lang="en-US" dirty="0" smtClean="0"/>
              <a:t>HEK293T</a:t>
            </a:r>
            <a:endParaRPr lang="en-US" dirty="0"/>
          </a:p>
        </p:txBody>
      </p:sp>
      <p:sp>
        <p:nvSpPr>
          <p:cNvPr id="3" name="Content Placeholder 2"/>
          <p:cNvSpPr>
            <a:spLocks noGrp="1"/>
          </p:cNvSpPr>
          <p:nvPr>
            <p:ph idx="1"/>
          </p:nvPr>
        </p:nvSpPr>
        <p:spPr>
          <a:xfrm>
            <a:off x="280802" y="1022551"/>
            <a:ext cx="8229600" cy="1288442"/>
          </a:xfrm>
        </p:spPr>
        <p:txBody>
          <a:bodyPr>
            <a:noAutofit/>
          </a:bodyPr>
          <a:lstStyle/>
          <a:p>
            <a:pPr algn="just"/>
            <a:r>
              <a:rPr lang="en-IN" sz="2000" dirty="0" smtClean="0"/>
              <a:t>The </a:t>
            </a:r>
            <a:r>
              <a:rPr lang="en-IN" sz="2000" dirty="0"/>
              <a:t>‘T’ in the name of this daughter cell line comes from the incorporation of the SV40 large T antigen into the HEK293 genome – this means they are able to produce large amounts of protein from plasmids vectors carrying the SV40 origin of replication. </a:t>
            </a:r>
            <a:endParaRPr lang="en-IN" sz="2000" dirty="0" smtClean="0"/>
          </a:p>
          <a:p>
            <a:pPr algn="just"/>
            <a:endParaRPr lang="en-IN" sz="2000" dirty="0"/>
          </a:p>
          <a:p>
            <a:pPr algn="just"/>
            <a:endParaRPr lang="en-US" sz="2000" dirty="0"/>
          </a:p>
          <a:p>
            <a:pPr algn="just"/>
            <a:endParaRPr lang="en-US" sz="2000" dirty="0"/>
          </a:p>
        </p:txBody>
      </p:sp>
    </p:spTree>
    <p:extLst>
      <p:ext uri="{BB962C8B-B14F-4D97-AF65-F5344CB8AC3E}">
        <p14:creationId xmlns:p14="http://schemas.microsoft.com/office/powerpoint/2010/main" val="2678587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dirty="0" smtClean="0"/>
              <a:t>CHO Cell lines</a:t>
            </a:r>
            <a:endParaRPr lang="en-US" dirty="0"/>
          </a:p>
        </p:txBody>
      </p:sp>
      <p:pic>
        <p:nvPicPr>
          <p:cNvPr id="5" name="Picture 4"/>
          <p:cNvPicPr>
            <a:picLocks noChangeAspect="1"/>
          </p:cNvPicPr>
          <p:nvPr/>
        </p:nvPicPr>
        <p:blipFill>
          <a:blip r:embed="rId3"/>
          <a:stretch>
            <a:fillRect/>
          </a:stretch>
        </p:blipFill>
        <p:spPr>
          <a:xfrm>
            <a:off x="123478" y="588504"/>
            <a:ext cx="8686800" cy="4543425"/>
          </a:xfrm>
          <a:prstGeom prst="rect">
            <a:avLst/>
          </a:prstGeom>
        </p:spPr>
      </p:pic>
      <p:sp>
        <p:nvSpPr>
          <p:cNvPr id="3" name="Rectangle 2"/>
          <p:cNvSpPr/>
          <p:nvPr/>
        </p:nvSpPr>
        <p:spPr>
          <a:xfrm>
            <a:off x="123478" y="5305581"/>
            <a:ext cx="8563322" cy="1200329"/>
          </a:xfrm>
          <a:prstGeom prst="rect">
            <a:avLst/>
          </a:prstGeom>
        </p:spPr>
        <p:txBody>
          <a:bodyPr wrap="square">
            <a:spAutoFit/>
          </a:bodyPr>
          <a:lstStyle/>
          <a:p>
            <a:r>
              <a:rPr lang="en-US" dirty="0" smtClean="0"/>
              <a:t>DUXB11 and DH44- A </a:t>
            </a:r>
            <a:r>
              <a:rPr lang="en-US" dirty="0"/>
              <a:t>cell line deficient in DHFR activity, which requires the addition of glycine, hypoxanthine, and thymidine (GHT) in the medium for survival, allows for the implementation of a selection system based on the insertion of a cloned </a:t>
            </a:r>
            <a:r>
              <a:rPr lang="en-US" dirty="0" err="1"/>
              <a:t>dhfr</a:t>
            </a:r>
            <a:r>
              <a:rPr lang="en-US" dirty="0"/>
              <a:t> gene in combination with the gene of interest. </a:t>
            </a:r>
          </a:p>
        </p:txBody>
      </p:sp>
    </p:spTree>
    <p:extLst>
      <p:ext uri="{BB962C8B-B14F-4D97-AF65-F5344CB8AC3E}">
        <p14:creationId xmlns:p14="http://schemas.microsoft.com/office/powerpoint/2010/main" val="9567888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mtClean="0"/>
              <a:t>Eukaryotic Expression Vectors</a:t>
            </a:r>
          </a:p>
        </p:txBody>
      </p:sp>
      <p:sp>
        <p:nvSpPr>
          <p:cNvPr id="48131" name="Rectangle 3"/>
          <p:cNvSpPr>
            <a:spLocks noGrp="1" noChangeArrowheads="1"/>
          </p:cNvSpPr>
          <p:nvPr>
            <p:ph type="body" idx="1"/>
          </p:nvPr>
        </p:nvSpPr>
        <p:spPr/>
        <p:txBody>
          <a:bodyPr>
            <a:normAutofit fontScale="92500" lnSpcReduction="10000"/>
          </a:bodyPr>
          <a:lstStyle/>
          <a:p>
            <a:r>
              <a:rPr lang="en-US" altLang="en-US" dirty="0" smtClean="0"/>
              <a:t>Same sorts of genetic features</a:t>
            </a:r>
          </a:p>
          <a:p>
            <a:pPr lvl="1"/>
            <a:r>
              <a:rPr lang="en-US" altLang="en-US" dirty="0" smtClean="0"/>
              <a:t>eukaryotic promoter-generally derived from animal viruses or from highly expressed mammalian genes (SV40, cytomegalovirus (CMV), herpes simplex virus (HSV), Elongation factor 1 (EF1)</a:t>
            </a:r>
          </a:p>
          <a:p>
            <a:pPr lvl="1"/>
            <a:r>
              <a:rPr lang="en-US" altLang="en-US" dirty="0" err="1" smtClean="0"/>
              <a:t>ori</a:t>
            </a:r>
            <a:r>
              <a:rPr lang="en-US" altLang="en-US" dirty="0" smtClean="0"/>
              <a:t> of replication (eukaryote..usually viral, SV40)</a:t>
            </a:r>
          </a:p>
          <a:p>
            <a:pPr lvl="1"/>
            <a:r>
              <a:rPr lang="en-US" altLang="en-US" dirty="0" smtClean="0"/>
              <a:t>selectable marker (for eukaryotic cell)</a:t>
            </a:r>
          </a:p>
          <a:p>
            <a:pPr lvl="1"/>
            <a:r>
              <a:rPr lang="en-US" altLang="en-US" dirty="0" smtClean="0"/>
              <a:t>mRNA </a:t>
            </a:r>
            <a:r>
              <a:rPr lang="en-US" altLang="en-US" dirty="0" err="1" smtClean="0"/>
              <a:t>polyadenylation</a:t>
            </a:r>
            <a:r>
              <a:rPr lang="en-US" altLang="en-US" dirty="0" smtClean="0"/>
              <a:t> signal</a:t>
            </a:r>
          </a:p>
          <a:p>
            <a:pPr lvl="1"/>
            <a:r>
              <a:rPr lang="en-US" altLang="en-US" sz="2800" dirty="0" err="1" smtClean="0"/>
              <a:t>ori</a:t>
            </a:r>
            <a:r>
              <a:rPr lang="en-US" altLang="en-US" sz="2800" dirty="0" smtClean="0"/>
              <a:t> of replication (Plasmid)</a:t>
            </a:r>
          </a:p>
          <a:p>
            <a:pPr lvl="1"/>
            <a:r>
              <a:rPr lang="en-US" altLang="en-US" sz="2800" dirty="0" smtClean="0"/>
              <a:t>selectable marker (bacteria)</a:t>
            </a:r>
            <a:endParaRPr lang="en-US" altLang="en-US" dirty="0" smtClean="0"/>
          </a:p>
          <a:p>
            <a:pPr lvl="1"/>
            <a:endParaRPr lang="en-US" altLang="en-US" dirty="0" smtClean="0"/>
          </a:p>
        </p:txBody>
      </p:sp>
      <p:sp>
        <p:nvSpPr>
          <p:cNvPr id="48132" name="Line 4"/>
          <p:cNvSpPr>
            <a:spLocks noChangeShapeType="1"/>
          </p:cNvSpPr>
          <p:nvPr/>
        </p:nvSpPr>
        <p:spPr bwMode="auto">
          <a:xfrm>
            <a:off x="838200" y="16764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 name="Rectangle 1"/>
          <p:cNvSpPr/>
          <p:nvPr/>
        </p:nvSpPr>
        <p:spPr>
          <a:xfrm>
            <a:off x="592584" y="6067839"/>
            <a:ext cx="7839211" cy="369332"/>
          </a:xfrm>
          <a:prstGeom prst="rect">
            <a:avLst/>
          </a:prstGeom>
        </p:spPr>
        <p:txBody>
          <a:bodyPr wrap="square">
            <a:spAutoFit/>
          </a:bodyPr>
          <a:lstStyle/>
          <a:p>
            <a:r>
              <a:rPr lang="en-US" dirty="0"/>
              <a:t>https://</a:t>
            </a:r>
            <a:r>
              <a:rPr lang="en-US" dirty="0" err="1"/>
              <a:t>www.synbio-tech.com</a:t>
            </a:r>
            <a:r>
              <a:rPr lang="en-US" dirty="0"/>
              <a:t>/mammalian-cell-expression-vectors/</a:t>
            </a:r>
          </a:p>
        </p:txBody>
      </p:sp>
    </p:spTree>
    <p:extLst>
      <p:ext uri="{BB962C8B-B14F-4D97-AF65-F5344CB8AC3E}">
        <p14:creationId xmlns:p14="http://schemas.microsoft.com/office/powerpoint/2010/main" val="17187850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xenbase.org/methods/vector-info/maps/pcdna3_1+-_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75" y="133552"/>
            <a:ext cx="6902434" cy="67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47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1952</TotalTime>
  <Words>1112</Words>
  <Application>Microsoft Macintosh PowerPoint</Application>
  <PresentationFormat>On-screen Show (4:3)</PresentationFormat>
  <Paragraphs>88</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Problems caused by E.coli</vt:lpstr>
      <vt:lpstr>Eukaryotic Expression Systems</vt:lpstr>
      <vt:lpstr>HEK293 Cells</vt:lpstr>
      <vt:lpstr>HEK293T</vt:lpstr>
      <vt:lpstr>CHO Cell lines</vt:lpstr>
      <vt:lpstr>Eukaryotic Expression Vectors</vt:lpstr>
      <vt:lpstr>PowerPoint Presentation</vt:lpstr>
      <vt:lpstr>PowerPoint Presentation</vt:lpstr>
      <vt:lpstr> Transfection Methods</vt:lpstr>
      <vt:lpstr>PowerPoint Presentation</vt:lpstr>
      <vt:lpstr>PowerPoint Presentation</vt:lpstr>
      <vt:lpstr>PowerPoint Presentation</vt:lpstr>
      <vt:lpstr>PowerPoint Presentation</vt:lpstr>
      <vt:lpstr>PowerPoint Presentation</vt:lpstr>
      <vt:lpstr>Protein Drugs Produced by Eukaryotic Cell Culture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Mammalian Expression Vectors</dc:title>
  <dc:creator>A</dc:creator>
  <cp:lastModifiedBy>A</cp:lastModifiedBy>
  <cp:revision>36</cp:revision>
  <dcterms:created xsi:type="dcterms:W3CDTF">2020-11-16T10:38:10Z</dcterms:created>
  <dcterms:modified xsi:type="dcterms:W3CDTF">2022-09-21T04:30:17Z</dcterms:modified>
</cp:coreProperties>
</file>