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294" r:id="rId3"/>
    <p:sldId id="257" r:id="rId4"/>
    <p:sldId id="291" r:id="rId5"/>
    <p:sldId id="295" r:id="rId6"/>
    <p:sldId id="292" r:id="rId7"/>
    <p:sldId id="259" r:id="rId8"/>
    <p:sldId id="271" r:id="rId9"/>
    <p:sldId id="265" r:id="rId10"/>
    <p:sldId id="286" r:id="rId11"/>
    <p:sldId id="261" r:id="rId12"/>
    <p:sldId id="287" r:id="rId13"/>
    <p:sldId id="263" r:id="rId14"/>
    <p:sldId id="289" r:id="rId15"/>
    <p:sldId id="264" r:id="rId16"/>
    <p:sldId id="266" r:id="rId17"/>
    <p:sldId id="267" r:id="rId18"/>
    <p:sldId id="268" r:id="rId19"/>
    <p:sldId id="277" r:id="rId20"/>
    <p:sldId id="293" r:id="rId21"/>
    <p:sldId id="278" r:id="rId22"/>
    <p:sldId id="270"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4" autoAdjust="0"/>
    <p:restoredTop sz="84971" autoAdjust="0"/>
  </p:normalViewPr>
  <p:slideViewPr>
    <p:cSldViewPr>
      <p:cViewPr>
        <p:scale>
          <a:sx n="223" d="100"/>
          <a:sy n="223" d="100"/>
        </p:scale>
        <p:origin x="4608" y="54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D4976-707F-47D4-8802-E5E5147D608F}" type="datetimeFigureOut">
              <a:rPr lang="en-US" smtClean="0"/>
              <a:pPr/>
              <a:t>09/08/22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369D1D-AED3-44B0-A249-E5428D3FF09D}" type="slidenum">
              <a:rPr lang="en-IN" smtClean="0"/>
              <a:pPr/>
              <a:t>‹#›</a:t>
            </a:fld>
            <a:endParaRPr lang="en-IN"/>
          </a:p>
        </p:txBody>
      </p:sp>
    </p:spTree>
    <p:extLst>
      <p:ext uri="{BB962C8B-B14F-4D97-AF65-F5344CB8AC3E}">
        <p14:creationId xmlns:p14="http://schemas.microsoft.com/office/powerpoint/2010/main" val="2427877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ribonuclease" TargetMode="External"/><Relationship Id="rId4" Type="http://schemas.openxmlformats.org/officeDocument/2006/relationships/hyperlink" Target="https://www.sciencedirect.com/topics/biochemistry-genetics-and-molecular-biology/ribonucleoprotein" TargetMode="External"/><Relationship Id="rId5" Type="http://schemas.openxmlformats.org/officeDocument/2006/relationships/hyperlink" Target="https://www.sciencedirect.com/topics/biochemistry-genetics-and-molecular-biology/nuclease" TargetMode="External"/><Relationship Id="rId6" Type="http://schemas.openxmlformats.org/officeDocument/2006/relationships/hyperlink" Target="https://www.sciencedirect.com/topics/biochemistry-genetics-and-molecular-biology/rnase-p" TargetMode="External"/><Relationship Id="rId7" Type="http://schemas.openxmlformats.org/officeDocument/2006/relationships/hyperlink" Target="https://www.sciencedirect.com/topics/biochemistry-genetics-and-molecular-biology/protein-subunit" TargetMode="External"/><Relationship Id="rId8" Type="http://schemas.openxmlformats.org/officeDocument/2006/relationships/hyperlink" Target="https://www.sciencedirect.com/topics/biochemistry-genetics-and-molecular-biology/enzyme-activity" TargetMode="External"/><Relationship Id="rId9" Type="http://schemas.openxmlformats.org/officeDocument/2006/relationships/hyperlink" Target="https://www.sciencedirect.com/topics/biochemistry-genetics-and-molecular-biology/catalysis"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Micrococcal nuclease (MNase) exhibits exo- and endo-5'-phosphodiesterase activities against DNA and RNA. This enzyme digests double-stranded, single-stranded, circular and linear nucleic acids. </a:t>
            </a:r>
            <a:r>
              <a:rPr lang="en-IN" smtClean="0"/>
              <a:t>The highest activity is toward single-stranded nucleic acid substrates with preference for AT- or AU-rich regions. </a:t>
            </a:r>
            <a:endParaRPr lang="en-IN" dirty="0"/>
          </a:p>
        </p:txBody>
      </p:sp>
      <p:sp>
        <p:nvSpPr>
          <p:cNvPr id="4" name="Slide Number Placeholder 3"/>
          <p:cNvSpPr>
            <a:spLocks noGrp="1"/>
          </p:cNvSpPr>
          <p:nvPr>
            <p:ph type="sldNum" sz="quarter" idx="10"/>
          </p:nvPr>
        </p:nvSpPr>
        <p:spPr/>
        <p:txBody>
          <a:bodyPr/>
          <a:lstStyle/>
          <a:p>
            <a:fld id="{F3369D1D-AED3-44B0-A249-E5428D3FF09D}"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IN" dirty="0" smtClean="0"/>
              <a:t>https://international.neb.com/tools-and-resources/selection-charts/common-applications-for-exonucleases-and-endonucleases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Four Nobel prizes have been awarded for work associated with studies of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(Anfinsen, Moore, Stein, and Merrifield). With its importance in molecular science, four researchers have won Nobel Prizes for their work related to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A. The 1972 Nobel Prize in Chemistry was awarded to three researchers for their work with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A on the folding of chains in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A and the stability of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A. Christian Anfinsen received the 1972 Nobel Prize in Chemistry for his paper "Principles that govern the folding of protein chains." Stanford Moore and William H. Stein received the 1972 Nobel Prize in Chemistry for their paper "The chemical structures of pancreatic </a:t>
            </a:r>
            <a:r>
              <a:rPr lang="en-IN" sz="1200" b="0" i="0" kern="1200" dirty="0" err="1" smtClean="0">
                <a:solidFill>
                  <a:schemeClr val="tx1"/>
                </a:solidFill>
                <a:latin typeface="+mn-lt"/>
                <a:ea typeface="+mn-ea"/>
                <a:cs typeface="+mn-cs"/>
              </a:rPr>
              <a:t>ribonuclease</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deoxyribonuclease</a:t>
            </a:r>
            <a:r>
              <a:rPr lang="en-IN" sz="1200" b="0" i="0" kern="1200" dirty="0" smtClean="0">
                <a:solidFill>
                  <a:schemeClr val="tx1"/>
                </a:solidFill>
                <a:latin typeface="+mn-lt"/>
                <a:ea typeface="+mn-ea"/>
                <a:cs typeface="+mn-cs"/>
              </a:rPr>
              <a:t>." The 1984 Nobel Prize in Chemistry was awarded to Robert Bruce Merrifield for his paper "Solid-phase synthesis" using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A.</a:t>
            </a:r>
          </a:p>
          <a:p>
            <a:endParaRPr lang="en-US" sz="1200" b="0" i="0" kern="1200" dirty="0" smtClean="0">
              <a:solidFill>
                <a:schemeClr val="tx1"/>
              </a:solidFill>
              <a:latin typeface="+mn-lt"/>
              <a:ea typeface="+mn-ea"/>
              <a:cs typeface="+mn-cs"/>
            </a:endParaRPr>
          </a:p>
          <a:p>
            <a:r>
              <a:rPr lang="en-IN" sz="1200" b="0" i="0" u="none" strike="noStrike" kern="1200" dirty="0" err="1" smtClean="0">
                <a:solidFill>
                  <a:schemeClr val="tx1"/>
                </a:solidFill>
                <a:latin typeface="+mn-lt"/>
                <a:ea typeface="+mn-ea"/>
                <a:cs typeface="+mn-cs"/>
                <a:hlinkClick r:id="rId3" tooltip="Learn more about Ribonuclease from ScienceDirect's AI-generated Topic Pages"/>
              </a:rPr>
              <a:t>Ribonuclease</a:t>
            </a:r>
            <a:r>
              <a:rPr lang="en-IN" sz="1200" b="0" i="0" kern="1200" dirty="0" smtClean="0">
                <a:solidFill>
                  <a:schemeClr val="tx1"/>
                </a:solidFill>
                <a:latin typeface="+mn-lt"/>
                <a:ea typeface="+mn-ea"/>
                <a:cs typeface="+mn-cs"/>
              </a:rPr>
              <a:t> P is a </a:t>
            </a:r>
            <a:r>
              <a:rPr lang="en-IN" sz="1200" b="0" i="0" u="none" strike="noStrike" kern="1200" dirty="0" err="1" smtClean="0">
                <a:solidFill>
                  <a:schemeClr val="tx1"/>
                </a:solidFill>
                <a:latin typeface="+mn-lt"/>
                <a:ea typeface="+mn-ea"/>
                <a:cs typeface="+mn-cs"/>
                <a:hlinkClick r:id="rId4" tooltip="Learn more about Ribonucleoprotein from ScienceDirect's AI-generated Topic Pages"/>
              </a:rPr>
              <a:t>ribonucleoprotein</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5" tooltip="Learn more about Nuclease from ScienceDirect's AI-generated Topic Pages"/>
              </a:rPr>
              <a:t>nuclease</a:t>
            </a:r>
            <a:r>
              <a:rPr lang="en-IN" sz="1200" b="0" i="0" kern="1200" dirty="0" smtClean="0">
                <a:solidFill>
                  <a:schemeClr val="tx1"/>
                </a:solidFill>
                <a:latin typeface="+mn-lt"/>
                <a:ea typeface="+mn-ea"/>
                <a:cs typeface="+mn-cs"/>
              </a:rPr>
              <a:t> required for the site-specific cleavage of the 5′ leader sequence of precursor </a:t>
            </a:r>
            <a:r>
              <a:rPr lang="en-IN" sz="1200" b="0" i="0" kern="1200" dirty="0" err="1" smtClean="0">
                <a:solidFill>
                  <a:schemeClr val="tx1"/>
                </a:solidFill>
                <a:latin typeface="+mn-lt"/>
                <a:ea typeface="+mn-ea"/>
                <a:cs typeface="+mn-cs"/>
              </a:rPr>
              <a:t>tRNAs</a:t>
            </a:r>
            <a:r>
              <a:rPr lang="en-IN" sz="1200" b="0" i="0" kern="1200" dirty="0" smtClean="0">
                <a:solidFill>
                  <a:schemeClr val="tx1"/>
                </a:solidFill>
                <a:latin typeface="+mn-lt"/>
                <a:ea typeface="+mn-ea"/>
                <a:cs typeface="+mn-cs"/>
              </a:rPr>
              <a:t>. In </a:t>
            </a:r>
            <a:r>
              <a:rPr lang="en-IN" sz="1200" b="0" i="0" kern="1200" dirty="0" err="1" smtClean="0">
                <a:solidFill>
                  <a:schemeClr val="tx1"/>
                </a:solidFill>
                <a:latin typeface="+mn-lt"/>
                <a:ea typeface="+mn-ea"/>
                <a:cs typeface="+mn-cs"/>
              </a:rPr>
              <a:t>eubacteria</a:t>
            </a:r>
            <a:r>
              <a:rPr lang="en-IN" sz="1200" b="0" i="0" kern="1200" dirty="0" smtClean="0">
                <a:solidFill>
                  <a:schemeClr val="tx1"/>
                </a:solidFill>
                <a:latin typeface="+mn-lt"/>
                <a:ea typeface="+mn-ea"/>
                <a:cs typeface="+mn-cs"/>
              </a:rPr>
              <a:t>, the RNA subunit of </a:t>
            </a:r>
            <a:r>
              <a:rPr lang="en-IN" sz="1200" b="0" i="0" u="none" strike="noStrike" kern="1200" dirty="0" err="1" smtClean="0">
                <a:solidFill>
                  <a:schemeClr val="tx1"/>
                </a:solidFill>
                <a:latin typeface="+mn-lt"/>
                <a:ea typeface="+mn-ea"/>
                <a:cs typeface="+mn-cs"/>
                <a:hlinkClick r:id="rId6" tooltip="Learn more about RNase P from ScienceDirect's AI-generated Topic Pages"/>
              </a:rPr>
              <a:t>RNase</a:t>
            </a:r>
            <a:r>
              <a:rPr lang="en-IN" sz="1200" b="0" i="0" u="none" strike="noStrike" kern="1200" dirty="0" smtClean="0">
                <a:solidFill>
                  <a:schemeClr val="tx1"/>
                </a:solidFill>
                <a:latin typeface="+mn-lt"/>
                <a:ea typeface="+mn-ea"/>
                <a:cs typeface="+mn-cs"/>
                <a:hlinkClick r:id="rId6" tooltip="Learn more about RNase P from ScienceDirect's AI-generated Topic Pages"/>
              </a:rPr>
              <a:t> P</a:t>
            </a:r>
            <a:r>
              <a:rPr lang="en-IN" sz="1200" b="0" i="0" kern="1200" dirty="0" smtClean="0">
                <a:solidFill>
                  <a:schemeClr val="tx1"/>
                </a:solidFill>
                <a:latin typeface="+mn-lt"/>
                <a:ea typeface="+mn-ea"/>
                <a:cs typeface="+mn-cs"/>
              </a:rPr>
              <a:t> is the catalytic moiety and is capable of processing precursor </a:t>
            </a:r>
            <a:r>
              <a:rPr lang="en-IN" sz="1200" b="0" i="0" kern="1200" dirty="0" err="1" smtClean="0">
                <a:solidFill>
                  <a:schemeClr val="tx1"/>
                </a:solidFill>
                <a:latin typeface="+mn-lt"/>
                <a:ea typeface="+mn-ea"/>
                <a:cs typeface="+mn-cs"/>
              </a:rPr>
              <a:t>tRNA</a:t>
            </a:r>
            <a:r>
              <a:rPr lang="en-IN" sz="1200" b="0" i="0" kern="1200" dirty="0" smtClean="0">
                <a:solidFill>
                  <a:schemeClr val="tx1"/>
                </a:solidFill>
                <a:latin typeface="+mn-lt"/>
                <a:ea typeface="+mn-ea"/>
                <a:cs typeface="+mn-cs"/>
              </a:rPr>
              <a:t> in the presence of divalent metal ions.</a:t>
            </a:r>
            <a:r>
              <a:rPr lang="en-IN" sz="1200" b="0" i="0" kern="1200" baseline="30000" dirty="0" smtClean="0">
                <a:solidFill>
                  <a:schemeClr val="tx1"/>
                </a:solidFill>
                <a:latin typeface="+mn-lt"/>
                <a:ea typeface="+mn-ea"/>
                <a:cs typeface="+mn-cs"/>
              </a:rPr>
              <a:t>1</a:t>
            </a:r>
            <a:r>
              <a:rPr lang="en-IN" sz="1200" b="0" i="0" kern="1200" dirty="0" smtClean="0">
                <a:solidFill>
                  <a:schemeClr val="tx1"/>
                </a:solidFill>
                <a:latin typeface="+mn-lt"/>
                <a:ea typeface="+mn-ea"/>
                <a:cs typeface="+mn-cs"/>
              </a:rPr>
              <a:t> The single </a:t>
            </a:r>
            <a:r>
              <a:rPr lang="en-IN" sz="1200" b="0" i="0" u="none" strike="noStrike" kern="1200" dirty="0" smtClean="0">
                <a:solidFill>
                  <a:schemeClr val="tx1"/>
                </a:solidFill>
                <a:latin typeface="+mn-lt"/>
                <a:ea typeface="+mn-ea"/>
                <a:cs typeface="+mn-cs"/>
                <a:hlinkClick r:id="rId7" tooltip="Learn more about Protein Subunit from ScienceDirect's AI-generated Topic Pages"/>
              </a:rPr>
              <a:t>protein subunit</a:t>
            </a:r>
            <a:r>
              <a:rPr lang="en-IN" sz="1200" b="0" i="0" kern="1200" dirty="0" smtClean="0">
                <a:solidFill>
                  <a:schemeClr val="tx1"/>
                </a:solidFill>
                <a:latin typeface="+mn-lt"/>
                <a:ea typeface="+mn-ea"/>
                <a:cs typeface="+mn-cs"/>
              </a:rPr>
              <a:t> of bacterial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P acts as a cofactor.</a:t>
            </a:r>
            <a:r>
              <a:rPr lang="en-IN" sz="1200" b="0" i="0" kern="1200" baseline="30000" dirty="0" smtClean="0">
                <a:solidFill>
                  <a:schemeClr val="tx1"/>
                </a:solidFill>
                <a:latin typeface="+mn-lt"/>
                <a:ea typeface="+mn-ea"/>
                <a:cs typeface="+mn-cs"/>
              </a:rPr>
              <a:t>2,3</a:t>
            </a:r>
            <a:r>
              <a:rPr lang="en-IN" sz="1200" b="0" i="0" kern="1200" dirty="0" smtClean="0">
                <a:solidFill>
                  <a:schemeClr val="tx1"/>
                </a:solidFill>
                <a:latin typeface="+mn-lt"/>
                <a:ea typeface="+mn-ea"/>
                <a:cs typeface="+mn-cs"/>
              </a:rPr>
              <a:t> In contrast, the RNA subunits of eukaryotic </a:t>
            </a:r>
            <a:r>
              <a:rPr lang="en-IN" sz="1200" b="0" i="0" kern="1200" dirty="0" err="1" smtClean="0">
                <a:solidFill>
                  <a:schemeClr val="tx1"/>
                </a:solidFill>
                <a:latin typeface="+mn-lt"/>
                <a:ea typeface="+mn-ea"/>
                <a:cs typeface="+mn-cs"/>
              </a:rPr>
              <a:t>RNase</a:t>
            </a:r>
            <a:r>
              <a:rPr lang="en-IN" sz="1200" b="0" i="0" kern="1200" dirty="0" smtClean="0">
                <a:solidFill>
                  <a:schemeClr val="tx1"/>
                </a:solidFill>
                <a:latin typeface="+mn-lt"/>
                <a:ea typeface="+mn-ea"/>
                <a:cs typeface="+mn-cs"/>
              </a:rPr>
              <a:t> P (human and yeast) do not exhibit </a:t>
            </a:r>
            <a:r>
              <a:rPr lang="en-IN" sz="1200" b="0" i="0" u="none" strike="noStrike" kern="1200" dirty="0" smtClean="0">
                <a:solidFill>
                  <a:schemeClr val="tx1"/>
                </a:solidFill>
                <a:latin typeface="+mn-lt"/>
                <a:ea typeface="+mn-ea"/>
                <a:cs typeface="+mn-cs"/>
                <a:hlinkClick r:id="rId8" tooltip="Learn more about Enzyme Activity from ScienceDirect's AI-generated Topic Pages"/>
              </a:rPr>
              <a:t>enzymatic activity</a:t>
            </a:r>
            <a:r>
              <a:rPr lang="en-IN" sz="1200" b="0" i="0" kern="1200" dirty="0" smtClean="0">
                <a:solidFill>
                  <a:schemeClr val="tx1"/>
                </a:solidFill>
                <a:latin typeface="+mn-lt"/>
                <a:ea typeface="+mn-ea"/>
                <a:cs typeface="+mn-cs"/>
              </a:rPr>
              <a:t> </a:t>
            </a:r>
            <a:r>
              <a:rPr lang="en-IN" sz="1200" b="0" i="1" kern="1200" dirty="0" smtClean="0">
                <a:solidFill>
                  <a:schemeClr val="tx1"/>
                </a:solidFill>
                <a:latin typeface="+mn-lt"/>
                <a:ea typeface="+mn-ea"/>
                <a:cs typeface="+mn-cs"/>
              </a:rPr>
              <a:t>in vitro,</a:t>
            </a:r>
            <a:r>
              <a:rPr lang="en-IN" sz="1200" b="0" i="0" kern="1200" dirty="0" smtClean="0">
                <a:solidFill>
                  <a:schemeClr val="tx1"/>
                </a:solidFill>
                <a:latin typeface="+mn-lt"/>
                <a:ea typeface="+mn-ea"/>
                <a:cs typeface="+mn-cs"/>
              </a:rPr>
              <a:t> an indication that their protein components are required for the </a:t>
            </a:r>
            <a:r>
              <a:rPr lang="en-IN" sz="1200" b="0" i="0" u="none" strike="noStrike" kern="1200" dirty="0" smtClean="0">
                <a:solidFill>
                  <a:schemeClr val="tx1"/>
                </a:solidFill>
                <a:latin typeface="+mn-lt"/>
                <a:ea typeface="+mn-ea"/>
                <a:cs typeface="+mn-cs"/>
                <a:hlinkClick r:id="rId9" tooltip="Learn more about Catalysis from ScienceDirect's AI-generated Topic Pages"/>
              </a:rPr>
              <a:t>catalytic reaction</a:t>
            </a:r>
            <a:r>
              <a:rPr lang="en-IN" sz="1200" b="0" i="0" kern="1200" dirty="0" smtClean="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F3369D1D-AED3-44B0-A249-E5428D3FF09D}" type="slidenum">
              <a:rPr lang="en-IN" smtClean="0"/>
              <a:pPr/>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DNA </a:t>
            </a:r>
            <a:r>
              <a:rPr lang="en-IN" sz="1200" b="0" i="0" kern="1200" dirty="0" err="1" smtClean="0">
                <a:solidFill>
                  <a:schemeClr val="tx1"/>
                </a:solidFill>
                <a:latin typeface="+mn-lt"/>
                <a:ea typeface="+mn-ea"/>
                <a:cs typeface="+mn-cs"/>
              </a:rPr>
              <a:t>ligase</a:t>
            </a:r>
            <a:r>
              <a:rPr lang="en-IN" sz="1200" b="0" i="0" kern="1200" dirty="0" smtClean="0">
                <a:solidFill>
                  <a:schemeClr val="tx1"/>
                </a:solidFill>
                <a:latin typeface="+mn-lt"/>
                <a:ea typeface="+mn-ea"/>
                <a:cs typeface="+mn-cs"/>
              </a:rPr>
              <a:t> catalyzes the joining of the 3′-OH to the 5′-phosphate via a two step mechanism. First, the AMP nucleotide, which is attached to a lysine residue in the enzyme’s active site, is </a:t>
            </a:r>
            <a:r>
              <a:rPr lang="en-IN" sz="1200" b="0" i="0" kern="1200" dirty="0" err="1" smtClean="0">
                <a:solidFill>
                  <a:schemeClr val="tx1"/>
                </a:solidFill>
                <a:latin typeface="+mn-lt"/>
                <a:ea typeface="+mn-ea"/>
                <a:cs typeface="+mn-cs"/>
              </a:rPr>
              <a:t>transfered</a:t>
            </a:r>
            <a:r>
              <a:rPr lang="en-IN" sz="1200" b="0" i="0" kern="1200" dirty="0" smtClean="0">
                <a:solidFill>
                  <a:schemeClr val="tx1"/>
                </a:solidFill>
                <a:latin typeface="+mn-lt"/>
                <a:ea typeface="+mn-ea"/>
                <a:cs typeface="+mn-cs"/>
              </a:rPr>
              <a:t> to the 5′-phosphate. Then the AMP-phosphate bond is attacked by the 3′-OH, forming the covalent bond and releasing AMP. To allow the enzyme to carry out further reactions the AMP in the enzyme’s active site must be replenished by ATP.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Ø"/>
            </a:pPr>
            <a:r>
              <a:rPr lang="en-IN" b="1" dirty="0" smtClean="0"/>
              <a:t>T4 DNA </a:t>
            </a:r>
            <a:r>
              <a:rPr lang="en-IN" b="1" dirty="0" err="1" smtClean="0"/>
              <a:t>liagse</a:t>
            </a:r>
            <a:r>
              <a:rPr lang="en-IN" b="1" baseline="0" dirty="0" smtClean="0"/>
              <a:t> and </a:t>
            </a:r>
            <a:r>
              <a:rPr lang="en-IN" b="1" baseline="0" dirty="0" err="1" smtClean="0"/>
              <a:t>E.coli</a:t>
            </a:r>
            <a:r>
              <a:rPr lang="en-IN" b="1" baseline="0" dirty="0" smtClean="0"/>
              <a:t> </a:t>
            </a:r>
            <a:r>
              <a:rPr lang="en-IN" b="1" baseline="0" dirty="0" err="1" smtClean="0"/>
              <a:t>Ligase</a:t>
            </a:r>
            <a:r>
              <a:rPr lang="en-IN" b="1" dirty="0" smtClean="0"/>
              <a:t> enzymes differ in two important properties. One is the source of energy: </a:t>
            </a:r>
          </a:p>
          <a:p>
            <a:pPr>
              <a:buFont typeface="Wingdings" pitchFamily="2" charset="2"/>
              <a:buChar char="Ø"/>
            </a:pPr>
            <a:endParaRPr lang="en-IN" b="1" dirty="0" smtClean="0"/>
          </a:p>
          <a:p>
            <a:pPr>
              <a:buFont typeface="Wingdings" pitchFamily="2" charset="2"/>
              <a:buChar char="Ø"/>
            </a:pPr>
            <a:r>
              <a:rPr lang="en-IN" b="1" dirty="0" smtClean="0"/>
              <a:t>T4 </a:t>
            </a:r>
            <a:r>
              <a:rPr lang="en-IN" b="1" dirty="0" err="1" smtClean="0"/>
              <a:t>ligase</a:t>
            </a:r>
            <a:r>
              <a:rPr lang="en-IN" b="1" dirty="0" smtClean="0"/>
              <a:t> uses ATP, while E. coli </a:t>
            </a:r>
            <a:r>
              <a:rPr lang="en-IN" b="1" dirty="0" err="1" smtClean="0"/>
              <a:t>ligase</a:t>
            </a:r>
            <a:r>
              <a:rPr lang="en-IN" b="1" dirty="0" smtClean="0"/>
              <a:t> uses NAD. </a:t>
            </a:r>
          </a:p>
          <a:p>
            <a:pPr>
              <a:buFont typeface="Wingdings" pitchFamily="2" charset="2"/>
              <a:buChar char="Ø"/>
            </a:pPr>
            <a:endParaRPr lang="en-IN" b="1" dirty="0" smtClean="0"/>
          </a:p>
          <a:p>
            <a:pPr>
              <a:buFont typeface="Wingdings" pitchFamily="2" charset="2"/>
              <a:buChar char="Ø"/>
            </a:pPr>
            <a:r>
              <a:rPr lang="en-IN" b="1" dirty="0" smtClean="0"/>
              <a:t>Another important difference is their ability to </a:t>
            </a:r>
            <a:r>
              <a:rPr lang="en-IN" b="1" dirty="0" err="1" smtClean="0"/>
              <a:t>ligate</a:t>
            </a:r>
            <a:r>
              <a:rPr lang="en-IN" b="1" dirty="0" smtClean="0"/>
              <a:t> blunt ends; under normal reaction conditions, only T4 DNA </a:t>
            </a:r>
            <a:r>
              <a:rPr lang="en-IN" b="1" dirty="0" err="1" smtClean="0"/>
              <a:t>ligase</a:t>
            </a:r>
            <a:r>
              <a:rPr lang="en-IN" b="1" dirty="0" smtClean="0"/>
              <a:t> will </a:t>
            </a:r>
            <a:r>
              <a:rPr lang="en-IN" b="1" dirty="0" err="1" smtClean="0"/>
              <a:t>ligate</a:t>
            </a:r>
            <a:r>
              <a:rPr lang="en-IN" b="1" dirty="0" smtClean="0"/>
              <a:t> blunt ends.</a:t>
            </a:r>
          </a:p>
          <a:p>
            <a:endParaRPr lang="en-IN" dirty="0"/>
          </a:p>
        </p:txBody>
      </p:sp>
      <p:sp>
        <p:nvSpPr>
          <p:cNvPr id="4" name="Slide Number Placeholder 3"/>
          <p:cNvSpPr>
            <a:spLocks noGrp="1"/>
          </p:cNvSpPr>
          <p:nvPr>
            <p:ph type="sldNum" sz="quarter" idx="10"/>
          </p:nvPr>
        </p:nvSpPr>
        <p:spPr/>
        <p:txBody>
          <a:bodyPr/>
          <a:lstStyle/>
          <a:p>
            <a:fld id="{F3369D1D-AED3-44B0-A249-E5428D3FF09D}" type="slidenum">
              <a:rPr lang="en-IN" smtClean="0"/>
              <a:pPr/>
              <a:t>12</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https://international.neb.com/tools-and-resources/selection-charts/dna-polymerase-selection-chart</a:t>
            </a:r>
            <a:endParaRPr lang="en-IN" dirty="0"/>
          </a:p>
        </p:txBody>
      </p:sp>
      <p:sp>
        <p:nvSpPr>
          <p:cNvPr id="4" name="Slide Number Placeholder 3"/>
          <p:cNvSpPr>
            <a:spLocks noGrp="1"/>
          </p:cNvSpPr>
          <p:nvPr>
            <p:ph type="sldNum" sz="quarter" idx="10"/>
          </p:nvPr>
        </p:nvSpPr>
        <p:spPr/>
        <p:txBody>
          <a:bodyPr/>
          <a:lstStyle/>
          <a:p>
            <a:fld id="{F3369D1D-AED3-44B0-A249-E5428D3FF09D}" type="slidenum">
              <a:rPr lang="en-IN" smtClean="0"/>
              <a:pPr/>
              <a:t>15</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The nuclease activity is contained in the first 323 amino acids of the polypeptide, so removal of this segment leaves a modified enzyme</a:t>
            </a:r>
          </a:p>
          <a:p>
            <a:r>
              <a:rPr lang="en-IN" sz="1200" kern="1200" baseline="0" dirty="0" smtClean="0">
                <a:solidFill>
                  <a:schemeClr val="tx1"/>
                </a:solidFill>
                <a:latin typeface="+mn-lt"/>
                <a:ea typeface="+mn-ea"/>
                <a:cs typeface="+mn-cs"/>
              </a:rPr>
              <a:t>that retains the polymerase function but is unable to degrade DNA- </a:t>
            </a:r>
            <a:r>
              <a:rPr lang="en-IN" sz="1200" kern="1200" baseline="0" dirty="0" err="1" smtClean="0">
                <a:solidFill>
                  <a:schemeClr val="tx1"/>
                </a:solidFill>
                <a:latin typeface="+mn-lt"/>
                <a:ea typeface="+mn-ea"/>
                <a:cs typeface="+mn-cs"/>
              </a:rPr>
              <a:t>Klenow</a:t>
            </a:r>
            <a:r>
              <a:rPr lang="en-IN" sz="1200" kern="1200" baseline="0" dirty="0" smtClean="0">
                <a:solidFill>
                  <a:schemeClr val="tx1"/>
                </a:solidFill>
                <a:latin typeface="+mn-lt"/>
                <a:ea typeface="+mn-ea"/>
                <a:cs typeface="+mn-cs"/>
              </a:rPr>
              <a:t> Fragment.</a:t>
            </a:r>
            <a:endParaRPr lang="en-IN" dirty="0"/>
          </a:p>
        </p:txBody>
      </p:sp>
      <p:sp>
        <p:nvSpPr>
          <p:cNvPr id="4" name="Slide Number Placeholder 3"/>
          <p:cNvSpPr>
            <a:spLocks noGrp="1"/>
          </p:cNvSpPr>
          <p:nvPr>
            <p:ph type="sldNum" sz="quarter" idx="10"/>
          </p:nvPr>
        </p:nvSpPr>
        <p:spPr/>
        <p:txBody>
          <a:bodyPr/>
          <a:lstStyle/>
          <a:p>
            <a:fld id="{F3369D1D-AED3-44B0-A249-E5428D3FF09D}" type="slidenum">
              <a:rPr lang="en-IN" smtClean="0"/>
              <a:pPr/>
              <a:t>16</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Actually the terminal </a:t>
            </a:r>
            <a:r>
              <a:rPr lang="en-IN" sz="1200" b="0" i="0" kern="1200" dirty="0" err="1" smtClean="0">
                <a:solidFill>
                  <a:schemeClr val="tx1"/>
                </a:solidFill>
                <a:latin typeface="+mn-lt"/>
                <a:ea typeface="+mn-ea"/>
                <a:cs typeface="+mn-cs"/>
              </a:rPr>
              <a:t>transferase</a:t>
            </a:r>
            <a:r>
              <a:rPr lang="en-IN" sz="1200" b="0" i="0" kern="1200" dirty="0" smtClean="0">
                <a:solidFill>
                  <a:schemeClr val="tx1"/>
                </a:solidFill>
                <a:latin typeface="+mn-lt"/>
                <a:ea typeface="+mn-ea"/>
                <a:cs typeface="+mn-cs"/>
              </a:rPr>
              <a:t> activity of various DNA polymerases are governed by various conditions. Like the addition of the terminal nucleotide can be terminal specific. In the case of enzyme </a:t>
            </a:r>
            <a:r>
              <a:rPr lang="en-IN" sz="1200" b="0" i="0" kern="1200" dirty="0" err="1" smtClean="0">
                <a:solidFill>
                  <a:schemeClr val="tx1"/>
                </a:solidFill>
                <a:latin typeface="+mn-lt"/>
                <a:ea typeface="+mn-ea"/>
                <a:cs typeface="+mn-cs"/>
              </a:rPr>
              <a:t>Sequenase</a:t>
            </a:r>
            <a:r>
              <a:rPr lang="en-IN" sz="1200" b="0" i="0" kern="1200" dirty="0" smtClean="0">
                <a:solidFill>
                  <a:schemeClr val="tx1"/>
                </a:solidFill>
                <a:latin typeface="+mn-lt"/>
                <a:ea typeface="+mn-ea"/>
                <a:cs typeface="+mn-cs"/>
              </a:rPr>
              <a:t>, the polymerase most frequently incorporates an additional nucleotide that is the same as the 3' terminal nucleotide directed by the template. But in the case of Vent or </a:t>
            </a:r>
            <a:r>
              <a:rPr lang="en-IN" sz="1200" b="0" i="0" kern="1200" dirty="0" err="1" smtClean="0">
                <a:solidFill>
                  <a:schemeClr val="tx1"/>
                </a:solidFill>
                <a:latin typeface="+mn-lt"/>
                <a:ea typeface="+mn-ea"/>
                <a:cs typeface="+mn-cs"/>
              </a:rPr>
              <a:t>Taq</a:t>
            </a:r>
            <a:r>
              <a:rPr lang="en-IN" sz="1200" b="0" i="0" kern="1200" dirty="0" smtClean="0">
                <a:solidFill>
                  <a:schemeClr val="tx1"/>
                </a:solidFill>
                <a:latin typeface="+mn-lt"/>
                <a:ea typeface="+mn-ea"/>
                <a:cs typeface="+mn-cs"/>
              </a:rPr>
              <a:t> DNA polymerase, </a:t>
            </a:r>
            <a:r>
              <a:rPr lang="en-IN" sz="1200" b="0" i="0" kern="1200" dirty="0" err="1" smtClean="0">
                <a:solidFill>
                  <a:schemeClr val="tx1"/>
                </a:solidFill>
                <a:latin typeface="+mn-lt"/>
                <a:ea typeface="+mn-ea"/>
                <a:cs typeface="+mn-cs"/>
              </a:rPr>
              <a:t>dATP</a:t>
            </a:r>
            <a:r>
              <a:rPr lang="en-IN" sz="1200" b="0" i="0" kern="1200" dirty="0" smtClean="0">
                <a:solidFill>
                  <a:schemeClr val="tx1"/>
                </a:solidFill>
                <a:latin typeface="+mn-lt"/>
                <a:ea typeface="+mn-ea"/>
                <a:cs typeface="+mn-cs"/>
              </a:rPr>
              <a:t> is preferred in all terminals, which is probably a manifestation of the enzyme's high affinity for </a:t>
            </a:r>
            <a:r>
              <a:rPr lang="en-IN" sz="1200" b="0" i="0" kern="1200" dirty="0" err="1" smtClean="0">
                <a:solidFill>
                  <a:schemeClr val="tx1"/>
                </a:solidFill>
                <a:latin typeface="+mn-lt"/>
                <a:ea typeface="+mn-ea"/>
                <a:cs typeface="+mn-cs"/>
              </a:rPr>
              <a:t>dATP</a:t>
            </a:r>
            <a:r>
              <a:rPr lang="en-IN" sz="1200" b="0" i="0"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F3369D1D-AED3-44B0-A249-E5428D3FF09D}" type="slidenum">
              <a:rPr lang="en-IN" smtClean="0"/>
              <a:pPr/>
              <a:t>21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D1B4AA-DCDA-4E5E-8397-DB454CD07DF6}" type="datetimeFigureOut">
              <a:rPr lang="en-US" smtClean="0"/>
              <a:pPr/>
              <a:t>09/08/22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D1B4AA-DCDA-4E5E-8397-DB454CD07DF6}" type="datetimeFigureOut">
              <a:rPr lang="en-US" smtClean="0"/>
              <a:pPr/>
              <a:t>09/08/22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D1B4AA-DCDA-4E5E-8397-DB454CD07DF6}" type="datetimeFigureOut">
              <a:rPr lang="en-US" smtClean="0"/>
              <a:pPr/>
              <a:t>09/08/22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D1B4AA-DCDA-4E5E-8397-DB454CD07DF6}" type="datetimeFigureOut">
              <a:rPr lang="en-US" smtClean="0"/>
              <a:pPr/>
              <a:t>09/08/22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D1B4AA-DCDA-4E5E-8397-DB454CD07DF6}" type="datetimeFigureOut">
              <a:rPr lang="en-US" smtClean="0"/>
              <a:pPr/>
              <a:t>09/08/22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D1B4AA-DCDA-4E5E-8397-DB454CD07DF6}" type="datetimeFigureOut">
              <a:rPr lang="en-US" smtClean="0"/>
              <a:pPr/>
              <a:t>09/08/22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D1B4AA-DCDA-4E5E-8397-DB454CD07DF6}" type="datetimeFigureOut">
              <a:rPr lang="en-US" smtClean="0"/>
              <a:pPr/>
              <a:t>09/08/22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D1B4AA-DCDA-4E5E-8397-DB454CD07DF6}" type="datetimeFigureOut">
              <a:rPr lang="en-US" smtClean="0"/>
              <a:pPr/>
              <a:t>09/08/22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1B4AA-DCDA-4E5E-8397-DB454CD07DF6}" type="datetimeFigureOut">
              <a:rPr lang="en-US" smtClean="0"/>
              <a:pPr/>
              <a:t>09/08/22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1B4AA-DCDA-4E5E-8397-DB454CD07DF6}" type="datetimeFigureOut">
              <a:rPr lang="en-US" smtClean="0"/>
              <a:pPr/>
              <a:t>09/08/22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1B4AA-DCDA-4E5E-8397-DB454CD07DF6}" type="datetimeFigureOut">
              <a:rPr lang="en-US" smtClean="0"/>
              <a:pPr/>
              <a:t>09/08/22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D199C8-FE7A-41EC-A36D-40EF5192DC4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1B4AA-DCDA-4E5E-8397-DB454CD07DF6}" type="datetimeFigureOut">
              <a:rPr lang="en-US" smtClean="0"/>
              <a:pPr/>
              <a:t>09/08/22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199C8-FE7A-41EC-A36D-40EF5192DC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n.wikipedia.org/wiki/E._coli"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NA_polymerase_I" TargetMode="External"/><Relationship Id="rId4" Type="http://schemas.openxmlformats.org/officeDocument/2006/relationships/hyperlink" Target="https://en.wikipedia.org/wiki/E.coli" TargetMode="External"/><Relationship Id="rId5" Type="http://schemas.openxmlformats.org/officeDocument/2006/relationships/hyperlink" Target="https://en.wikipedia.org/wiki/Mutation" TargetMode="External"/><Relationship Id="rId1" Type="http://schemas.openxmlformats.org/officeDocument/2006/relationships/slideLayout" Target="../slideLayouts/slideLayout2.xml"/><Relationship Id="rId2" Type="http://schemas.openxmlformats.org/officeDocument/2006/relationships/hyperlink" Target="https://en.wikipedia.org/wiki/Exonucle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hyperlink" Target="https://international.neb.com/tools-and-resources/selection-charts/properties-of-exonucleases-and-nonspecific-endonucleases" TargetMode="Externa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gif"/><Relationship Id="rId3"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00306"/>
            <a:ext cx="8229600" cy="1143000"/>
          </a:xfrm>
        </p:spPr>
        <p:txBody>
          <a:bodyPr>
            <a:normAutofit/>
          </a:bodyPr>
          <a:lstStyle/>
          <a:p>
            <a:r>
              <a:rPr lang="en-US" dirty="0" smtClean="0"/>
              <a:t>Manipulation of DNA- I</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928670"/>
            <a:ext cx="5655779" cy="369332"/>
          </a:xfrm>
          <a:prstGeom prst="rect">
            <a:avLst/>
          </a:prstGeom>
          <a:noFill/>
        </p:spPr>
        <p:txBody>
          <a:bodyPr wrap="none" rtlCol="0">
            <a:spAutoFit/>
          </a:bodyPr>
          <a:lstStyle/>
          <a:p>
            <a:r>
              <a:rPr lang="en-US" dirty="0" smtClean="0"/>
              <a:t>Restriction </a:t>
            </a:r>
            <a:r>
              <a:rPr lang="en-US" dirty="0" err="1" smtClean="0"/>
              <a:t>Endonucleases</a:t>
            </a:r>
            <a:r>
              <a:rPr lang="en-US" dirty="0" smtClean="0"/>
              <a:t> will be covered in the next class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3052778"/>
            <a:ext cx="8610600" cy="3733808"/>
          </a:xfrm>
          <a:prstGeom prst="rect">
            <a:avLst/>
          </a:prstGeom>
          <a:blipFill>
            <a:blip r:embed="rId3" cstate="print"/>
            <a:stretch>
              <a:fillRect/>
            </a:stretch>
          </a:blipFill>
        </p:spPr>
        <p:txBody>
          <a:bodyPr wrap="square" lIns="0" tIns="0" rIns="0" bIns="0" rtlCol="0"/>
          <a:lstStyle/>
          <a:p>
            <a:endParaRPr/>
          </a:p>
        </p:txBody>
      </p:sp>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Ligases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algn="ctr">
              <a:spcBef>
                <a:spcPct val="0"/>
              </a:spcBef>
            </a:pPr>
            <a:r>
              <a:rPr lang="en-IN" sz="1600" dirty="0" smtClean="0">
                <a:latin typeface="Times New Roman"/>
                <a:cs typeface="Times New Roman"/>
              </a:rPr>
              <a:t>It </a:t>
            </a:r>
            <a:r>
              <a:rPr lang="en-IN" sz="1600" spc="-240" dirty="0" smtClean="0">
                <a:latin typeface="Times New Roman"/>
                <a:cs typeface="Times New Roman"/>
              </a:rPr>
              <a:t> </a:t>
            </a:r>
            <a:r>
              <a:rPr lang="en-IN" sz="1600" spc="-10" dirty="0" smtClean="0">
                <a:latin typeface="Times New Roman"/>
                <a:cs typeface="Times New Roman"/>
              </a:rPr>
              <a:t>i</a:t>
            </a:r>
            <a:r>
              <a:rPr lang="en-IN" sz="1600" dirty="0" smtClean="0">
                <a:latin typeface="Times New Roman"/>
                <a:cs typeface="Times New Roman"/>
              </a:rPr>
              <a:t>s </a:t>
            </a:r>
            <a:r>
              <a:rPr lang="en-IN" sz="1600" spc="-235" dirty="0" smtClean="0">
                <a:latin typeface="Times New Roman"/>
                <a:cs typeface="Times New Roman"/>
              </a:rPr>
              <a:t> </a:t>
            </a:r>
            <a:r>
              <a:rPr lang="en-IN" sz="1600" spc="-15" dirty="0" smtClean="0">
                <a:latin typeface="Times New Roman"/>
                <a:cs typeface="Times New Roman"/>
              </a:rPr>
              <a:t>a</a:t>
            </a:r>
            <a:r>
              <a:rPr lang="en-IN" sz="1600" dirty="0" smtClean="0">
                <a:latin typeface="Times New Roman"/>
                <a:cs typeface="Times New Roman"/>
              </a:rPr>
              <a:t>n </a:t>
            </a:r>
            <a:r>
              <a:rPr lang="en-IN" sz="1600" spc="-229" dirty="0" smtClean="0">
                <a:latin typeface="Times New Roman"/>
                <a:cs typeface="Times New Roman"/>
              </a:rPr>
              <a:t> </a:t>
            </a:r>
            <a:r>
              <a:rPr lang="en-IN" sz="1600" dirty="0" smtClean="0">
                <a:latin typeface="Times New Roman"/>
                <a:cs typeface="Times New Roman"/>
              </a:rPr>
              <a:t>i</a:t>
            </a:r>
            <a:r>
              <a:rPr lang="en-IN" sz="1600" spc="-30" dirty="0" smtClean="0">
                <a:latin typeface="Times New Roman"/>
                <a:cs typeface="Times New Roman"/>
              </a:rPr>
              <a:t>m</a:t>
            </a:r>
            <a:r>
              <a:rPr lang="en-IN" sz="1600" dirty="0" smtClean="0">
                <a:latin typeface="Times New Roman"/>
                <a:cs typeface="Times New Roman"/>
              </a:rPr>
              <a:t>por</a:t>
            </a:r>
            <a:r>
              <a:rPr lang="en-IN" sz="1600" spc="-15" dirty="0" smtClean="0">
                <a:latin typeface="Times New Roman"/>
                <a:cs typeface="Times New Roman"/>
              </a:rPr>
              <a:t>t</a:t>
            </a:r>
            <a:r>
              <a:rPr lang="en-IN" sz="1600" dirty="0" smtClean="0">
                <a:latin typeface="Times New Roman"/>
                <a:cs typeface="Times New Roman"/>
              </a:rPr>
              <a:t>ant </a:t>
            </a:r>
            <a:r>
              <a:rPr lang="en-IN" sz="1600" spc="-235" dirty="0" smtClean="0">
                <a:latin typeface="Times New Roman"/>
                <a:cs typeface="Times New Roman"/>
              </a:rPr>
              <a:t> </a:t>
            </a:r>
            <a:r>
              <a:rPr lang="en-IN" sz="1600" dirty="0" smtClean="0">
                <a:latin typeface="Times New Roman"/>
                <a:cs typeface="Times New Roman"/>
              </a:rPr>
              <a:t>ce</a:t>
            </a:r>
            <a:r>
              <a:rPr lang="en-IN" sz="1600" spc="-10" dirty="0" smtClean="0">
                <a:latin typeface="Times New Roman"/>
                <a:cs typeface="Times New Roman"/>
              </a:rPr>
              <a:t>l</a:t>
            </a:r>
            <a:r>
              <a:rPr lang="en-IN" sz="1600" spc="-20" dirty="0" smtClean="0">
                <a:latin typeface="Times New Roman"/>
                <a:cs typeface="Times New Roman"/>
              </a:rPr>
              <a:t>l</a:t>
            </a:r>
            <a:r>
              <a:rPr lang="en-IN" sz="1600" dirty="0" smtClean="0">
                <a:latin typeface="Times New Roman"/>
                <a:cs typeface="Times New Roman"/>
              </a:rPr>
              <a:t>ul</a:t>
            </a:r>
            <a:r>
              <a:rPr lang="en-IN" sz="1600" spc="-15" dirty="0" smtClean="0">
                <a:latin typeface="Times New Roman"/>
                <a:cs typeface="Times New Roman"/>
              </a:rPr>
              <a:t>a</a:t>
            </a:r>
            <a:r>
              <a:rPr lang="en-IN" sz="1600" dirty="0" smtClean="0">
                <a:latin typeface="Times New Roman"/>
                <a:cs typeface="Times New Roman"/>
              </a:rPr>
              <a:t>r </a:t>
            </a:r>
            <a:r>
              <a:rPr lang="en-IN" sz="1600" spc="-229" dirty="0" smtClean="0">
                <a:latin typeface="Times New Roman"/>
                <a:cs typeface="Times New Roman"/>
              </a:rPr>
              <a:t> </a:t>
            </a:r>
            <a:r>
              <a:rPr lang="en-IN" sz="1600" dirty="0" smtClean="0">
                <a:latin typeface="Times New Roman"/>
                <a:cs typeface="Times New Roman"/>
              </a:rPr>
              <a:t>e</a:t>
            </a:r>
            <a:r>
              <a:rPr lang="en-IN" sz="1600" spc="-10" dirty="0" smtClean="0">
                <a:latin typeface="Times New Roman"/>
                <a:cs typeface="Times New Roman"/>
              </a:rPr>
              <a:t>n</a:t>
            </a:r>
            <a:r>
              <a:rPr lang="en-IN" sz="1600" dirty="0" smtClean="0">
                <a:latin typeface="Times New Roman"/>
                <a:cs typeface="Times New Roman"/>
              </a:rPr>
              <a:t>z</a:t>
            </a:r>
            <a:r>
              <a:rPr lang="en-IN" sz="1600" spc="-10" dirty="0" smtClean="0">
                <a:latin typeface="Times New Roman"/>
                <a:cs typeface="Times New Roman"/>
              </a:rPr>
              <a:t>y</a:t>
            </a:r>
            <a:r>
              <a:rPr lang="en-IN" sz="1600" spc="-25" dirty="0" smtClean="0">
                <a:latin typeface="Times New Roman"/>
                <a:cs typeface="Times New Roman"/>
              </a:rPr>
              <a:t>m</a:t>
            </a:r>
            <a:r>
              <a:rPr lang="en-IN" sz="1600" dirty="0" smtClean="0">
                <a:latin typeface="Times New Roman"/>
                <a:cs typeface="Times New Roman"/>
              </a:rPr>
              <a:t>e </a:t>
            </a:r>
            <a:r>
              <a:rPr lang="en-IN" sz="1600" spc="-220" dirty="0" smtClean="0">
                <a:latin typeface="Times New Roman"/>
                <a:cs typeface="Times New Roman"/>
              </a:rPr>
              <a:t> </a:t>
            </a:r>
            <a:r>
              <a:rPr lang="en-IN" sz="1600" spc="-5" dirty="0" smtClean="0">
                <a:latin typeface="Times New Roman"/>
                <a:cs typeface="Times New Roman"/>
              </a:rPr>
              <a:t>a</a:t>
            </a:r>
            <a:r>
              <a:rPr lang="en-IN" sz="1600" dirty="0" smtClean="0">
                <a:latin typeface="Times New Roman"/>
                <a:cs typeface="Times New Roman"/>
              </a:rPr>
              <a:t>s </a:t>
            </a:r>
            <a:r>
              <a:rPr lang="en-IN" sz="1600" spc="-235" dirty="0" smtClean="0">
                <a:latin typeface="Times New Roman"/>
                <a:cs typeface="Times New Roman"/>
              </a:rPr>
              <a:t> </a:t>
            </a:r>
            <a:r>
              <a:rPr lang="en-IN" sz="1600" spc="-10" dirty="0" smtClean="0">
                <a:latin typeface="Times New Roman"/>
                <a:cs typeface="Times New Roman"/>
              </a:rPr>
              <a:t>it</a:t>
            </a:r>
            <a:r>
              <a:rPr lang="en-IN" sz="1600" dirty="0" smtClean="0">
                <a:latin typeface="Times New Roman"/>
                <a:cs typeface="Times New Roman"/>
              </a:rPr>
              <a:t>s </a:t>
            </a:r>
            <a:r>
              <a:rPr lang="en-IN" sz="1600" spc="-235" dirty="0" smtClean="0">
                <a:latin typeface="Times New Roman"/>
                <a:cs typeface="Times New Roman"/>
              </a:rPr>
              <a:t> </a:t>
            </a:r>
            <a:r>
              <a:rPr lang="en-IN" sz="1600" spc="-10" dirty="0" smtClean="0">
                <a:latin typeface="Times New Roman"/>
                <a:cs typeface="Times New Roman"/>
              </a:rPr>
              <a:t>f</a:t>
            </a:r>
            <a:r>
              <a:rPr lang="en-IN" sz="1600" dirty="0" smtClean="0">
                <a:latin typeface="Times New Roman"/>
                <a:cs typeface="Times New Roman"/>
              </a:rPr>
              <a:t>unc</a:t>
            </a:r>
            <a:r>
              <a:rPr lang="en-IN" sz="1600" spc="-10" dirty="0" smtClean="0">
                <a:latin typeface="Times New Roman"/>
                <a:cs typeface="Times New Roman"/>
              </a:rPr>
              <a:t>t</a:t>
            </a:r>
            <a:r>
              <a:rPr lang="en-IN" sz="1600" spc="-20" dirty="0" smtClean="0">
                <a:latin typeface="Times New Roman"/>
                <a:cs typeface="Times New Roman"/>
              </a:rPr>
              <a:t>i</a:t>
            </a:r>
            <a:r>
              <a:rPr lang="en-IN" sz="1600" dirty="0" smtClean="0">
                <a:latin typeface="Times New Roman"/>
                <a:cs typeface="Times New Roman"/>
              </a:rPr>
              <a:t>on </a:t>
            </a:r>
            <a:r>
              <a:rPr lang="en-IN" sz="1600" spc="-220" dirty="0" smtClean="0">
                <a:latin typeface="Times New Roman"/>
                <a:cs typeface="Times New Roman"/>
              </a:rPr>
              <a:t> </a:t>
            </a:r>
            <a:r>
              <a:rPr lang="en-IN" sz="1600" spc="-20" dirty="0" smtClean="0">
                <a:latin typeface="Times New Roman"/>
                <a:cs typeface="Times New Roman"/>
              </a:rPr>
              <a:t>i</a:t>
            </a:r>
            <a:r>
              <a:rPr lang="en-IN" sz="1600" dirty="0" smtClean="0">
                <a:latin typeface="Times New Roman"/>
                <a:cs typeface="Times New Roman"/>
              </a:rPr>
              <a:t>s </a:t>
            </a:r>
            <a:r>
              <a:rPr lang="en-IN" sz="1600" spc="-235" dirty="0" smtClean="0">
                <a:latin typeface="Times New Roman"/>
                <a:cs typeface="Times New Roman"/>
              </a:rPr>
              <a:t> </a:t>
            </a:r>
            <a:r>
              <a:rPr lang="en-IN" sz="1600" spc="-10" dirty="0" smtClean="0">
                <a:latin typeface="Times New Roman"/>
                <a:cs typeface="Times New Roman"/>
              </a:rPr>
              <a:t>t</a:t>
            </a:r>
            <a:r>
              <a:rPr lang="en-IN" sz="1600" dirty="0" smtClean="0">
                <a:latin typeface="Times New Roman"/>
                <a:cs typeface="Times New Roman"/>
              </a:rPr>
              <a:t>o </a:t>
            </a:r>
            <a:r>
              <a:rPr lang="en-IN" sz="1600" spc="-240" dirty="0" smtClean="0">
                <a:latin typeface="Times New Roman"/>
                <a:cs typeface="Times New Roman"/>
              </a:rPr>
              <a:t> </a:t>
            </a:r>
            <a:r>
              <a:rPr lang="en-IN" sz="1600" dirty="0" smtClean="0">
                <a:latin typeface="Times New Roman"/>
                <a:cs typeface="Times New Roman"/>
              </a:rPr>
              <a:t>r</a:t>
            </a:r>
            <a:r>
              <a:rPr lang="en-IN" sz="1600" spc="-10" dirty="0" smtClean="0">
                <a:latin typeface="Times New Roman"/>
                <a:cs typeface="Times New Roman"/>
              </a:rPr>
              <a:t>e</a:t>
            </a:r>
            <a:r>
              <a:rPr lang="en-IN" sz="1600" dirty="0" smtClean="0">
                <a:latin typeface="Times New Roman"/>
                <a:cs typeface="Times New Roman"/>
              </a:rPr>
              <a:t>pa</a:t>
            </a:r>
            <a:r>
              <a:rPr lang="en-IN" sz="1600" spc="-15" dirty="0" smtClean="0">
                <a:latin typeface="Times New Roman"/>
                <a:cs typeface="Times New Roman"/>
              </a:rPr>
              <a:t>i</a:t>
            </a:r>
            <a:r>
              <a:rPr lang="en-IN" sz="1600" dirty="0" smtClean="0">
                <a:latin typeface="Times New Roman"/>
                <a:cs typeface="Times New Roman"/>
              </a:rPr>
              <a:t>r </a:t>
            </a:r>
            <a:r>
              <a:rPr lang="en-IN" sz="1600" spc="-229" dirty="0" smtClean="0">
                <a:latin typeface="Times New Roman"/>
                <a:cs typeface="Times New Roman"/>
              </a:rPr>
              <a:t> </a:t>
            </a:r>
            <a:r>
              <a:rPr lang="en-IN" sz="1600" spc="-10" dirty="0" smtClean="0">
                <a:latin typeface="Times New Roman"/>
                <a:cs typeface="Times New Roman"/>
              </a:rPr>
              <a:t>the </a:t>
            </a:r>
            <a:r>
              <a:rPr lang="en-IN" sz="1600" dirty="0" smtClean="0">
                <a:latin typeface="Times New Roman"/>
                <a:cs typeface="Times New Roman"/>
              </a:rPr>
              <a:t>br</a:t>
            </a:r>
            <a:r>
              <a:rPr lang="en-IN" sz="1600" spc="-10" dirty="0" smtClean="0">
                <a:latin typeface="Times New Roman"/>
                <a:cs typeface="Times New Roman"/>
              </a:rPr>
              <a:t>o</a:t>
            </a:r>
            <a:r>
              <a:rPr lang="en-IN" sz="1600" dirty="0" smtClean="0">
                <a:latin typeface="Times New Roman"/>
                <a:cs typeface="Times New Roman"/>
              </a:rPr>
              <a:t>k</a:t>
            </a:r>
            <a:r>
              <a:rPr lang="en-IN" sz="1600" spc="-10" dirty="0" smtClean="0">
                <a:latin typeface="Times New Roman"/>
                <a:cs typeface="Times New Roman"/>
              </a:rPr>
              <a:t>e</a:t>
            </a:r>
            <a:r>
              <a:rPr lang="en-IN" sz="1600" dirty="0" smtClean="0">
                <a:latin typeface="Times New Roman"/>
                <a:cs typeface="Times New Roman"/>
              </a:rPr>
              <a:t>n </a:t>
            </a:r>
            <a:r>
              <a:rPr lang="en-IN" sz="1600" spc="75" dirty="0" smtClean="0">
                <a:latin typeface="Times New Roman"/>
                <a:cs typeface="Times New Roman"/>
              </a:rPr>
              <a:t> </a:t>
            </a:r>
            <a:r>
              <a:rPr lang="en-IN" sz="1600" dirty="0" err="1" smtClean="0">
                <a:latin typeface="Times New Roman"/>
                <a:cs typeface="Times New Roman"/>
              </a:rPr>
              <a:t>pho</a:t>
            </a:r>
            <a:r>
              <a:rPr lang="en-IN" sz="1600" spc="-20" dirty="0" err="1" smtClean="0">
                <a:latin typeface="Times New Roman"/>
                <a:cs typeface="Times New Roman"/>
              </a:rPr>
              <a:t>s</a:t>
            </a:r>
            <a:r>
              <a:rPr lang="en-IN" sz="1600" dirty="0" err="1" smtClean="0">
                <a:latin typeface="Times New Roman"/>
                <a:cs typeface="Times New Roman"/>
              </a:rPr>
              <a:t>phodi</a:t>
            </a:r>
            <a:r>
              <a:rPr lang="en-IN" sz="1600" spc="-20" dirty="0" err="1" smtClean="0">
                <a:latin typeface="Times New Roman"/>
                <a:cs typeface="Times New Roman"/>
              </a:rPr>
              <a:t>e</a:t>
            </a:r>
            <a:r>
              <a:rPr lang="en-IN" sz="1600" dirty="0" err="1" smtClean="0">
                <a:latin typeface="Times New Roman"/>
                <a:cs typeface="Times New Roman"/>
              </a:rPr>
              <a:t>st</a:t>
            </a:r>
            <a:r>
              <a:rPr lang="en-IN" sz="1600" spc="-20" dirty="0" err="1" smtClean="0">
                <a:latin typeface="Times New Roman"/>
                <a:cs typeface="Times New Roman"/>
              </a:rPr>
              <a:t>e</a:t>
            </a:r>
            <a:r>
              <a:rPr lang="en-IN" sz="1600" dirty="0" err="1" smtClean="0">
                <a:latin typeface="Times New Roman"/>
                <a:cs typeface="Times New Roman"/>
              </a:rPr>
              <a:t>r</a:t>
            </a:r>
            <a:r>
              <a:rPr lang="en-IN" sz="1600" dirty="0" smtClean="0">
                <a:latin typeface="Times New Roman"/>
                <a:cs typeface="Times New Roman"/>
              </a:rPr>
              <a:t> </a:t>
            </a:r>
            <a:r>
              <a:rPr lang="en-IN" sz="1600" spc="75" dirty="0" smtClean="0">
                <a:latin typeface="Times New Roman"/>
                <a:cs typeface="Times New Roman"/>
              </a:rPr>
              <a:t> </a:t>
            </a:r>
            <a:r>
              <a:rPr lang="en-IN" sz="1600" dirty="0" smtClean="0">
                <a:latin typeface="Times New Roman"/>
                <a:cs typeface="Times New Roman"/>
              </a:rPr>
              <a:t>b</a:t>
            </a:r>
            <a:r>
              <a:rPr lang="en-IN" sz="1600" spc="-15" dirty="0" smtClean="0">
                <a:latin typeface="Times New Roman"/>
                <a:cs typeface="Times New Roman"/>
              </a:rPr>
              <a:t>o</a:t>
            </a:r>
            <a:r>
              <a:rPr lang="en-IN" sz="1600" dirty="0" smtClean="0">
                <a:latin typeface="Times New Roman"/>
                <a:cs typeface="Times New Roman"/>
              </a:rPr>
              <a:t>nds </a:t>
            </a:r>
            <a:r>
              <a:rPr lang="en-IN" sz="1600" spc="70" dirty="0" smtClean="0">
                <a:latin typeface="Times New Roman"/>
                <a:cs typeface="Times New Roman"/>
              </a:rPr>
              <a:t> </a:t>
            </a:r>
            <a:r>
              <a:rPr lang="en-IN" sz="1600" spc="-20" dirty="0" smtClean="0">
                <a:latin typeface="Times New Roman"/>
                <a:cs typeface="Times New Roman"/>
              </a:rPr>
              <a:t>t</a:t>
            </a:r>
            <a:r>
              <a:rPr lang="en-IN" sz="1600" dirty="0" smtClean="0">
                <a:latin typeface="Times New Roman"/>
                <a:cs typeface="Times New Roman"/>
              </a:rPr>
              <a:t>hat </a:t>
            </a:r>
            <a:r>
              <a:rPr lang="en-IN" sz="1600" spc="65" dirty="0" smtClean="0">
                <a:latin typeface="Times New Roman"/>
                <a:cs typeface="Times New Roman"/>
              </a:rPr>
              <a:t> </a:t>
            </a:r>
            <a:r>
              <a:rPr lang="en-IN" sz="1600" spc="-25" dirty="0" smtClean="0">
                <a:latin typeface="Times New Roman"/>
                <a:cs typeface="Times New Roman"/>
              </a:rPr>
              <a:t>m</a:t>
            </a:r>
            <a:r>
              <a:rPr lang="en-IN" sz="1600" dirty="0" smtClean="0">
                <a:latin typeface="Times New Roman"/>
                <a:cs typeface="Times New Roman"/>
              </a:rPr>
              <a:t>ay </a:t>
            </a:r>
            <a:r>
              <a:rPr lang="en-IN" sz="1600" spc="60" dirty="0" smtClean="0">
                <a:latin typeface="Times New Roman"/>
                <a:cs typeface="Times New Roman"/>
              </a:rPr>
              <a:t> </a:t>
            </a:r>
            <a:r>
              <a:rPr lang="en-IN" sz="1600" dirty="0" smtClean="0">
                <a:latin typeface="Times New Roman"/>
                <a:cs typeface="Times New Roman"/>
              </a:rPr>
              <a:t>occur </a:t>
            </a:r>
            <a:r>
              <a:rPr lang="en-IN" sz="1600" spc="70" dirty="0" smtClean="0">
                <a:latin typeface="Times New Roman"/>
                <a:cs typeface="Times New Roman"/>
              </a:rPr>
              <a:t> </a:t>
            </a:r>
            <a:r>
              <a:rPr lang="en-IN" sz="1600" spc="-5" dirty="0" smtClean="0">
                <a:latin typeface="Times New Roman"/>
                <a:cs typeface="Times New Roman"/>
              </a:rPr>
              <a:t>a</a:t>
            </a:r>
            <a:r>
              <a:rPr lang="en-IN" sz="1600" dirty="0" smtClean="0">
                <a:latin typeface="Times New Roman"/>
                <a:cs typeface="Times New Roman"/>
              </a:rPr>
              <a:t>t </a:t>
            </a:r>
            <a:r>
              <a:rPr lang="en-IN" sz="1600" spc="50" dirty="0" smtClean="0">
                <a:latin typeface="Times New Roman"/>
                <a:cs typeface="Times New Roman"/>
              </a:rPr>
              <a:t> </a:t>
            </a:r>
            <a:r>
              <a:rPr lang="en-IN" sz="1600" dirty="0" smtClean="0">
                <a:latin typeface="Times New Roman"/>
                <a:cs typeface="Times New Roman"/>
              </a:rPr>
              <a:t>r</a:t>
            </a:r>
            <a:r>
              <a:rPr lang="en-IN" sz="1600" spc="-10" dirty="0" smtClean="0">
                <a:latin typeface="Times New Roman"/>
                <a:cs typeface="Times New Roman"/>
              </a:rPr>
              <a:t>a</a:t>
            </a:r>
            <a:r>
              <a:rPr lang="en-IN" sz="1600" dirty="0" smtClean="0">
                <a:latin typeface="Times New Roman"/>
                <a:cs typeface="Times New Roman"/>
              </a:rPr>
              <a:t>n</a:t>
            </a:r>
            <a:r>
              <a:rPr lang="en-IN" sz="1600" spc="-15" dirty="0" smtClean="0">
                <a:latin typeface="Times New Roman"/>
                <a:cs typeface="Times New Roman"/>
              </a:rPr>
              <a:t>d</a:t>
            </a:r>
            <a:r>
              <a:rPr lang="en-IN" sz="1600" dirty="0" smtClean="0">
                <a:latin typeface="Times New Roman"/>
                <a:cs typeface="Times New Roman"/>
              </a:rPr>
              <a:t>om </a:t>
            </a:r>
            <a:r>
              <a:rPr lang="en-IN" sz="1600" spc="50" dirty="0" smtClean="0">
                <a:latin typeface="Times New Roman"/>
                <a:cs typeface="Times New Roman"/>
              </a:rPr>
              <a:t> </a:t>
            </a:r>
            <a:r>
              <a:rPr lang="en-IN" sz="1600" spc="5" dirty="0" smtClean="0">
                <a:latin typeface="Times New Roman"/>
                <a:cs typeface="Times New Roman"/>
              </a:rPr>
              <a:t>o</a:t>
            </a:r>
            <a:r>
              <a:rPr lang="en-IN" sz="1600" dirty="0" smtClean="0">
                <a:latin typeface="Times New Roman"/>
                <a:cs typeface="Times New Roman"/>
              </a:rPr>
              <a:t>r </a:t>
            </a:r>
            <a:r>
              <a:rPr lang="en-IN" sz="1600" spc="70" dirty="0" smtClean="0">
                <a:latin typeface="Times New Roman"/>
                <a:cs typeface="Times New Roman"/>
              </a:rPr>
              <a:t> </a:t>
            </a:r>
            <a:r>
              <a:rPr lang="en-IN" sz="1600" spc="-5" dirty="0" smtClean="0">
                <a:latin typeface="Times New Roman"/>
                <a:cs typeface="Times New Roman"/>
              </a:rPr>
              <a:t>as </a:t>
            </a:r>
            <a:r>
              <a:rPr lang="en-IN" sz="1600" dirty="0" smtClean="0">
                <a:latin typeface="Times New Roman"/>
                <a:cs typeface="Times New Roman"/>
              </a:rPr>
              <a:t>conseque</a:t>
            </a:r>
            <a:r>
              <a:rPr lang="en-IN" sz="1600" spc="-10" dirty="0" smtClean="0">
                <a:latin typeface="Times New Roman"/>
                <a:cs typeface="Times New Roman"/>
              </a:rPr>
              <a:t>n</a:t>
            </a:r>
            <a:r>
              <a:rPr lang="en-IN" sz="1600" dirty="0" smtClean="0">
                <a:latin typeface="Times New Roman"/>
                <a:cs typeface="Times New Roman"/>
              </a:rPr>
              <a:t>ce</a:t>
            </a:r>
            <a:r>
              <a:rPr lang="en-IN" sz="1600" spc="-45" dirty="0" smtClean="0">
                <a:latin typeface="Times New Roman"/>
                <a:cs typeface="Times New Roman"/>
              </a:rPr>
              <a:t> </a:t>
            </a:r>
            <a:r>
              <a:rPr lang="en-IN" sz="1600" dirty="0" smtClean="0">
                <a:latin typeface="Times New Roman"/>
                <a:cs typeface="Times New Roman"/>
              </a:rPr>
              <a:t>of</a:t>
            </a:r>
            <a:r>
              <a:rPr lang="en-IN" sz="1600" spc="-20" dirty="0" smtClean="0">
                <a:latin typeface="Times New Roman"/>
                <a:cs typeface="Times New Roman"/>
              </a:rPr>
              <a:t> </a:t>
            </a:r>
            <a:r>
              <a:rPr lang="en-IN" sz="1600" dirty="0" smtClean="0">
                <a:latin typeface="Times New Roman"/>
                <a:cs typeface="Times New Roman"/>
              </a:rPr>
              <a:t>DNA</a:t>
            </a:r>
            <a:r>
              <a:rPr lang="en-IN" sz="1600" spc="-114" dirty="0" smtClean="0">
                <a:latin typeface="Times New Roman"/>
                <a:cs typeface="Times New Roman"/>
              </a:rPr>
              <a:t> </a:t>
            </a:r>
            <a:r>
              <a:rPr lang="en-IN" sz="1600" dirty="0" smtClean="0">
                <a:latin typeface="Times New Roman"/>
                <a:cs typeface="Times New Roman"/>
              </a:rPr>
              <a:t>repli</a:t>
            </a:r>
            <a:r>
              <a:rPr lang="en-IN" sz="1600" spc="-10" dirty="0" smtClean="0">
                <a:latin typeface="Times New Roman"/>
                <a:cs typeface="Times New Roman"/>
              </a:rPr>
              <a:t>c</a:t>
            </a:r>
            <a:r>
              <a:rPr lang="en-IN" sz="1600" dirty="0" smtClean="0">
                <a:latin typeface="Times New Roman"/>
                <a:cs typeface="Times New Roman"/>
              </a:rPr>
              <a:t>a</a:t>
            </a:r>
            <a:r>
              <a:rPr lang="en-IN" sz="1600" spc="-10" dirty="0" smtClean="0">
                <a:latin typeface="Times New Roman"/>
                <a:cs typeface="Times New Roman"/>
              </a:rPr>
              <a:t>t</a:t>
            </a:r>
            <a:r>
              <a:rPr lang="en-IN" sz="1600" dirty="0" smtClean="0">
                <a:latin typeface="Times New Roman"/>
                <a:cs typeface="Times New Roman"/>
              </a:rPr>
              <a:t>ion</a:t>
            </a:r>
            <a:r>
              <a:rPr lang="en-IN" sz="1600" spc="-40" dirty="0" smtClean="0">
                <a:latin typeface="Times New Roman"/>
                <a:cs typeface="Times New Roman"/>
              </a:rPr>
              <a:t> </a:t>
            </a:r>
            <a:r>
              <a:rPr lang="en-IN" sz="1600" dirty="0" smtClean="0">
                <a:latin typeface="Times New Roman"/>
                <a:cs typeface="Times New Roman"/>
              </a:rPr>
              <a:t>or</a:t>
            </a:r>
            <a:r>
              <a:rPr lang="en-IN" sz="1600" spc="-20" dirty="0" smtClean="0">
                <a:latin typeface="Times New Roman"/>
                <a:cs typeface="Times New Roman"/>
              </a:rPr>
              <a:t> </a:t>
            </a:r>
            <a:r>
              <a:rPr lang="en-IN" sz="1600" dirty="0" smtClean="0">
                <a:latin typeface="Times New Roman"/>
                <a:cs typeface="Times New Roman"/>
              </a:rPr>
              <a:t>reco</a:t>
            </a:r>
            <a:r>
              <a:rPr lang="en-IN" sz="1600" spc="-25" dirty="0" smtClean="0">
                <a:latin typeface="Times New Roman"/>
                <a:cs typeface="Times New Roman"/>
              </a:rPr>
              <a:t>m</a:t>
            </a:r>
            <a:r>
              <a:rPr lang="en-IN" sz="1600" dirty="0" smtClean="0">
                <a:latin typeface="Times New Roman"/>
                <a:cs typeface="Times New Roman"/>
              </a:rPr>
              <a:t>binat</a:t>
            </a:r>
            <a:r>
              <a:rPr lang="en-IN" sz="1600" spc="-10" dirty="0" smtClean="0">
                <a:latin typeface="Times New Roman"/>
                <a:cs typeface="Times New Roman"/>
              </a:rPr>
              <a:t>i</a:t>
            </a:r>
            <a:r>
              <a:rPr lang="en-IN" sz="1600" dirty="0" smtClean="0">
                <a:latin typeface="Times New Roman"/>
                <a:cs typeface="Times New Roman"/>
              </a:rPr>
              <a:t>on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16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 name="Picture 2"/>
          <p:cNvPicPr>
            <a:picLocks noChangeAspect="1" noChangeArrowheads="1"/>
          </p:cNvPicPr>
          <p:nvPr/>
        </p:nvPicPr>
        <p:blipFill>
          <a:blip r:embed="rId4"/>
          <a:srcRect/>
          <a:stretch>
            <a:fillRect/>
          </a:stretch>
        </p:blipFill>
        <p:spPr bwMode="auto">
          <a:xfrm>
            <a:off x="500034" y="1643050"/>
            <a:ext cx="7858180" cy="13144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4929198"/>
            <a:ext cx="7786742" cy="923330"/>
          </a:xfrm>
          <a:prstGeom prst="rect">
            <a:avLst/>
          </a:prstGeom>
        </p:spPr>
        <p:txBody>
          <a:bodyPr wrap="square">
            <a:spAutoFit/>
          </a:bodyPr>
          <a:lstStyle/>
          <a:p>
            <a:r>
              <a:rPr lang="en-IN" dirty="0" smtClean="0"/>
              <a:t>Refer to DNA </a:t>
            </a:r>
            <a:r>
              <a:rPr lang="en-IN" dirty="0" err="1" smtClean="0"/>
              <a:t>ligase</a:t>
            </a:r>
            <a:r>
              <a:rPr lang="en-IN" dirty="0" smtClean="0"/>
              <a:t> selection Chart</a:t>
            </a:r>
          </a:p>
          <a:p>
            <a:r>
              <a:rPr lang="en-IN" dirty="0" smtClean="0"/>
              <a:t>https://international.neb.com/tools-and-resources/selection-charts/dna-ligase-selection-chart</a:t>
            </a:r>
            <a:endParaRPr lang="en-IN" dirty="0"/>
          </a:p>
        </p:txBody>
      </p:sp>
      <p:pic>
        <p:nvPicPr>
          <p:cNvPr id="49153" name="Picture 1"/>
          <p:cNvPicPr>
            <a:picLocks noChangeAspect="1" noChangeArrowheads="1"/>
          </p:cNvPicPr>
          <p:nvPr/>
        </p:nvPicPr>
        <p:blipFill>
          <a:blip r:embed="rId3"/>
          <a:srcRect t="30906" r="2818" b="17582"/>
          <a:stretch>
            <a:fillRect/>
          </a:stretch>
        </p:blipFill>
        <p:spPr bwMode="auto">
          <a:xfrm>
            <a:off x="357158" y="1000108"/>
            <a:ext cx="8358214" cy="3571900"/>
          </a:xfrm>
          <a:prstGeom prst="rect">
            <a:avLst/>
          </a:prstGeom>
          <a:noFill/>
          <a:ln w="9525">
            <a:noFill/>
            <a:miter lim="800000"/>
            <a:headEnd/>
            <a:tailEnd/>
          </a:ln>
          <a:effectLst/>
        </p:spPr>
      </p:pic>
      <p:sp>
        <p:nvSpPr>
          <p:cNvPr id="4" name="TextBox 3"/>
          <p:cNvSpPr txBox="1"/>
          <p:nvPr/>
        </p:nvSpPr>
        <p:spPr>
          <a:xfrm>
            <a:off x="2214546" y="357166"/>
            <a:ext cx="5336269" cy="584775"/>
          </a:xfrm>
          <a:prstGeom prst="rect">
            <a:avLst/>
          </a:prstGeom>
          <a:noFill/>
        </p:spPr>
        <p:txBody>
          <a:bodyPr wrap="none" rtlCol="0">
            <a:spAutoFit/>
          </a:bodyPr>
          <a:lstStyle/>
          <a:p>
            <a:r>
              <a:rPr lang="en-US" sz="3200" dirty="0" smtClean="0"/>
              <a:t>DNA LIGASE SELECTION CHART</a:t>
            </a:r>
            <a:endParaRPr lang="en-IN" sz="3200" dirty="0"/>
          </a:p>
        </p:txBody>
      </p:sp>
      <p:sp>
        <p:nvSpPr>
          <p:cNvPr id="5" name="Rectangle 4"/>
          <p:cNvSpPr/>
          <p:nvPr/>
        </p:nvSpPr>
        <p:spPr>
          <a:xfrm>
            <a:off x="3714744" y="857232"/>
            <a:ext cx="357190" cy="1000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8286776" y="857232"/>
            <a:ext cx="357190" cy="1000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571612"/>
            <a:ext cx="8501122" cy="2031325"/>
          </a:xfrm>
          <a:prstGeom prst="rect">
            <a:avLst/>
          </a:prstGeom>
        </p:spPr>
        <p:txBody>
          <a:bodyPr wrap="square">
            <a:spAutoFit/>
          </a:bodyPr>
          <a:lstStyle/>
          <a:p>
            <a:pPr algn="just"/>
            <a:r>
              <a:rPr lang="en-IN" dirty="0" smtClean="0"/>
              <a:t>Note- The </a:t>
            </a:r>
            <a:r>
              <a:rPr lang="en-IN" dirty="0"/>
              <a:t>DNA </a:t>
            </a:r>
            <a:r>
              <a:rPr lang="en-IN" dirty="0" err="1"/>
              <a:t>ligase</a:t>
            </a:r>
            <a:r>
              <a:rPr lang="en-IN" dirty="0"/>
              <a:t> enzyme has optimal activity at 25°C so the ligation reaction is carried out at a temperature that is a trade-off between the optimal temperatures for bringing the DNA ends together (1°C) and the enzymatic reaction (25°C). Normally 1hr at 16°C is fine but since bringing the DNA ends together is the least efficient part of the reaction </a:t>
            </a:r>
            <a:r>
              <a:rPr lang="en-IN" dirty="0" err="1"/>
              <a:t>favoring</a:t>
            </a:r>
            <a:r>
              <a:rPr lang="en-IN" dirty="0"/>
              <a:t> this by lowering the temperature to </a:t>
            </a:r>
            <a:r>
              <a:rPr lang="en-IN" dirty="0" smtClean="0"/>
              <a:t>8°C/4°C </a:t>
            </a:r>
            <a:r>
              <a:rPr lang="en-IN" dirty="0"/>
              <a:t>can give even more efficiency. However, the enzyme will work very slowly at this temperature so a long (e.g. overnight) incubation time is required.</a:t>
            </a:r>
          </a:p>
        </p:txBody>
      </p:sp>
      <p:sp>
        <p:nvSpPr>
          <p:cNvPr id="3"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Ligation Temperature</a:t>
            </a:r>
            <a:endParaRPr kumimoji="0" lang="en-IN"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t="30907" r="2818" b="14491"/>
          <a:stretch>
            <a:fillRect/>
          </a:stretch>
        </p:blipFill>
        <p:spPr bwMode="auto">
          <a:xfrm>
            <a:off x="142844" y="1857364"/>
            <a:ext cx="8786874" cy="3286148"/>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t="58723" r="2818" b="27885"/>
          <a:stretch>
            <a:fillRect/>
          </a:stretch>
        </p:blipFill>
        <p:spPr bwMode="auto">
          <a:xfrm>
            <a:off x="142844" y="1000132"/>
            <a:ext cx="8786874" cy="928670"/>
          </a:xfrm>
          <a:prstGeom prst="rect">
            <a:avLst/>
          </a:prstGeom>
          <a:noFill/>
          <a:ln w="9525">
            <a:noFill/>
            <a:miter lim="800000"/>
            <a:headEnd/>
            <a:tailEnd/>
          </a:ln>
          <a:effectLst/>
        </p:spPr>
      </p:pic>
      <p:sp>
        <p:nvSpPr>
          <p:cNvPr id="5" name="TextBox 4"/>
          <p:cNvSpPr txBox="1"/>
          <p:nvPr/>
        </p:nvSpPr>
        <p:spPr>
          <a:xfrm>
            <a:off x="3500430" y="285728"/>
            <a:ext cx="2165978" cy="584775"/>
          </a:xfrm>
          <a:prstGeom prst="rect">
            <a:avLst/>
          </a:prstGeom>
          <a:noFill/>
        </p:spPr>
        <p:txBody>
          <a:bodyPr wrap="none" rtlCol="0">
            <a:spAutoFit/>
          </a:bodyPr>
          <a:lstStyle/>
          <a:p>
            <a:r>
              <a:rPr lang="en-US" sz="3200" dirty="0" smtClean="0"/>
              <a:t>RNA LIGASE</a:t>
            </a:r>
            <a:endParaRPr lang="en-IN" sz="3200" dirty="0"/>
          </a:p>
        </p:txBody>
      </p:sp>
      <p:sp>
        <p:nvSpPr>
          <p:cNvPr id="6" name="Rectangle 5"/>
          <p:cNvSpPr/>
          <p:nvPr/>
        </p:nvSpPr>
        <p:spPr>
          <a:xfrm>
            <a:off x="285720" y="5214950"/>
            <a:ext cx="8572560" cy="738664"/>
          </a:xfrm>
          <a:prstGeom prst="rect">
            <a:avLst/>
          </a:prstGeom>
        </p:spPr>
        <p:txBody>
          <a:bodyPr wrap="square">
            <a:spAutoFit/>
          </a:bodyPr>
          <a:lstStyle/>
          <a:p>
            <a:r>
              <a:rPr lang="en-IN" sz="1400" dirty="0" smtClean="0"/>
              <a:t>T4 RNA </a:t>
            </a:r>
            <a:r>
              <a:rPr lang="en-IN" sz="1400" dirty="0" err="1" smtClean="0"/>
              <a:t>Ligase</a:t>
            </a:r>
            <a:r>
              <a:rPr lang="en-IN" sz="1400" dirty="0" smtClean="0"/>
              <a:t> 1 catalyzes the ligation of a 5´ </a:t>
            </a:r>
            <a:r>
              <a:rPr lang="en-IN" sz="1400" dirty="0" err="1" smtClean="0"/>
              <a:t>phosphoryl</a:t>
            </a:r>
            <a:r>
              <a:rPr lang="en-IN" sz="1400" dirty="0" smtClean="0"/>
              <a:t>-terminated nucleic acid donor to a 3´ hydroxyl-terminated nucleic acid acceptor through the formation of a 3´ → 5´ </a:t>
            </a:r>
            <a:r>
              <a:rPr lang="en-IN" sz="1400" dirty="0" err="1" smtClean="0"/>
              <a:t>phosphodiester</a:t>
            </a:r>
            <a:r>
              <a:rPr lang="en-IN" sz="1400" dirty="0" smtClean="0"/>
              <a:t> bond with hydrolysis of ATP to AMP and </a:t>
            </a:r>
            <a:r>
              <a:rPr lang="en-IN" sz="1400" dirty="0" err="1" smtClean="0"/>
              <a:t>PPi</a:t>
            </a:r>
            <a:r>
              <a:rPr lang="en-IN" sz="1400" dirty="0" smtClean="0"/>
              <a:t>. Substrates include single-stranded RNA and DNA as well as </a:t>
            </a:r>
            <a:r>
              <a:rPr lang="en-IN" sz="1400" dirty="0" err="1" smtClean="0"/>
              <a:t>dinucleoside</a:t>
            </a:r>
            <a:r>
              <a:rPr lang="en-IN" sz="1400" dirty="0" smtClean="0"/>
              <a:t> pyrophosphates.</a:t>
            </a:r>
            <a:endParaRPr lang="en-IN" sz="14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Polymer</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ases</a:t>
            </a:r>
            <a:endParaRPr kumimoji="0" lang="en-I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4"/>
          <p:cNvSpPr>
            <a:spLocks noGrp="1"/>
          </p:cNvSpPr>
          <p:nvPr>
            <p:ph idx="1"/>
          </p:nvPr>
        </p:nvSpPr>
        <p:spPr/>
        <p:txBody>
          <a:bodyPr/>
          <a:lstStyle/>
          <a:p>
            <a:pPr lvl="0"/>
            <a:r>
              <a:rPr lang="en-IN" dirty="0" smtClean="0"/>
              <a:t>When	describing	a	polymerase enzyme, the 	terms	DNA- dependent or RNA-dependent may be used to indicate the type of nucleic acid template that the enzyme uses.</a:t>
            </a:r>
            <a:endParaRPr lang="en-IN" dirty="0"/>
          </a:p>
        </p:txBody>
      </p:sp>
      <p:sp>
        <p:nvSpPr>
          <p:cNvPr id="6" name="object 3"/>
          <p:cNvSpPr txBox="1"/>
          <p:nvPr/>
        </p:nvSpPr>
        <p:spPr>
          <a:xfrm>
            <a:off x="-6327" y="3851980"/>
            <a:ext cx="7864475" cy="1077218"/>
          </a:xfrm>
          <a:prstGeom prst="rect">
            <a:avLst/>
          </a:prstGeom>
        </p:spPr>
        <p:txBody>
          <a:bodyPr vert="horz" wrap="square" lIns="0" tIns="0" rIns="0" bIns="0" rtlCol="0">
            <a:spAutoFit/>
          </a:bodyPr>
          <a:lstStyle/>
          <a:p>
            <a:pPr marL="1530350" indent="-146050">
              <a:lnSpc>
                <a:spcPct val="100000"/>
              </a:lnSpc>
              <a:buFont typeface="Times New Roman"/>
              <a:buChar char="-"/>
              <a:tabLst>
                <a:tab pos="1530985" algn="l"/>
              </a:tabLst>
            </a:pPr>
            <a:r>
              <a:rPr sz="2000" spc="5" dirty="0">
                <a:latin typeface="Times New Roman"/>
                <a:cs typeface="Times New Roman"/>
              </a:rPr>
              <a:t>DNA</a:t>
            </a:r>
            <a:r>
              <a:rPr sz="2000" dirty="0">
                <a:latin typeface="Times New Roman"/>
                <a:cs typeface="Times New Roman"/>
              </a:rPr>
              <a:t>-de</a:t>
            </a:r>
            <a:r>
              <a:rPr sz="2000" spc="5" dirty="0">
                <a:latin typeface="Times New Roman"/>
                <a:cs typeface="Times New Roman"/>
              </a:rPr>
              <a:t>p</a:t>
            </a:r>
            <a:r>
              <a:rPr sz="2000" dirty="0">
                <a:latin typeface="Times New Roman"/>
                <a:cs typeface="Times New Roman"/>
              </a:rPr>
              <a:t>en</a:t>
            </a:r>
            <a:r>
              <a:rPr sz="2000" spc="5" dirty="0">
                <a:latin typeface="Times New Roman"/>
                <a:cs typeface="Times New Roman"/>
              </a:rPr>
              <a:t>d</a:t>
            </a:r>
            <a:r>
              <a:rPr sz="2000" dirty="0">
                <a:latin typeface="Times New Roman"/>
                <a:cs typeface="Times New Roman"/>
              </a:rPr>
              <a:t>e</a:t>
            </a:r>
            <a:r>
              <a:rPr sz="2000" spc="-10" dirty="0">
                <a:latin typeface="Times New Roman"/>
                <a:cs typeface="Times New Roman"/>
              </a:rPr>
              <a:t>n</a:t>
            </a:r>
            <a:r>
              <a:rPr sz="2000" dirty="0">
                <a:latin typeface="Times New Roman"/>
                <a:cs typeface="Times New Roman"/>
              </a:rPr>
              <a:t>t</a:t>
            </a:r>
            <a:r>
              <a:rPr sz="2000" spc="-45" dirty="0">
                <a:latin typeface="Times New Roman"/>
                <a:cs typeface="Times New Roman"/>
              </a:rPr>
              <a:t> </a:t>
            </a:r>
            <a:r>
              <a:rPr sz="2000" spc="5" dirty="0">
                <a:latin typeface="Times New Roman"/>
                <a:cs typeface="Times New Roman"/>
              </a:rPr>
              <a:t>DN</a:t>
            </a: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p</a:t>
            </a:r>
            <a:r>
              <a:rPr sz="2000" spc="10" dirty="0">
                <a:latin typeface="Times New Roman"/>
                <a:cs typeface="Times New Roman"/>
              </a:rPr>
              <a:t>o</a:t>
            </a:r>
            <a:r>
              <a:rPr sz="2000" dirty="0">
                <a:latin typeface="Times New Roman"/>
                <a:cs typeface="Times New Roman"/>
              </a:rPr>
              <a:t>l</a:t>
            </a:r>
            <a:r>
              <a:rPr sz="2000" spc="-15" dirty="0">
                <a:latin typeface="Times New Roman"/>
                <a:cs typeface="Times New Roman"/>
              </a:rPr>
              <a:t>y</a:t>
            </a:r>
            <a:r>
              <a:rPr sz="2000" spc="-25" dirty="0">
                <a:latin typeface="Times New Roman"/>
                <a:cs typeface="Times New Roman"/>
              </a:rPr>
              <a:t>m</a:t>
            </a:r>
            <a:r>
              <a:rPr sz="2000" dirty="0">
                <a:latin typeface="Times New Roman"/>
                <a:cs typeface="Times New Roman"/>
              </a:rPr>
              <a:t>erase</a:t>
            </a:r>
            <a:r>
              <a:rPr sz="2000" spc="-15" dirty="0">
                <a:latin typeface="Times New Roman"/>
                <a:cs typeface="Times New Roman"/>
              </a:rPr>
              <a:t> </a:t>
            </a:r>
            <a:r>
              <a:rPr sz="2000" dirty="0">
                <a:latin typeface="Times New Roman"/>
                <a:cs typeface="Times New Roman"/>
              </a:rPr>
              <a:t>co</a:t>
            </a:r>
            <a:r>
              <a:rPr sz="2000" spc="5" dirty="0">
                <a:latin typeface="Times New Roman"/>
                <a:cs typeface="Times New Roman"/>
              </a:rPr>
              <a:t>p</a:t>
            </a:r>
            <a:r>
              <a:rPr sz="2000" dirty="0">
                <a:latin typeface="Times New Roman"/>
                <a:cs typeface="Times New Roman"/>
              </a:rPr>
              <a:t>i</a:t>
            </a:r>
            <a:r>
              <a:rPr sz="2000" spc="-10" dirty="0">
                <a:latin typeface="Times New Roman"/>
                <a:cs typeface="Times New Roman"/>
              </a:rPr>
              <a:t>e</a:t>
            </a:r>
            <a:r>
              <a:rPr sz="2000" dirty="0">
                <a:latin typeface="Times New Roman"/>
                <a:cs typeface="Times New Roman"/>
              </a:rPr>
              <a:t>s</a:t>
            </a:r>
            <a:r>
              <a:rPr sz="2000" spc="-20" dirty="0">
                <a:latin typeface="Times New Roman"/>
                <a:cs typeface="Times New Roman"/>
              </a:rPr>
              <a:t> </a:t>
            </a:r>
            <a:r>
              <a:rPr sz="2000" spc="5" dirty="0">
                <a:latin typeface="Times New Roman"/>
                <a:cs typeface="Times New Roman"/>
              </a:rPr>
              <a:t>DN</a:t>
            </a: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into</a:t>
            </a:r>
            <a:r>
              <a:rPr sz="2000" spc="-20" dirty="0">
                <a:latin typeface="Times New Roman"/>
                <a:cs typeface="Times New Roman"/>
              </a:rPr>
              <a:t> </a:t>
            </a:r>
            <a:r>
              <a:rPr sz="2000" spc="5" dirty="0">
                <a:latin typeface="Times New Roman"/>
                <a:cs typeface="Times New Roman"/>
              </a:rPr>
              <a:t>DNA</a:t>
            </a:r>
            <a:endParaRPr sz="2000">
              <a:latin typeface="Times New Roman"/>
              <a:cs typeface="Times New Roman"/>
            </a:endParaRPr>
          </a:p>
          <a:p>
            <a:pPr marL="1530350" indent="-146050">
              <a:lnSpc>
                <a:spcPct val="100000"/>
              </a:lnSpc>
              <a:spcBef>
                <a:spcPts val="600"/>
              </a:spcBef>
              <a:buFont typeface="Times New Roman"/>
              <a:buChar char="-"/>
              <a:tabLst>
                <a:tab pos="1530985" algn="l"/>
              </a:tabLst>
            </a:pPr>
            <a:r>
              <a:rPr sz="2000" dirty="0">
                <a:latin typeface="Times New Roman"/>
                <a:cs typeface="Times New Roman"/>
              </a:rPr>
              <a:t>RN</a:t>
            </a:r>
            <a:r>
              <a:rPr sz="2000" spc="5" dirty="0">
                <a:latin typeface="Times New Roman"/>
                <a:cs typeface="Times New Roman"/>
              </a:rPr>
              <a:t>A</a:t>
            </a:r>
            <a:r>
              <a:rPr sz="2000" dirty="0">
                <a:latin typeface="Times New Roman"/>
                <a:cs typeface="Times New Roman"/>
              </a:rPr>
              <a:t>-de</a:t>
            </a:r>
            <a:r>
              <a:rPr sz="2000" spc="5" dirty="0">
                <a:latin typeface="Times New Roman"/>
                <a:cs typeface="Times New Roman"/>
              </a:rPr>
              <a:t>p</a:t>
            </a:r>
            <a:r>
              <a:rPr sz="2000" dirty="0">
                <a:latin typeface="Times New Roman"/>
                <a:cs typeface="Times New Roman"/>
              </a:rPr>
              <a:t>en</a:t>
            </a:r>
            <a:r>
              <a:rPr sz="2000" spc="5" dirty="0">
                <a:latin typeface="Times New Roman"/>
                <a:cs typeface="Times New Roman"/>
              </a:rPr>
              <a:t>d</a:t>
            </a:r>
            <a:r>
              <a:rPr sz="2000" dirty="0">
                <a:latin typeface="Times New Roman"/>
                <a:cs typeface="Times New Roman"/>
              </a:rPr>
              <a:t>ant</a:t>
            </a:r>
            <a:r>
              <a:rPr sz="2000" spc="-50" dirty="0">
                <a:latin typeface="Times New Roman"/>
                <a:cs typeface="Times New Roman"/>
              </a:rPr>
              <a:t> </a:t>
            </a:r>
            <a:r>
              <a:rPr sz="2000" spc="5" dirty="0">
                <a:latin typeface="Times New Roman"/>
                <a:cs typeface="Times New Roman"/>
              </a:rPr>
              <a:t>DN</a:t>
            </a: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p</a:t>
            </a:r>
            <a:r>
              <a:rPr sz="2000" spc="10" dirty="0">
                <a:latin typeface="Times New Roman"/>
                <a:cs typeface="Times New Roman"/>
              </a:rPr>
              <a:t>o</a:t>
            </a:r>
            <a:r>
              <a:rPr sz="2000" dirty="0">
                <a:latin typeface="Times New Roman"/>
                <a:cs typeface="Times New Roman"/>
              </a:rPr>
              <a:t>l</a:t>
            </a:r>
            <a:r>
              <a:rPr sz="2000" spc="-15" dirty="0">
                <a:latin typeface="Times New Roman"/>
                <a:cs typeface="Times New Roman"/>
              </a:rPr>
              <a:t>y</a:t>
            </a:r>
            <a:r>
              <a:rPr sz="2000" spc="-25" dirty="0">
                <a:latin typeface="Times New Roman"/>
                <a:cs typeface="Times New Roman"/>
              </a:rPr>
              <a:t>m</a:t>
            </a:r>
            <a:r>
              <a:rPr sz="2000" dirty="0">
                <a:latin typeface="Times New Roman"/>
                <a:cs typeface="Times New Roman"/>
              </a:rPr>
              <a:t>erase</a:t>
            </a:r>
            <a:r>
              <a:rPr sz="2000" spc="-5" dirty="0">
                <a:latin typeface="Times New Roman"/>
                <a:cs typeface="Times New Roman"/>
              </a:rPr>
              <a:t> </a:t>
            </a:r>
            <a:r>
              <a:rPr sz="2000" dirty="0">
                <a:latin typeface="Times New Roman"/>
                <a:cs typeface="Times New Roman"/>
              </a:rPr>
              <a:t>co</a:t>
            </a:r>
            <a:r>
              <a:rPr sz="2000" spc="5" dirty="0">
                <a:latin typeface="Times New Roman"/>
                <a:cs typeface="Times New Roman"/>
              </a:rPr>
              <a:t>p</a:t>
            </a:r>
            <a:r>
              <a:rPr sz="2000" dirty="0">
                <a:latin typeface="Times New Roman"/>
                <a:cs typeface="Times New Roman"/>
              </a:rPr>
              <a:t>i</a:t>
            </a:r>
            <a:r>
              <a:rPr sz="2000" spc="-10" dirty="0">
                <a:latin typeface="Times New Roman"/>
                <a:cs typeface="Times New Roman"/>
              </a:rPr>
              <a:t>e</a:t>
            </a:r>
            <a:r>
              <a:rPr sz="2000" dirty="0">
                <a:latin typeface="Times New Roman"/>
                <a:cs typeface="Times New Roman"/>
              </a:rPr>
              <a:t>s</a:t>
            </a:r>
            <a:r>
              <a:rPr sz="2000" spc="-35" dirty="0">
                <a:latin typeface="Times New Roman"/>
                <a:cs typeface="Times New Roman"/>
              </a:rPr>
              <a:t> </a:t>
            </a:r>
            <a:r>
              <a:rPr sz="2000" dirty="0">
                <a:latin typeface="Times New Roman"/>
                <a:cs typeface="Times New Roman"/>
              </a:rPr>
              <a:t>RNA</a:t>
            </a:r>
            <a:r>
              <a:rPr sz="2000" spc="-100" dirty="0">
                <a:latin typeface="Times New Roman"/>
                <a:cs typeface="Times New Roman"/>
              </a:rPr>
              <a:t> </a:t>
            </a:r>
            <a:r>
              <a:rPr sz="2000" dirty="0">
                <a:latin typeface="Times New Roman"/>
                <a:cs typeface="Times New Roman"/>
              </a:rPr>
              <a:t>into</a:t>
            </a:r>
            <a:r>
              <a:rPr sz="2000" spc="145" dirty="0">
                <a:latin typeface="Times New Roman"/>
                <a:cs typeface="Times New Roman"/>
              </a:rPr>
              <a:t> </a:t>
            </a:r>
            <a:r>
              <a:rPr sz="2000" spc="5" dirty="0">
                <a:latin typeface="Times New Roman"/>
                <a:cs typeface="Times New Roman"/>
              </a:rPr>
              <a:t>DNA</a:t>
            </a:r>
            <a:endParaRPr sz="2000">
              <a:latin typeface="Times New Roman"/>
              <a:cs typeface="Times New Roman"/>
            </a:endParaRPr>
          </a:p>
          <a:p>
            <a:pPr marL="1530350" indent="-146050">
              <a:lnSpc>
                <a:spcPct val="100000"/>
              </a:lnSpc>
              <a:spcBef>
                <a:spcPts val="600"/>
              </a:spcBef>
              <a:buFont typeface="Times New Roman"/>
              <a:buChar char="-"/>
              <a:tabLst>
                <a:tab pos="1530985" algn="l"/>
              </a:tabLst>
            </a:pPr>
            <a:r>
              <a:rPr sz="2000" spc="5" dirty="0">
                <a:latin typeface="Times New Roman"/>
                <a:cs typeface="Times New Roman"/>
              </a:rPr>
              <a:t>DNA</a:t>
            </a:r>
            <a:r>
              <a:rPr sz="2000" dirty="0">
                <a:latin typeface="Times New Roman"/>
                <a:cs typeface="Times New Roman"/>
              </a:rPr>
              <a:t>-de</a:t>
            </a:r>
            <a:r>
              <a:rPr sz="2000" spc="5" dirty="0">
                <a:latin typeface="Times New Roman"/>
                <a:cs typeface="Times New Roman"/>
              </a:rPr>
              <a:t>p</a:t>
            </a:r>
            <a:r>
              <a:rPr sz="2000" dirty="0">
                <a:latin typeface="Times New Roman"/>
                <a:cs typeface="Times New Roman"/>
              </a:rPr>
              <a:t>en</a:t>
            </a:r>
            <a:r>
              <a:rPr sz="2000" spc="5" dirty="0">
                <a:latin typeface="Times New Roman"/>
                <a:cs typeface="Times New Roman"/>
              </a:rPr>
              <a:t>d</a:t>
            </a:r>
            <a:r>
              <a:rPr sz="2000" dirty="0">
                <a:latin typeface="Times New Roman"/>
                <a:cs typeface="Times New Roman"/>
              </a:rPr>
              <a:t>a</a:t>
            </a:r>
            <a:r>
              <a:rPr sz="2000" spc="-10" dirty="0">
                <a:latin typeface="Times New Roman"/>
                <a:cs typeface="Times New Roman"/>
              </a:rPr>
              <a:t>n</a:t>
            </a:r>
            <a:r>
              <a:rPr sz="2000" dirty="0">
                <a:latin typeface="Times New Roman"/>
                <a:cs typeface="Times New Roman"/>
              </a:rPr>
              <a:t>t</a:t>
            </a:r>
            <a:r>
              <a:rPr sz="2000" spc="-45" dirty="0">
                <a:latin typeface="Times New Roman"/>
                <a:cs typeface="Times New Roman"/>
              </a:rPr>
              <a:t> </a:t>
            </a:r>
            <a:r>
              <a:rPr sz="2000" dirty="0">
                <a:latin typeface="Times New Roman"/>
                <a:cs typeface="Times New Roman"/>
              </a:rPr>
              <a:t>RNA</a:t>
            </a:r>
            <a:r>
              <a:rPr sz="2000" spc="-114" dirty="0">
                <a:latin typeface="Times New Roman"/>
                <a:cs typeface="Times New Roman"/>
              </a:rPr>
              <a:t> </a:t>
            </a:r>
            <a:r>
              <a:rPr sz="2000" dirty="0">
                <a:latin typeface="Times New Roman"/>
                <a:cs typeface="Times New Roman"/>
              </a:rPr>
              <a:t>p</a:t>
            </a:r>
            <a:r>
              <a:rPr sz="2000" spc="10" dirty="0">
                <a:latin typeface="Times New Roman"/>
                <a:cs typeface="Times New Roman"/>
              </a:rPr>
              <a:t>o</a:t>
            </a:r>
            <a:r>
              <a:rPr sz="2000" dirty="0">
                <a:latin typeface="Times New Roman"/>
                <a:cs typeface="Times New Roman"/>
              </a:rPr>
              <a:t>l</a:t>
            </a:r>
            <a:r>
              <a:rPr sz="2000" spc="-15" dirty="0">
                <a:latin typeface="Times New Roman"/>
                <a:cs typeface="Times New Roman"/>
              </a:rPr>
              <a:t>y</a:t>
            </a:r>
            <a:r>
              <a:rPr sz="2000" spc="-25" dirty="0">
                <a:latin typeface="Times New Roman"/>
                <a:cs typeface="Times New Roman"/>
              </a:rPr>
              <a:t>m</a:t>
            </a:r>
            <a:r>
              <a:rPr sz="2000" dirty="0">
                <a:latin typeface="Times New Roman"/>
                <a:cs typeface="Times New Roman"/>
              </a:rPr>
              <a:t>erase</a:t>
            </a:r>
            <a:r>
              <a:rPr sz="2000" spc="-5" dirty="0">
                <a:latin typeface="Times New Roman"/>
                <a:cs typeface="Times New Roman"/>
              </a:rPr>
              <a:t> </a:t>
            </a:r>
            <a:r>
              <a:rPr sz="2000" dirty="0">
                <a:latin typeface="Times New Roman"/>
                <a:cs typeface="Times New Roman"/>
              </a:rPr>
              <a:t>transc</a:t>
            </a:r>
            <a:r>
              <a:rPr sz="2000" spc="5" dirty="0">
                <a:latin typeface="Times New Roman"/>
                <a:cs typeface="Times New Roman"/>
              </a:rPr>
              <a:t>r</a:t>
            </a:r>
            <a:r>
              <a:rPr sz="2000" dirty="0">
                <a:latin typeface="Times New Roman"/>
                <a:cs typeface="Times New Roman"/>
              </a:rPr>
              <a:t>ibes</a:t>
            </a:r>
            <a:r>
              <a:rPr sz="2000" spc="-60" dirty="0">
                <a:latin typeface="Times New Roman"/>
                <a:cs typeface="Times New Roman"/>
              </a:rPr>
              <a:t> </a:t>
            </a:r>
            <a:r>
              <a:rPr sz="2000" spc="5" dirty="0">
                <a:latin typeface="Times New Roman"/>
                <a:cs typeface="Times New Roman"/>
              </a:rPr>
              <a:t>DN</a:t>
            </a:r>
            <a:r>
              <a:rPr sz="2000" dirty="0">
                <a:latin typeface="Times New Roman"/>
                <a:cs typeface="Times New Roman"/>
              </a:rPr>
              <a:t>A</a:t>
            </a:r>
            <a:r>
              <a:rPr sz="2000" spc="-110" dirty="0">
                <a:latin typeface="Times New Roman"/>
                <a:cs typeface="Times New Roman"/>
              </a:rPr>
              <a:t> </a:t>
            </a:r>
            <a:r>
              <a:rPr sz="2000">
                <a:latin typeface="Times New Roman"/>
                <a:cs typeface="Times New Roman"/>
              </a:rPr>
              <a:t>into</a:t>
            </a:r>
            <a:r>
              <a:rPr sz="2000" spc="-20">
                <a:latin typeface="Times New Roman"/>
                <a:cs typeface="Times New Roman"/>
              </a:rPr>
              <a:t> </a:t>
            </a:r>
            <a:r>
              <a:rPr sz="2000" smtClean="0">
                <a:latin typeface="Times New Roman"/>
                <a:cs typeface="Times New Roman"/>
              </a:rPr>
              <a:t>RNA</a:t>
            </a:r>
            <a:endParaRPr sz="2000">
              <a:latin typeface="Times New Roman"/>
              <a:cs typeface="Times New Roman"/>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3"/>
          <a:srcRect/>
          <a:stretch>
            <a:fillRect/>
          </a:stretch>
        </p:blipFill>
        <p:spPr bwMode="auto">
          <a:xfrm>
            <a:off x="1000100" y="126853"/>
            <a:ext cx="7215238" cy="6670338"/>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3286124"/>
            <a:ext cx="8139114" cy="2554545"/>
          </a:xfrm>
          <a:prstGeom prst="rect">
            <a:avLst/>
          </a:prstGeom>
        </p:spPr>
        <p:txBody>
          <a:bodyPr wrap="square">
            <a:spAutoFit/>
          </a:bodyPr>
          <a:lstStyle/>
          <a:p>
            <a:pPr algn="just"/>
            <a:r>
              <a:rPr lang="en-IN" sz="2000" dirty="0" smtClean="0"/>
              <a:t>Because the 5' → 3' </a:t>
            </a:r>
            <a:r>
              <a:rPr lang="en-IN" sz="2000" dirty="0" err="1" smtClean="0"/>
              <a:t>exonuclease</a:t>
            </a:r>
            <a:r>
              <a:rPr lang="en-IN" sz="2000" dirty="0" smtClean="0"/>
              <a:t> activity of DNA polymerase I from </a:t>
            </a:r>
            <a:r>
              <a:rPr lang="en-IN" sz="2000" i="1" dirty="0" smtClean="0">
                <a:hlinkClick r:id="rId2" tooltip="E. coli"/>
              </a:rPr>
              <a:t>E. coli</a:t>
            </a:r>
            <a:r>
              <a:rPr lang="en-IN" sz="2000" dirty="0" smtClean="0"/>
              <a:t> makes it unsuitable for many applications, the </a:t>
            </a:r>
            <a:r>
              <a:rPr lang="en-IN" sz="2000" dirty="0" err="1" smtClean="0"/>
              <a:t>Klenow</a:t>
            </a:r>
            <a:r>
              <a:rPr lang="en-IN" sz="2000" dirty="0" smtClean="0"/>
              <a:t> fragment, which lacks this activity, can be very useful in research. The </a:t>
            </a:r>
            <a:r>
              <a:rPr lang="en-IN" sz="2000" dirty="0" err="1" smtClean="0"/>
              <a:t>Klenow</a:t>
            </a:r>
            <a:r>
              <a:rPr lang="en-IN" sz="2000" dirty="0" smtClean="0"/>
              <a:t> fragment is extremely useful for research-based tasks such as:</a:t>
            </a:r>
          </a:p>
          <a:p>
            <a:pPr algn="just"/>
            <a:endParaRPr lang="en-IN" sz="2000" dirty="0" smtClean="0"/>
          </a:p>
          <a:p>
            <a:pPr algn="just">
              <a:buFont typeface="Wingdings" pitchFamily="2" charset="2"/>
              <a:buChar char="Ø"/>
            </a:pPr>
            <a:r>
              <a:rPr lang="en-IN" sz="2000" dirty="0" smtClean="0"/>
              <a:t>Removal of 3’ overhangs or fill-in of 5’ overhangs to form blunt ends</a:t>
            </a:r>
          </a:p>
          <a:p>
            <a:pPr algn="just">
              <a:buFont typeface="Wingdings" pitchFamily="2" charset="2"/>
              <a:buChar char="Ø"/>
            </a:pPr>
            <a:r>
              <a:rPr lang="en-IN" sz="2000" dirty="0" smtClean="0"/>
              <a:t>Generates probes using random primers</a:t>
            </a:r>
          </a:p>
          <a:p>
            <a:pPr algn="just">
              <a:buFont typeface="Wingdings" pitchFamily="2" charset="2"/>
              <a:buChar char="Ø"/>
            </a:pPr>
            <a:r>
              <a:rPr lang="en-IN" sz="2000" dirty="0" smtClean="0"/>
              <a:t>Second strand </a:t>
            </a:r>
            <a:r>
              <a:rPr lang="en-IN" sz="2000" dirty="0" err="1" smtClean="0"/>
              <a:t>cDNA</a:t>
            </a:r>
            <a:r>
              <a:rPr lang="en-IN" sz="2000" dirty="0" smtClean="0"/>
              <a:t> synthesis</a:t>
            </a:r>
            <a:endParaRPr lang="en-IN" sz="2000" dirty="0"/>
          </a:p>
        </p:txBody>
      </p:sp>
      <p:sp>
        <p:nvSpPr>
          <p:cNvPr id="4"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Klenow</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Fragment</a:t>
            </a:r>
            <a:endParaRPr kumimoji="0" lang="en-I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Rectangle 4"/>
          <p:cNvSpPr/>
          <p:nvPr/>
        </p:nvSpPr>
        <p:spPr>
          <a:xfrm>
            <a:off x="714348" y="1285860"/>
            <a:ext cx="7786742" cy="1754326"/>
          </a:xfrm>
          <a:prstGeom prst="rect">
            <a:avLst/>
          </a:prstGeom>
        </p:spPr>
        <p:txBody>
          <a:bodyPr wrap="square">
            <a:spAutoFit/>
          </a:bodyPr>
          <a:lstStyle/>
          <a:p>
            <a:pPr algn="just"/>
            <a:r>
              <a:rPr lang="en-IN" dirty="0" smtClean="0"/>
              <a:t>The </a:t>
            </a:r>
            <a:r>
              <a:rPr lang="en-IN" dirty="0" err="1" smtClean="0"/>
              <a:t>Klenow</a:t>
            </a:r>
            <a:r>
              <a:rPr lang="en-IN" dirty="0" smtClean="0"/>
              <a:t> fragment is a large protein fragment produced when DNA polymerase I from E. coli is </a:t>
            </a:r>
            <a:r>
              <a:rPr lang="en-IN" dirty="0" err="1" smtClean="0"/>
              <a:t>enzymatically</a:t>
            </a:r>
            <a:r>
              <a:rPr lang="en-IN" dirty="0" smtClean="0"/>
              <a:t> cleaved by the protease </a:t>
            </a:r>
            <a:r>
              <a:rPr lang="en-IN" dirty="0" err="1" smtClean="0"/>
              <a:t>subtilisin</a:t>
            </a:r>
            <a:r>
              <a:rPr lang="en-IN" dirty="0" smtClean="0"/>
              <a:t>.</a:t>
            </a:r>
          </a:p>
          <a:p>
            <a:pPr algn="just"/>
            <a:endParaRPr lang="en-IN" dirty="0" smtClean="0"/>
          </a:p>
          <a:p>
            <a:pPr algn="just"/>
            <a:r>
              <a:rPr lang="en-IN" dirty="0" smtClean="0"/>
              <a:t> It retains the 5' → 3' polymerase activity and the 3’ → 5’ </a:t>
            </a:r>
            <a:r>
              <a:rPr lang="en-IN" dirty="0" err="1" smtClean="0"/>
              <a:t>exonuclease</a:t>
            </a:r>
            <a:r>
              <a:rPr lang="en-IN" dirty="0" smtClean="0"/>
              <a:t> activity for removal of preceding nucleotides and proofreading, </a:t>
            </a:r>
            <a:r>
              <a:rPr lang="en-IN" dirty="0" smtClean="0">
                <a:solidFill>
                  <a:srgbClr val="FF0000"/>
                </a:solidFill>
              </a:rPr>
              <a:t>but loses its 5' → 3' </a:t>
            </a:r>
            <a:r>
              <a:rPr lang="en-IN" dirty="0" err="1" smtClean="0">
                <a:solidFill>
                  <a:srgbClr val="FF0000"/>
                </a:solidFill>
              </a:rPr>
              <a:t>exonuclease</a:t>
            </a:r>
            <a:r>
              <a:rPr lang="en-IN" dirty="0" smtClean="0">
                <a:solidFill>
                  <a:srgbClr val="FF0000"/>
                </a:solidFill>
              </a:rPr>
              <a:t> activity.</a:t>
            </a:r>
            <a:endParaRPr lang="en-IN"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Exo-Klenow</a:t>
            </a:r>
            <a:r>
              <a:rPr lang="en-US" dirty="0" smtClean="0"/>
              <a:t> Fragment</a:t>
            </a:r>
            <a:endParaRPr lang="en-IN" dirty="0"/>
          </a:p>
        </p:txBody>
      </p:sp>
      <p:sp>
        <p:nvSpPr>
          <p:cNvPr id="4" name="Content Placeholder 3"/>
          <p:cNvSpPr>
            <a:spLocks noGrp="1"/>
          </p:cNvSpPr>
          <p:nvPr>
            <p:ph idx="1"/>
          </p:nvPr>
        </p:nvSpPr>
        <p:spPr/>
        <p:txBody>
          <a:bodyPr>
            <a:normAutofit fontScale="62500" lnSpcReduction="20000"/>
          </a:bodyPr>
          <a:lstStyle/>
          <a:p>
            <a:pPr>
              <a:buNone/>
            </a:pPr>
            <a:endParaRPr lang="en-IN" b="1" dirty="0"/>
          </a:p>
          <a:p>
            <a:r>
              <a:rPr lang="en-US" dirty="0"/>
              <a:t>Just as the 5' → 3' </a:t>
            </a:r>
            <a:r>
              <a:rPr lang="en-US" u="sng" dirty="0" err="1">
                <a:hlinkClick r:id="rId2" tooltip="Exonuclease"/>
              </a:rPr>
              <a:t>exonuclease</a:t>
            </a:r>
            <a:r>
              <a:rPr lang="en-US" dirty="0"/>
              <a:t> activity of </a:t>
            </a:r>
            <a:r>
              <a:rPr lang="en-US" u="sng" dirty="0">
                <a:hlinkClick r:id="rId3" tooltip="DNA polymerase I"/>
              </a:rPr>
              <a:t>DNA polymerase I</a:t>
            </a:r>
            <a:r>
              <a:rPr lang="en-US" dirty="0"/>
              <a:t> from </a:t>
            </a:r>
            <a:r>
              <a:rPr lang="en-US" i="1" u="sng" dirty="0" err="1">
                <a:hlinkClick r:id="rId4" tooltip="E.coli"/>
              </a:rPr>
              <a:t>E.coli</a:t>
            </a:r>
            <a:r>
              <a:rPr lang="en-US" dirty="0"/>
              <a:t> can be undesirable, the 3' → 5' </a:t>
            </a:r>
            <a:r>
              <a:rPr lang="en-US" u="sng" dirty="0" err="1">
                <a:hlinkClick r:id="rId2" tooltip="Exonuclease"/>
              </a:rPr>
              <a:t>exonuclease</a:t>
            </a:r>
            <a:r>
              <a:rPr lang="en-US" dirty="0"/>
              <a:t> activity of </a:t>
            </a:r>
            <a:r>
              <a:rPr lang="en-US" dirty="0" err="1"/>
              <a:t>Klenow</a:t>
            </a:r>
            <a:r>
              <a:rPr lang="en-US" dirty="0"/>
              <a:t> fragment can also be undesirable for certain applications. This problem can be overcome by introducing </a:t>
            </a:r>
            <a:r>
              <a:rPr lang="en-US" u="sng" dirty="0">
                <a:hlinkClick r:id="rId5" tooltip="Mutation"/>
              </a:rPr>
              <a:t>mutations</a:t>
            </a:r>
            <a:r>
              <a:rPr lang="en-US" dirty="0"/>
              <a:t> in the gene that encodes </a:t>
            </a:r>
            <a:r>
              <a:rPr lang="en-US" dirty="0" err="1"/>
              <a:t>Klenow</a:t>
            </a:r>
            <a:r>
              <a:rPr lang="en-US" dirty="0"/>
              <a:t>. This results in forms of the enzyme being expressed that retain 5' → 3' polymerase activity, but lack any </a:t>
            </a:r>
            <a:r>
              <a:rPr lang="en-US" u="sng" dirty="0" err="1">
                <a:hlinkClick r:id="rId2" tooltip="Exonuclease"/>
              </a:rPr>
              <a:t>exonuclease</a:t>
            </a:r>
            <a:r>
              <a:rPr lang="en-US" dirty="0"/>
              <a:t> activity (5' → 3' or 3' → 5'). This form of the enzyme is called the </a:t>
            </a:r>
            <a:r>
              <a:rPr lang="en-US" b="1" dirty="0" err="1"/>
              <a:t>exo</a:t>
            </a:r>
            <a:r>
              <a:rPr lang="en-US" b="1" dirty="0"/>
              <a:t>- </a:t>
            </a:r>
            <a:r>
              <a:rPr lang="en-US" b="1" dirty="0" err="1"/>
              <a:t>Klenow</a:t>
            </a:r>
            <a:r>
              <a:rPr lang="en-US" b="1" dirty="0"/>
              <a:t> fragment</a:t>
            </a:r>
            <a:r>
              <a:rPr lang="en-US" dirty="0"/>
              <a:t>.</a:t>
            </a:r>
            <a:endParaRPr lang="en-IN" dirty="0"/>
          </a:p>
          <a:p>
            <a:r>
              <a:rPr lang="en-US" dirty="0"/>
              <a:t>The </a:t>
            </a:r>
            <a:r>
              <a:rPr lang="en-US" dirty="0" err="1"/>
              <a:t>exo-Klenow</a:t>
            </a:r>
            <a:r>
              <a:rPr lang="en-US" dirty="0"/>
              <a:t> fragment is used in some fluorescent labeling reactions for microarray, </a:t>
            </a:r>
            <a:r>
              <a:rPr lang="en-IN" dirty="0" smtClean="0"/>
              <a:t>random primer </a:t>
            </a:r>
            <a:r>
              <a:rPr lang="en-IN" dirty="0" err="1" smtClean="0"/>
              <a:t>labeling</a:t>
            </a:r>
            <a:r>
              <a:rPr lang="en-IN" dirty="0" smtClean="0"/>
              <a:t>, DNA sequencing by the </a:t>
            </a:r>
            <a:r>
              <a:rPr lang="en-IN" dirty="0" err="1" smtClean="0"/>
              <a:t>dideoxy</a:t>
            </a:r>
            <a:r>
              <a:rPr lang="en-IN" dirty="0" smtClean="0"/>
              <a:t> method. </a:t>
            </a:r>
          </a:p>
          <a:p>
            <a:r>
              <a:rPr lang="en-IN" dirty="0" smtClean="0"/>
              <a:t>Note-This enzyme will leave a single-base 3´ overhang on a significant proportion of DNA fragments during fill-in of 5´-overhangs. Therefore, </a:t>
            </a:r>
            <a:r>
              <a:rPr lang="en-IN" dirty="0" err="1" smtClean="0"/>
              <a:t>Klenow</a:t>
            </a:r>
            <a:r>
              <a:rPr lang="en-IN" dirty="0" smtClean="0"/>
              <a:t> Fragment, </a:t>
            </a:r>
            <a:r>
              <a:rPr lang="en-IN" dirty="0" err="1" smtClean="0"/>
              <a:t>Exonuclease</a:t>
            </a:r>
            <a:r>
              <a:rPr lang="en-IN" dirty="0" smtClean="0"/>
              <a:t> Minus, is not recommended for preparation of blunt-ended fragments for ligation</a:t>
            </a:r>
            <a:endParaRPr lang="en-IN" dirty="0"/>
          </a:p>
          <a:p>
            <a:r>
              <a:rPr lang="en-US" dirty="0"/>
              <a:t> </a:t>
            </a:r>
            <a:endParaRPr lang="en-IN" dirty="0"/>
          </a:p>
          <a:p>
            <a:endParaRPr lang="en-IN"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T4 DNA Polymerase</a:t>
            </a:r>
            <a:endParaRPr lang="en-IN" dirty="0"/>
          </a:p>
        </p:txBody>
      </p:sp>
      <p:sp>
        <p:nvSpPr>
          <p:cNvPr id="3" name="Content Placeholder 2"/>
          <p:cNvSpPr>
            <a:spLocks noGrp="1"/>
          </p:cNvSpPr>
          <p:nvPr>
            <p:ph idx="1"/>
          </p:nvPr>
        </p:nvSpPr>
        <p:spPr>
          <a:xfrm>
            <a:off x="457200" y="1357298"/>
            <a:ext cx="8329642" cy="4768865"/>
          </a:xfrm>
        </p:spPr>
        <p:txBody>
          <a:bodyPr>
            <a:normAutofit fontScale="47500" lnSpcReduction="20000"/>
          </a:bodyPr>
          <a:lstStyle/>
          <a:p>
            <a:r>
              <a:rPr lang="en-US" b="1" dirty="0"/>
              <a:t>T4 DNA Polymerase</a:t>
            </a:r>
            <a:r>
              <a:rPr lang="en-US" dirty="0"/>
              <a:t> catalyzes the synthesis of DNA in the 5´→ 3´ direction and requires the presence of template and primer. This enzyme has a 3´→ 5´ </a:t>
            </a:r>
            <a:r>
              <a:rPr lang="en-US" dirty="0" err="1"/>
              <a:t>exonuclease</a:t>
            </a:r>
            <a:r>
              <a:rPr lang="en-US" dirty="0"/>
              <a:t> activity which is much more active than that found in DNA Polymerase I (</a:t>
            </a:r>
            <a:r>
              <a:rPr lang="en-US" i="1" dirty="0"/>
              <a:t>E. coli</a:t>
            </a:r>
            <a:r>
              <a:rPr lang="en-US" dirty="0"/>
              <a:t>).  Unlike </a:t>
            </a:r>
            <a:r>
              <a:rPr lang="en-US" i="1" dirty="0"/>
              <a:t>E. coli</a:t>
            </a:r>
            <a:r>
              <a:rPr lang="en-US" dirty="0"/>
              <a:t> DNA Polymerase I, T4 DNA Polymerase does not have a 5´→ 3´ </a:t>
            </a:r>
            <a:r>
              <a:rPr lang="en-US" dirty="0" err="1"/>
              <a:t>exonuclease</a:t>
            </a:r>
            <a:r>
              <a:rPr lang="en-US" dirty="0"/>
              <a:t> function.</a:t>
            </a:r>
            <a:br>
              <a:rPr lang="en-US" dirty="0"/>
            </a:br>
            <a:r>
              <a:rPr lang="en-US" dirty="0"/>
              <a:t/>
            </a:r>
            <a:br>
              <a:rPr lang="en-US" dirty="0"/>
            </a:br>
            <a:r>
              <a:rPr lang="en-US" dirty="0"/>
              <a:t/>
            </a:r>
            <a:br>
              <a:rPr lang="en-US" dirty="0"/>
            </a:br>
            <a:r>
              <a:rPr lang="en-US" b="1" dirty="0"/>
              <a:t>Highlights</a:t>
            </a:r>
            <a:endParaRPr lang="en-IN" dirty="0"/>
          </a:p>
          <a:p>
            <a:pPr lvl="0"/>
            <a:r>
              <a:rPr lang="en-US" dirty="0"/>
              <a:t>Extreme fidelity </a:t>
            </a:r>
            <a:endParaRPr lang="en-IN" dirty="0"/>
          </a:p>
          <a:p>
            <a:pPr lvl="0"/>
            <a:r>
              <a:rPr lang="en-US" dirty="0"/>
              <a:t>Gap filling (no strand displacement activity)</a:t>
            </a:r>
            <a:endParaRPr lang="en-IN" dirty="0"/>
          </a:p>
          <a:p>
            <a:pPr lvl="0"/>
            <a:r>
              <a:rPr lang="en-US" dirty="0"/>
              <a:t>Best enzyme for creating blunt ends</a:t>
            </a:r>
            <a:endParaRPr lang="en-IN" dirty="0"/>
          </a:p>
          <a:p>
            <a:pPr lvl="0"/>
            <a:r>
              <a:rPr lang="en-US" dirty="0"/>
              <a:t>Isolated from a recombinant source</a:t>
            </a:r>
            <a:endParaRPr lang="en-IN" dirty="0"/>
          </a:p>
          <a:p>
            <a:r>
              <a:rPr lang="en-US" b="1" dirty="0"/>
              <a:t>Product Source</a:t>
            </a:r>
            <a:endParaRPr lang="en-IN" dirty="0"/>
          </a:p>
          <a:p>
            <a:r>
              <a:rPr lang="en-US" dirty="0"/>
              <a:t>Purified from a strain of </a:t>
            </a:r>
            <a:r>
              <a:rPr lang="en-US" i="1" dirty="0"/>
              <a:t>E. coli</a:t>
            </a:r>
            <a:r>
              <a:rPr lang="en-US" dirty="0"/>
              <a:t> that carries the T4 DNA Polymerase </a:t>
            </a:r>
            <a:r>
              <a:rPr lang="en-US" dirty="0" smtClean="0"/>
              <a:t>gene.</a:t>
            </a:r>
          </a:p>
          <a:p>
            <a:endParaRPr lang="en-US" b="1" dirty="0"/>
          </a:p>
          <a:p>
            <a:r>
              <a:rPr lang="en-US" b="1" dirty="0" smtClean="0"/>
              <a:t>Applications</a:t>
            </a:r>
            <a:endParaRPr lang="en-IN" dirty="0"/>
          </a:p>
          <a:p>
            <a:pPr lvl="0"/>
            <a:r>
              <a:rPr lang="en-US" dirty="0"/>
              <a:t>3´ overhang removal to form blunt ends </a:t>
            </a:r>
            <a:endParaRPr lang="en-IN" dirty="0"/>
          </a:p>
          <a:p>
            <a:pPr lvl="0"/>
            <a:r>
              <a:rPr lang="en-US" dirty="0"/>
              <a:t>5´ overhang fill-in to form blunt ends </a:t>
            </a:r>
            <a:endParaRPr lang="en-IN" dirty="0"/>
          </a:p>
          <a:p>
            <a:pPr lvl="0"/>
            <a:r>
              <a:rPr lang="en-US" dirty="0"/>
              <a:t>Second strand synthesis in site-directed mutagenesis </a:t>
            </a:r>
            <a:endParaRPr lang="en-IN" dirty="0"/>
          </a:p>
          <a:p>
            <a:pPr lvl="0"/>
            <a:r>
              <a:rPr lang="en-US" dirty="0"/>
              <a:t>Probe labeling using replacement synthesis </a:t>
            </a:r>
            <a:endParaRPr lang="en-IN" dirty="0"/>
          </a:p>
          <a:p>
            <a:endParaRPr lang="en-IN"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ENZYMES USED IN MOLECULAR BIOLOGY EXPERIMENTS</a:t>
            </a:r>
            <a:endParaRPr lang="en-IN" dirty="0"/>
          </a:p>
        </p:txBody>
      </p:sp>
      <p:pic>
        <p:nvPicPr>
          <p:cNvPr id="4" name="Picture 2"/>
          <p:cNvPicPr>
            <a:picLocks noChangeAspect="1" noChangeArrowheads="1"/>
          </p:cNvPicPr>
          <p:nvPr/>
        </p:nvPicPr>
        <p:blipFill>
          <a:blip r:embed="rId2"/>
          <a:srcRect/>
          <a:stretch>
            <a:fillRect/>
          </a:stretch>
        </p:blipFill>
        <p:spPr bwMode="auto">
          <a:xfrm>
            <a:off x="71406" y="1857364"/>
            <a:ext cx="9005935" cy="2028837"/>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Polymerase comparison Chart</a:t>
            </a:r>
            <a:endParaRPr lang="en-IN" dirty="0"/>
          </a:p>
        </p:txBody>
      </p:sp>
      <p:pic>
        <p:nvPicPr>
          <p:cNvPr id="52227" name="Picture 3"/>
          <p:cNvPicPr>
            <a:picLocks noChangeAspect="1" noChangeArrowheads="1"/>
          </p:cNvPicPr>
          <p:nvPr/>
        </p:nvPicPr>
        <p:blipFill>
          <a:blip r:embed="rId2"/>
          <a:srcRect l="4978" t="34547" r="7723" b="7761"/>
          <a:stretch>
            <a:fillRect/>
          </a:stretch>
        </p:blipFill>
        <p:spPr bwMode="auto">
          <a:xfrm>
            <a:off x="214282" y="1785926"/>
            <a:ext cx="8858280" cy="4000528"/>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Taq</a:t>
            </a:r>
            <a:r>
              <a:rPr lang="en-US" dirty="0" smtClean="0"/>
              <a:t> DNA polymerase</a:t>
            </a:r>
            <a:endParaRPr lang="en-IN" dirty="0"/>
          </a:p>
        </p:txBody>
      </p:sp>
      <p:sp>
        <p:nvSpPr>
          <p:cNvPr id="3" name="Content Placeholder 2"/>
          <p:cNvSpPr>
            <a:spLocks noGrp="1"/>
          </p:cNvSpPr>
          <p:nvPr>
            <p:ph idx="1"/>
          </p:nvPr>
        </p:nvSpPr>
        <p:spPr/>
        <p:txBody>
          <a:bodyPr/>
          <a:lstStyle/>
          <a:p>
            <a:r>
              <a:rPr lang="en-IN" b="1" dirty="0" err="1" smtClean="0"/>
              <a:t>Taq</a:t>
            </a:r>
            <a:r>
              <a:rPr lang="en-IN" dirty="0" smtClean="0"/>
              <a:t> polymerase is a </a:t>
            </a:r>
            <a:r>
              <a:rPr lang="en-IN" dirty="0" err="1" smtClean="0"/>
              <a:t>thermostable</a:t>
            </a:r>
            <a:r>
              <a:rPr lang="en-IN" dirty="0" smtClean="0"/>
              <a:t> </a:t>
            </a:r>
            <a:r>
              <a:rPr lang="en-IN" b="1" dirty="0" smtClean="0"/>
              <a:t>DNA polymerase</a:t>
            </a:r>
            <a:r>
              <a:rPr lang="en-IN" dirty="0" smtClean="0"/>
              <a:t> I named after the </a:t>
            </a:r>
            <a:r>
              <a:rPr lang="en-IN" dirty="0" err="1" smtClean="0"/>
              <a:t>thermophilic</a:t>
            </a:r>
            <a:r>
              <a:rPr lang="en-IN" dirty="0" smtClean="0"/>
              <a:t> bacterium ... </a:t>
            </a:r>
            <a:r>
              <a:rPr lang="en-IN" b="1" dirty="0" err="1" smtClean="0"/>
              <a:t>Taq</a:t>
            </a:r>
            <a:r>
              <a:rPr lang="en-IN" dirty="0" smtClean="0"/>
              <a:t> makes DNA products that have A (adenine) </a:t>
            </a:r>
            <a:r>
              <a:rPr lang="en-IN" b="1" dirty="0" smtClean="0"/>
              <a:t>overhangs</a:t>
            </a:r>
            <a:r>
              <a:rPr lang="en-IN" dirty="0" smtClean="0"/>
              <a:t> at their </a:t>
            </a:r>
            <a:r>
              <a:rPr lang="en-IN" b="1" dirty="0" smtClean="0"/>
              <a:t>3</a:t>
            </a:r>
            <a:r>
              <a:rPr lang="en-IN" dirty="0" smtClean="0"/>
              <a:t>' ends.</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lstStyle/>
          <a:p>
            <a:r>
              <a:rPr lang="en-US" dirty="0" smtClean="0"/>
              <a:t>DNA MODIFYING ENZYMES</a:t>
            </a:r>
            <a:endParaRPr lang="en-IN" dirty="0"/>
          </a:p>
        </p:txBody>
      </p:sp>
      <p:sp>
        <p:nvSpPr>
          <p:cNvPr id="3" name="Content Placeholder 2"/>
          <p:cNvSpPr>
            <a:spLocks noGrp="1"/>
          </p:cNvSpPr>
          <p:nvPr>
            <p:ph idx="1"/>
          </p:nvPr>
        </p:nvSpPr>
        <p:spPr/>
        <p:txBody>
          <a:bodyPr/>
          <a:lstStyle/>
          <a:p>
            <a:endParaRPr lang="en-IN"/>
          </a:p>
        </p:txBody>
      </p:sp>
      <p:pic>
        <p:nvPicPr>
          <p:cNvPr id="29698" name="Picture 2"/>
          <p:cNvPicPr>
            <a:picLocks noChangeAspect="1" noChangeArrowheads="1"/>
          </p:cNvPicPr>
          <p:nvPr/>
        </p:nvPicPr>
        <p:blipFill>
          <a:blip r:embed="rId2"/>
          <a:srcRect/>
          <a:stretch>
            <a:fillRect/>
          </a:stretch>
        </p:blipFill>
        <p:spPr bwMode="auto">
          <a:xfrm>
            <a:off x="71406" y="942974"/>
            <a:ext cx="8929718" cy="591502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1295400"/>
            <a:ext cx="8382000" cy="4495800"/>
          </a:xfrm>
          <a:prstGeom prst="rect">
            <a:avLst/>
          </a:prstGeom>
          <a:blipFill>
            <a:blip r:embed="rId3" cstate="print"/>
            <a:stretch>
              <a:fillRect/>
            </a:stretch>
          </a:blipFill>
        </p:spPr>
        <p:txBody>
          <a:bodyPr wrap="square" lIns="0" tIns="0" rIns="0" bIns="0" rtlCol="0"/>
          <a:lstStyle/>
          <a:p>
            <a:endParaRPr/>
          </a:p>
        </p:txBody>
      </p:sp>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Polynucleotide</a:t>
            </a:r>
            <a:r>
              <a:rPr kumimoji="0" lang="en-US" sz="4400" b="0" i="0" u="none" strike="noStrike" kern="1200" cap="none" spc="0" normalizeH="0" noProof="0" dirty="0" smtClean="0">
                <a:ln>
                  <a:noFill/>
                </a:ln>
                <a:solidFill>
                  <a:schemeClr val="tx1"/>
                </a:solidFill>
                <a:effectLst/>
                <a:uLnTx/>
                <a:uFillTx/>
                <a:latin typeface="+mj-lt"/>
                <a:ea typeface="+mj-ea"/>
                <a:cs typeface="+mj-cs"/>
              </a:rPr>
              <a:t> </a:t>
            </a:r>
            <a:r>
              <a:rPr kumimoji="0" lang="en-US" sz="4400" b="0" i="0" u="none" strike="noStrike" kern="1200" cap="none" spc="0" normalizeH="0" noProof="0" dirty="0" err="1" smtClean="0">
                <a:ln>
                  <a:noFill/>
                </a:ln>
                <a:solidFill>
                  <a:schemeClr val="tx1"/>
                </a:solidFill>
                <a:effectLst/>
                <a:uLnTx/>
                <a:uFillTx/>
                <a:latin typeface="+mj-lt"/>
                <a:ea typeface="+mj-ea"/>
                <a:cs typeface="+mj-cs"/>
              </a:rPr>
              <a:t>Kinase</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62"/>
            <a:ext cx="8229600" cy="1143000"/>
          </a:xfrm>
        </p:spPr>
        <p:txBody>
          <a:bodyPr/>
          <a:lstStyle/>
          <a:p>
            <a:r>
              <a:rPr lang="en-US" dirty="0" smtClean="0"/>
              <a:t>Terminal </a:t>
            </a:r>
            <a:r>
              <a:rPr lang="en-US" dirty="0" err="1" smtClean="0"/>
              <a:t>Transferase</a:t>
            </a:r>
            <a:endParaRPr lang="en-IN" dirty="0"/>
          </a:p>
        </p:txBody>
      </p:sp>
      <p:pic>
        <p:nvPicPr>
          <p:cNvPr id="1027" name="Picture 3"/>
          <p:cNvPicPr>
            <a:picLocks noChangeAspect="1" noChangeArrowheads="1"/>
          </p:cNvPicPr>
          <p:nvPr/>
        </p:nvPicPr>
        <p:blipFill>
          <a:blip r:embed="rId2"/>
          <a:srcRect/>
          <a:stretch>
            <a:fillRect/>
          </a:stretch>
        </p:blipFill>
        <p:spPr bwMode="auto">
          <a:xfrm>
            <a:off x="785786" y="785794"/>
            <a:ext cx="7572428" cy="5700296"/>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Nucleases</a:t>
            </a:r>
            <a:endParaRPr lang="en-IN" dirty="0"/>
          </a:p>
        </p:txBody>
      </p:sp>
      <p:pic>
        <p:nvPicPr>
          <p:cNvPr id="1027" name="Picture 3"/>
          <p:cNvPicPr>
            <a:picLocks noChangeAspect="1" noChangeArrowheads="1"/>
          </p:cNvPicPr>
          <p:nvPr/>
        </p:nvPicPr>
        <p:blipFill>
          <a:blip r:embed="rId2"/>
          <a:srcRect/>
          <a:stretch>
            <a:fillRect/>
          </a:stretch>
        </p:blipFill>
        <p:spPr bwMode="auto">
          <a:xfrm>
            <a:off x="1071538" y="1785926"/>
            <a:ext cx="7716861" cy="1295408"/>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nternational.neb.com/-/media/nebus/page-images/tools-and-resources/selection-charts/exoi_thermolabile_exo_exot_0419.png?rev=bacc59f98ea94dd0a7853429dc4f63f3&amp;hash=E38A00588D7C3BC4D6F567FFDFDB163E"/>
          <p:cNvPicPr>
            <a:picLocks noChangeAspect="1" noChangeArrowheads="1"/>
          </p:cNvPicPr>
          <p:nvPr/>
        </p:nvPicPr>
        <p:blipFill>
          <a:blip r:embed="rId3"/>
          <a:srcRect/>
          <a:stretch>
            <a:fillRect/>
          </a:stretch>
        </p:blipFill>
        <p:spPr bwMode="auto">
          <a:xfrm>
            <a:off x="3714744" y="0"/>
            <a:ext cx="5076825" cy="1590675"/>
          </a:xfrm>
          <a:prstGeom prst="rect">
            <a:avLst/>
          </a:prstGeom>
          <a:noFill/>
        </p:spPr>
      </p:pic>
      <p:pic>
        <p:nvPicPr>
          <p:cNvPr id="1028" name="Picture 4" descr="https://international.neb.com/-/media/nebus/page-images/tools-and-resources/selection-charts/exonucleasevii_0419.png?rev=ed649bbe8200463ebdcd34f992d08d67&amp;hash=13ED6CF3BC7B059C0BF9A7000377E30B"/>
          <p:cNvPicPr>
            <a:picLocks noChangeAspect="1" noChangeArrowheads="1"/>
          </p:cNvPicPr>
          <p:nvPr/>
        </p:nvPicPr>
        <p:blipFill>
          <a:blip r:embed="rId4"/>
          <a:srcRect/>
          <a:stretch>
            <a:fillRect/>
          </a:stretch>
        </p:blipFill>
        <p:spPr bwMode="auto">
          <a:xfrm>
            <a:off x="3643306" y="2928934"/>
            <a:ext cx="4786314" cy="1355988"/>
          </a:xfrm>
          <a:prstGeom prst="rect">
            <a:avLst/>
          </a:prstGeom>
          <a:noFill/>
        </p:spPr>
      </p:pic>
      <p:sp>
        <p:nvSpPr>
          <p:cNvPr id="4" name="TextBox 3"/>
          <p:cNvSpPr txBox="1"/>
          <p:nvPr/>
        </p:nvSpPr>
        <p:spPr>
          <a:xfrm>
            <a:off x="785786" y="3429000"/>
            <a:ext cx="1637179" cy="369332"/>
          </a:xfrm>
          <a:prstGeom prst="rect">
            <a:avLst/>
          </a:prstGeom>
          <a:noFill/>
        </p:spPr>
        <p:txBody>
          <a:bodyPr wrap="none" rtlCol="0">
            <a:spAutoFit/>
          </a:bodyPr>
          <a:lstStyle/>
          <a:p>
            <a:r>
              <a:rPr lang="en-US" dirty="0" err="1" smtClean="0"/>
              <a:t>Exonuclease</a:t>
            </a:r>
            <a:r>
              <a:rPr lang="en-US" dirty="0" smtClean="0"/>
              <a:t> VII</a:t>
            </a:r>
            <a:endParaRPr lang="en-IN" dirty="0"/>
          </a:p>
        </p:txBody>
      </p:sp>
      <p:sp>
        <p:nvSpPr>
          <p:cNvPr id="5" name="TextBox 4"/>
          <p:cNvSpPr txBox="1"/>
          <p:nvPr/>
        </p:nvSpPr>
        <p:spPr>
          <a:xfrm>
            <a:off x="785786" y="130710"/>
            <a:ext cx="1448025" cy="369332"/>
          </a:xfrm>
          <a:prstGeom prst="rect">
            <a:avLst/>
          </a:prstGeom>
          <a:noFill/>
        </p:spPr>
        <p:txBody>
          <a:bodyPr wrap="none" rtlCol="0">
            <a:spAutoFit/>
          </a:bodyPr>
          <a:lstStyle/>
          <a:p>
            <a:r>
              <a:rPr lang="en-US" dirty="0" err="1" smtClean="0"/>
              <a:t>Exonuclease</a:t>
            </a:r>
            <a:r>
              <a:rPr lang="en-US" dirty="0" smtClean="0"/>
              <a:t> I</a:t>
            </a:r>
            <a:endParaRPr lang="en-IN" dirty="0"/>
          </a:p>
        </p:txBody>
      </p:sp>
      <p:pic>
        <p:nvPicPr>
          <p:cNvPr id="1032" name="Picture 8" descr="https://international.neb.com/-/media/nebus/page-images/tools-and-resources/selection-charts/exonucleaseiiiecoli0419.png?rev=7ca99169a9e242cf93f9df62e4aeb708&amp;hash=DD40490C78934FFB88FD1C506BC20A39"/>
          <p:cNvPicPr>
            <a:picLocks noChangeAspect="1" noChangeArrowheads="1"/>
          </p:cNvPicPr>
          <p:nvPr/>
        </p:nvPicPr>
        <p:blipFill>
          <a:blip r:embed="rId5"/>
          <a:srcRect/>
          <a:stretch>
            <a:fillRect/>
          </a:stretch>
        </p:blipFill>
        <p:spPr bwMode="auto">
          <a:xfrm>
            <a:off x="3929058" y="4071942"/>
            <a:ext cx="4572000" cy="1431235"/>
          </a:xfrm>
          <a:prstGeom prst="rect">
            <a:avLst/>
          </a:prstGeom>
          <a:noFill/>
        </p:spPr>
      </p:pic>
      <p:sp>
        <p:nvSpPr>
          <p:cNvPr id="8" name="TextBox 7"/>
          <p:cNvSpPr txBox="1"/>
          <p:nvPr/>
        </p:nvSpPr>
        <p:spPr>
          <a:xfrm>
            <a:off x="928662" y="4500570"/>
            <a:ext cx="1563441" cy="369332"/>
          </a:xfrm>
          <a:prstGeom prst="rect">
            <a:avLst/>
          </a:prstGeom>
          <a:noFill/>
        </p:spPr>
        <p:txBody>
          <a:bodyPr wrap="none" rtlCol="0">
            <a:spAutoFit/>
          </a:bodyPr>
          <a:lstStyle/>
          <a:p>
            <a:r>
              <a:rPr lang="en-US" dirty="0" err="1" smtClean="0"/>
              <a:t>Exonuclease</a:t>
            </a:r>
            <a:r>
              <a:rPr lang="en-US" dirty="0" smtClean="0"/>
              <a:t> III</a:t>
            </a:r>
            <a:endParaRPr lang="en-IN" dirty="0"/>
          </a:p>
        </p:txBody>
      </p:sp>
      <p:pic>
        <p:nvPicPr>
          <p:cNvPr id="1034" name="Picture 10" descr="https://international.neb.com/-/media/nebus/page-images/tools-and-resources/selection-charts/nuclease_bal31_0419.png?rev=8d3ffa04af0540aa8cfcd5dea3fff120&amp;hash=60BB59D4557CE914B36521E4E03A71A4"/>
          <p:cNvPicPr>
            <a:picLocks noChangeAspect="1" noChangeArrowheads="1"/>
          </p:cNvPicPr>
          <p:nvPr/>
        </p:nvPicPr>
        <p:blipFill>
          <a:blip r:embed="rId6"/>
          <a:srcRect/>
          <a:stretch>
            <a:fillRect/>
          </a:stretch>
        </p:blipFill>
        <p:spPr bwMode="auto">
          <a:xfrm>
            <a:off x="3786182" y="5357826"/>
            <a:ext cx="5206941" cy="1357298"/>
          </a:xfrm>
          <a:prstGeom prst="rect">
            <a:avLst/>
          </a:prstGeom>
          <a:noFill/>
        </p:spPr>
      </p:pic>
      <p:sp>
        <p:nvSpPr>
          <p:cNvPr id="10" name="TextBox 9"/>
          <p:cNvSpPr txBox="1"/>
          <p:nvPr/>
        </p:nvSpPr>
        <p:spPr>
          <a:xfrm>
            <a:off x="928662" y="5786454"/>
            <a:ext cx="1736373" cy="369332"/>
          </a:xfrm>
          <a:prstGeom prst="rect">
            <a:avLst/>
          </a:prstGeom>
          <a:noFill/>
        </p:spPr>
        <p:txBody>
          <a:bodyPr wrap="none" rtlCol="0">
            <a:spAutoFit/>
          </a:bodyPr>
          <a:lstStyle/>
          <a:p>
            <a:r>
              <a:rPr lang="en-US" dirty="0" smtClean="0"/>
              <a:t>Nuclease Bal -31</a:t>
            </a:r>
            <a:endParaRPr lang="en-IN" dirty="0"/>
          </a:p>
        </p:txBody>
      </p:sp>
      <p:pic>
        <p:nvPicPr>
          <p:cNvPr id="1036" name="Picture 12" descr="https://international.neb.com/-/media/nebus/page-images/tools-and-resources/selection-charts/lambda_exonuclease_0419.png?rev=2512e5dbf4da4fc3a4f0455c120fca05&amp;hash=F9905E7E10D1E9B5CD65559723C7D84E"/>
          <p:cNvPicPr>
            <a:picLocks noChangeAspect="1" noChangeArrowheads="1"/>
          </p:cNvPicPr>
          <p:nvPr/>
        </p:nvPicPr>
        <p:blipFill>
          <a:blip r:embed="rId7"/>
          <a:srcRect/>
          <a:stretch>
            <a:fillRect/>
          </a:stretch>
        </p:blipFill>
        <p:spPr bwMode="auto">
          <a:xfrm>
            <a:off x="3571868" y="1214422"/>
            <a:ext cx="5172075" cy="1571626"/>
          </a:xfrm>
          <a:prstGeom prst="rect">
            <a:avLst/>
          </a:prstGeom>
          <a:noFill/>
        </p:spPr>
      </p:pic>
      <p:sp>
        <p:nvSpPr>
          <p:cNvPr id="13" name="TextBox 12"/>
          <p:cNvSpPr txBox="1"/>
          <p:nvPr/>
        </p:nvSpPr>
        <p:spPr>
          <a:xfrm>
            <a:off x="714348" y="1643050"/>
            <a:ext cx="2137316" cy="369332"/>
          </a:xfrm>
          <a:prstGeom prst="rect">
            <a:avLst/>
          </a:prstGeom>
          <a:noFill/>
        </p:spPr>
        <p:txBody>
          <a:bodyPr wrap="none" rtlCol="0">
            <a:spAutoFit/>
          </a:bodyPr>
          <a:lstStyle/>
          <a:p>
            <a:r>
              <a:rPr lang="en-US" dirty="0" smtClean="0"/>
              <a:t>Lambda </a:t>
            </a:r>
            <a:r>
              <a:rPr lang="en-US" dirty="0" err="1" smtClean="0"/>
              <a:t>Exonuclease</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4941" t="33997" r="35761" b="6250"/>
          <a:stretch>
            <a:fillRect/>
          </a:stretch>
        </p:blipFill>
        <p:spPr bwMode="auto">
          <a:xfrm>
            <a:off x="714348" y="1071546"/>
            <a:ext cx="7715304" cy="4143404"/>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4" descr="https://international.neb.com/-/media/nebus/page-images/tools-and-resources/selection-charts/dnasei_0419.png?rev=b669c04e1bd04f3b9d59a65946f6af68&amp;hash=4A4ECBCAA4044FD8B483C115A26AF2A2"/>
          <p:cNvPicPr>
            <a:picLocks noChangeAspect="1" noChangeArrowheads="1"/>
          </p:cNvPicPr>
          <p:nvPr/>
        </p:nvPicPr>
        <p:blipFill>
          <a:blip r:embed="rId2"/>
          <a:srcRect/>
          <a:stretch>
            <a:fillRect/>
          </a:stretch>
        </p:blipFill>
        <p:spPr bwMode="auto">
          <a:xfrm>
            <a:off x="3428992" y="714356"/>
            <a:ext cx="5048250" cy="1847851"/>
          </a:xfrm>
          <a:prstGeom prst="rect">
            <a:avLst/>
          </a:prstGeom>
          <a:noFill/>
        </p:spPr>
      </p:pic>
      <p:sp>
        <p:nvSpPr>
          <p:cNvPr id="5" name="TextBox 4"/>
          <p:cNvSpPr txBox="1"/>
          <p:nvPr/>
        </p:nvSpPr>
        <p:spPr>
          <a:xfrm>
            <a:off x="1000100" y="1214422"/>
            <a:ext cx="875561" cy="369332"/>
          </a:xfrm>
          <a:prstGeom prst="rect">
            <a:avLst/>
          </a:prstGeom>
          <a:noFill/>
        </p:spPr>
        <p:txBody>
          <a:bodyPr wrap="none" rtlCol="0">
            <a:spAutoFit/>
          </a:bodyPr>
          <a:lstStyle/>
          <a:p>
            <a:r>
              <a:rPr lang="en-US" dirty="0" err="1" smtClean="0"/>
              <a:t>Dnase</a:t>
            </a:r>
            <a:r>
              <a:rPr lang="en-US" dirty="0" smtClean="0"/>
              <a:t> I</a:t>
            </a:r>
            <a:endParaRPr lang="en-IN" dirty="0"/>
          </a:p>
        </p:txBody>
      </p:sp>
      <p:pic>
        <p:nvPicPr>
          <p:cNvPr id="41990" name="Picture 6" descr="https://international.neb.com/-/media/nebus/page-images/tools-and-resources/selection-charts/micrococcal_nuclease_0419.png?rev=d8f7405fc5c74cdaaf3aea2754fab097&amp;hash=4C60576D044B95CABCAEAD4992FD8CBC"/>
          <p:cNvPicPr>
            <a:picLocks noChangeAspect="1" noChangeArrowheads="1"/>
          </p:cNvPicPr>
          <p:nvPr/>
        </p:nvPicPr>
        <p:blipFill>
          <a:blip r:embed="rId3"/>
          <a:srcRect/>
          <a:stretch>
            <a:fillRect/>
          </a:stretch>
        </p:blipFill>
        <p:spPr bwMode="auto">
          <a:xfrm>
            <a:off x="3286116" y="3000372"/>
            <a:ext cx="5105400" cy="1876425"/>
          </a:xfrm>
          <a:prstGeom prst="rect">
            <a:avLst/>
          </a:prstGeom>
          <a:noFill/>
        </p:spPr>
      </p:pic>
      <p:sp>
        <p:nvSpPr>
          <p:cNvPr id="7" name="TextBox 6"/>
          <p:cNvSpPr txBox="1"/>
          <p:nvPr/>
        </p:nvSpPr>
        <p:spPr>
          <a:xfrm>
            <a:off x="571472" y="3500438"/>
            <a:ext cx="2321918" cy="369332"/>
          </a:xfrm>
          <a:prstGeom prst="rect">
            <a:avLst/>
          </a:prstGeom>
          <a:noFill/>
        </p:spPr>
        <p:txBody>
          <a:bodyPr wrap="none" rtlCol="0">
            <a:spAutoFit/>
          </a:bodyPr>
          <a:lstStyle/>
          <a:p>
            <a:r>
              <a:rPr lang="en-US" dirty="0" err="1" smtClean="0"/>
              <a:t>Micrococcal</a:t>
            </a:r>
            <a:r>
              <a:rPr lang="en-US" dirty="0" smtClean="0"/>
              <a:t> Nuclease I</a:t>
            </a:r>
            <a:endParaRPr lang="en-IN" dirty="0"/>
          </a:p>
        </p:txBody>
      </p:sp>
      <p:pic>
        <p:nvPicPr>
          <p:cNvPr id="29700" name="Picture 4" descr="https://international.neb.com/-/media/nebus/page-images/products/dna-modifying-enzymes-and-cloning-tech/nuclease_p1_0419.png?la=en&amp;rev=00716db050c24a70990848323034d7c1&amp;hash=48B40225BF9055188C5F706E7F41A0FE"/>
          <p:cNvPicPr>
            <a:picLocks noChangeAspect="1" noChangeArrowheads="1"/>
          </p:cNvPicPr>
          <p:nvPr/>
        </p:nvPicPr>
        <p:blipFill>
          <a:blip r:embed="rId4"/>
          <a:srcRect/>
          <a:stretch>
            <a:fillRect/>
          </a:stretch>
        </p:blipFill>
        <p:spPr bwMode="auto">
          <a:xfrm>
            <a:off x="2928926" y="5143512"/>
            <a:ext cx="5905500" cy="1190625"/>
          </a:xfrm>
          <a:prstGeom prst="rect">
            <a:avLst/>
          </a:prstGeom>
          <a:noFill/>
        </p:spPr>
      </p:pic>
      <p:sp>
        <p:nvSpPr>
          <p:cNvPr id="10" name="TextBox 9"/>
          <p:cNvSpPr txBox="1"/>
          <p:nvPr/>
        </p:nvSpPr>
        <p:spPr>
          <a:xfrm>
            <a:off x="500034" y="5286388"/>
            <a:ext cx="1967205" cy="369332"/>
          </a:xfrm>
          <a:prstGeom prst="rect">
            <a:avLst/>
          </a:prstGeom>
          <a:noFill/>
        </p:spPr>
        <p:txBody>
          <a:bodyPr wrap="none" rtlCol="0">
            <a:spAutoFit/>
          </a:bodyPr>
          <a:lstStyle/>
          <a:p>
            <a:r>
              <a:rPr lang="en-US" dirty="0" smtClean="0"/>
              <a:t>P1 or S1 Nuclease I</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1472" y="785794"/>
            <a:ext cx="7696200" cy="4643470"/>
          </a:xfrm>
          <a:prstGeom prst="rect">
            <a:avLst/>
          </a:prstGeom>
          <a:blipFill>
            <a:blip r:embed="rId3" cstate="print"/>
            <a:stretch>
              <a:fillRect/>
            </a:stretch>
          </a:blipFill>
        </p:spPr>
        <p:txBody>
          <a:bodyPr wrap="square" lIns="0" tIns="0" rIns="0" bIns="0" rtlCol="0"/>
          <a:lstStyle/>
          <a:p>
            <a:endParaRPr/>
          </a:p>
        </p:txBody>
      </p:sp>
      <p:sp>
        <p:nvSpPr>
          <p:cNvPr id="3" name="TextBox 2"/>
          <p:cNvSpPr txBox="1"/>
          <p:nvPr/>
        </p:nvSpPr>
        <p:spPr>
          <a:xfrm>
            <a:off x="3357554" y="285728"/>
            <a:ext cx="1858201" cy="584775"/>
          </a:xfrm>
          <a:prstGeom prst="rect">
            <a:avLst/>
          </a:prstGeom>
          <a:noFill/>
        </p:spPr>
        <p:txBody>
          <a:bodyPr wrap="none" rtlCol="0">
            <a:spAutoFit/>
          </a:bodyPr>
          <a:lstStyle/>
          <a:p>
            <a:r>
              <a:rPr lang="en-US" sz="3200" dirty="0" smtClean="0"/>
              <a:t>Nucleases</a:t>
            </a:r>
            <a:endParaRPr lang="en-IN" sz="3200" dirty="0"/>
          </a:p>
        </p:txBody>
      </p:sp>
      <p:sp>
        <p:nvSpPr>
          <p:cNvPr id="4" name="Rectangle 3"/>
          <p:cNvSpPr/>
          <p:nvPr/>
        </p:nvSpPr>
        <p:spPr>
          <a:xfrm>
            <a:off x="357222" y="5500702"/>
            <a:ext cx="9144000" cy="1815882"/>
          </a:xfrm>
          <a:prstGeom prst="rect">
            <a:avLst/>
          </a:prstGeom>
        </p:spPr>
        <p:txBody>
          <a:bodyPr wrap="square">
            <a:spAutoFit/>
          </a:bodyPr>
          <a:lstStyle/>
          <a:p>
            <a:r>
              <a:rPr lang="en-IN" sz="1400" dirty="0" smtClean="0"/>
              <a:t>For a detailed list of </a:t>
            </a:r>
            <a:r>
              <a:rPr lang="en-IN" sz="1400" dirty="0" err="1" smtClean="0"/>
              <a:t>exo</a:t>
            </a:r>
            <a:r>
              <a:rPr lang="en-IN" sz="1400" dirty="0" smtClean="0"/>
              <a:t> and </a:t>
            </a:r>
            <a:r>
              <a:rPr lang="en-IN" sz="1400" dirty="0" err="1" smtClean="0"/>
              <a:t>endonucleases</a:t>
            </a:r>
            <a:r>
              <a:rPr lang="en-IN" sz="1400" dirty="0" smtClean="0"/>
              <a:t> refer</a:t>
            </a:r>
          </a:p>
          <a:p>
            <a:r>
              <a:rPr lang="en-IN" sz="1400" dirty="0" smtClean="0">
                <a:hlinkClick r:id="rId4"/>
              </a:rPr>
              <a:t>https://international.neb.com/tools-and-resources/selection-charts/properties-of-exonucleases-and-nonspecific-endonucleases</a:t>
            </a:r>
            <a:endParaRPr lang="en-IN" sz="1400" dirty="0" smtClean="0"/>
          </a:p>
          <a:p>
            <a:r>
              <a:rPr lang="en-US" sz="1400" dirty="0" smtClean="0"/>
              <a:t>For their specific uses</a:t>
            </a:r>
          </a:p>
          <a:p>
            <a:r>
              <a:rPr lang="en-IN" sz="1400" dirty="0" smtClean="0"/>
              <a:t>https://international.neb.com/tools-and-resources/selection-charts/common-applications-for-exonucleases-and-endonucleases</a:t>
            </a:r>
          </a:p>
          <a:p>
            <a:endParaRPr lang="en-US" sz="1400" dirty="0" smtClean="0"/>
          </a:p>
          <a:p>
            <a:endParaRPr lang="en-IN" sz="14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uclease mapping"/>
          <p:cNvPicPr>
            <a:picLocks noChangeAspect="1" noChangeArrowheads="1"/>
          </p:cNvPicPr>
          <p:nvPr/>
        </p:nvPicPr>
        <p:blipFill>
          <a:blip r:embed="rId2"/>
          <a:srcRect/>
          <a:stretch>
            <a:fillRect/>
          </a:stretch>
        </p:blipFill>
        <p:spPr bwMode="auto">
          <a:xfrm>
            <a:off x="1357290" y="1571612"/>
            <a:ext cx="6929486" cy="4986163"/>
          </a:xfrm>
          <a:prstGeom prst="rect">
            <a:avLst/>
          </a:prstGeom>
          <a:noFill/>
        </p:spPr>
      </p:pic>
      <p:sp>
        <p:nvSpPr>
          <p:cNvPr id="4" name="Title 1"/>
          <p:cNvSpPr txBox="1">
            <a:spLocks/>
          </p:cNvSpPr>
          <p:nvPr/>
        </p:nvSpPr>
        <p:spPr>
          <a:xfrm>
            <a:off x="214282" y="274638"/>
            <a:ext cx="8715436" cy="1143000"/>
          </a:xfrm>
          <a:prstGeom prst="rect">
            <a:avLst/>
          </a:prstGeom>
        </p:spPr>
        <p:txBody>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S1 Nuclease Use-  Nuclease Protection Assay</a:t>
            </a:r>
          </a:p>
          <a:p>
            <a:pPr lvl="0" algn="ctr">
              <a:spcBef>
                <a:spcPct val="0"/>
              </a:spcBef>
              <a:defRPr/>
            </a:pPr>
            <a:r>
              <a:rPr lang="en-IN" sz="2000" dirty="0" smtClean="0">
                <a:latin typeface="+mj-lt"/>
                <a:ea typeface="+mj-ea"/>
                <a:cs typeface="+mj-cs"/>
              </a:rPr>
              <a:t>Nuclease protection assays are used to map </a:t>
            </a:r>
            <a:r>
              <a:rPr lang="en-IN" sz="2000" dirty="0" err="1" smtClean="0">
                <a:latin typeface="+mj-lt"/>
                <a:ea typeface="+mj-ea"/>
                <a:cs typeface="+mj-cs"/>
              </a:rPr>
              <a:t>introns</a:t>
            </a:r>
            <a:r>
              <a:rPr lang="en-IN" sz="2000" dirty="0" smtClean="0">
                <a:latin typeface="+mj-lt"/>
                <a:ea typeface="+mj-ea"/>
                <a:cs typeface="+mj-cs"/>
              </a:rPr>
              <a:t> and 5' and 3' ends of transcribed gene regions.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22530" name="Picture 2" descr="S1 Mapping | National Diagnostics"/>
          <p:cNvPicPr>
            <a:picLocks noChangeAspect="1" noChangeArrowheads="1"/>
          </p:cNvPicPr>
          <p:nvPr/>
        </p:nvPicPr>
        <p:blipFill>
          <a:blip r:embed="rId3"/>
          <a:srcRect t="55556"/>
          <a:stretch>
            <a:fillRect/>
          </a:stretch>
        </p:blipFill>
        <p:spPr bwMode="auto">
          <a:xfrm>
            <a:off x="0" y="4643446"/>
            <a:ext cx="2516561" cy="221455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1142984"/>
            <a:ext cx="7858180" cy="5909310"/>
          </a:xfrm>
          <a:prstGeom prst="rect">
            <a:avLst/>
          </a:prstGeom>
          <a:noFill/>
        </p:spPr>
        <p:txBody>
          <a:bodyPr wrap="square" rtlCol="0">
            <a:spAutoFit/>
          </a:bodyPr>
          <a:lstStyle/>
          <a:p>
            <a:r>
              <a:rPr lang="en-US" b="1" dirty="0" err="1" smtClean="0"/>
              <a:t>RNase</a:t>
            </a:r>
            <a:r>
              <a:rPr lang="en-US" b="1" dirty="0" smtClean="0"/>
              <a:t> A- obtained from bovine pancreas- </a:t>
            </a:r>
            <a:r>
              <a:rPr lang="en-US" b="1" dirty="0" err="1" smtClean="0"/>
              <a:t>RNase</a:t>
            </a:r>
            <a:r>
              <a:rPr lang="en-US" b="1" dirty="0" smtClean="0"/>
              <a:t> commonly used in research (cuts after C or U)</a:t>
            </a:r>
          </a:p>
          <a:p>
            <a:endParaRPr lang="en-US" b="1" dirty="0" smtClean="0"/>
          </a:p>
          <a:p>
            <a:r>
              <a:rPr lang="en-US" b="1" dirty="0" err="1" smtClean="0"/>
              <a:t>RNAse</a:t>
            </a:r>
            <a:r>
              <a:rPr lang="en-US" b="1" dirty="0" smtClean="0"/>
              <a:t> H- </a:t>
            </a:r>
            <a:r>
              <a:rPr lang="en-US" b="1" dirty="0" err="1" smtClean="0"/>
              <a:t>RNAse</a:t>
            </a:r>
            <a:r>
              <a:rPr lang="en-US" b="1" dirty="0" smtClean="0"/>
              <a:t> that cleaves the RNA in DNA/RNA hybrid</a:t>
            </a:r>
          </a:p>
          <a:p>
            <a:r>
              <a:rPr lang="en-US" b="1" dirty="0" smtClean="0"/>
              <a:t>	(uses- </a:t>
            </a:r>
            <a:r>
              <a:rPr lang="en-US" b="1" dirty="0" err="1" smtClean="0"/>
              <a:t>eg</a:t>
            </a:r>
            <a:r>
              <a:rPr lang="en-US" b="1" dirty="0" smtClean="0"/>
              <a:t> after </a:t>
            </a:r>
            <a:r>
              <a:rPr lang="en-US" b="1" dirty="0" err="1" smtClean="0"/>
              <a:t>cDNA</a:t>
            </a:r>
            <a:r>
              <a:rPr lang="en-US" b="1" dirty="0" smtClean="0"/>
              <a:t> synthesis)</a:t>
            </a:r>
          </a:p>
          <a:p>
            <a:r>
              <a:rPr lang="en-IN" sz="1400" dirty="0" smtClean="0"/>
              <a:t>Note- Reverse </a:t>
            </a:r>
            <a:r>
              <a:rPr lang="en-IN" sz="1400" dirty="0" err="1" smtClean="0"/>
              <a:t>transcriptases</a:t>
            </a:r>
            <a:r>
              <a:rPr lang="en-IN" sz="1400" dirty="0" smtClean="0"/>
              <a:t> lacking </a:t>
            </a:r>
            <a:r>
              <a:rPr lang="en-IN" sz="1400" dirty="0" err="1" smtClean="0"/>
              <a:t>RNase</a:t>
            </a:r>
            <a:r>
              <a:rPr lang="en-IN" sz="1400" dirty="0" smtClean="0"/>
              <a:t> H activity provide another option to prepare long </a:t>
            </a:r>
            <a:r>
              <a:rPr lang="en-IN" sz="1400" dirty="0" err="1" smtClean="0"/>
              <a:t>cDNAs</a:t>
            </a:r>
            <a:r>
              <a:rPr lang="en-IN" sz="1400" dirty="0" smtClean="0"/>
              <a:t> and libraries containing a high percentage of full-length </a:t>
            </a:r>
            <a:r>
              <a:rPr lang="en-IN" sz="1400" dirty="0" err="1" smtClean="0"/>
              <a:t>cDNA</a:t>
            </a:r>
            <a:r>
              <a:rPr lang="en-IN" sz="1400" dirty="0" smtClean="0"/>
              <a:t>.</a:t>
            </a:r>
            <a:endParaRPr lang="en-US" sz="1400" b="1" dirty="0" smtClean="0"/>
          </a:p>
          <a:p>
            <a:endParaRPr lang="en-US" b="1" dirty="0" smtClean="0"/>
          </a:p>
          <a:p>
            <a:r>
              <a:rPr lang="en-US" b="1" dirty="0" err="1" smtClean="0"/>
              <a:t>RNase</a:t>
            </a:r>
            <a:r>
              <a:rPr lang="en-US" b="1" dirty="0" smtClean="0"/>
              <a:t> III- </a:t>
            </a:r>
          </a:p>
          <a:p>
            <a:r>
              <a:rPr lang="en-US" b="1" dirty="0" smtClean="0"/>
              <a:t>Various classes- Some cleave precursors to make mature </a:t>
            </a:r>
            <a:r>
              <a:rPr lang="en-US" b="1" dirty="0" err="1" smtClean="0"/>
              <a:t>rRNA</a:t>
            </a:r>
            <a:r>
              <a:rPr lang="en-US" b="1" dirty="0" smtClean="0"/>
              <a:t>, </a:t>
            </a:r>
            <a:r>
              <a:rPr lang="en-US" b="1" dirty="0" err="1" smtClean="0"/>
              <a:t>snRNA</a:t>
            </a:r>
            <a:r>
              <a:rPr lang="en-US" b="1" dirty="0" smtClean="0"/>
              <a:t> or </a:t>
            </a:r>
            <a:r>
              <a:rPr lang="en-US" b="1" dirty="0" err="1" smtClean="0"/>
              <a:t>snoRNA</a:t>
            </a:r>
            <a:r>
              <a:rPr lang="en-US" b="1" dirty="0" smtClean="0"/>
              <a:t>. Also have examples like DROSHA , or DICER  required for </a:t>
            </a:r>
            <a:r>
              <a:rPr lang="en-US" b="1" dirty="0" err="1" smtClean="0"/>
              <a:t>miRNA</a:t>
            </a:r>
            <a:r>
              <a:rPr lang="en-US" b="1" dirty="0" smtClean="0"/>
              <a:t> biogenesis</a:t>
            </a:r>
          </a:p>
          <a:p>
            <a:endParaRPr lang="en-US" b="1" dirty="0" smtClean="0"/>
          </a:p>
          <a:p>
            <a:r>
              <a:rPr lang="en-US" b="1" dirty="0" err="1" smtClean="0"/>
              <a:t>RNase</a:t>
            </a:r>
            <a:r>
              <a:rPr lang="en-US" b="1" dirty="0" smtClean="0"/>
              <a:t> T1- derived from </a:t>
            </a:r>
            <a:r>
              <a:rPr lang="en-US" b="1" dirty="0" err="1" smtClean="0"/>
              <a:t>Aspergillus</a:t>
            </a:r>
            <a:r>
              <a:rPr lang="en-US" b="1" dirty="0" smtClean="0"/>
              <a:t> </a:t>
            </a:r>
            <a:r>
              <a:rPr lang="en-US" b="1" dirty="0" err="1" smtClean="0"/>
              <a:t>oryzae</a:t>
            </a:r>
            <a:r>
              <a:rPr lang="en-US" b="1" dirty="0" smtClean="0"/>
              <a:t> (cleaves next to </a:t>
            </a:r>
            <a:r>
              <a:rPr lang="en-US" b="1" dirty="0" err="1" smtClean="0"/>
              <a:t>guanosine</a:t>
            </a:r>
            <a:r>
              <a:rPr lang="en-US" b="1" dirty="0" smtClean="0"/>
              <a:t>) in </a:t>
            </a:r>
            <a:r>
              <a:rPr lang="en-US" b="1" dirty="0" err="1" smtClean="0"/>
              <a:t>ssRNA</a:t>
            </a:r>
            <a:endParaRPr lang="en-US" b="1" dirty="0" smtClean="0"/>
          </a:p>
          <a:p>
            <a:endParaRPr lang="en-US" b="1" dirty="0" smtClean="0"/>
          </a:p>
          <a:p>
            <a:r>
              <a:rPr lang="en-IN" b="1" dirty="0" err="1" smtClean="0"/>
              <a:t>RNase</a:t>
            </a:r>
            <a:r>
              <a:rPr lang="en-IN" b="1" dirty="0" smtClean="0"/>
              <a:t> R can degrade all linear RNAs</a:t>
            </a:r>
            <a:endParaRPr lang="en-US" b="1" dirty="0" smtClean="0"/>
          </a:p>
          <a:p>
            <a:endParaRPr lang="en-US" b="1" dirty="0" smtClean="0"/>
          </a:p>
          <a:p>
            <a:r>
              <a:rPr lang="en-US" b="1" dirty="0" err="1" smtClean="0"/>
              <a:t>RNase</a:t>
            </a:r>
            <a:r>
              <a:rPr lang="en-US" b="1" dirty="0" smtClean="0"/>
              <a:t> P- </a:t>
            </a:r>
            <a:r>
              <a:rPr lang="en-US" b="1" dirty="0" err="1" smtClean="0"/>
              <a:t>ribozyme</a:t>
            </a:r>
            <a:r>
              <a:rPr lang="en-US" b="1" dirty="0" smtClean="0"/>
              <a:t>, a RNA that acts as a catalyst. Its function is to cleave off extra bases on </a:t>
            </a:r>
            <a:r>
              <a:rPr lang="en-US" b="1" dirty="0" err="1" smtClean="0"/>
              <a:t>tRNA</a:t>
            </a:r>
            <a:r>
              <a:rPr lang="en-US" b="1" dirty="0" smtClean="0"/>
              <a:t> molecules.</a:t>
            </a:r>
            <a:endParaRPr lang="en-IN" b="1" dirty="0" smtClean="0"/>
          </a:p>
          <a:p>
            <a:endParaRPr lang="en-US" b="1" dirty="0" smtClean="0"/>
          </a:p>
          <a:p>
            <a:endParaRPr lang="en-IN" b="1" dirty="0"/>
          </a:p>
        </p:txBody>
      </p:sp>
      <p:sp>
        <p:nvSpPr>
          <p:cNvPr id="4" name="TextBox 3"/>
          <p:cNvSpPr txBox="1"/>
          <p:nvPr/>
        </p:nvSpPr>
        <p:spPr>
          <a:xfrm>
            <a:off x="3571868" y="214290"/>
            <a:ext cx="1433406" cy="584775"/>
          </a:xfrm>
          <a:prstGeom prst="rect">
            <a:avLst/>
          </a:prstGeom>
          <a:noFill/>
        </p:spPr>
        <p:txBody>
          <a:bodyPr wrap="none" rtlCol="0">
            <a:spAutoFit/>
          </a:bodyPr>
          <a:lstStyle/>
          <a:p>
            <a:r>
              <a:rPr lang="en-US" sz="3200" dirty="0" err="1" smtClean="0"/>
              <a:t>RNAses</a:t>
            </a:r>
            <a:endParaRPr lang="en-IN" sz="32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2218</TotalTime>
  <Words>1089</Words>
  <Application>Microsoft Macintosh PowerPoint</Application>
  <PresentationFormat>On-screen Show (4:3)</PresentationFormat>
  <Paragraphs>105</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Manipulation of DNA- I</vt:lpstr>
      <vt:lpstr>ENZYMES USED IN MOLECULAR BIOLOGY EXPERIMENTS</vt:lpstr>
      <vt:lpstr>Nucleases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Exo-Klenow Fragment</vt:lpstr>
      <vt:lpstr>T4 DNA Polymerase</vt:lpstr>
      <vt:lpstr>Polymerase comparison Chart</vt:lpstr>
      <vt:lpstr>Taq DNA polymerase</vt:lpstr>
      <vt:lpstr>DNA MODIFYING ENZYMES</vt:lpstr>
      <vt:lpstr>PowerPoint Presentation</vt:lpstr>
      <vt:lpstr>Terminal Transferase</vt:lpstr>
    </vt:vector>
  </TitlesOfParts>
  <Company>IIT Delhi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Manipulation of DNA</dc:title>
  <dc:creator>admin</dc:creator>
  <cp:lastModifiedBy>A</cp:lastModifiedBy>
  <cp:revision>35</cp:revision>
  <dcterms:created xsi:type="dcterms:W3CDTF">2018-08-06T05:50:54Z</dcterms:created>
  <dcterms:modified xsi:type="dcterms:W3CDTF">2022-08-09T12:49:59Z</dcterms:modified>
</cp:coreProperties>
</file>