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96" r:id="rId3"/>
    <p:sldId id="297" r:id="rId4"/>
    <p:sldId id="302" r:id="rId5"/>
    <p:sldId id="298" r:id="rId6"/>
    <p:sldId id="293" r:id="rId7"/>
    <p:sldId id="341" r:id="rId8"/>
    <p:sldId id="337" r:id="rId9"/>
    <p:sldId id="340" r:id="rId10"/>
    <p:sldId id="305" r:id="rId11"/>
    <p:sldId id="320" r:id="rId12"/>
    <p:sldId id="310" r:id="rId13"/>
    <p:sldId id="311" r:id="rId14"/>
    <p:sldId id="321" r:id="rId15"/>
    <p:sldId id="322" r:id="rId16"/>
    <p:sldId id="344" r:id="rId17"/>
    <p:sldId id="317" r:id="rId18"/>
    <p:sldId id="30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1888" autoAdjust="0"/>
  </p:normalViewPr>
  <p:slideViewPr>
    <p:cSldViewPr>
      <p:cViewPr>
        <p:scale>
          <a:sx n="53" d="100"/>
          <a:sy n="53" d="100"/>
        </p:scale>
        <p:origin x="-1530"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8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92B9B-F41B-4147-AEFA-29B77EE5147A}" type="datetimeFigureOut">
              <a:rPr lang="en-US" smtClean="0"/>
              <a:pPr/>
              <a:t>10/9/2020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F5CC63-B495-45D8-B984-EDC7DF280C0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عنصر نائب لصورة الشريحة 1"/>
          <p:cNvSpPr>
            <a:spLocks noGrp="1" noRot="1" noChangeAspect="1" noTextEdit="1"/>
          </p:cNvSpPr>
          <p:nvPr>
            <p:ph type="sldImg"/>
          </p:nvPr>
        </p:nvSpPr>
        <p:spPr bwMode="auto">
          <a:noFill/>
          <a:ln>
            <a:solidFill>
              <a:srgbClr val="000000"/>
            </a:solidFill>
            <a:miter lim="800000"/>
            <a:headEnd/>
            <a:tailEnd/>
          </a:ln>
        </p:spPr>
      </p:sp>
      <p:sp>
        <p:nvSpPr>
          <p:cNvPr id="15362" name="عنصر نائب للملاحظات 2"/>
          <p:cNvSpPr>
            <a:spLocks noGrp="1"/>
          </p:cNvSpPr>
          <p:nvPr>
            <p:ph type="body" idx="1"/>
          </p:nvPr>
        </p:nvSpPr>
        <p:spPr bwMode="auto">
          <a:noFill/>
        </p:spPr>
        <p:txBody>
          <a:bodyPr/>
          <a:lstStyle/>
          <a:p>
            <a:endParaRPr lang="ar-EG" smtClean="0">
              <a:latin typeface="Calibri" pitchFamily="-104" charset="0"/>
              <a:ea typeface="ＭＳ Ｐゴシック" pitchFamily="-104" charset="-128"/>
            </a:endParaRPr>
          </a:p>
        </p:txBody>
      </p:sp>
      <p:sp>
        <p:nvSpPr>
          <p:cNvPr id="15363" name="عنصر نائب لرقم الشريحة 3"/>
          <p:cNvSpPr>
            <a:spLocks noGrp="1"/>
          </p:cNvSpPr>
          <p:nvPr>
            <p:ph type="sldNum" sz="quarter" idx="5"/>
          </p:nvPr>
        </p:nvSpPr>
        <p:spPr bwMode="auto">
          <a:noFill/>
          <a:ln>
            <a:miter lim="800000"/>
            <a:headEnd/>
            <a:tailEnd/>
          </a:ln>
        </p:spPr>
        <p:txBody>
          <a:bodyPr/>
          <a:lstStyle/>
          <a:p>
            <a:fld id="{C4179250-3BE9-4F4D-9BF9-2F9E4276ED6C}" type="slidenum">
              <a:rPr lang="ar-SA"/>
              <a:pPr/>
              <a:t>1</a:t>
            </a:fld>
            <a:endParaRPr lang="ar-S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AF5CC63-B495-45D8-B984-EDC7DF280C00}" type="slidenum">
              <a:rPr lang="en-IN" smtClean="0"/>
              <a:pPr/>
              <a:t>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https://international.neb.com/tools-and-resources/selection-charts/isoschizomers</a:t>
            </a:r>
            <a:endParaRPr lang="en-IN" dirty="0"/>
          </a:p>
        </p:txBody>
      </p:sp>
      <p:sp>
        <p:nvSpPr>
          <p:cNvPr id="4" name="Slide Number Placeholder 3"/>
          <p:cNvSpPr>
            <a:spLocks noGrp="1"/>
          </p:cNvSpPr>
          <p:nvPr>
            <p:ph type="sldNum" sz="quarter" idx="10"/>
          </p:nvPr>
        </p:nvSpPr>
        <p:spPr/>
        <p:txBody>
          <a:bodyPr/>
          <a:lstStyle/>
          <a:p>
            <a:fld id="{DAF5CC63-B495-45D8-B984-EDC7DF280C00}" type="slidenum">
              <a:rPr lang="en-IN" smtClean="0"/>
              <a:pPr/>
              <a:t>10</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DNA </a:t>
            </a:r>
            <a:r>
              <a:rPr lang="en-IN" sz="1200" b="1" i="0" kern="1200" dirty="0" err="1" smtClean="0">
                <a:solidFill>
                  <a:schemeClr val="tx1"/>
                </a:solidFill>
                <a:latin typeface="+mn-lt"/>
                <a:ea typeface="+mn-ea"/>
                <a:cs typeface="+mn-cs"/>
              </a:rPr>
              <a:t>methylation</a:t>
            </a:r>
            <a:r>
              <a:rPr lang="en-IN" sz="1200" b="0" i="0" kern="1200" dirty="0" smtClean="0">
                <a:solidFill>
                  <a:schemeClr val="tx1"/>
                </a:solidFill>
                <a:latin typeface="+mn-lt"/>
                <a:ea typeface="+mn-ea"/>
                <a:cs typeface="+mn-cs"/>
              </a:rPr>
              <a:t> occurs at the C-5 or N-4 positions of cytosine and at the N-6 position of </a:t>
            </a:r>
            <a:r>
              <a:rPr lang="en-IN" sz="1200" b="1" i="0" kern="1200" dirty="0" smtClean="0">
                <a:solidFill>
                  <a:schemeClr val="tx1"/>
                </a:solidFill>
                <a:latin typeface="+mn-lt"/>
                <a:ea typeface="+mn-ea"/>
                <a:cs typeface="+mn-cs"/>
              </a:rPr>
              <a:t>adenine</a:t>
            </a:r>
            <a:endParaRPr lang="en-IN" dirty="0"/>
          </a:p>
        </p:txBody>
      </p:sp>
      <p:sp>
        <p:nvSpPr>
          <p:cNvPr id="4" name="Slide Number Placeholder 3"/>
          <p:cNvSpPr>
            <a:spLocks noGrp="1"/>
          </p:cNvSpPr>
          <p:nvPr>
            <p:ph type="sldNum" sz="quarter" idx="10"/>
          </p:nvPr>
        </p:nvSpPr>
        <p:spPr/>
        <p:txBody>
          <a:bodyPr/>
          <a:lstStyle/>
          <a:p>
            <a:fld id="{DAF5CC63-B495-45D8-B984-EDC7DF280C00}" type="slidenum">
              <a:rPr lang="en-IN" smtClean="0"/>
              <a:pPr/>
              <a:t>14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https://international.neb.com/tools-and-resources/selection-charts/dam-dcm-and-cpg-methylation</a:t>
            </a:r>
          </a:p>
          <a:p>
            <a:r>
              <a:rPr lang="en-IN" sz="1200" b="0" i="0" kern="1200" dirty="0" smtClean="0">
                <a:solidFill>
                  <a:schemeClr val="tx1"/>
                </a:solidFill>
                <a:latin typeface="+mn-lt"/>
                <a:ea typeface="+mn-ea"/>
                <a:cs typeface="+mn-cs"/>
              </a:rPr>
              <a:t>Common lab </a:t>
            </a:r>
            <a:r>
              <a:rPr lang="en-IN" sz="1200" b="0" i="1" kern="1200" dirty="0" smtClean="0">
                <a:solidFill>
                  <a:schemeClr val="tx1"/>
                </a:solidFill>
                <a:latin typeface="+mn-lt"/>
                <a:ea typeface="+mn-ea"/>
                <a:cs typeface="+mn-cs"/>
              </a:rPr>
              <a:t>E. coli</a:t>
            </a:r>
            <a:r>
              <a:rPr lang="en-IN" sz="1200" b="0" i="0" kern="1200" dirty="0" smtClean="0">
                <a:solidFill>
                  <a:schemeClr val="tx1"/>
                </a:solidFill>
                <a:latin typeface="+mn-lt"/>
                <a:ea typeface="+mn-ea"/>
                <a:cs typeface="+mn-cs"/>
              </a:rPr>
              <a:t> K12 strains such as DH5alpha contain 3 </a:t>
            </a:r>
            <a:r>
              <a:rPr lang="en-IN" sz="1200" b="0" i="0" kern="1200" dirty="0" err="1" smtClean="0">
                <a:solidFill>
                  <a:schemeClr val="tx1"/>
                </a:solidFill>
                <a:latin typeface="+mn-lt"/>
                <a:ea typeface="+mn-ea"/>
                <a:cs typeface="+mn-cs"/>
              </a:rPr>
              <a:t>methylases</a:t>
            </a:r>
            <a:r>
              <a:rPr lang="en-IN" sz="1200" b="0" i="0" kern="1200" dirty="0" smtClean="0">
                <a:solidFill>
                  <a:schemeClr val="tx1"/>
                </a:solidFill>
                <a:latin typeface="+mn-lt"/>
                <a:ea typeface="+mn-ea"/>
                <a:cs typeface="+mn-cs"/>
              </a:rPr>
              <a:t> that recognize and </a:t>
            </a:r>
            <a:r>
              <a:rPr lang="en-IN" sz="1200" b="0" i="0" kern="1200" dirty="0" err="1" smtClean="0">
                <a:solidFill>
                  <a:schemeClr val="tx1"/>
                </a:solidFill>
                <a:latin typeface="+mn-lt"/>
                <a:ea typeface="+mn-ea"/>
                <a:cs typeface="+mn-cs"/>
              </a:rPr>
              <a:t>methylate</a:t>
            </a:r>
            <a:r>
              <a:rPr lang="en-IN" sz="1200" b="0" i="0" kern="1200" dirty="0" smtClean="0">
                <a:solidFill>
                  <a:schemeClr val="tx1"/>
                </a:solidFill>
                <a:latin typeface="+mn-lt"/>
                <a:ea typeface="+mn-ea"/>
                <a:cs typeface="+mn-cs"/>
              </a:rPr>
              <a:t> different stretches of DNA:</a:t>
            </a:r>
          </a:p>
          <a:p>
            <a:r>
              <a:rPr lang="en-IN" sz="1200" b="0" i="0" kern="1200" dirty="0" smtClean="0">
                <a:solidFill>
                  <a:schemeClr val="tx1"/>
                </a:solidFill>
                <a:latin typeface="+mn-lt"/>
                <a:ea typeface="+mn-ea"/>
                <a:cs typeface="+mn-cs"/>
              </a:rPr>
              <a:t>Dam </a:t>
            </a:r>
            <a:r>
              <a:rPr lang="en-IN" sz="1200" b="0" i="0" kern="1200" dirty="0" err="1" smtClean="0">
                <a:solidFill>
                  <a:schemeClr val="tx1"/>
                </a:solidFill>
                <a:latin typeface="+mn-lt"/>
                <a:ea typeface="+mn-ea"/>
                <a:cs typeface="+mn-cs"/>
              </a:rPr>
              <a:t>methylase</a:t>
            </a:r>
            <a:r>
              <a:rPr lang="en-IN" sz="1200" b="0" i="0" kern="1200" dirty="0" smtClean="0">
                <a:solidFill>
                  <a:schemeClr val="tx1"/>
                </a:solidFill>
                <a:latin typeface="+mn-lt"/>
                <a:ea typeface="+mn-ea"/>
                <a:cs typeface="+mn-cs"/>
              </a:rPr>
              <a:t> adds a methyl group to the adenine of G</a:t>
            </a:r>
            <a:r>
              <a:rPr lang="en-IN" sz="1200" b="0" i="0" u="sng" kern="1200" dirty="0" smtClean="0">
                <a:solidFill>
                  <a:schemeClr val="tx1"/>
                </a:solidFill>
                <a:latin typeface="+mn-lt"/>
                <a:ea typeface="+mn-ea"/>
                <a:cs typeface="+mn-cs"/>
              </a:rPr>
              <a:t>A</a:t>
            </a:r>
            <a:r>
              <a:rPr lang="en-IN" sz="1200" b="0" i="0" kern="1200" dirty="0" smtClean="0">
                <a:solidFill>
                  <a:schemeClr val="tx1"/>
                </a:solidFill>
                <a:latin typeface="+mn-lt"/>
                <a:ea typeface="+mn-ea"/>
                <a:cs typeface="+mn-cs"/>
              </a:rPr>
              <a:t>TC stretches of DNA</a:t>
            </a:r>
          </a:p>
          <a:p>
            <a:r>
              <a:rPr lang="en-IN" sz="1200" b="0" i="0" kern="1200" dirty="0" err="1" smtClean="0">
                <a:solidFill>
                  <a:schemeClr val="tx1"/>
                </a:solidFill>
                <a:latin typeface="+mn-lt"/>
                <a:ea typeface="+mn-ea"/>
                <a:cs typeface="+mn-cs"/>
              </a:rPr>
              <a:t>Dcm</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methylase</a:t>
            </a:r>
            <a:r>
              <a:rPr lang="en-IN" sz="1200" b="0" i="0" kern="1200" dirty="0" smtClean="0">
                <a:solidFill>
                  <a:schemeClr val="tx1"/>
                </a:solidFill>
                <a:latin typeface="+mn-lt"/>
                <a:ea typeface="+mn-ea"/>
                <a:cs typeface="+mn-cs"/>
              </a:rPr>
              <a:t> adds a methyl group to the second cytosine of C</a:t>
            </a:r>
            <a:r>
              <a:rPr lang="en-IN" sz="1200" b="0" i="0" u="sng" kern="1200" dirty="0" smtClean="0">
                <a:solidFill>
                  <a:schemeClr val="tx1"/>
                </a:solidFill>
                <a:latin typeface="+mn-lt"/>
                <a:ea typeface="+mn-ea"/>
                <a:cs typeface="+mn-cs"/>
              </a:rPr>
              <a:t>C</a:t>
            </a:r>
            <a:r>
              <a:rPr lang="en-IN" sz="1200" b="0" i="0" kern="1200" dirty="0" smtClean="0">
                <a:solidFill>
                  <a:schemeClr val="tx1"/>
                </a:solidFill>
                <a:latin typeface="+mn-lt"/>
                <a:ea typeface="+mn-ea"/>
                <a:cs typeface="+mn-cs"/>
              </a:rPr>
              <a:t>WGG</a:t>
            </a:r>
          </a:p>
          <a:p>
            <a:r>
              <a:rPr lang="en-IN" sz="1200" b="0" i="0" kern="1200" dirty="0" err="1" smtClean="0">
                <a:solidFill>
                  <a:schemeClr val="tx1"/>
                </a:solidFill>
                <a:latin typeface="+mn-lt"/>
                <a:ea typeface="+mn-ea"/>
                <a:cs typeface="+mn-cs"/>
              </a:rPr>
              <a:t>EcoKI</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methylase</a:t>
            </a:r>
            <a:r>
              <a:rPr lang="en-IN" sz="1200" b="0" i="0" kern="1200" dirty="0" smtClean="0">
                <a:solidFill>
                  <a:schemeClr val="tx1"/>
                </a:solidFill>
                <a:latin typeface="+mn-lt"/>
                <a:ea typeface="+mn-ea"/>
                <a:cs typeface="+mn-cs"/>
              </a:rPr>
              <a:t> adds a methyl group to the adenine in A</a:t>
            </a:r>
            <a:r>
              <a:rPr lang="en-IN" sz="1200" b="0" i="0" u="sng" kern="1200" dirty="0" smtClean="0">
                <a:solidFill>
                  <a:schemeClr val="tx1"/>
                </a:solidFill>
                <a:latin typeface="+mn-lt"/>
                <a:ea typeface="+mn-ea"/>
                <a:cs typeface="+mn-cs"/>
              </a:rPr>
              <a:t>A</a:t>
            </a:r>
            <a:r>
              <a:rPr lang="en-IN" sz="1200" b="0" i="0" kern="1200" dirty="0" smtClean="0">
                <a:solidFill>
                  <a:schemeClr val="tx1"/>
                </a:solidFill>
                <a:latin typeface="+mn-lt"/>
                <a:ea typeface="+mn-ea"/>
                <a:cs typeface="+mn-cs"/>
              </a:rPr>
              <a:t>CNNNNNNGTGC or GC</a:t>
            </a:r>
            <a:r>
              <a:rPr lang="en-IN" sz="1200" b="0" i="0" u="sng" kern="1200" dirty="0" smtClean="0">
                <a:solidFill>
                  <a:schemeClr val="tx1"/>
                </a:solidFill>
                <a:latin typeface="+mn-lt"/>
                <a:ea typeface="+mn-ea"/>
                <a:cs typeface="+mn-cs"/>
              </a:rPr>
              <a:t>A</a:t>
            </a:r>
            <a:r>
              <a:rPr lang="en-IN" sz="1200" b="0" i="0" kern="1200" dirty="0" smtClean="0">
                <a:solidFill>
                  <a:schemeClr val="tx1"/>
                </a:solidFill>
                <a:latin typeface="+mn-lt"/>
                <a:ea typeface="+mn-ea"/>
                <a:cs typeface="+mn-cs"/>
              </a:rPr>
              <a:t>CNNNNNNGTT</a:t>
            </a:r>
          </a:p>
          <a:p>
            <a:r>
              <a:rPr lang="en-IN" dirty="0" smtClean="0"/>
              <a:t>https://blog.addgene.org/plasmids-101-methylation-and-restriction-enzymes</a:t>
            </a:r>
            <a:endParaRPr lang="en-IN" dirty="0"/>
          </a:p>
        </p:txBody>
      </p:sp>
      <p:sp>
        <p:nvSpPr>
          <p:cNvPr id="4" name="Slide Number Placeholder 3"/>
          <p:cNvSpPr>
            <a:spLocks noGrp="1"/>
          </p:cNvSpPr>
          <p:nvPr>
            <p:ph type="sldNum" sz="quarter" idx="10"/>
          </p:nvPr>
        </p:nvSpPr>
        <p:spPr/>
        <p:txBody>
          <a:bodyPr/>
          <a:lstStyle/>
          <a:p>
            <a:fld id="{DAF5CC63-B495-45D8-B984-EDC7DF280C00}" type="slidenum">
              <a:rPr lang="en-IN" smtClean="0"/>
              <a:pPr/>
              <a:t>15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https://international.neb.com/tools-and-resources/selection-charts/dam-dcm-and-cpg-methylation</a:t>
            </a:r>
          </a:p>
          <a:p>
            <a:r>
              <a:rPr lang="en-IN" sz="1200" b="0" i="0" kern="1200" dirty="0" smtClean="0">
                <a:solidFill>
                  <a:schemeClr val="tx1"/>
                </a:solidFill>
                <a:latin typeface="+mn-lt"/>
                <a:ea typeface="+mn-ea"/>
                <a:cs typeface="+mn-cs"/>
              </a:rPr>
              <a:t>Common lab </a:t>
            </a:r>
            <a:r>
              <a:rPr lang="en-IN" sz="1200" b="0" i="1" kern="1200" dirty="0" smtClean="0">
                <a:solidFill>
                  <a:schemeClr val="tx1"/>
                </a:solidFill>
                <a:latin typeface="+mn-lt"/>
                <a:ea typeface="+mn-ea"/>
                <a:cs typeface="+mn-cs"/>
              </a:rPr>
              <a:t>E. coli</a:t>
            </a:r>
            <a:r>
              <a:rPr lang="en-IN" sz="1200" b="0" i="0" kern="1200" dirty="0" smtClean="0">
                <a:solidFill>
                  <a:schemeClr val="tx1"/>
                </a:solidFill>
                <a:latin typeface="+mn-lt"/>
                <a:ea typeface="+mn-ea"/>
                <a:cs typeface="+mn-cs"/>
              </a:rPr>
              <a:t> K12 strains such as DH5alpha contain 3 </a:t>
            </a:r>
            <a:r>
              <a:rPr lang="en-IN" sz="1200" b="0" i="0" kern="1200" dirty="0" err="1" smtClean="0">
                <a:solidFill>
                  <a:schemeClr val="tx1"/>
                </a:solidFill>
                <a:latin typeface="+mn-lt"/>
                <a:ea typeface="+mn-ea"/>
                <a:cs typeface="+mn-cs"/>
              </a:rPr>
              <a:t>methylases</a:t>
            </a:r>
            <a:r>
              <a:rPr lang="en-IN" sz="1200" b="0" i="0" kern="1200" dirty="0" smtClean="0">
                <a:solidFill>
                  <a:schemeClr val="tx1"/>
                </a:solidFill>
                <a:latin typeface="+mn-lt"/>
                <a:ea typeface="+mn-ea"/>
                <a:cs typeface="+mn-cs"/>
              </a:rPr>
              <a:t> that recognize and </a:t>
            </a:r>
            <a:r>
              <a:rPr lang="en-IN" sz="1200" b="0" i="0" kern="1200" dirty="0" err="1" smtClean="0">
                <a:solidFill>
                  <a:schemeClr val="tx1"/>
                </a:solidFill>
                <a:latin typeface="+mn-lt"/>
                <a:ea typeface="+mn-ea"/>
                <a:cs typeface="+mn-cs"/>
              </a:rPr>
              <a:t>methylate</a:t>
            </a:r>
            <a:r>
              <a:rPr lang="en-IN" sz="1200" b="0" i="0" kern="1200" dirty="0" smtClean="0">
                <a:solidFill>
                  <a:schemeClr val="tx1"/>
                </a:solidFill>
                <a:latin typeface="+mn-lt"/>
                <a:ea typeface="+mn-ea"/>
                <a:cs typeface="+mn-cs"/>
              </a:rPr>
              <a:t> different stretches of DNA:</a:t>
            </a:r>
          </a:p>
          <a:p>
            <a:r>
              <a:rPr lang="en-IN" sz="1200" b="0" i="0" kern="1200" dirty="0" smtClean="0">
                <a:solidFill>
                  <a:schemeClr val="tx1"/>
                </a:solidFill>
                <a:latin typeface="+mn-lt"/>
                <a:ea typeface="+mn-ea"/>
                <a:cs typeface="+mn-cs"/>
              </a:rPr>
              <a:t>Dam </a:t>
            </a:r>
            <a:r>
              <a:rPr lang="en-IN" sz="1200" b="0" i="0" kern="1200" dirty="0" err="1" smtClean="0">
                <a:solidFill>
                  <a:schemeClr val="tx1"/>
                </a:solidFill>
                <a:latin typeface="+mn-lt"/>
                <a:ea typeface="+mn-ea"/>
                <a:cs typeface="+mn-cs"/>
              </a:rPr>
              <a:t>methylase</a:t>
            </a:r>
            <a:r>
              <a:rPr lang="en-IN" sz="1200" b="0" i="0" kern="1200" dirty="0" smtClean="0">
                <a:solidFill>
                  <a:schemeClr val="tx1"/>
                </a:solidFill>
                <a:latin typeface="+mn-lt"/>
                <a:ea typeface="+mn-ea"/>
                <a:cs typeface="+mn-cs"/>
              </a:rPr>
              <a:t> adds a methyl group to the adenine of G</a:t>
            </a:r>
            <a:r>
              <a:rPr lang="en-IN" sz="1200" b="0" i="0" u="sng" kern="1200" dirty="0" smtClean="0">
                <a:solidFill>
                  <a:schemeClr val="tx1"/>
                </a:solidFill>
                <a:latin typeface="+mn-lt"/>
                <a:ea typeface="+mn-ea"/>
                <a:cs typeface="+mn-cs"/>
              </a:rPr>
              <a:t>A</a:t>
            </a:r>
            <a:r>
              <a:rPr lang="en-IN" sz="1200" b="0" i="0" kern="1200" dirty="0" smtClean="0">
                <a:solidFill>
                  <a:schemeClr val="tx1"/>
                </a:solidFill>
                <a:latin typeface="+mn-lt"/>
                <a:ea typeface="+mn-ea"/>
                <a:cs typeface="+mn-cs"/>
              </a:rPr>
              <a:t>TC stretches of DNA</a:t>
            </a:r>
          </a:p>
          <a:p>
            <a:r>
              <a:rPr lang="en-IN" sz="1200" b="0" i="0" kern="1200" dirty="0" err="1" smtClean="0">
                <a:solidFill>
                  <a:schemeClr val="tx1"/>
                </a:solidFill>
                <a:latin typeface="+mn-lt"/>
                <a:ea typeface="+mn-ea"/>
                <a:cs typeface="+mn-cs"/>
              </a:rPr>
              <a:t>Dcm</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methylase</a:t>
            </a:r>
            <a:r>
              <a:rPr lang="en-IN" sz="1200" b="0" i="0" kern="1200" dirty="0" smtClean="0">
                <a:solidFill>
                  <a:schemeClr val="tx1"/>
                </a:solidFill>
                <a:latin typeface="+mn-lt"/>
                <a:ea typeface="+mn-ea"/>
                <a:cs typeface="+mn-cs"/>
              </a:rPr>
              <a:t> adds a methyl group to the second cytosine of C</a:t>
            </a:r>
            <a:r>
              <a:rPr lang="en-IN" sz="1200" b="0" i="0" u="sng" kern="1200" dirty="0" smtClean="0">
                <a:solidFill>
                  <a:schemeClr val="tx1"/>
                </a:solidFill>
                <a:latin typeface="+mn-lt"/>
                <a:ea typeface="+mn-ea"/>
                <a:cs typeface="+mn-cs"/>
              </a:rPr>
              <a:t>C</a:t>
            </a:r>
            <a:r>
              <a:rPr lang="en-IN" sz="1200" b="0" i="0" kern="1200" dirty="0" smtClean="0">
                <a:solidFill>
                  <a:schemeClr val="tx1"/>
                </a:solidFill>
                <a:latin typeface="+mn-lt"/>
                <a:ea typeface="+mn-ea"/>
                <a:cs typeface="+mn-cs"/>
              </a:rPr>
              <a:t>WGG</a:t>
            </a:r>
          </a:p>
          <a:p>
            <a:r>
              <a:rPr lang="en-IN" sz="1200" b="0" i="0" kern="1200" dirty="0" err="1" smtClean="0">
                <a:solidFill>
                  <a:schemeClr val="tx1"/>
                </a:solidFill>
                <a:latin typeface="+mn-lt"/>
                <a:ea typeface="+mn-ea"/>
                <a:cs typeface="+mn-cs"/>
              </a:rPr>
              <a:t>EcoKI</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methylase</a:t>
            </a:r>
            <a:r>
              <a:rPr lang="en-IN" sz="1200" b="0" i="0" kern="1200" dirty="0" smtClean="0">
                <a:solidFill>
                  <a:schemeClr val="tx1"/>
                </a:solidFill>
                <a:latin typeface="+mn-lt"/>
                <a:ea typeface="+mn-ea"/>
                <a:cs typeface="+mn-cs"/>
              </a:rPr>
              <a:t> adds a methyl group to the adenine in A</a:t>
            </a:r>
            <a:r>
              <a:rPr lang="en-IN" sz="1200" b="0" i="0" u="sng" kern="1200" dirty="0" smtClean="0">
                <a:solidFill>
                  <a:schemeClr val="tx1"/>
                </a:solidFill>
                <a:latin typeface="+mn-lt"/>
                <a:ea typeface="+mn-ea"/>
                <a:cs typeface="+mn-cs"/>
              </a:rPr>
              <a:t>A</a:t>
            </a:r>
            <a:r>
              <a:rPr lang="en-IN" sz="1200" b="0" i="0" kern="1200" dirty="0" smtClean="0">
                <a:solidFill>
                  <a:schemeClr val="tx1"/>
                </a:solidFill>
                <a:latin typeface="+mn-lt"/>
                <a:ea typeface="+mn-ea"/>
                <a:cs typeface="+mn-cs"/>
              </a:rPr>
              <a:t>CNNNNNNGTGC or GC</a:t>
            </a:r>
            <a:r>
              <a:rPr lang="en-IN" sz="1200" b="0" i="0" u="sng" kern="1200" dirty="0" smtClean="0">
                <a:solidFill>
                  <a:schemeClr val="tx1"/>
                </a:solidFill>
                <a:latin typeface="+mn-lt"/>
                <a:ea typeface="+mn-ea"/>
                <a:cs typeface="+mn-cs"/>
              </a:rPr>
              <a:t>A</a:t>
            </a:r>
            <a:r>
              <a:rPr lang="en-IN" sz="1200" b="0" i="0" kern="1200" dirty="0" smtClean="0">
                <a:solidFill>
                  <a:schemeClr val="tx1"/>
                </a:solidFill>
                <a:latin typeface="+mn-lt"/>
                <a:ea typeface="+mn-ea"/>
                <a:cs typeface="+mn-cs"/>
              </a:rPr>
              <a:t>CNNNNNNGTT</a:t>
            </a:r>
          </a:p>
          <a:p>
            <a:r>
              <a:rPr lang="en-IN" dirty="0" smtClean="0"/>
              <a:t>https://blog.addgene.org/plasmids-101-methylation-and-restriction-enzymes</a:t>
            </a:r>
          </a:p>
          <a:p>
            <a:endParaRPr lang="en-IN" dirty="0"/>
          </a:p>
        </p:txBody>
      </p:sp>
      <p:sp>
        <p:nvSpPr>
          <p:cNvPr id="4" name="Slide Number Placeholder 3"/>
          <p:cNvSpPr>
            <a:spLocks noGrp="1"/>
          </p:cNvSpPr>
          <p:nvPr>
            <p:ph type="sldNum" sz="quarter" idx="10"/>
          </p:nvPr>
        </p:nvSpPr>
        <p:spPr/>
        <p:txBody>
          <a:bodyPr/>
          <a:lstStyle/>
          <a:p>
            <a:fld id="{DAF5CC63-B495-45D8-B984-EDC7DF280C00}" type="slidenum">
              <a:rPr lang="en-IN" smtClean="0"/>
              <a:pPr/>
              <a:t>16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50500F-F63D-4D9F-99A7-E7F9F300F7C8}" type="slidenum">
              <a:rPr lang="en-US"/>
              <a:pPr/>
              <a:t>17</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ACA4F16-DA3D-497F-B025-537CA186437F}" type="datetimeFigureOut">
              <a:rPr lang="en-US" smtClean="0"/>
              <a:pPr/>
              <a:t>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8AA378-10CB-409D-9E88-80372628415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CA4F16-DA3D-497F-B025-537CA186437F}" type="datetimeFigureOut">
              <a:rPr lang="en-US" smtClean="0"/>
              <a:pPr/>
              <a:t>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8AA378-10CB-409D-9E88-80372628415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CA4F16-DA3D-497F-B025-537CA186437F}" type="datetimeFigureOut">
              <a:rPr lang="en-US" smtClean="0"/>
              <a:pPr/>
              <a:t>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8AA378-10CB-409D-9E88-80372628415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CA4F16-DA3D-497F-B025-537CA186437F}" type="datetimeFigureOut">
              <a:rPr lang="en-US" smtClean="0"/>
              <a:pPr/>
              <a:t>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8AA378-10CB-409D-9E88-80372628415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CA4F16-DA3D-497F-B025-537CA186437F}" type="datetimeFigureOut">
              <a:rPr lang="en-US" smtClean="0"/>
              <a:pPr/>
              <a:t>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8AA378-10CB-409D-9E88-80372628415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ACA4F16-DA3D-497F-B025-537CA186437F}" type="datetimeFigureOut">
              <a:rPr lang="en-US" smtClean="0"/>
              <a:pPr/>
              <a:t>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8AA378-10CB-409D-9E88-80372628415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ACA4F16-DA3D-497F-B025-537CA186437F}" type="datetimeFigureOut">
              <a:rPr lang="en-US" smtClean="0"/>
              <a:pPr/>
              <a:t>10/9/2020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8AA378-10CB-409D-9E88-80372628415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ACA4F16-DA3D-497F-B025-537CA186437F}" type="datetimeFigureOut">
              <a:rPr lang="en-US" smtClean="0"/>
              <a:pPr/>
              <a:t>10/9/2020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8AA378-10CB-409D-9E88-80372628415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A4F16-DA3D-497F-B025-537CA186437F}" type="datetimeFigureOut">
              <a:rPr lang="en-US" smtClean="0"/>
              <a:pPr/>
              <a:t>10/9/2020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8AA378-10CB-409D-9E88-80372628415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CA4F16-DA3D-497F-B025-537CA186437F}" type="datetimeFigureOut">
              <a:rPr lang="en-US" smtClean="0"/>
              <a:pPr/>
              <a:t>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8AA378-10CB-409D-9E88-80372628415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CA4F16-DA3D-497F-B025-537CA186437F}" type="datetimeFigureOut">
              <a:rPr lang="en-US" smtClean="0"/>
              <a:pPr/>
              <a:t>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8AA378-10CB-409D-9E88-80372628415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A4F16-DA3D-497F-B025-537CA186437F}" type="datetimeFigureOut">
              <a:rPr lang="en-US" smtClean="0"/>
              <a:pPr/>
              <a:t>10/9/2020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AA378-10CB-409D-9E88-80372628415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blog.addgene.org/plasmids-101-how-to-verify-your-plasmid"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ChangeArrowheads="1"/>
          </p:cNvSpPr>
          <p:nvPr/>
        </p:nvSpPr>
        <p:spPr bwMode="auto">
          <a:xfrm>
            <a:off x="1187450" y="2276475"/>
            <a:ext cx="7358063" cy="1323439"/>
          </a:xfrm>
          <a:prstGeom prst="rect">
            <a:avLst/>
          </a:prstGeom>
          <a:noFill/>
          <a:ln w="9525">
            <a:noFill/>
            <a:miter lim="800000"/>
            <a:headEnd/>
            <a:tailEnd/>
          </a:ln>
        </p:spPr>
        <p:txBody>
          <a:bodyPr>
            <a:spAutoFit/>
          </a:bodyPr>
          <a:lstStyle/>
          <a:p>
            <a:pPr algn="ctr"/>
            <a:r>
              <a:rPr lang="en-US" sz="4000" b="1" dirty="0" smtClean="0">
                <a:solidFill>
                  <a:schemeClr val="tx2"/>
                </a:solidFill>
                <a:latin typeface="Times New Roman" pitchFamily="-104" charset="0"/>
              </a:rPr>
              <a:t>Manipulation of DNA- 2</a:t>
            </a:r>
          </a:p>
          <a:p>
            <a:pPr algn="ctr"/>
            <a:r>
              <a:rPr lang="en-US" sz="4000" b="1" dirty="0" smtClean="0">
                <a:solidFill>
                  <a:schemeClr val="tx2"/>
                </a:solidFill>
                <a:latin typeface="Times New Roman" pitchFamily="-104" charset="0"/>
              </a:rPr>
              <a:t>Restriction Enzymes</a:t>
            </a:r>
            <a:endParaRPr lang="ar-SA" sz="4000" b="1" dirty="0">
              <a:solidFill>
                <a:schemeClr val="tx2"/>
              </a:solidFill>
              <a:latin typeface="Times New Roman" pitchFamily="-10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1203131"/>
            <a:ext cx="8358246" cy="5078313"/>
          </a:xfrm>
          <a:prstGeom prst="rect">
            <a:avLst/>
          </a:prstGeom>
        </p:spPr>
        <p:txBody>
          <a:bodyPr wrap="square">
            <a:spAutoFit/>
          </a:bodyPr>
          <a:lstStyle/>
          <a:p>
            <a:pPr algn="just"/>
            <a:r>
              <a:rPr lang="en-IN" b="1" dirty="0" err="1"/>
              <a:t>Isoschizomers</a:t>
            </a:r>
            <a:r>
              <a:rPr lang="en-IN" dirty="0"/>
              <a:t> are pairs of restriction enzymes specific to the </a:t>
            </a:r>
            <a:r>
              <a:rPr lang="en-IN" b="1" dirty="0"/>
              <a:t>same recognition </a:t>
            </a:r>
            <a:r>
              <a:rPr lang="en-IN" b="1" dirty="0" smtClean="0"/>
              <a:t>sequence</a:t>
            </a:r>
            <a:r>
              <a:rPr lang="en-IN" dirty="0"/>
              <a:t>.</a:t>
            </a:r>
            <a:r>
              <a:rPr lang="en-IN" dirty="0" smtClean="0"/>
              <a:t> </a:t>
            </a:r>
          </a:p>
          <a:p>
            <a:pPr algn="just"/>
            <a:r>
              <a:rPr lang="en-IN" dirty="0" smtClean="0"/>
              <a:t>For </a:t>
            </a:r>
            <a:r>
              <a:rPr lang="en-IN" dirty="0"/>
              <a:t>example, </a:t>
            </a:r>
            <a:r>
              <a:rPr lang="en-IN" dirty="0" err="1"/>
              <a:t>SphI</a:t>
            </a:r>
            <a:r>
              <a:rPr lang="en-IN" dirty="0"/>
              <a:t> (CGTAC/G) and </a:t>
            </a:r>
            <a:r>
              <a:rPr lang="en-IN" dirty="0" err="1"/>
              <a:t>BbuI</a:t>
            </a:r>
            <a:r>
              <a:rPr lang="en-IN" dirty="0"/>
              <a:t> (CGTAC/G) are </a:t>
            </a:r>
            <a:r>
              <a:rPr lang="en-IN" dirty="0" err="1"/>
              <a:t>isoschizomers</a:t>
            </a:r>
            <a:r>
              <a:rPr lang="en-IN" dirty="0"/>
              <a:t> of each other. </a:t>
            </a:r>
            <a:r>
              <a:rPr lang="en-IN" dirty="0" smtClean="0"/>
              <a:t>The </a:t>
            </a:r>
            <a:r>
              <a:rPr lang="en-IN" dirty="0"/>
              <a:t>first enzyme discovered which recognizes a given sequence is known as the prototype; all subsequently identified enzymes that recognize that sequence are </a:t>
            </a:r>
            <a:r>
              <a:rPr lang="en-IN" dirty="0" err="1"/>
              <a:t>isoschizomers</a:t>
            </a:r>
            <a:r>
              <a:rPr lang="en-IN" dirty="0"/>
              <a:t>. </a:t>
            </a:r>
            <a:endParaRPr lang="en-IN" dirty="0" smtClean="0"/>
          </a:p>
          <a:p>
            <a:pPr algn="just"/>
            <a:r>
              <a:rPr lang="en-IN" dirty="0" err="1" smtClean="0"/>
              <a:t>Isoschizomers</a:t>
            </a:r>
            <a:r>
              <a:rPr lang="en-IN" dirty="0" smtClean="0"/>
              <a:t> may </a:t>
            </a:r>
            <a:r>
              <a:rPr lang="en-IN" dirty="0"/>
              <a:t>require different reaction conditions.</a:t>
            </a:r>
          </a:p>
          <a:p>
            <a:pPr algn="just"/>
            <a:endParaRPr lang="en-IN" dirty="0" smtClean="0"/>
          </a:p>
          <a:p>
            <a:pPr algn="just"/>
            <a:r>
              <a:rPr lang="en-IN" dirty="0" smtClean="0"/>
              <a:t>An </a:t>
            </a:r>
            <a:r>
              <a:rPr lang="en-IN" dirty="0"/>
              <a:t>enzyme that recognizes the same sequence but cuts it differently is a </a:t>
            </a:r>
            <a:r>
              <a:rPr lang="en-IN" dirty="0" err="1" smtClean="0"/>
              <a:t>neoschizomer</a:t>
            </a:r>
            <a:r>
              <a:rPr lang="en-IN" dirty="0"/>
              <a:t>.</a:t>
            </a:r>
            <a:r>
              <a:rPr lang="en-IN" dirty="0" smtClean="0"/>
              <a:t> </a:t>
            </a:r>
            <a:r>
              <a:rPr lang="en-IN" b="1" dirty="0" err="1"/>
              <a:t>Neoschizomers</a:t>
            </a:r>
            <a:r>
              <a:rPr lang="en-IN" dirty="0"/>
              <a:t> are a specific type (subset) of </a:t>
            </a:r>
            <a:r>
              <a:rPr lang="en-IN" dirty="0" err="1"/>
              <a:t>isoschizomer</a:t>
            </a:r>
            <a:r>
              <a:rPr lang="en-IN" dirty="0"/>
              <a:t>. </a:t>
            </a:r>
            <a:endParaRPr lang="en-IN" dirty="0" smtClean="0"/>
          </a:p>
          <a:p>
            <a:pPr algn="just"/>
            <a:endParaRPr lang="en-IN" dirty="0" smtClean="0"/>
          </a:p>
          <a:p>
            <a:pPr algn="just"/>
            <a:r>
              <a:rPr lang="en-IN" dirty="0" smtClean="0"/>
              <a:t>For </a:t>
            </a:r>
            <a:r>
              <a:rPr lang="en-IN" dirty="0"/>
              <a:t>example, </a:t>
            </a:r>
            <a:endParaRPr lang="en-IN" dirty="0" smtClean="0"/>
          </a:p>
          <a:p>
            <a:pPr marL="342900" indent="-342900" algn="just">
              <a:buAutoNum type="arabicPeriod"/>
            </a:pPr>
            <a:r>
              <a:rPr lang="en-IN" dirty="0" err="1" smtClean="0"/>
              <a:t>SmaI</a:t>
            </a:r>
            <a:r>
              <a:rPr lang="en-IN" dirty="0" smtClean="0"/>
              <a:t> (CCC/GGG</a:t>
            </a:r>
            <a:r>
              <a:rPr lang="en-IN" dirty="0"/>
              <a:t>) and </a:t>
            </a:r>
            <a:r>
              <a:rPr lang="en-IN" dirty="0" err="1"/>
              <a:t>XmaI</a:t>
            </a:r>
            <a:r>
              <a:rPr lang="en-IN" dirty="0"/>
              <a:t> (C/CCGGG) are </a:t>
            </a:r>
            <a:r>
              <a:rPr lang="en-IN" dirty="0" err="1"/>
              <a:t>neoschizomers</a:t>
            </a:r>
            <a:r>
              <a:rPr lang="en-IN" dirty="0"/>
              <a:t> of each other. </a:t>
            </a:r>
            <a:endParaRPr lang="en-IN" dirty="0" smtClean="0"/>
          </a:p>
          <a:p>
            <a:pPr marL="342900" indent="-342900" algn="just">
              <a:buAutoNum type="arabicPeriod"/>
            </a:pPr>
            <a:r>
              <a:rPr lang="en-IN" dirty="0" smtClean="0"/>
              <a:t>Similarly </a:t>
            </a:r>
            <a:r>
              <a:rPr lang="en-IN" dirty="0"/>
              <a:t>Kpn1 (GGTAC/C) and Acc651 (G/GTACC) are </a:t>
            </a:r>
            <a:r>
              <a:rPr lang="en-IN" dirty="0" err="1"/>
              <a:t>neoschizomers</a:t>
            </a:r>
            <a:r>
              <a:rPr lang="en-IN" dirty="0"/>
              <a:t> of each other. </a:t>
            </a:r>
            <a:endParaRPr lang="en-IN" dirty="0" smtClean="0"/>
          </a:p>
          <a:p>
            <a:pPr algn="just"/>
            <a:r>
              <a:rPr lang="en-IN" dirty="0" smtClean="0"/>
              <a:t>3.  The sequence GGCGCC is recognized by four enzymes, each of which cuts in different places: </a:t>
            </a:r>
            <a:r>
              <a:rPr lang="en-IN" i="1" dirty="0" err="1" smtClean="0"/>
              <a:t>Nar</a:t>
            </a:r>
            <a:r>
              <a:rPr lang="en-IN" dirty="0" err="1" smtClean="0"/>
              <a:t>I</a:t>
            </a:r>
            <a:r>
              <a:rPr lang="en-IN" dirty="0" smtClean="0"/>
              <a:t> (GG/CGCC), </a:t>
            </a:r>
            <a:r>
              <a:rPr lang="en-IN" i="1" dirty="0" err="1" smtClean="0"/>
              <a:t>Bbe</a:t>
            </a:r>
            <a:r>
              <a:rPr lang="en-IN" dirty="0" err="1" smtClean="0"/>
              <a:t>I</a:t>
            </a:r>
            <a:r>
              <a:rPr lang="en-IN" dirty="0" smtClean="0"/>
              <a:t> (GGCGC/C), </a:t>
            </a:r>
            <a:r>
              <a:rPr lang="en-IN" i="1" dirty="0" err="1" smtClean="0"/>
              <a:t>Ehe</a:t>
            </a:r>
            <a:r>
              <a:rPr lang="en-IN" dirty="0" err="1" smtClean="0"/>
              <a:t>I</a:t>
            </a:r>
            <a:r>
              <a:rPr lang="en-IN" dirty="0" smtClean="0"/>
              <a:t> (GGC/GCC), and </a:t>
            </a:r>
            <a:r>
              <a:rPr lang="en-IN" i="1" dirty="0" err="1" smtClean="0"/>
              <a:t>Kas</a:t>
            </a:r>
            <a:r>
              <a:rPr lang="en-IN" dirty="0" err="1" smtClean="0"/>
              <a:t>I</a:t>
            </a:r>
            <a:r>
              <a:rPr lang="en-IN" dirty="0" smtClean="0"/>
              <a:t> (G/GCGCC).</a:t>
            </a:r>
          </a:p>
          <a:p>
            <a:pPr algn="just"/>
            <a:endParaRPr lang="en-IN" dirty="0"/>
          </a:p>
          <a:p>
            <a:pPr algn="just"/>
            <a:r>
              <a:rPr lang="en-IN" dirty="0" smtClean="0"/>
              <a:t/>
            </a:r>
            <a:br>
              <a:rPr lang="en-IN" dirty="0" smtClean="0"/>
            </a:br>
            <a:endParaRPr lang="en-IN" dirty="0"/>
          </a:p>
        </p:txBody>
      </p:sp>
      <p:sp>
        <p:nvSpPr>
          <p:cNvPr id="3" name="Rectangle 2"/>
          <p:cNvSpPr txBox="1">
            <a:spLocks noChangeArrowheads="1"/>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err="1" smtClean="0">
                <a:ln>
                  <a:noFill/>
                </a:ln>
                <a:solidFill>
                  <a:schemeClr val="tx1"/>
                </a:solidFill>
                <a:effectLst>
                  <a:outerShdw blurRad="38100" dist="38100" dir="2700000" algn="tl">
                    <a:srgbClr val="010199"/>
                  </a:outerShdw>
                </a:effectLst>
                <a:uLnTx/>
                <a:uFillTx/>
                <a:latin typeface="+mj-lt"/>
                <a:ea typeface="+mj-ea"/>
                <a:cs typeface="+mj-cs"/>
              </a:rPr>
              <a:t>Isoschizomers</a:t>
            </a:r>
            <a:r>
              <a:rPr kumimoji="0" lang="en-US" sz="4000" b="0" i="0" u="none" strike="noStrike" kern="1200" cap="none" spc="0" normalizeH="0" baseline="0" noProof="0" dirty="0" smtClean="0">
                <a:ln>
                  <a:noFill/>
                </a:ln>
                <a:solidFill>
                  <a:schemeClr val="tx1"/>
                </a:solidFill>
                <a:effectLst>
                  <a:outerShdw blurRad="38100" dist="38100" dir="2700000" algn="tl">
                    <a:srgbClr val="010199"/>
                  </a:outerShdw>
                </a:effectLst>
                <a:uLnTx/>
                <a:uFillTx/>
                <a:latin typeface="+mj-lt"/>
                <a:ea typeface="+mj-ea"/>
                <a:cs typeface="+mj-cs"/>
              </a:rPr>
              <a:t> and </a:t>
            </a:r>
            <a:r>
              <a:rPr kumimoji="0" lang="en-US" sz="4000" b="0" i="0" u="none" strike="noStrike" kern="1200" cap="none" spc="0" normalizeH="0" baseline="0" noProof="0" dirty="0" err="1" smtClean="0">
                <a:ln>
                  <a:noFill/>
                </a:ln>
                <a:solidFill>
                  <a:schemeClr val="tx1"/>
                </a:solidFill>
                <a:effectLst>
                  <a:outerShdw blurRad="38100" dist="38100" dir="2700000" algn="tl">
                    <a:srgbClr val="010199"/>
                  </a:outerShdw>
                </a:effectLst>
                <a:uLnTx/>
                <a:uFillTx/>
                <a:latin typeface="+mj-lt"/>
                <a:ea typeface="+mj-ea"/>
                <a:cs typeface="+mj-cs"/>
              </a:rPr>
              <a:t>Neoschizomers</a:t>
            </a:r>
            <a:endParaRPr kumimoji="0" lang="en-US" sz="4000" b="0" i="0" u="none" strike="noStrike" kern="1200" cap="none" spc="0" normalizeH="0" baseline="0" noProof="0" dirty="0">
              <a:ln>
                <a:noFill/>
              </a:ln>
              <a:solidFill>
                <a:schemeClr val="tx1"/>
              </a:solidFill>
              <a:effectLst>
                <a:outerShdw blurRad="38100" dist="38100" dir="2700000" algn="tl">
                  <a:srgbClr val="010199"/>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7356" y="428604"/>
            <a:ext cx="5116272" cy="584775"/>
          </a:xfrm>
          <a:prstGeom prst="rect">
            <a:avLst/>
          </a:prstGeom>
          <a:noFill/>
        </p:spPr>
        <p:txBody>
          <a:bodyPr wrap="none" rtlCol="0">
            <a:spAutoFit/>
          </a:bodyPr>
          <a:lstStyle/>
          <a:p>
            <a:pPr algn="ctr"/>
            <a:r>
              <a:rPr lang="en-US" sz="3200" dirty="0" smtClean="0"/>
              <a:t>Frequency of Restriction Sites</a:t>
            </a:r>
            <a:endParaRPr lang="en-IN" sz="3200" dirty="0"/>
          </a:p>
        </p:txBody>
      </p:sp>
      <p:sp>
        <p:nvSpPr>
          <p:cNvPr id="3" name="Rectangle 2"/>
          <p:cNvSpPr/>
          <p:nvPr/>
        </p:nvSpPr>
        <p:spPr>
          <a:xfrm>
            <a:off x="357158" y="857232"/>
            <a:ext cx="8572560" cy="1477328"/>
          </a:xfrm>
          <a:prstGeom prst="rect">
            <a:avLst/>
          </a:prstGeom>
        </p:spPr>
        <p:txBody>
          <a:bodyPr wrap="square">
            <a:spAutoFit/>
          </a:bodyPr>
          <a:lstStyle/>
          <a:p>
            <a:r>
              <a:rPr lang="en-IN" dirty="0" smtClean="0"/>
              <a:t>A </a:t>
            </a:r>
            <a:r>
              <a:rPr lang="en-IN" dirty="0" err="1" smtClean="0"/>
              <a:t>tetranucleotide</a:t>
            </a:r>
            <a:r>
              <a:rPr lang="en-IN" dirty="0" smtClean="0"/>
              <a:t> sequence (e.g., GATC) should occur once every 4</a:t>
            </a:r>
            <a:r>
              <a:rPr lang="en-IN" baseline="30000" dirty="0" smtClean="0"/>
              <a:t>4</a:t>
            </a:r>
            <a:r>
              <a:rPr lang="en-IN" dirty="0" smtClean="0"/>
              <a:t> = 256 nucleotides, and a </a:t>
            </a:r>
            <a:r>
              <a:rPr lang="en-IN" dirty="0" err="1" smtClean="0"/>
              <a:t>hexanucleotide</a:t>
            </a:r>
            <a:r>
              <a:rPr lang="en-IN" dirty="0" smtClean="0"/>
              <a:t> (e.g., GGATCC) once every 4</a:t>
            </a:r>
            <a:r>
              <a:rPr lang="en-IN" baseline="30000" dirty="0" smtClean="0"/>
              <a:t>6 </a:t>
            </a:r>
            <a:r>
              <a:rPr lang="en-IN" dirty="0" smtClean="0"/>
              <a:t>= 4096 nucleotides. These calculations assume that the nucleotides are ordered in a random fashion and that the four different nucleotides are present in equal proportions (i.e., the GC content = 50%). In practice, neither of these assumptions is entirely valid.</a:t>
            </a:r>
          </a:p>
        </p:txBody>
      </p:sp>
      <p:pic>
        <p:nvPicPr>
          <p:cNvPr id="3074" name="Picture 2"/>
          <p:cNvPicPr>
            <a:picLocks noChangeAspect="1" noChangeArrowheads="1"/>
          </p:cNvPicPr>
          <p:nvPr/>
        </p:nvPicPr>
        <p:blipFill>
          <a:blip r:embed="rId2"/>
          <a:srcRect/>
          <a:stretch>
            <a:fillRect/>
          </a:stretch>
        </p:blipFill>
        <p:spPr bwMode="auto">
          <a:xfrm>
            <a:off x="714348" y="2714620"/>
            <a:ext cx="7543800" cy="41433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rtlCol="1">
            <a:normAutofit/>
          </a:bodyPr>
          <a:lstStyle/>
          <a:p>
            <a:pPr eaLnBrk="1" fontAlgn="auto" hangingPunct="1">
              <a:spcAft>
                <a:spcPts val="0"/>
              </a:spcAft>
              <a:defRPr/>
            </a:pPr>
            <a:r>
              <a:rPr lang="en-US" sz="4000" b="1" i="1" dirty="0" smtClean="0">
                <a:latin typeface="Times New Roman" pitchFamily="18" charset="0"/>
                <a:ea typeface="+mn-ea"/>
                <a:cs typeface="+mn-cs"/>
              </a:rPr>
              <a:t>Unit Determination Assay</a:t>
            </a:r>
          </a:p>
        </p:txBody>
      </p:sp>
      <p:sp>
        <p:nvSpPr>
          <p:cNvPr id="39938" name="Rectangle 3"/>
          <p:cNvSpPr>
            <a:spLocks noGrp="1" noChangeArrowheads="1"/>
          </p:cNvSpPr>
          <p:nvPr>
            <p:ph idx="1"/>
          </p:nvPr>
        </p:nvSpPr>
        <p:spPr>
          <a:xfrm>
            <a:off x="468313" y="1600200"/>
            <a:ext cx="8218487" cy="3416300"/>
          </a:xfrm>
        </p:spPr>
        <p:txBody>
          <a:bodyPr/>
          <a:lstStyle/>
          <a:p>
            <a:pPr algn="just" rtl="0" eaLnBrk="1" hangingPunct="1"/>
            <a:r>
              <a:rPr lang="en-US" dirty="0" smtClean="0">
                <a:latin typeface="Times New Roman" pitchFamily="-104" charset="0"/>
                <a:ea typeface="ＭＳ Ｐゴシック" pitchFamily="-104" charset="-128"/>
              </a:rPr>
              <a:t>One unit of restriction </a:t>
            </a:r>
            <a:r>
              <a:rPr lang="en-US" dirty="0" err="1" smtClean="0">
                <a:latin typeface="Times New Roman" pitchFamily="-104" charset="0"/>
                <a:ea typeface="ＭＳ Ｐゴシック" pitchFamily="-104" charset="-128"/>
              </a:rPr>
              <a:t>endonuclease</a:t>
            </a:r>
            <a:r>
              <a:rPr lang="en-US" dirty="0" smtClean="0">
                <a:latin typeface="Times New Roman" pitchFamily="-104" charset="0"/>
                <a:ea typeface="ＭＳ Ｐゴシック" pitchFamily="-104" charset="-128"/>
              </a:rPr>
              <a:t> is defined as the amount of enzyme required to digest one microgram of the appropriate substrate DNA completely in 60 minutes in 50 </a:t>
            </a:r>
            <a:r>
              <a:rPr lang="en-US" dirty="0" err="1" smtClean="0">
                <a:latin typeface="Times New Roman" pitchFamily="-104" charset="0"/>
                <a:ea typeface="ＭＳ Ｐゴシック" pitchFamily="-104" charset="-128"/>
              </a:rPr>
              <a:t>ul</a:t>
            </a:r>
            <a:r>
              <a:rPr lang="en-US" dirty="0" smtClean="0">
                <a:latin typeface="Times New Roman" pitchFamily="-104" charset="0"/>
                <a:ea typeface="ＭＳ Ｐゴシック" pitchFamily="-104" charset="-128"/>
              </a:rPr>
              <a:t> reaction under the conditions specified for that enzyme. </a:t>
            </a:r>
          </a:p>
          <a:p>
            <a:pPr algn="just" rtl="0" eaLnBrk="1" hangingPunct="1"/>
            <a:endParaRPr lang="en-US" dirty="0" smtClean="0">
              <a:latin typeface="Times New Roman" pitchFamily="-104" charset="0"/>
              <a:ea typeface="ＭＳ Ｐゴシック" pitchFamily="-104" charset="-128"/>
            </a:endParaRPr>
          </a:p>
          <a:p>
            <a:pPr algn="just" rtl="0" eaLnBrk="1" hangingPunct="1"/>
            <a:endParaRPr lang="en-US" dirty="0" smtClean="0">
              <a:latin typeface="Times New Roman" pitchFamily="-104" charset="0"/>
              <a:ea typeface="ＭＳ Ｐゴシック" pitchFamily="-104"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868362"/>
          </a:xfrm>
        </p:spPr>
        <p:txBody>
          <a:bodyPr rtlCol="1">
            <a:normAutofit/>
          </a:bodyPr>
          <a:lstStyle/>
          <a:p>
            <a:pPr eaLnBrk="1" fontAlgn="auto" hangingPunct="1">
              <a:spcAft>
                <a:spcPts val="0"/>
              </a:spcAft>
              <a:defRPr/>
            </a:pPr>
            <a:r>
              <a:rPr lang="en-US" sz="3600" b="1" i="1" dirty="0" smtClean="0">
                <a:latin typeface="Times New Roman" pitchFamily="18" charset="0"/>
                <a:ea typeface="+mn-ea"/>
                <a:cs typeface="+mn-cs"/>
              </a:rPr>
              <a:t>Set up of a restriction enzyme reaction </a:t>
            </a:r>
          </a:p>
        </p:txBody>
      </p:sp>
      <p:sp>
        <p:nvSpPr>
          <p:cNvPr id="40962" name="Rectangle 3"/>
          <p:cNvSpPr>
            <a:spLocks noGrp="1" noChangeArrowheads="1"/>
          </p:cNvSpPr>
          <p:nvPr>
            <p:ph idx="1"/>
          </p:nvPr>
        </p:nvSpPr>
        <p:spPr>
          <a:xfrm>
            <a:off x="457200" y="1214439"/>
            <a:ext cx="8229600" cy="2000248"/>
          </a:xfrm>
        </p:spPr>
        <p:txBody>
          <a:bodyPr>
            <a:normAutofit/>
          </a:bodyPr>
          <a:lstStyle/>
          <a:p>
            <a:pPr algn="just" rtl="0" eaLnBrk="1" hangingPunct="1"/>
            <a:r>
              <a:rPr lang="en-US" sz="2000" dirty="0" smtClean="0">
                <a:latin typeface="Times New Roman" pitchFamily="-104" charset="0"/>
                <a:ea typeface="ＭＳ Ｐゴシック" pitchFamily="-104" charset="-128"/>
              </a:rPr>
              <a:t>A RE reaction contains the DNA to be analyzed,</a:t>
            </a:r>
          </a:p>
          <a:p>
            <a:pPr algn="just" rtl="0" eaLnBrk="1" hangingPunct="1"/>
            <a:r>
              <a:rPr lang="en-US" sz="2000" dirty="0" smtClean="0">
                <a:latin typeface="Times New Roman" pitchFamily="-104" charset="0"/>
                <a:ea typeface="ＭＳ Ｐゴシック" pitchFamily="-104" charset="-128"/>
              </a:rPr>
              <a:t>A restriction enzyme, </a:t>
            </a:r>
          </a:p>
          <a:p>
            <a:pPr algn="just" rtl="0" eaLnBrk="1" hangingPunct="1"/>
            <a:r>
              <a:rPr lang="en-US" sz="2000" dirty="0" smtClean="0">
                <a:latin typeface="Times New Roman" pitchFamily="-104" charset="0"/>
                <a:ea typeface="ＭＳ Ｐゴシック" pitchFamily="-104" charset="-128"/>
              </a:rPr>
              <a:t>A restriction enzyme buffer mix. </a:t>
            </a:r>
          </a:p>
          <a:p>
            <a:pPr lvl="1" algn="just" rtl="0" eaLnBrk="1" hangingPunct="1"/>
            <a:r>
              <a:rPr lang="en-US" sz="2000" dirty="0" smtClean="0">
                <a:latin typeface="Times New Roman" pitchFamily="-104" charset="0"/>
              </a:rPr>
              <a:t>contains a buffering agent to maintain constant pH, </a:t>
            </a:r>
          </a:p>
          <a:p>
            <a:pPr lvl="1" algn="just" rtl="0" eaLnBrk="1" hangingPunct="1"/>
            <a:r>
              <a:rPr lang="en-US" sz="2000" dirty="0" smtClean="0">
                <a:latin typeface="Times New Roman" pitchFamily="-104" charset="0"/>
              </a:rPr>
              <a:t>and Mg</a:t>
            </a:r>
            <a:r>
              <a:rPr lang="en-US" sz="2000" baseline="30000" dirty="0" smtClean="0">
                <a:latin typeface="Times New Roman" pitchFamily="-104" charset="0"/>
              </a:rPr>
              <a:t>++</a:t>
            </a:r>
            <a:r>
              <a:rPr lang="en-US" sz="2000" dirty="0" smtClean="0">
                <a:latin typeface="Times New Roman" pitchFamily="-104" charset="0"/>
              </a:rPr>
              <a:t> (from MgCl</a:t>
            </a:r>
            <a:r>
              <a:rPr lang="en-US" sz="2000" baseline="-25000" dirty="0" smtClean="0">
                <a:latin typeface="Times New Roman" pitchFamily="-104" charset="0"/>
              </a:rPr>
              <a:t>2</a:t>
            </a:r>
            <a:r>
              <a:rPr lang="en-US" sz="2000" dirty="0" smtClean="0">
                <a:latin typeface="Times New Roman" pitchFamily="-104" charset="0"/>
              </a:rPr>
              <a:t>) as a necessary cofactor for enzyme activity.</a:t>
            </a:r>
          </a:p>
        </p:txBody>
      </p:sp>
      <p:pic>
        <p:nvPicPr>
          <p:cNvPr id="4" name="Picture 1"/>
          <p:cNvPicPr>
            <a:picLocks noChangeAspect="1"/>
          </p:cNvPicPr>
          <p:nvPr/>
        </p:nvPicPr>
        <p:blipFill>
          <a:blip r:embed="rId2" cstate="print"/>
          <a:srcRect/>
          <a:stretch>
            <a:fillRect/>
          </a:stretch>
        </p:blipFill>
        <p:spPr bwMode="auto">
          <a:xfrm>
            <a:off x="857224" y="3357562"/>
            <a:ext cx="3000396" cy="3500438"/>
          </a:xfrm>
          <a:prstGeom prst="rect">
            <a:avLst/>
          </a:prstGeom>
          <a:noFill/>
          <a:ln w="9525">
            <a:noFill/>
            <a:miter lim="800000"/>
            <a:headEnd/>
            <a:tailEnd/>
          </a:ln>
        </p:spPr>
      </p:pic>
      <p:pic>
        <p:nvPicPr>
          <p:cNvPr id="5" name="Picture 2" descr="Agarose gel electrophoresis of genomic DNA from variuos sources purified with Genomic DNA Purification kit"/>
          <p:cNvPicPr>
            <a:picLocks noChangeAspect="1" noChangeArrowheads="1"/>
          </p:cNvPicPr>
          <p:nvPr/>
        </p:nvPicPr>
        <p:blipFill>
          <a:blip r:embed="rId3" cstate="print"/>
          <a:srcRect r="38889"/>
          <a:stretch>
            <a:fillRect/>
          </a:stretch>
        </p:blipFill>
        <p:spPr bwMode="auto">
          <a:xfrm>
            <a:off x="4929190" y="3786190"/>
            <a:ext cx="3143272" cy="2131755"/>
          </a:xfrm>
          <a:prstGeom prst="rect">
            <a:avLst/>
          </a:prstGeom>
          <a:noFill/>
          <a:ln w="9525">
            <a:noFill/>
            <a:miter lim="800000"/>
            <a:headEnd/>
            <a:tailEnd/>
          </a:ln>
        </p:spPr>
      </p:pic>
      <p:sp>
        <p:nvSpPr>
          <p:cNvPr id="6" name="Text Box 4"/>
          <p:cNvSpPr txBox="1">
            <a:spLocks noChangeArrowheads="1"/>
          </p:cNvSpPr>
          <p:nvPr/>
        </p:nvSpPr>
        <p:spPr bwMode="auto">
          <a:xfrm>
            <a:off x="3857620" y="6001756"/>
            <a:ext cx="5286380" cy="784830"/>
          </a:xfrm>
          <a:prstGeom prst="rect">
            <a:avLst/>
          </a:prstGeom>
          <a:noFill/>
          <a:ln w="9525">
            <a:noFill/>
            <a:miter lim="800000"/>
            <a:headEnd/>
            <a:tailEnd/>
          </a:ln>
        </p:spPr>
        <p:txBody>
          <a:bodyPr wrap="square">
            <a:spAutoFit/>
          </a:bodyPr>
          <a:lstStyle/>
          <a:p>
            <a:pPr marL="342900" indent="-342900" algn="ctr" eaLnBrk="0" hangingPunct="0">
              <a:spcBef>
                <a:spcPct val="50000"/>
              </a:spcBef>
            </a:pPr>
            <a:r>
              <a:rPr lang="en-US" dirty="0">
                <a:latin typeface="Times New Roman" pitchFamily="-104" charset="0"/>
              </a:rPr>
              <a:t>Odd numbered lanes contain undigested genomic DNA</a:t>
            </a:r>
          </a:p>
          <a:p>
            <a:pPr marL="342900" indent="-342900" algn="ctr" eaLnBrk="0" hangingPunct="0">
              <a:spcBef>
                <a:spcPct val="50000"/>
              </a:spcBef>
            </a:pPr>
            <a:r>
              <a:rPr lang="en-US" dirty="0">
                <a:latin typeface="Times New Roman" pitchFamily="-104" charset="0"/>
              </a:rPr>
              <a:t>Even numbered lanes contain digested genomic DN</a:t>
            </a:r>
            <a:r>
              <a:rPr lang="en-US" dirty="0">
                <a:latin typeface="Calibri" pitchFamily="-104" charset="0"/>
              </a:rPr>
              <a:t>A</a:t>
            </a:r>
          </a:p>
        </p:txBody>
      </p:sp>
      <p:sp>
        <p:nvSpPr>
          <p:cNvPr id="7" name="TextBox 6"/>
          <p:cNvSpPr txBox="1"/>
          <p:nvPr/>
        </p:nvSpPr>
        <p:spPr>
          <a:xfrm>
            <a:off x="5500694" y="3357562"/>
            <a:ext cx="2072490" cy="369332"/>
          </a:xfrm>
          <a:prstGeom prst="rect">
            <a:avLst/>
          </a:prstGeom>
          <a:noFill/>
        </p:spPr>
        <p:txBody>
          <a:bodyPr wrap="none" rtlCol="0">
            <a:spAutoFit/>
          </a:bodyPr>
          <a:lstStyle/>
          <a:p>
            <a:r>
              <a:rPr lang="en-US" b="1" dirty="0" smtClean="0"/>
              <a:t>Plant Genomic DNA</a:t>
            </a:r>
            <a:endParaRPr lang="en-IN"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571480"/>
            <a:ext cx="7920880" cy="5909310"/>
          </a:xfrm>
          <a:prstGeom prst="rect">
            <a:avLst/>
          </a:prstGeom>
        </p:spPr>
        <p:txBody>
          <a:bodyPr wrap="square">
            <a:spAutoFit/>
          </a:bodyPr>
          <a:lstStyle/>
          <a:p>
            <a:pPr algn="ctr"/>
            <a:r>
              <a:rPr lang="en-IN" sz="2000" b="1" dirty="0"/>
              <a:t>Factors that affect Restriction Enzyme Activity</a:t>
            </a:r>
          </a:p>
          <a:p>
            <a:endParaRPr lang="en-IN" dirty="0" smtClean="0"/>
          </a:p>
          <a:p>
            <a:r>
              <a:rPr lang="en-IN" dirty="0" smtClean="0"/>
              <a:t>The </a:t>
            </a:r>
            <a:r>
              <a:rPr lang="en-IN" dirty="0"/>
              <a:t>digestion activity of restriction enzymes depends on the following factors:</a:t>
            </a:r>
          </a:p>
          <a:p>
            <a:r>
              <a:rPr lang="en-IN" b="1" dirty="0"/>
              <a:t>Temperature:</a:t>
            </a:r>
            <a:r>
              <a:rPr lang="en-IN" dirty="0"/>
              <a:t> Most </a:t>
            </a:r>
            <a:r>
              <a:rPr lang="en-IN" dirty="0" err="1"/>
              <a:t>endonucleases</a:t>
            </a:r>
            <a:r>
              <a:rPr lang="en-IN" dirty="0"/>
              <a:t> digest the target DNA at 37°C with few exceptions. Some work at lower temperatures (~25°C, </a:t>
            </a:r>
            <a:r>
              <a:rPr lang="en-IN" i="1" dirty="0" err="1"/>
              <a:t>Sma</a:t>
            </a:r>
            <a:r>
              <a:rPr lang="en-IN" dirty="0"/>
              <a:t> 1) while </a:t>
            </a:r>
            <a:r>
              <a:rPr lang="en-IN" i="1" dirty="0" err="1"/>
              <a:t>Taq</a:t>
            </a:r>
            <a:r>
              <a:rPr lang="en-IN" dirty="0"/>
              <a:t> I works at 65°C.</a:t>
            </a:r>
          </a:p>
          <a:p>
            <a:endParaRPr lang="en-IN" b="1" dirty="0" smtClean="0"/>
          </a:p>
          <a:p>
            <a:r>
              <a:rPr lang="en-IN" b="1" dirty="0" smtClean="0"/>
              <a:t>Cofactors</a:t>
            </a:r>
            <a:r>
              <a:rPr lang="en-IN" b="1" dirty="0"/>
              <a:t>:</a:t>
            </a:r>
            <a:r>
              <a:rPr lang="en-IN" dirty="0"/>
              <a:t> Restriction </a:t>
            </a:r>
            <a:r>
              <a:rPr lang="en-IN" dirty="0" err="1"/>
              <a:t>endonucleases</a:t>
            </a:r>
            <a:r>
              <a:rPr lang="en-IN" dirty="0"/>
              <a:t> require certain cofactors or combination of cofactors to digest at the recognition site. All enzymes require Mg</a:t>
            </a:r>
            <a:r>
              <a:rPr lang="en-IN" baseline="30000" dirty="0"/>
              <a:t>2+ </a:t>
            </a:r>
            <a:r>
              <a:rPr lang="en-IN" dirty="0"/>
              <a:t>as a cofactor for the </a:t>
            </a:r>
            <a:r>
              <a:rPr lang="en-IN" dirty="0" err="1"/>
              <a:t>endonuclease</a:t>
            </a:r>
            <a:r>
              <a:rPr lang="en-IN" dirty="0"/>
              <a:t> activity. In R-M systems with separate proteins having the restriction and </a:t>
            </a:r>
            <a:r>
              <a:rPr lang="en-IN" dirty="0" err="1"/>
              <a:t>methylation</a:t>
            </a:r>
            <a:r>
              <a:rPr lang="en-IN" dirty="0"/>
              <a:t> activities, S-</a:t>
            </a:r>
            <a:r>
              <a:rPr lang="en-IN" dirty="0" err="1"/>
              <a:t>adenosylmethionine</a:t>
            </a:r>
            <a:r>
              <a:rPr lang="en-IN" dirty="0"/>
              <a:t> (SAM) and ATP are required for </a:t>
            </a:r>
            <a:r>
              <a:rPr lang="en-IN" dirty="0" err="1"/>
              <a:t>methylation</a:t>
            </a:r>
            <a:r>
              <a:rPr lang="en-IN" dirty="0"/>
              <a:t> activity.</a:t>
            </a:r>
          </a:p>
          <a:p>
            <a:endParaRPr lang="en-IN" b="1" dirty="0" smtClean="0"/>
          </a:p>
          <a:p>
            <a:r>
              <a:rPr lang="en-IN" b="1" dirty="0" smtClean="0"/>
              <a:t>Ionic </a:t>
            </a:r>
            <a:r>
              <a:rPr lang="en-IN" b="1" dirty="0"/>
              <a:t>Conditions:</a:t>
            </a:r>
            <a:r>
              <a:rPr lang="en-IN" dirty="0"/>
              <a:t> As mentioned previously, Mg</a:t>
            </a:r>
            <a:r>
              <a:rPr lang="en-IN" baseline="30000" dirty="0"/>
              <a:t>2+ </a:t>
            </a:r>
            <a:r>
              <a:rPr lang="en-IN" dirty="0"/>
              <a:t>is required for all </a:t>
            </a:r>
            <a:r>
              <a:rPr lang="en-IN" dirty="0" err="1"/>
              <a:t>endonucleases</a:t>
            </a:r>
            <a:r>
              <a:rPr lang="en-IN" dirty="0"/>
              <a:t> but some enzymes also require ions such as Na</a:t>
            </a:r>
            <a:r>
              <a:rPr lang="en-IN" baseline="30000" dirty="0"/>
              <a:t>+</a:t>
            </a:r>
            <a:r>
              <a:rPr lang="en-IN" dirty="0"/>
              <a:t> and K</a:t>
            </a:r>
            <a:r>
              <a:rPr lang="en-IN" baseline="30000" dirty="0"/>
              <a:t>+</a:t>
            </a:r>
            <a:r>
              <a:rPr lang="en-IN" dirty="0"/>
              <a:t>.</a:t>
            </a:r>
          </a:p>
          <a:p>
            <a:endParaRPr lang="en-IN" b="1" dirty="0" smtClean="0"/>
          </a:p>
          <a:p>
            <a:r>
              <a:rPr lang="en-IN" b="1" dirty="0" smtClean="0"/>
              <a:t>Buffer </a:t>
            </a:r>
            <a:r>
              <a:rPr lang="en-IN" b="1" dirty="0"/>
              <a:t>systems:</a:t>
            </a:r>
            <a:r>
              <a:rPr lang="en-IN" dirty="0"/>
              <a:t> Most restriction enzymes are active in the pH range of 7.0–8.0. </a:t>
            </a:r>
            <a:r>
              <a:rPr lang="en-IN" dirty="0" err="1"/>
              <a:t>Tris-HCl</a:t>
            </a:r>
            <a:r>
              <a:rPr lang="en-IN" dirty="0"/>
              <a:t>, </a:t>
            </a:r>
            <a:r>
              <a:rPr lang="en-IN" dirty="0" smtClean="0"/>
              <a:t>is </a:t>
            </a:r>
            <a:r>
              <a:rPr lang="en-IN" dirty="0"/>
              <a:t>the most commonly used buffer.</a:t>
            </a:r>
          </a:p>
          <a:p>
            <a:endParaRPr lang="en-IN" b="1" dirty="0" smtClean="0"/>
          </a:p>
          <a:p>
            <a:r>
              <a:rPr lang="en-IN" b="1" dirty="0" err="1" smtClean="0"/>
              <a:t>Methylation</a:t>
            </a:r>
            <a:r>
              <a:rPr lang="en-IN" b="1" dirty="0" smtClean="0"/>
              <a:t> </a:t>
            </a:r>
            <a:r>
              <a:rPr lang="en-IN" b="1" dirty="0"/>
              <a:t>status of DNA:</a:t>
            </a:r>
            <a:r>
              <a:rPr lang="en-IN" dirty="0"/>
              <a:t> </a:t>
            </a:r>
            <a:r>
              <a:rPr lang="en-IN" dirty="0" err="1"/>
              <a:t>Methylation</a:t>
            </a:r>
            <a:r>
              <a:rPr lang="en-IN" dirty="0"/>
              <a:t> of adenine or </a:t>
            </a:r>
            <a:r>
              <a:rPr lang="en-IN" dirty="0" err="1"/>
              <a:t>cytidine</a:t>
            </a:r>
            <a:r>
              <a:rPr lang="en-IN" dirty="0"/>
              <a:t> residues affects the digestion of DNA.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357166"/>
            <a:ext cx="8429684" cy="2031325"/>
          </a:xfrm>
          <a:prstGeom prst="rect">
            <a:avLst/>
          </a:prstGeom>
        </p:spPr>
        <p:txBody>
          <a:bodyPr wrap="square">
            <a:spAutoFit/>
          </a:bodyPr>
          <a:lstStyle/>
          <a:p>
            <a:pPr algn="just"/>
            <a:r>
              <a:rPr lang="en-IN" b="1" dirty="0" err="1"/>
              <a:t>Methylation</a:t>
            </a:r>
            <a:r>
              <a:rPr lang="en-IN" b="1" dirty="0"/>
              <a:t> of DNA </a:t>
            </a:r>
            <a:r>
              <a:rPr lang="en-IN" b="1" dirty="0" smtClean="0"/>
              <a:t>Strands</a:t>
            </a:r>
          </a:p>
          <a:p>
            <a:pPr algn="just"/>
            <a:endParaRPr lang="en-IN" b="1" dirty="0"/>
          </a:p>
          <a:p>
            <a:pPr algn="just"/>
            <a:r>
              <a:rPr lang="en-IN" dirty="0" err="1"/>
              <a:t>Methylation</a:t>
            </a:r>
            <a:r>
              <a:rPr lang="en-IN" dirty="0"/>
              <a:t> of DNA is a major factor that affects the specificity of restriction </a:t>
            </a:r>
            <a:r>
              <a:rPr lang="en-IN" dirty="0" err="1"/>
              <a:t>endonucleases</a:t>
            </a:r>
            <a:r>
              <a:rPr lang="en-IN" dirty="0"/>
              <a:t>. DNA isolated from strains of bacteria expressing </a:t>
            </a:r>
            <a:r>
              <a:rPr lang="en-IN" dirty="0" err="1"/>
              <a:t>methylases</a:t>
            </a:r>
            <a:r>
              <a:rPr lang="en-IN" dirty="0"/>
              <a:t> such as Dam or </a:t>
            </a:r>
            <a:r>
              <a:rPr lang="en-IN" dirty="0" err="1"/>
              <a:t>Dcm</a:t>
            </a:r>
            <a:r>
              <a:rPr lang="en-IN" dirty="0"/>
              <a:t> may be resistant to cleavage by </a:t>
            </a:r>
            <a:r>
              <a:rPr lang="en-IN" dirty="0" err="1"/>
              <a:t>endonucleases</a:t>
            </a:r>
            <a:r>
              <a:rPr lang="en-IN" dirty="0"/>
              <a:t> as the recognition sites are </a:t>
            </a:r>
            <a:r>
              <a:rPr lang="en-IN" dirty="0" err="1"/>
              <a:t>methylated</a:t>
            </a:r>
            <a:r>
              <a:rPr lang="en-IN" dirty="0"/>
              <a:t>. Plasmid DNA isolated from </a:t>
            </a:r>
            <a:r>
              <a:rPr lang="en-IN" i="1" dirty="0"/>
              <a:t>E. coli</a:t>
            </a:r>
            <a:r>
              <a:rPr lang="en-IN" dirty="0"/>
              <a:t> expressing Dam is </a:t>
            </a:r>
            <a:r>
              <a:rPr lang="en-IN" dirty="0" err="1"/>
              <a:t>methylated</a:t>
            </a:r>
            <a:r>
              <a:rPr lang="en-IN" dirty="0"/>
              <a:t> at the GATC sites making it resistant to cleavage by </a:t>
            </a:r>
            <a:r>
              <a:rPr lang="en-IN" i="1" dirty="0" err="1"/>
              <a:t>Mbo</a:t>
            </a:r>
            <a:r>
              <a:rPr lang="en-IN" dirty="0"/>
              <a:t> I. </a:t>
            </a:r>
          </a:p>
        </p:txBody>
      </p:sp>
      <p:sp>
        <p:nvSpPr>
          <p:cNvPr id="3" name="Rectangle 2"/>
          <p:cNvSpPr/>
          <p:nvPr/>
        </p:nvSpPr>
        <p:spPr>
          <a:xfrm>
            <a:off x="571472" y="3000372"/>
            <a:ext cx="8072494" cy="2585323"/>
          </a:xfrm>
          <a:prstGeom prst="rect">
            <a:avLst/>
          </a:prstGeom>
        </p:spPr>
        <p:txBody>
          <a:bodyPr wrap="square">
            <a:spAutoFit/>
          </a:bodyPr>
          <a:lstStyle/>
          <a:p>
            <a:pPr algn="just"/>
            <a:r>
              <a:rPr lang="en-IN" dirty="0" smtClean="0"/>
              <a:t>In some cases, only one out of a pair of </a:t>
            </a:r>
            <a:r>
              <a:rPr lang="en-IN" dirty="0" err="1" smtClean="0"/>
              <a:t>isoschizomers</a:t>
            </a:r>
            <a:r>
              <a:rPr lang="en-IN" dirty="0" smtClean="0"/>
              <a:t> can recognize both the </a:t>
            </a:r>
            <a:r>
              <a:rPr lang="en-IN" dirty="0" err="1" smtClean="0"/>
              <a:t>methylated</a:t>
            </a:r>
            <a:r>
              <a:rPr lang="en-IN" dirty="0" smtClean="0"/>
              <a:t> as well as </a:t>
            </a:r>
            <a:r>
              <a:rPr lang="en-IN" dirty="0" err="1" smtClean="0"/>
              <a:t>unmethylated</a:t>
            </a:r>
            <a:r>
              <a:rPr lang="en-IN" dirty="0" smtClean="0"/>
              <a:t> forms of restriction sites. In contrast, the other restriction enzyme can recognize only the </a:t>
            </a:r>
            <a:r>
              <a:rPr lang="en-IN" dirty="0" err="1" smtClean="0"/>
              <a:t>unmethylated</a:t>
            </a:r>
            <a:r>
              <a:rPr lang="en-IN" dirty="0" smtClean="0"/>
              <a:t> form of the restriction site. This property of some </a:t>
            </a:r>
            <a:r>
              <a:rPr lang="en-IN" dirty="0" err="1" smtClean="0"/>
              <a:t>isoschizomers</a:t>
            </a:r>
            <a:r>
              <a:rPr lang="en-IN" dirty="0" smtClean="0"/>
              <a:t> allows identification of </a:t>
            </a:r>
            <a:r>
              <a:rPr lang="en-IN" dirty="0" err="1" smtClean="0"/>
              <a:t>methylation</a:t>
            </a:r>
            <a:r>
              <a:rPr lang="en-IN" dirty="0" smtClean="0"/>
              <a:t> state of the restriction site. </a:t>
            </a:r>
          </a:p>
          <a:p>
            <a:pPr algn="just"/>
            <a:endParaRPr lang="en-IN" dirty="0" smtClean="0"/>
          </a:p>
          <a:p>
            <a:pPr algn="just"/>
            <a:r>
              <a:rPr lang="en-IN" dirty="0" smtClean="0"/>
              <a:t>For example, the restriction enzymes </a:t>
            </a:r>
            <a:r>
              <a:rPr lang="en-IN" b="1" dirty="0" err="1" smtClean="0"/>
              <a:t>HpaII</a:t>
            </a:r>
            <a:r>
              <a:rPr lang="en-IN" b="1" dirty="0" smtClean="0"/>
              <a:t> and </a:t>
            </a:r>
            <a:r>
              <a:rPr lang="en-IN" b="1" dirty="0" err="1" smtClean="0"/>
              <a:t>MspI</a:t>
            </a:r>
            <a:r>
              <a:rPr lang="en-IN" b="1" dirty="0" smtClean="0"/>
              <a:t> </a:t>
            </a:r>
            <a:r>
              <a:rPr lang="en-IN" dirty="0" smtClean="0"/>
              <a:t>are </a:t>
            </a:r>
            <a:r>
              <a:rPr lang="en-IN" dirty="0" err="1" smtClean="0"/>
              <a:t>isoschizomers</a:t>
            </a:r>
            <a:r>
              <a:rPr lang="en-IN" dirty="0" smtClean="0"/>
              <a:t>, as they both recognize the sequence 5'-CCGG-3' when it is </a:t>
            </a:r>
            <a:r>
              <a:rPr lang="en-IN" dirty="0" err="1" smtClean="0"/>
              <a:t>unmethylated</a:t>
            </a:r>
            <a:r>
              <a:rPr lang="en-IN" dirty="0" smtClean="0"/>
              <a:t>. But when the second C of the sequence is </a:t>
            </a:r>
            <a:r>
              <a:rPr lang="en-IN" dirty="0" err="1" smtClean="0"/>
              <a:t>methylated</a:t>
            </a:r>
            <a:r>
              <a:rPr lang="en-IN" dirty="0" smtClean="0"/>
              <a:t>, only </a:t>
            </a:r>
            <a:r>
              <a:rPr lang="en-IN" dirty="0" err="1" smtClean="0"/>
              <a:t>MspI</a:t>
            </a:r>
            <a:r>
              <a:rPr lang="en-IN" dirty="0" smtClean="0"/>
              <a:t> can recognize it while </a:t>
            </a:r>
            <a:r>
              <a:rPr lang="en-IN" dirty="0" err="1" smtClean="0"/>
              <a:t>HpaII</a:t>
            </a:r>
            <a:r>
              <a:rPr lang="en-IN" dirty="0" smtClean="0"/>
              <a:t> cannot.</a:t>
            </a:r>
          </a:p>
        </p:txBody>
      </p:sp>
      <p:sp>
        <p:nvSpPr>
          <p:cNvPr id="4" name="TextBox 3"/>
          <p:cNvSpPr txBox="1"/>
          <p:nvPr/>
        </p:nvSpPr>
        <p:spPr>
          <a:xfrm>
            <a:off x="1571604" y="2571744"/>
            <a:ext cx="6313651" cy="400110"/>
          </a:xfrm>
          <a:prstGeom prst="rect">
            <a:avLst/>
          </a:prstGeom>
          <a:noFill/>
        </p:spPr>
        <p:txBody>
          <a:bodyPr wrap="none" rtlCol="0">
            <a:spAutoFit/>
          </a:bodyPr>
          <a:lstStyle/>
          <a:p>
            <a:r>
              <a:rPr lang="en-US" sz="2000" b="1" dirty="0" smtClean="0"/>
              <a:t>Use of </a:t>
            </a:r>
            <a:r>
              <a:rPr lang="en-US" sz="2000" b="1" dirty="0" err="1" smtClean="0"/>
              <a:t>Isoschizomers</a:t>
            </a:r>
            <a:r>
              <a:rPr lang="en-US" sz="2000" b="1" dirty="0" smtClean="0"/>
              <a:t> to determine the </a:t>
            </a:r>
            <a:r>
              <a:rPr lang="en-US" sz="2000" b="1" dirty="0" err="1" smtClean="0"/>
              <a:t>methylation</a:t>
            </a:r>
            <a:r>
              <a:rPr lang="en-US" sz="2000" b="1" dirty="0" smtClean="0"/>
              <a:t> status</a:t>
            </a:r>
            <a:endParaRPr lang="en-IN" sz="20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ChangeArrowheads="1"/>
          </p:cNvSpPr>
          <p:nvPr/>
        </p:nvSpPr>
        <p:spPr bwMode="auto">
          <a:xfrm flipH="1">
            <a:off x="0" y="3857628"/>
            <a:ext cx="7572428" cy="209288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Helvetica Neue"/>
                <a:cs typeface="Arial" pitchFamily="34" charset="0"/>
              </a:rPr>
              <a:t>For example, cleavage by </a:t>
            </a:r>
            <a:r>
              <a:rPr kumimoji="0" lang="en-US" sz="1000" b="0" i="0" u="none" strike="noStrike" cap="none" normalizeH="0" baseline="0" dirty="0" err="1" smtClean="0">
                <a:ln>
                  <a:noFill/>
                </a:ln>
                <a:solidFill>
                  <a:srgbClr val="333333"/>
                </a:solidFill>
                <a:effectLst/>
                <a:latin typeface="Helvetica Neue"/>
                <a:cs typeface="Arial" pitchFamily="34" charset="0"/>
              </a:rPr>
              <a:t>XbaI</a:t>
            </a:r>
            <a:r>
              <a:rPr kumimoji="0" lang="en-US" sz="1000" b="0" i="0" u="none" strike="noStrike" cap="none" normalizeH="0" baseline="0" dirty="0" smtClean="0">
                <a:ln>
                  <a:noFill/>
                </a:ln>
                <a:solidFill>
                  <a:srgbClr val="333333"/>
                </a:solidFill>
                <a:effectLst/>
                <a:latin typeface="Helvetica Neue"/>
                <a:cs typeface="Arial" pitchFamily="34" charset="0"/>
              </a:rPr>
              <a:t> may be blocked due to </a:t>
            </a:r>
            <a:r>
              <a:rPr kumimoji="0" lang="en-US" sz="1000" b="0" i="0" u="none" strike="noStrike" cap="none" normalizeH="0" baseline="0" dirty="0" err="1" smtClean="0">
                <a:ln>
                  <a:noFill/>
                </a:ln>
                <a:solidFill>
                  <a:srgbClr val="333333"/>
                </a:solidFill>
                <a:effectLst/>
                <a:latin typeface="Helvetica Neue"/>
                <a:cs typeface="Arial" pitchFamily="34" charset="0"/>
              </a:rPr>
              <a:t>methylation</a:t>
            </a:r>
            <a:r>
              <a:rPr kumimoji="0" lang="en-US" sz="1000" b="0" i="0" u="none" strike="noStrike" cap="none" normalizeH="0" baseline="0" dirty="0" smtClean="0">
                <a:ln>
                  <a:noFill/>
                </a:ln>
                <a:solidFill>
                  <a:srgbClr val="333333"/>
                </a:solidFill>
                <a:effectLst/>
                <a:latin typeface="Helvetica Neue"/>
                <a:cs typeface="Arial" pitchFamily="34" charset="0"/>
              </a:rPr>
              <a:t> if the </a:t>
            </a:r>
            <a:r>
              <a:rPr kumimoji="0" lang="en-US" sz="1000" b="1" i="0" u="none" strike="noStrike" cap="none" normalizeH="0" baseline="0" dirty="0" err="1" smtClean="0">
                <a:ln>
                  <a:noFill/>
                </a:ln>
                <a:solidFill>
                  <a:srgbClr val="333333"/>
                </a:solidFill>
                <a:effectLst/>
                <a:latin typeface="Helvetica Neue"/>
                <a:cs typeface="Arial" pitchFamily="34" charset="0"/>
              </a:rPr>
              <a:t>XbaI's</a:t>
            </a:r>
            <a:r>
              <a:rPr kumimoji="0" lang="en-US" sz="1000" b="1" i="0" u="none" strike="noStrike" cap="none" normalizeH="0" baseline="0" dirty="0" smtClean="0">
                <a:ln>
                  <a:noFill/>
                </a:ln>
                <a:solidFill>
                  <a:srgbClr val="333333"/>
                </a:solidFill>
                <a:effectLst/>
                <a:latin typeface="Helvetica Neue"/>
                <a:cs typeface="Arial" pitchFamily="34" charset="0"/>
              </a:rPr>
              <a:t> recognition site (TCTAGA) </a:t>
            </a:r>
            <a:r>
              <a:rPr kumimoji="0" lang="en-US" sz="1000" b="0" i="0" u="none" strike="noStrike" cap="none" normalizeH="0" baseline="0" dirty="0" smtClean="0">
                <a:ln>
                  <a:noFill/>
                </a:ln>
                <a:solidFill>
                  <a:srgbClr val="333333"/>
                </a:solidFill>
                <a:effectLst/>
                <a:latin typeface="Helvetica Neue"/>
                <a:cs typeface="Arial" pitchFamily="34" charset="0"/>
              </a:rPr>
              <a:t>is preceded by GA or followed by TC. As shown in the figure below, a </a:t>
            </a:r>
            <a:r>
              <a:rPr kumimoji="0" lang="en-US" sz="1000" b="1" i="0" u="none" strike="noStrike" cap="none" normalizeH="0" baseline="0" dirty="0" smtClean="0">
                <a:ln>
                  <a:noFill/>
                </a:ln>
                <a:solidFill>
                  <a:srgbClr val="333333"/>
                </a:solidFill>
                <a:effectLst/>
                <a:latin typeface="Helvetica Neue"/>
                <a:cs typeface="Arial" pitchFamily="34" charset="0"/>
              </a:rPr>
              <a:t>Dam </a:t>
            </a:r>
            <a:r>
              <a:rPr kumimoji="0" lang="en-US" sz="1000" b="1" i="0" u="none" strike="noStrike" cap="none" normalizeH="0" baseline="0" dirty="0" err="1" smtClean="0">
                <a:ln>
                  <a:noFill/>
                </a:ln>
                <a:solidFill>
                  <a:srgbClr val="333333"/>
                </a:solidFill>
                <a:effectLst/>
                <a:latin typeface="Helvetica Neue"/>
                <a:cs typeface="Arial" pitchFamily="34" charset="0"/>
              </a:rPr>
              <a:t>methylase</a:t>
            </a:r>
            <a:r>
              <a:rPr kumimoji="0" lang="en-US" sz="1000" b="1" i="0" u="none" strike="noStrike" cap="none" normalizeH="0" baseline="0" dirty="0" smtClean="0">
                <a:ln>
                  <a:noFill/>
                </a:ln>
                <a:solidFill>
                  <a:srgbClr val="333333"/>
                </a:solidFill>
                <a:effectLst/>
                <a:latin typeface="Helvetica Neue"/>
                <a:cs typeface="Arial" pitchFamily="34" charset="0"/>
              </a:rPr>
              <a:t> recognition site (underlined in red- GATC) </a:t>
            </a:r>
            <a:r>
              <a:rPr kumimoji="0" lang="en-US" sz="1000" b="0" i="0" u="none" strike="noStrike" cap="none" normalizeH="0" baseline="0" dirty="0" smtClean="0">
                <a:ln>
                  <a:noFill/>
                </a:ln>
                <a:solidFill>
                  <a:srgbClr val="333333"/>
                </a:solidFill>
                <a:effectLst/>
                <a:latin typeface="Helvetica Neue"/>
                <a:cs typeface="Arial" pitchFamily="34" charset="0"/>
              </a:rPr>
              <a:t>overlaps with the </a:t>
            </a:r>
            <a:r>
              <a:rPr kumimoji="0" lang="en-US" sz="1000" b="0" i="0" u="none" strike="noStrike" cap="none" normalizeH="0" baseline="0" dirty="0" err="1" smtClean="0">
                <a:ln>
                  <a:noFill/>
                </a:ln>
                <a:solidFill>
                  <a:srgbClr val="333333"/>
                </a:solidFill>
                <a:effectLst/>
                <a:latin typeface="Helvetica Neue"/>
                <a:cs typeface="Arial" pitchFamily="34" charset="0"/>
              </a:rPr>
              <a:t>XbaI</a:t>
            </a:r>
            <a:r>
              <a:rPr kumimoji="0" lang="en-US" sz="1000" b="0" i="0" u="none" strike="noStrike" cap="none" normalizeH="0" baseline="0" dirty="0" smtClean="0">
                <a:ln>
                  <a:noFill/>
                </a:ln>
                <a:solidFill>
                  <a:srgbClr val="333333"/>
                </a:solidFill>
                <a:effectLst/>
                <a:latin typeface="Helvetica Neue"/>
                <a:cs typeface="Arial" pitchFamily="34" charset="0"/>
              </a:rPr>
              <a:t> cut site (depicted as an orange line) because the restriction site is followed by TC. Addition of the methyl group at this site would block the enzyme from cutting the DNA there, although other restriction sites (including other </a:t>
            </a:r>
            <a:r>
              <a:rPr kumimoji="0" lang="en-US" sz="1000" b="0" i="0" u="none" strike="noStrike" cap="none" normalizeH="0" baseline="0" dirty="0" err="1" smtClean="0">
                <a:ln>
                  <a:noFill/>
                </a:ln>
                <a:solidFill>
                  <a:srgbClr val="333333"/>
                </a:solidFill>
                <a:effectLst/>
                <a:latin typeface="Helvetica Neue"/>
                <a:cs typeface="Arial" pitchFamily="34" charset="0"/>
              </a:rPr>
              <a:t>XbaI</a:t>
            </a:r>
            <a:r>
              <a:rPr kumimoji="0" lang="en-US" sz="1000" b="0" i="0" u="none" strike="noStrike" cap="none" normalizeH="0" baseline="0" dirty="0" smtClean="0">
                <a:ln>
                  <a:noFill/>
                </a:ln>
                <a:solidFill>
                  <a:srgbClr val="333333"/>
                </a:solidFill>
                <a:effectLst/>
                <a:latin typeface="Helvetica Neue"/>
                <a:cs typeface="Arial" pitchFamily="34" charset="0"/>
              </a:rPr>
              <a:t> sites not preceded by GA or followed by TC) would be cut as normal. If not taken into account, this blocked site could potentially give you results that would either be difficult to interpret or lead you to conclude your plasmid is not correct!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Helvetica Neue"/>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Helvetica Neue"/>
                <a:cs typeface="Arial" pitchFamily="34" charset="0"/>
              </a:rPr>
              <a:t>Conversely, enzymes such as </a:t>
            </a:r>
            <a:r>
              <a:rPr kumimoji="0" lang="en-US" sz="1000" b="0" i="0" u="none" strike="noStrike" cap="none" normalizeH="0" baseline="0" dirty="0" err="1" smtClean="0">
                <a:ln>
                  <a:noFill/>
                </a:ln>
                <a:solidFill>
                  <a:srgbClr val="333333"/>
                </a:solidFill>
                <a:effectLst/>
                <a:latin typeface="Helvetica Neue"/>
                <a:cs typeface="Arial" pitchFamily="34" charset="0"/>
              </a:rPr>
              <a:t>DpnI</a:t>
            </a:r>
            <a:r>
              <a:rPr kumimoji="0" lang="en-US" sz="1000" b="0" i="0" u="none" strike="noStrike" cap="none" normalizeH="0" baseline="0" dirty="0" smtClean="0">
                <a:ln>
                  <a:noFill/>
                </a:ln>
                <a:solidFill>
                  <a:srgbClr val="333333"/>
                </a:solidFill>
                <a:effectLst/>
                <a:latin typeface="Helvetica Neue"/>
                <a:cs typeface="Arial" pitchFamily="34" charset="0"/>
              </a:rPr>
              <a:t> require </a:t>
            </a:r>
            <a:r>
              <a:rPr kumimoji="0" lang="en-US" sz="1000" b="0" i="0" u="none" strike="noStrike" cap="none" normalizeH="0" baseline="0" dirty="0" err="1" smtClean="0">
                <a:ln>
                  <a:noFill/>
                </a:ln>
                <a:solidFill>
                  <a:srgbClr val="333333"/>
                </a:solidFill>
                <a:effectLst/>
                <a:latin typeface="Helvetica Neue"/>
                <a:cs typeface="Arial" pitchFamily="34" charset="0"/>
              </a:rPr>
              <a:t>methylation</a:t>
            </a:r>
            <a:r>
              <a:rPr kumimoji="0" lang="en-US" sz="1000" b="0" i="0" u="none" strike="noStrike" cap="none" normalizeH="0" baseline="0" dirty="0" smtClean="0">
                <a:ln>
                  <a:noFill/>
                </a:ln>
                <a:solidFill>
                  <a:srgbClr val="333333"/>
                </a:solidFill>
                <a:effectLst/>
                <a:latin typeface="Helvetica Neue"/>
                <a:cs typeface="Arial" pitchFamily="34" charset="0"/>
              </a:rPr>
              <a:t> at their recognition sites in order to efficiently cleave DNA. </a:t>
            </a:r>
            <a:r>
              <a:rPr kumimoji="0" lang="en-US" sz="1000" b="0" i="0" u="none" strike="noStrike" cap="none" normalizeH="0" baseline="0" dirty="0" err="1" smtClean="0">
                <a:ln>
                  <a:noFill/>
                </a:ln>
                <a:solidFill>
                  <a:srgbClr val="333333"/>
                </a:solidFill>
                <a:effectLst/>
                <a:latin typeface="Helvetica Neue"/>
                <a:cs typeface="Arial" pitchFamily="34" charset="0"/>
              </a:rPr>
              <a:t>DpnI</a:t>
            </a:r>
            <a:r>
              <a:rPr kumimoji="0" lang="en-US" sz="1000" b="0" i="0" u="none" strike="noStrike" cap="none" normalizeH="0" baseline="0" dirty="0" smtClean="0">
                <a:ln>
                  <a:noFill/>
                </a:ln>
                <a:solidFill>
                  <a:srgbClr val="333333"/>
                </a:solidFill>
                <a:effectLst/>
                <a:latin typeface="Helvetica Neue"/>
                <a:cs typeface="Arial" pitchFamily="34" charset="0"/>
              </a:rPr>
              <a:t> is often used for site directed mutagenesis. During this process, incorporation of a desired mutation into your plasmid of interest by PCR generates mutated plasmids with no </a:t>
            </a:r>
            <a:r>
              <a:rPr kumimoji="0" lang="en-US" sz="1000" b="0" i="0" u="none" strike="noStrike" cap="none" normalizeH="0" baseline="0" dirty="0" err="1" smtClean="0">
                <a:ln>
                  <a:noFill/>
                </a:ln>
                <a:solidFill>
                  <a:srgbClr val="333333"/>
                </a:solidFill>
                <a:effectLst/>
                <a:latin typeface="Helvetica Neue"/>
                <a:cs typeface="Arial" pitchFamily="34" charset="0"/>
              </a:rPr>
              <a:t>methylation</a:t>
            </a:r>
            <a:r>
              <a:rPr kumimoji="0" lang="en-US" sz="1000" b="0" i="0" u="none" strike="noStrike" cap="none" normalizeH="0" baseline="0" dirty="0" smtClean="0">
                <a:ln>
                  <a:noFill/>
                </a:ln>
                <a:solidFill>
                  <a:srgbClr val="333333"/>
                </a:solidFill>
                <a:effectLst/>
                <a:latin typeface="Helvetica Neue"/>
                <a:cs typeface="Arial" pitchFamily="34" charset="0"/>
              </a:rPr>
              <a:t> (there are no </a:t>
            </a:r>
            <a:r>
              <a:rPr kumimoji="0" lang="en-US" sz="1000" b="0" i="0" u="none" strike="noStrike" cap="none" normalizeH="0" baseline="0" dirty="0" err="1" smtClean="0">
                <a:ln>
                  <a:noFill/>
                </a:ln>
                <a:solidFill>
                  <a:srgbClr val="333333"/>
                </a:solidFill>
                <a:effectLst/>
                <a:latin typeface="Helvetica Neue"/>
                <a:cs typeface="Arial" pitchFamily="34" charset="0"/>
              </a:rPr>
              <a:t>methyltransferases</a:t>
            </a:r>
            <a:r>
              <a:rPr kumimoji="0" lang="en-US" sz="1000" b="0" i="0" u="none" strike="noStrike" cap="none" normalizeH="0" baseline="0" dirty="0" smtClean="0">
                <a:ln>
                  <a:noFill/>
                </a:ln>
                <a:solidFill>
                  <a:srgbClr val="333333"/>
                </a:solidFill>
                <a:effectLst/>
                <a:latin typeface="Helvetica Neue"/>
                <a:cs typeface="Arial" pitchFamily="34" charset="0"/>
              </a:rPr>
              <a:t> in the PCR reaction). The template plasmid, on the other hand, should be derived from a </a:t>
            </a:r>
            <a:r>
              <a:rPr kumimoji="0" lang="en-US" sz="1000" b="0" i="1" u="none" strike="noStrike" cap="none" normalizeH="0" baseline="0" dirty="0" smtClean="0">
                <a:ln>
                  <a:noFill/>
                </a:ln>
                <a:solidFill>
                  <a:srgbClr val="333333"/>
                </a:solidFill>
                <a:effectLst/>
                <a:latin typeface="Helvetica Neue"/>
                <a:cs typeface="Arial" pitchFamily="34" charset="0"/>
              </a:rPr>
              <a:t>dam+</a:t>
            </a:r>
            <a:r>
              <a:rPr kumimoji="0" lang="en-US" sz="1000" b="0" i="0" u="none" strike="noStrike" cap="none" normalizeH="0" baseline="0" dirty="0" smtClean="0">
                <a:ln>
                  <a:noFill/>
                </a:ln>
                <a:solidFill>
                  <a:srgbClr val="333333"/>
                </a:solidFill>
                <a:effectLst/>
                <a:latin typeface="Helvetica Neue"/>
                <a:cs typeface="Arial" pitchFamily="34" charset="0"/>
              </a:rPr>
              <a:t> </a:t>
            </a:r>
            <a:r>
              <a:rPr kumimoji="0" lang="en-US" sz="1000" b="0" i="1" u="none" strike="noStrike" cap="none" normalizeH="0" baseline="0" dirty="0" smtClean="0">
                <a:ln>
                  <a:noFill/>
                </a:ln>
                <a:solidFill>
                  <a:srgbClr val="333333"/>
                </a:solidFill>
                <a:effectLst/>
                <a:latin typeface="Helvetica Neue"/>
                <a:cs typeface="Arial" pitchFamily="34" charset="0"/>
              </a:rPr>
              <a:t>E. coli </a:t>
            </a:r>
            <a:r>
              <a:rPr kumimoji="0" lang="en-US" sz="1000" b="0" i="0" u="none" strike="noStrike" cap="none" normalizeH="0" baseline="0" dirty="0" smtClean="0">
                <a:ln>
                  <a:noFill/>
                </a:ln>
                <a:solidFill>
                  <a:srgbClr val="333333"/>
                </a:solidFill>
                <a:effectLst/>
                <a:latin typeface="Helvetica Neue"/>
                <a:cs typeface="Arial" pitchFamily="34" charset="0"/>
              </a:rPr>
              <a:t>strain and will therefore have </a:t>
            </a:r>
            <a:r>
              <a:rPr kumimoji="0" lang="en-US" sz="1000" b="0" i="0" u="none" strike="noStrike" cap="none" normalizeH="0" baseline="0" dirty="0" err="1" smtClean="0">
                <a:ln>
                  <a:noFill/>
                </a:ln>
                <a:solidFill>
                  <a:srgbClr val="333333"/>
                </a:solidFill>
                <a:effectLst/>
                <a:latin typeface="Helvetica Neue"/>
                <a:cs typeface="Arial" pitchFamily="34" charset="0"/>
              </a:rPr>
              <a:t>methylated</a:t>
            </a:r>
            <a:r>
              <a:rPr kumimoji="0" lang="en-US" sz="1000" b="0" i="0" u="none" strike="noStrike" cap="none" normalizeH="0" baseline="0" dirty="0" smtClean="0">
                <a:ln>
                  <a:noFill/>
                </a:ln>
                <a:solidFill>
                  <a:srgbClr val="333333"/>
                </a:solidFill>
                <a:effectLst/>
                <a:latin typeface="Helvetica Neue"/>
                <a:cs typeface="Arial" pitchFamily="34" charset="0"/>
              </a:rPr>
              <a:t> adenines in any GATC sequences found in the plasmid. When the PCR products are digested with </a:t>
            </a:r>
            <a:r>
              <a:rPr kumimoji="0" lang="en-US" sz="1000" b="0" i="0" u="none" strike="noStrike" cap="none" normalizeH="0" baseline="0" dirty="0" err="1" smtClean="0">
                <a:ln>
                  <a:noFill/>
                </a:ln>
                <a:solidFill>
                  <a:srgbClr val="333333"/>
                </a:solidFill>
                <a:effectLst/>
                <a:latin typeface="Helvetica Neue"/>
                <a:cs typeface="Arial" pitchFamily="34" charset="0"/>
              </a:rPr>
              <a:t>DpnI</a:t>
            </a:r>
            <a:r>
              <a:rPr kumimoji="0" lang="en-US" sz="1000" b="0" i="0" u="none" strike="noStrike" cap="none" normalizeH="0" baseline="0" dirty="0" smtClean="0">
                <a:ln>
                  <a:noFill/>
                </a:ln>
                <a:solidFill>
                  <a:srgbClr val="333333"/>
                </a:solidFill>
                <a:effectLst/>
                <a:latin typeface="Helvetica Neue"/>
                <a:cs typeface="Arial" pitchFamily="34" charset="0"/>
              </a:rPr>
              <a:t>, only the non-mutated and </a:t>
            </a:r>
            <a:r>
              <a:rPr kumimoji="0" lang="en-US" sz="1000" b="0" i="0" u="none" strike="noStrike" cap="none" normalizeH="0" baseline="0" dirty="0" err="1" smtClean="0">
                <a:ln>
                  <a:noFill/>
                </a:ln>
                <a:solidFill>
                  <a:srgbClr val="333333"/>
                </a:solidFill>
                <a:effectLst/>
                <a:latin typeface="Helvetica Neue"/>
                <a:cs typeface="Arial" pitchFamily="34" charset="0"/>
              </a:rPr>
              <a:t>methylated</a:t>
            </a:r>
            <a:r>
              <a:rPr kumimoji="0" lang="en-US" sz="1000" b="0" i="0" u="none" strike="noStrike" cap="none" normalizeH="0" baseline="0" dirty="0" smtClean="0">
                <a:ln>
                  <a:noFill/>
                </a:ln>
                <a:solidFill>
                  <a:srgbClr val="333333"/>
                </a:solidFill>
                <a:effectLst/>
                <a:latin typeface="Helvetica Neue"/>
                <a:cs typeface="Arial" pitchFamily="34" charset="0"/>
              </a:rPr>
              <a:t> template is destroyed leaving behind a pool of mutated plasmids which can later be </a:t>
            </a:r>
            <a:r>
              <a:rPr kumimoji="0" lang="en-US" sz="1000" b="0" i="0" u="none" strike="noStrike" cap="none" normalizeH="0" baseline="0" dirty="0" smtClean="0">
                <a:ln>
                  <a:noFill/>
                </a:ln>
                <a:solidFill>
                  <a:srgbClr val="0483C8"/>
                </a:solidFill>
                <a:effectLst/>
                <a:latin typeface="Helvetica Neue"/>
                <a:cs typeface="Arial" pitchFamily="34" charset="0"/>
                <a:hlinkClick r:id="rId3"/>
              </a:rPr>
              <a:t>verified by Sanger sequencing</a:t>
            </a:r>
            <a:r>
              <a:rPr kumimoji="0" lang="en-US" sz="1000" b="0" i="0" u="none" strike="noStrike" cap="none" normalizeH="0" baseline="0" dirty="0" smtClean="0">
                <a:ln>
                  <a:noFill/>
                </a:ln>
                <a:solidFill>
                  <a:srgbClr val="333333"/>
                </a:solidFill>
                <a:effectLst/>
                <a:latin typeface="Helvetica Neue"/>
                <a:cs typeface="Arial" pitchFamily="34" charset="0"/>
              </a:rPr>
              <a:t>.</a:t>
            </a:r>
            <a:endParaRPr kumimoji="0" lang="en-US" sz="16600" b="0" i="0" u="none" strike="noStrike" cap="none" normalizeH="0" baseline="0" dirty="0" smtClean="0">
              <a:ln>
                <a:noFill/>
              </a:ln>
              <a:solidFill>
                <a:srgbClr val="333333"/>
              </a:solidFill>
              <a:effectLst/>
              <a:latin typeface="Helvetica Neue"/>
              <a:cs typeface="Arial" pitchFamily="34" charset="0"/>
            </a:endParaRPr>
          </a:p>
        </p:txBody>
      </p:sp>
      <p:pic>
        <p:nvPicPr>
          <p:cNvPr id="70658" name="Picture 2" descr="Plasmid sequence with restriction and methylation sites"/>
          <p:cNvPicPr>
            <a:picLocks noChangeAspect="1" noChangeArrowheads="1"/>
          </p:cNvPicPr>
          <p:nvPr/>
        </p:nvPicPr>
        <p:blipFill>
          <a:blip r:embed="rId4"/>
          <a:srcRect/>
          <a:stretch>
            <a:fillRect/>
          </a:stretch>
        </p:blipFill>
        <p:spPr bwMode="auto">
          <a:xfrm>
            <a:off x="-1785982" y="1142984"/>
            <a:ext cx="10929982" cy="2638425"/>
          </a:xfrm>
          <a:prstGeom prst="rect">
            <a:avLst/>
          </a:prstGeom>
          <a:noFill/>
        </p:spPr>
      </p:pic>
      <p:sp>
        <p:nvSpPr>
          <p:cNvPr id="4" name="Rectangle 3"/>
          <p:cNvSpPr/>
          <p:nvPr/>
        </p:nvSpPr>
        <p:spPr>
          <a:xfrm>
            <a:off x="3214678" y="214290"/>
            <a:ext cx="2871171" cy="369332"/>
          </a:xfrm>
          <a:prstGeom prst="rect">
            <a:avLst/>
          </a:prstGeom>
        </p:spPr>
        <p:txBody>
          <a:bodyPr wrap="none">
            <a:spAutoFit/>
          </a:bodyPr>
          <a:lstStyle/>
          <a:p>
            <a:pPr algn="just"/>
            <a:r>
              <a:rPr lang="en-IN" b="1" dirty="0" err="1" smtClean="0"/>
              <a:t>Methylation</a:t>
            </a:r>
            <a:r>
              <a:rPr lang="en-IN" b="1" dirty="0" smtClean="0"/>
              <a:t> of DNA Strands</a:t>
            </a:r>
          </a:p>
        </p:txBody>
      </p:sp>
      <p:sp>
        <p:nvSpPr>
          <p:cNvPr id="5" name="Rectangle 4"/>
          <p:cNvSpPr/>
          <p:nvPr/>
        </p:nvSpPr>
        <p:spPr>
          <a:xfrm>
            <a:off x="214282" y="6072206"/>
            <a:ext cx="8643998" cy="369332"/>
          </a:xfrm>
          <a:prstGeom prst="rect">
            <a:avLst/>
          </a:prstGeom>
        </p:spPr>
        <p:txBody>
          <a:bodyPr wrap="square">
            <a:spAutoFit/>
          </a:bodyPr>
          <a:lstStyle/>
          <a:p>
            <a:r>
              <a:rPr lang="en-IN" dirty="0" smtClean="0"/>
              <a:t>Refer- https://blog.addgene.org/plasmids-101-methylation-and-restriction-enzymes</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Untitled-1"/>
          <p:cNvPicPr>
            <a:picLocks noChangeAspect="1" noChangeArrowheads="1"/>
          </p:cNvPicPr>
          <p:nvPr/>
        </p:nvPicPr>
        <p:blipFill>
          <a:blip r:embed="rId3" cstate="print"/>
          <a:srcRect/>
          <a:stretch>
            <a:fillRect/>
          </a:stretch>
        </p:blipFill>
        <p:spPr bwMode="auto">
          <a:xfrm>
            <a:off x="120650" y="76200"/>
            <a:ext cx="1508125" cy="392113"/>
          </a:xfrm>
          <a:prstGeom prst="rect">
            <a:avLst/>
          </a:prstGeom>
          <a:noFill/>
        </p:spPr>
      </p:pic>
      <p:sp>
        <p:nvSpPr>
          <p:cNvPr id="39939" name="Text Box 3"/>
          <p:cNvSpPr txBox="1">
            <a:spLocks noChangeArrowheads="1"/>
          </p:cNvSpPr>
          <p:nvPr/>
        </p:nvSpPr>
        <p:spPr bwMode="auto">
          <a:xfrm>
            <a:off x="214282" y="714356"/>
            <a:ext cx="8929718" cy="461665"/>
          </a:xfrm>
          <a:prstGeom prst="rect">
            <a:avLst/>
          </a:prstGeom>
          <a:noFill/>
          <a:ln w="9525">
            <a:noFill/>
            <a:miter lim="800000"/>
            <a:headEnd/>
            <a:tailEnd/>
          </a:ln>
        </p:spPr>
        <p:txBody>
          <a:bodyPr wrap="square">
            <a:spAutoFit/>
          </a:bodyPr>
          <a:lstStyle/>
          <a:p>
            <a:r>
              <a:rPr lang="en-US" sz="2400" b="1" dirty="0" smtClean="0">
                <a:solidFill>
                  <a:schemeClr val="tx2"/>
                </a:solidFill>
              </a:rPr>
              <a:t>Considerations while designing primers with Restriction enzyme sites</a:t>
            </a:r>
            <a:endParaRPr lang="en-US" sz="2400" dirty="0"/>
          </a:p>
        </p:txBody>
      </p:sp>
      <p:sp>
        <p:nvSpPr>
          <p:cNvPr id="39940" name="Text Box 4"/>
          <p:cNvSpPr txBox="1">
            <a:spLocks noChangeArrowheads="1"/>
          </p:cNvSpPr>
          <p:nvPr/>
        </p:nvSpPr>
        <p:spPr bwMode="auto">
          <a:xfrm>
            <a:off x="1285852" y="1657350"/>
            <a:ext cx="6492875" cy="5200650"/>
          </a:xfrm>
          <a:prstGeom prst="rect">
            <a:avLst/>
          </a:prstGeom>
          <a:noFill/>
          <a:ln w="9525">
            <a:noFill/>
            <a:miter lim="800000"/>
            <a:headEnd/>
            <a:tailEnd/>
          </a:ln>
        </p:spPr>
        <p:txBody>
          <a:bodyPr>
            <a:spAutoFit/>
          </a:bodyPr>
          <a:lstStyle/>
          <a:p>
            <a:r>
              <a:rPr lang="en-US" dirty="0">
                <a:solidFill>
                  <a:schemeClr val="tx2"/>
                </a:solidFill>
                <a:latin typeface="Comic Sans MS" pitchFamily="1" charset="0"/>
              </a:rPr>
              <a:t>		</a:t>
            </a:r>
            <a:r>
              <a:rPr lang="en-US" sz="1400" dirty="0" err="1">
                <a:solidFill>
                  <a:schemeClr val="tx2"/>
                </a:solidFill>
                <a:latin typeface="Comic Sans MS" pitchFamily="1" charset="0"/>
              </a:rPr>
              <a:t>oligo</a:t>
            </a:r>
            <a:r>
              <a:rPr lang="en-US" sz="1400" dirty="0">
                <a:solidFill>
                  <a:schemeClr val="tx2"/>
                </a:solidFill>
                <a:latin typeface="Comic Sans MS" pitchFamily="1" charset="0"/>
              </a:rPr>
              <a:t>			    % cleavage</a:t>
            </a:r>
          </a:p>
          <a:p>
            <a:r>
              <a:rPr lang="en-US" sz="1400" dirty="0">
                <a:solidFill>
                  <a:schemeClr val="tx2"/>
                </a:solidFill>
                <a:latin typeface="Comic Sans MS" pitchFamily="1" charset="0"/>
              </a:rPr>
              <a:t>	              sequence			  2h	20h</a:t>
            </a:r>
            <a:endParaRPr lang="en-US" sz="1600" dirty="0">
              <a:solidFill>
                <a:schemeClr val="tx2"/>
              </a:solidFill>
              <a:latin typeface="Comic Sans MS" pitchFamily="1" charset="0"/>
            </a:endParaRPr>
          </a:p>
          <a:p>
            <a:endParaRPr lang="en-US" dirty="0">
              <a:solidFill>
                <a:schemeClr val="tx2"/>
              </a:solidFill>
              <a:latin typeface="Comic Sans MS" pitchFamily="1" charset="0"/>
            </a:endParaRPr>
          </a:p>
          <a:p>
            <a:r>
              <a:rPr lang="en-US" sz="1400" b="1" dirty="0" err="1">
                <a:solidFill>
                  <a:schemeClr val="tx2"/>
                </a:solidFill>
                <a:latin typeface="Comic Sans MS" pitchFamily="1" charset="0"/>
              </a:rPr>
              <a:t>BamHI</a:t>
            </a:r>
            <a:r>
              <a:rPr lang="en-US" sz="1400" dirty="0">
                <a:solidFill>
                  <a:schemeClr val="tx2"/>
                </a:solidFill>
                <a:latin typeface="Comic Sans MS" pitchFamily="1" charset="0"/>
              </a:rPr>
              <a:t>                  C</a:t>
            </a:r>
            <a:r>
              <a:rPr lang="en-US" sz="1400" u="sng" dirty="0">
                <a:solidFill>
                  <a:srgbClr val="21BCF2"/>
                </a:solidFill>
                <a:latin typeface="Comic Sans MS" pitchFamily="1" charset="0"/>
              </a:rPr>
              <a:t>GGATCC</a:t>
            </a:r>
            <a:r>
              <a:rPr lang="en-US" sz="1400" dirty="0">
                <a:solidFill>
                  <a:schemeClr val="tx2"/>
                </a:solidFill>
                <a:latin typeface="Comic Sans MS" pitchFamily="1" charset="0"/>
              </a:rPr>
              <a:t>G			  10	  25</a:t>
            </a:r>
          </a:p>
          <a:p>
            <a:r>
              <a:rPr lang="en-US" sz="1400" dirty="0">
                <a:solidFill>
                  <a:schemeClr val="tx2"/>
                </a:solidFill>
                <a:latin typeface="Comic Sans MS" pitchFamily="1" charset="0"/>
              </a:rPr>
              <a:t>	         CG</a:t>
            </a:r>
            <a:r>
              <a:rPr lang="en-US" sz="1400" u="sng" dirty="0">
                <a:solidFill>
                  <a:srgbClr val="21BCF2"/>
                </a:solidFill>
                <a:latin typeface="Comic Sans MS" pitchFamily="1" charset="0"/>
              </a:rPr>
              <a:t>GGATCC</a:t>
            </a:r>
            <a:r>
              <a:rPr lang="en-US" sz="1400" dirty="0">
                <a:solidFill>
                  <a:schemeClr val="tx2"/>
                </a:solidFill>
                <a:latin typeface="Comic Sans MS" pitchFamily="1" charset="0"/>
              </a:rPr>
              <a:t>CG			&gt;90	&gt;90</a:t>
            </a:r>
          </a:p>
          <a:p>
            <a:r>
              <a:rPr lang="en-US" sz="1400" dirty="0">
                <a:solidFill>
                  <a:schemeClr val="tx2"/>
                </a:solidFill>
                <a:latin typeface="Comic Sans MS" pitchFamily="1" charset="0"/>
              </a:rPr>
              <a:t> 	       CGC</a:t>
            </a:r>
            <a:r>
              <a:rPr lang="en-US" sz="1400" u="sng" dirty="0">
                <a:solidFill>
                  <a:srgbClr val="21BCF2"/>
                </a:solidFill>
                <a:latin typeface="Comic Sans MS" pitchFamily="1" charset="0"/>
              </a:rPr>
              <a:t>GGATCC</a:t>
            </a:r>
            <a:r>
              <a:rPr lang="en-US" sz="1400" dirty="0">
                <a:solidFill>
                  <a:schemeClr val="tx2"/>
                </a:solidFill>
                <a:latin typeface="Comic Sans MS" pitchFamily="1" charset="0"/>
              </a:rPr>
              <a:t>GCG			&gt;90	 &gt;90</a:t>
            </a:r>
          </a:p>
          <a:p>
            <a:endParaRPr lang="en-US" sz="1400" dirty="0">
              <a:solidFill>
                <a:schemeClr val="tx2"/>
              </a:solidFill>
              <a:latin typeface="Comic Sans MS" pitchFamily="1" charset="0"/>
            </a:endParaRPr>
          </a:p>
          <a:p>
            <a:r>
              <a:rPr lang="en-US" sz="1400" b="1" dirty="0" err="1">
                <a:solidFill>
                  <a:schemeClr val="tx2"/>
                </a:solidFill>
                <a:latin typeface="Comic Sans MS" pitchFamily="1" charset="0"/>
              </a:rPr>
              <a:t>EcoRI</a:t>
            </a:r>
            <a:r>
              <a:rPr lang="en-US" sz="1400" b="1" dirty="0">
                <a:solidFill>
                  <a:schemeClr val="tx2"/>
                </a:solidFill>
                <a:latin typeface="Comic Sans MS" pitchFamily="1" charset="0"/>
              </a:rPr>
              <a:t>	        </a:t>
            </a:r>
            <a:r>
              <a:rPr lang="en-US" sz="1400" dirty="0">
                <a:solidFill>
                  <a:schemeClr val="tx2"/>
                </a:solidFill>
                <a:latin typeface="Comic Sans MS" pitchFamily="1" charset="0"/>
              </a:rPr>
              <a:t>G</a:t>
            </a:r>
            <a:r>
              <a:rPr lang="en-US" sz="1400" u="sng" dirty="0">
                <a:solidFill>
                  <a:srgbClr val="21BCF2"/>
                </a:solidFill>
                <a:latin typeface="Comic Sans MS" pitchFamily="1" charset="0"/>
              </a:rPr>
              <a:t>GAATTC</a:t>
            </a:r>
            <a:r>
              <a:rPr lang="en-US" sz="1400" dirty="0">
                <a:solidFill>
                  <a:schemeClr val="tx2"/>
                </a:solidFill>
                <a:latin typeface="Comic Sans MS" pitchFamily="1" charset="0"/>
              </a:rPr>
              <a:t>C			  &gt;90 	 &gt;90</a:t>
            </a:r>
            <a:endParaRPr lang="en-US" sz="1400" b="1" dirty="0">
              <a:solidFill>
                <a:schemeClr val="tx2"/>
              </a:solidFill>
              <a:latin typeface="Comic Sans MS" pitchFamily="1" charset="0"/>
            </a:endParaRPr>
          </a:p>
          <a:p>
            <a:r>
              <a:rPr lang="en-US" sz="1400" b="1" dirty="0">
                <a:solidFill>
                  <a:schemeClr val="tx2"/>
                </a:solidFill>
                <a:latin typeface="Comic Sans MS" pitchFamily="1" charset="0"/>
              </a:rPr>
              <a:t>	      </a:t>
            </a:r>
            <a:r>
              <a:rPr lang="en-US" sz="1400" dirty="0">
                <a:solidFill>
                  <a:schemeClr val="tx2"/>
                </a:solidFill>
                <a:latin typeface="Comic Sans MS" pitchFamily="1" charset="0"/>
              </a:rPr>
              <a:t>CG</a:t>
            </a:r>
            <a:r>
              <a:rPr lang="en-US" sz="1400" u="sng" dirty="0">
                <a:solidFill>
                  <a:srgbClr val="21BCF2"/>
                </a:solidFill>
                <a:latin typeface="Comic Sans MS" pitchFamily="1" charset="0"/>
              </a:rPr>
              <a:t>GAATTC</a:t>
            </a:r>
            <a:r>
              <a:rPr lang="en-US" sz="1400" dirty="0">
                <a:solidFill>
                  <a:schemeClr val="tx2"/>
                </a:solidFill>
                <a:latin typeface="Comic Sans MS" pitchFamily="1" charset="0"/>
              </a:rPr>
              <a:t>CG			  &gt;90 	 &gt;90</a:t>
            </a:r>
          </a:p>
          <a:p>
            <a:r>
              <a:rPr lang="en-US" sz="1400" b="1" dirty="0">
                <a:solidFill>
                  <a:schemeClr val="tx2"/>
                </a:solidFill>
                <a:latin typeface="Comic Sans MS" pitchFamily="1" charset="0"/>
              </a:rPr>
              <a:t>	     </a:t>
            </a:r>
            <a:r>
              <a:rPr lang="en-US" sz="1400" dirty="0">
                <a:solidFill>
                  <a:schemeClr val="tx2"/>
                </a:solidFill>
                <a:latin typeface="Comic Sans MS" pitchFamily="1" charset="0"/>
              </a:rPr>
              <a:t>CCG</a:t>
            </a:r>
            <a:r>
              <a:rPr lang="en-US" sz="1400" u="sng" dirty="0">
                <a:solidFill>
                  <a:srgbClr val="21BCF2"/>
                </a:solidFill>
                <a:latin typeface="Comic Sans MS" pitchFamily="1" charset="0"/>
              </a:rPr>
              <a:t>GAATTC</a:t>
            </a:r>
            <a:r>
              <a:rPr lang="en-US" sz="1400" dirty="0">
                <a:solidFill>
                  <a:schemeClr val="tx2"/>
                </a:solidFill>
                <a:latin typeface="Comic Sans MS" pitchFamily="1" charset="0"/>
              </a:rPr>
              <a:t>CGG			  &gt;90 	 &gt;90 </a:t>
            </a:r>
          </a:p>
          <a:p>
            <a:endParaRPr lang="en-US" sz="1400" b="1" dirty="0">
              <a:solidFill>
                <a:schemeClr val="tx2"/>
              </a:solidFill>
              <a:latin typeface="Comic Sans MS" pitchFamily="1" charset="0"/>
            </a:endParaRPr>
          </a:p>
          <a:p>
            <a:r>
              <a:rPr lang="en-US" sz="1400" b="1" dirty="0" err="1">
                <a:solidFill>
                  <a:schemeClr val="tx2"/>
                </a:solidFill>
                <a:latin typeface="Comic Sans MS" pitchFamily="1" charset="0"/>
              </a:rPr>
              <a:t>HindIII</a:t>
            </a:r>
            <a:r>
              <a:rPr lang="en-US" sz="1400" b="1" dirty="0">
                <a:solidFill>
                  <a:schemeClr val="tx2"/>
                </a:solidFill>
                <a:latin typeface="Comic Sans MS" pitchFamily="1" charset="0"/>
              </a:rPr>
              <a:t>	        </a:t>
            </a:r>
            <a:r>
              <a:rPr lang="en-US" sz="1400" dirty="0">
                <a:solidFill>
                  <a:schemeClr val="tx2"/>
                </a:solidFill>
                <a:latin typeface="Comic Sans MS" pitchFamily="1" charset="0"/>
              </a:rPr>
              <a:t>C</a:t>
            </a:r>
            <a:r>
              <a:rPr lang="en-US" sz="1400" u="sng" dirty="0">
                <a:solidFill>
                  <a:srgbClr val="21BCF2"/>
                </a:solidFill>
                <a:latin typeface="Comic Sans MS" pitchFamily="1" charset="0"/>
              </a:rPr>
              <a:t>AAGCTT</a:t>
            </a:r>
            <a:r>
              <a:rPr lang="en-US" sz="1400" dirty="0">
                <a:solidFill>
                  <a:schemeClr val="tx2"/>
                </a:solidFill>
                <a:latin typeface="Comic Sans MS" pitchFamily="1" charset="0"/>
              </a:rPr>
              <a:t>G			    0	   0</a:t>
            </a:r>
          </a:p>
          <a:p>
            <a:r>
              <a:rPr lang="en-US" sz="1400" dirty="0">
                <a:solidFill>
                  <a:schemeClr val="tx2"/>
                </a:solidFill>
                <a:latin typeface="Comic Sans MS" pitchFamily="1" charset="0"/>
              </a:rPr>
              <a:t>	         CC</a:t>
            </a:r>
            <a:r>
              <a:rPr lang="en-US" sz="1400" u="sng" dirty="0">
                <a:solidFill>
                  <a:srgbClr val="21BCF2"/>
                </a:solidFill>
                <a:latin typeface="Comic Sans MS" pitchFamily="1" charset="0"/>
              </a:rPr>
              <a:t>AAGCTT</a:t>
            </a:r>
            <a:r>
              <a:rPr lang="en-US" sz="1400" dirty="0">
                <a:solidFill>
                  <a:schemeClr val="tx2"/>
                </a:solidFill>
                <a:latin typeface="Comic Sans MS" pitchFamily="1" charset="0"/>
              </a:rPr>
              <a:t>GG			    0	   0</a:t>
            </a:r>
            <a:endParaRPr lang="en-US" sz="1400" b="1" dirty="0">
              <a:solidFill>
                <a:schemeClr val="tx2"/>
              </a:solidFill>
              <a:latin typeface="Comic Sans MS" pitchFamily="1" charset="0"/>
            </a:endParaRPr>
          </a:p>
          <a:p>
            <a:r>
              <a:rPr lang="en-US" sz="1400" b="1" dirty="0">
                <a:solidFill>
                  <a:schemeClr val="tx2"/>
                </a:solidFill>
                <a:latin typeface="Comic Sans MS" pitchFamily="1" charset="0"/>
              </a:rPr>
              <a:t>	     </a:t>
            </a:r>
            <a:r>
              <a:rPr lang="en-US" sz="1400" dirty="0">
                <a:solidFill>
                  <a:schemeClr val="tx2"/>
                </a:solidFill>
                <a:latin typeface="Comic Sans MS" pitchFamily="1" charset="0"/>
              </a:rPr>
              <a:t>CCC</a:t>
            </a:r>
            <a:r>
              <a:rPr lang="en-US" sz="1400" u="sng" dirty="0">
                <a:solidFill>
                  <a:srgbClr val="21BCF2"/>
                </a:solidFill>
                <a:latin typeface="Comic Sans MS" pitchFamily="1" charset="0"/>
              </a:rPr>
              <a:t>AAGCTT</a:t>
            </a:r>
            <a:r>
              <a:rPr lang="en-US" sz="1400" dirty="0">
                <a:solidFill>
                  <a:schemeClr val="tx2"/>
                </a:solidFill>
                <a:latin typeface="Comic Sans MS" pitchFamily="1" charset="0"/>
              </a:rPr>
              <a:t>GGG			   10	 75</a:t>
            </a:r>
          </a:p>
          <a:p>
            <a:endParaRPr lang="en-US" sz="1400" b="1" dirty="0">
              <a:solidFill>
                <a:schemeClr val="tx2"/>
              </a:solidFill>
              <a:latin typeface="Comic Sans MS" pitchFamily="1" charset="0"/>
            </a:endParaRPr>
          </a:p>
          <a:p>
            <a:r>
              <a:rPr lang="en-US" sz="1400" b="1" dirty="0" err="1">
                <a:solidFill>
                  <a:schemeClr val="tx2"/>
                </a:solidFill>
                <a:latin typeface="Comic Sans MS" pitchFamily="1" charset="0"/>
              </a:rPr>
              <a:t>NcoI</a:t>
            </a:r>
            <a:r>
              <a:rPr lang="en-US" sz="1400" b="1" dirty="0">
                <a:solidFill>
                  <a:schemeClr val="tx2"/>
                </a:solidFill>
                <a:latin typeface="Comic Sans MS" pitchFamily="1" charset="0"/>
              </a:rPr>
              <a:t>	       </a:t>
            </a:r>
            <a:r>
              <a:rPr lang="en-US" sz="1400" dirty="0">
                <a:solidFill>
                  <a:schemeClr val="tx2"/>
                </a:solidFill>
                <a:latin typeface="Comic Sans MS" pitchFamily="1" charset="0"/>
              </a:rPr>
              <a:t>C</a:t>
            </a:r>
            <a:r>
              <a:rPr lang="en-US" sz="1400" u="sng" dirty="0">
                <a:solidFill>
                  <a:srgbClr val="21BCF2"/>
                </a:solidFill>
                <a:latin typeface="Comic Sans MS" pitchFamily="1" charset="0"/>
              </a:rPr>
              <a:t>CCATGG</a:t>
            </a:r>
            <a:r>
              <a:rPr lang="en-US" sz="1400" dirty="0">
                <a:solidFill>
                  <a:schemeClr val="tx2"/>
                </a:solidFill>
                <a:latin typeface="Comic Sans MS" pitchFamily="1" charset="0"/>
              </a:rPr>
              <a:t>G			     0	   0</a:t>
            </a:r>
            <a:endParaRPr lang="en-US" sz="1400" b="1" dirty="0">
              <a:solidFill>
                <a:schemeClr val="tx2"/>
              </a:solidFill>
              <a:latin typeface="Comic Sans MS" pitchFamily="1" charset="0"/>
            </a:endParaRPr>
          </a:p>
          <a:p>
            <a:r>
              <a:rPr lang="en-US" sz="1400" b="1" dirty="0">
                <a:solidFill>
                  <a:schemeClr val="tx2"/>
                </a:solidFill>
                <a:latin typeface="Comic Sans MS" pitchFamily="1" charset="0"/>
              </a:rPr>
              <a:t>              </a:t>
            </a:r>
            <a:r>
              <a:rPr lang="en-US" sz="1400" dirty="0">
                <a:solidFill>
                  <a:schemeClr val="tx2"/>
                </a:solidFill>
                <a:latin typeface="Comic Sans MS" pitchFamily="1" charset="0"/>
              </a:rPr>
              <a:t>CATG</a:t>
            </a:r>
            <a:r>
              <a:rPr lang="en-US" sz="1400" u="sng" dirty="0">
                <a:solidFill>
                  <a:srgbClr val="21BCF2"/>
                </a:solidFill>
                <a:latin typeface="Comic Sans MS" pitchFamily="1" charset="0"/>
              </a:rPr>
              <a:t>CCATGG</a:t>
            </a:r>
            <a:r>
              <a:rPr lang="en-US" sz="1400" dirty="0">
                <a:solidFill>
                  <a:schemeClr val="tx2"/>
                </a:solidFill>
                <a:latin typeface="Comic Sans MS" pitchFamily="1" charset="0"/>
              </a:rPr>
              <a:t>CATG		    50	  75</a:t>
            </a:r>
          </a:p>
          <a:p>
            <a:endParaRPr lang="en-US" sz="1400" b="1" dirty="0">
              <a:solidFill>
                <a:schemeClr val="tx2"/>
              </a:solidFill>
              <a:latin typeface="Comic Sans MS" pitchFamily="1" charset="0"/>
            </a:endParaRPr>
          </a:p>
          <a:p>
            <a:r>
              <a:rPr lang="en-US" sz="1400" b="1" dirty="0" err="1">
                <a:solidFill>
                  <a:schemeClr val="tx2"/>
                </a:solidFill>
                <a:latin typeface="Comic Sans MS" pitchFamily="1" charset="0"/>
              </a:rPr>
              <a:t>NdeI</a:t>
            </a:r>
            <a:r>
              <a:rPr lang="en-US" sz="1400" b="1" dirty="0">
                <a:solidFill>
                  <a:schemeClr val="tx2"/>
                </a:solidFill>
                <a:latin typeface="Comic Sans MS" pitchFamily="1" charset="0"/>
              </a:rPr>
              <a:t>    </a:t>
            </a:r>
            <a:r>
              <a:rPr lang="en-US" sz="1400" dirty="0">
                <a:solidFill>
                  <a:schemeClr val="tx2"/>
                </a:solidFill>
                <a:latin typeface="Comic Sans MS" pitchFamily="1" charset="0"/>
              </a:rPr>
              <a:t>GGGTTT</a:t>
            </a:r>
            <a:r>
              <a:rPr lang="en-US" sz="1400" u="sng" dirty="0">
                <a:solidFill>
                  <a:srgbClr val="21BCF2"/>
                </a:solidFill>
                <a:latin typeface="Comic Sans MS" pitchFamily="1" charset="0"/>
              </a:rPr>
              <a:t>CATATG</a:t>
            </a:r>
            <a:r>
              <a:rPr lang="en-US" sz="1400" dirty="0">
                <a:solidFill>
                  <a:schemeClr val="tx2"/>
                </a:solidFill>
                <a:latin typeface="Comic Sans MS" pitchFamily="1" charset="0"/>
              </a:rPr>
              <a:t>AAACCC		     0              0</a:t>
            </a:r>
          </a:p>
          <a:p>
            <a:r>
              <a:rPr lang="en-US" sz="1400" dirty="0">
                <a:solidFill>
                  <a:schemeClr val="tx2"/>
                </a:solidFill>
                <a:latin typeface="Comic Sans MS" pitchFamily="1" charset="0"/>
              </a:rPr>
              <a:t>            GGAATTC</a:t>
            </a:r>
            <a:r>
              <a:rPr lang="en-US" sz="1400" u="sng" dirty="0">
                <a:solidFill>
                  <a:srgbClr val="21BCF2"/>
                </a:solidFill>
                <a:latin typeface="Comic Sans MS" pitchFamily="1" charset="0"/>
              </a:rPr>
              <a:t>CATATG</a:t>
            </a:r>
            <a:r>
              <a:rPr lang="en-US" sz="1400" dirty="0">
                <a:solidFill>
                  <a:schemeClr val="tx2"/>
                </a:solidFill>
                <a:latin typeface="Comic Sans MS" pitchFamily="1" charset="0"/>
              </a:rPr>
              <a:t>GAATTCC		    75	 &gt;90</a:t>
            </a:r>
            <a:endParaRPr lang="en-US" sz="1600" b="1" dirty="0">
              <a:solidFill>
                <a:schemeClr val="tx2"/>
              </a:solidFill>
              <a:latin typeface="Comic Sans MS" pitchFamily="1" charset="0"/>
            </a:endParaRPr>
          </a:p>
          <a:p>
            <a:endParaRPr lang="en-US" sz="1600" b="1" dirty="0">
              <a:solidFill>
                <a:schemeClr val="tx2"/>
              </a:solidFill>
              <a:latin typeface="Comic Sans MS" pitchFamily="1" charset="0"/>
            </a:endParaRPr>
          </a:p>
          <a:p>
            <a:endParaRPr lang="en-US" sz="2000" dirty="0">
              <a:solidFill>
                <a:schemeClr val="tx2"/>
              </a:solidFill>
              <a:latin typeface="Comic Sans MS" pitchFamily="1"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548680"/>
            <a:ext cx="7344816" cy="5293757"/>
          </a:xfrm>
          <a:prstGeom prst="rect">
            <a:avLst/>
          </a:prstGeom>
        </p:spPr>
        <p:txBody>
          <a:bodyPr wrap="square">
            <a:spAutoFit/>
          </a:bodyPr>
          <a:lstStyle/>
          <a:p>
            <a:pPr algn="ctr"/>
            <a:endParaRPr lang="en-IN" b="1" dirty="0" smtClean="0"/>
          </a:p>
          <a:p>
            <a:pPr algn="ctr"/>
            <a:r>
              <a:rPr lang="en-IN" sz="3200" b="1" dirty="0" smtClean="0"/>
              <a:t>Star Activity of Restriction Enzymes</a:t>
            </a:r>
          </a:p>
          <a:p>
            <a:pPr algn="ctr"/>
            <a:endParaRPr lang="en-US" b="1" dirty="0" smtClean="0"/>
          </a:p>
          <a:p>
            <a:pPr algn="just">
              <a:lnSpc>
                <a:spcPct val="150000"/>
              </a:lnSpc>
            </a:pPr>
            <a:r>
              <a:rPr lang="en-IN" dirty="0" smtClean="0"/>
              <a:t>Star activity is defined as the alteration in the digestion specificity that occurs under sub-optimal enzyme conditions. Star activity results in cleavage of DNA at non-specific sites. Some of the sub-optimal conditions that result in star activity are as follows:</a:t>
            </a:r>
          </a:p>
          <a:p>
            <a:pPr algn="just">
              <a:lnSpc>
                <a:spcPct val="150000"/>
              </a:lnSpc>
              <a:buFont typeface="Wingdings" pitchFamily="2" charset="2"/>
              <a:buChar char="Ø"/>
            </a:pPr>
            <a:r>
              <a:rPr lang="en-IN" dirty="0" smtClean="0"/>
              <a:t>pH &gt;8.0</a:t>
            </a:r>
          </a:p>
          <a:p>
            <a:pPr algn="just">
              <a:lnSpc>
                <a:spcPct val="150000"/>
              </a:lnSpc>
              <a:buFont typeface="Wingdings" pitchFamily="2" charset="2"/>
              <a:buChar char="Ø"/>
            </a:pPr>
            <a:r>
              <a:rPr lang="en-IN" dirty="0" smtClean="0"/>
              <a:t>glycerol concentration of &gt;5%</a:t>
            </a:r>
          </a:p>
          <a:p>
            <a:pPr algn="just">
              <a:lnSpc>
                <a:spcPct val="150000"/>
              </a:lnSpc>
              <a:buFont typeface="Wingdings" pitchFamily="2" charset="2"/>
              <a:buChar char="Ø"/>
            </a:pPr>
            <a:r>
              <a:rPr lang="en-IN" dirty="0" smtClean="0"/>
              <a:t>enzyme concentration &gt;100 units/mg of DNA</a:t>
            </a:r>
          </a:p>
          <a:p>
            <a:pPr algn="just">
              <a:lnSpc>
                <a:spcPct val="150000"/>
              </a:lnSpc>
              <a:buFont typeface="Wingdings" pitchFamily="2" charset="2"/>
              <a:buChar char="Ø"/>
            </a:pPr>
            <a:r>
              <a:rPr lang="en-IN" dirty="0" smtClean="0"/>
              <a:t>increased incubation time with the enzyme</a:t>
            </a:r>
          </a:p>
          <a:p>
            <a:pPr algn="just">
              <a:lnSpc>
                <a:spcPct val="150000"/>
              </a:lnSpc>
              <a:buFont typeface="Wingdings" pitchFamily="2" charset="2"/>
              <a:buChar char="Ø"/>
            </a:pPr>
            <a:r>
              <a:rPr lang="en-IN" dirty="0" smtClean="0"/>
              <a:t>presence of organic solvents in the reaction mixture</a:t>
            </a:r>
          </a:p>
          <a:p>
            <a:pPr algn="just">
              <a:lnSpc>
                <a:spcPct val="150000"/>
              </a:lnSpc>
              <a:buFont typeface="Wingdings" pitchFamily="2" charset="2"/>
              <a:buChar char="Ø"/>
            </a:pPr>
            <a:r>
              <a:rPr lang="en-IN" dirty="0" smtClean="0"/>
              <a:t>Incorrect cofactor or buffer</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Restriction Enzymes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are Restriction </a:t>
            </a:r>
            <a:r>
              <a:rPr lang="en-US" dirty="0" err="1" smtClean="0"/>
              <a:t>Endonucleases</a:t>
            </a:r>
            <a:r>
              <a:rPr lang="en-US" dirty="0" smtClean="0"/>
              <a:t>?</a:t>
            </a:r>
          </a:p>
          <a:p>
            <a:r>
              <a:rPr lang="en-US" dirty="0" smtClean="0"/>
              <a:t>Nomenclature</a:t>
            </a:r>
          </a:p>
          <a:p>
            <a:r>
              <a:rPr lang="en-US" dirty="0" smtClean="0"/>
              <a:t>Types</a:t>
            </a:r>
          </a:p>
          <a:p>
            <a:r>
              <a:rPr lang="en-US" dirty="0" smtClean="0"/>
              <a:t>Recognition Sequences</a:t>
            </a:r>
          </a:p>
          <a:p>
            <a:r>
              <a:rPr lang="en-US" dirty="0" smtClean="0"/>
              <a:t>Sticky and Blunt End Cutters</a:t>
            </a:r>
          </a:p>
          <a:p>
            <a:r>
              <a:rPr lang="en-US" dirty="0" err="1" smtClean="0"/>
              <a:t>Isoschizomers</a:t>
            </a:r>
            <a:r>
              <a:rPr lang="en-US" dirty="0" smtClean="0"/>
              <a:t> and </a:t>
            </a:r>
            <a:r>
              <a:rPr lang="en-US" dirty="0" err="1" smtClean="0"/>
              <a:t>Neoschizomers</a:t>
            </a:r>
            <a:endParaRPr lang="en-US" dirty="0" smtClean="0"/>
          </a:p>
          <a:p>
            <a:r>
              <a:rPr lang="en-US" dirty="0" smtClean="0"/>
              <a:t>Activity- Unit Determination Assay</a:t>
            </a:r>
          </a:p>
          <a:p>
            <a:r>
              <a:rPr lang="en-US" dirty="0" smtClean="0"/>
              <a:t>Factors affecting RE activity</a:t>
            </a:r>
          </a:p>
          <a:p>
            <a:pPr lvl="1"/>
            <a:r>
              <a:rPr lang="en-US" dirty="0" err="1" smtClean="0"/>
              <a:t>Methylation</a:t>
            </a:r>
            <a:endParaRPr lang="en-US" dirty="0" smtClean="0"/>
          </a:p>
          <a:p>
            <a:pPr lvl="1"/>
            <a:r>
              <a:rPr lang="en-US" dirty="0" smtClean="0"/>
              <a:t>Temp., pH, cofactors etc.</a:t>
            </a:r>
          </a:p>
          <a:p>
            <a:r>
              <a:rPr lang="en-US" dirty="0" smtClean="0"/>
              <a:t>Artificial Restriction Enzymes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are Restriction Enzymes?</a:t>
            </a:r>
            <a:endParaRPr lang="en-US" dirty="0"/>
          </a:p>
        </p:txBody>
      </p:sp>
      <p:sp>
        <p:nvSpPr>
          <p:cNvPr id="3" name="Content Placeholder 2"/>
          <p:cNvSpPr>
            <a:spLocks noGrp="1"/>
          </p:cNvSpPr>
          <p:nvPr>
            <p:ph idx="1"/>
          </p:nvPr>
        </p:nvSpPr>
        <p:spPr>
          <a:xfrm>
            <a:off x="457200" y="1357298"/>
            <a:ext cx="8229600" cy="4525963"/>
          </a:xfrm>
        </p:spPr>
        <p:txBody>
          <a:bodyPr>
            <a:noAutofit/>
          </a:bodyPr>
          <a:lstStyle/>
          <a:p>
            <a:pPr marL="0" indent="0">
              <a:buNone/>
            </a:pPr>
            <a:r>
              <a:rPr lang="en-US" sz="1800" b="1" dirty="0" smtClean="0">
                <a:cs typeface="Arial" pitchFamily="34" charset="0"/>
              </a:rPr>
              <a:t>1962: “molecular scissors” discovered in in bacteria</a:t>
            </a:r>
          </a:p>
          <a:p>
            <a:pPr marL="0" indent="0">
              <a:buNone/>
            </a:pPr>
            <a:endParaRPr lang="en-US" sz="1800" b="1" dirty="0" smtClean="0">
              <a:cs typeface="Arial" pitchFamily="34" charset="0"/>
            </a:endParaRPr>
          </a:p>
          <a:p>
            <a:pPr marL="0" indent="0">
              <a:buNone/>
            </a:pPr>
            <a:r>
              <a:rPr lang="en-US" sz="1800" b="1" dirty="0" smtClean="0">
                <a:cs typeface="Arial" pitchFamily="34" charset="0"/>
              </a:rPr>
              <a:t>E. coli bacteria have an enzymatic immune system that recognizes and destroys foreign DNA</a:t>
            </a:r>
          </a:p>
          <a:p>
            <a:pPr marL="0" indent="0">
              <a:buNone/>
            </a:pPr>
            <a:endParaRPr lang="en-US" sz="1800" b="1" dirty="0" smtClean="0">
              <a:cs typeface="Arial" pitchFamily="34" charset="0"/>
            </a:endParaRPr>
          </a:p>
          <a:p>
            <a:pPr marL="0" indent="0">
              <a:buNone/>
            </a:pPr>
            <a:r>
              <a:rPr lang="en-US" sz="1800" b="1" dirty="0" smtClean="0">
                <a:cs typeface="Arial" pitchFamily="34" charset="0"/>
              </a:rPr>
              <a:t>3,000 enzymes have been identified, more than 300 are available for use in the lab, are purified and available commercially</a:t>
            </a:r>
          </a:p>
          <a:p>
            <a:pPr marL="0" indent="0">
              <a:buNone/>
            </a:pPr>
            <a:endParaRPr lang="en-US" sz="1800" b="1" dirty="0" smtClean="0">
              <a:cs typeface="Arial" pitchFamily="34" charset="0"/>
            </a:endParaRPr>
          </a:p>
          <a:p>
            <a:pPr marL="0" indent="0">
              <a:buNone/>
            </a:pPr>
            <a:r>
              <a:rPr lang="en-US" sz="1800" b="1" dirty="0" smtClean="0">
                <a:cs typeface="Arial" pitchFamily="34" charset="0"/>
              </a:rPr>
              <a:t>Restriction enzymes are </a:t>
            </a:r>
            <a:r>
              <a:rPr lang="en-US" sz="1800" b="1" dirty="0" err="1" smtClean="0">
                <a:cs typeface="Arial" pitchFamily="34" charset="0"/>
              </a:rPr>
              <a:t>endonucleases</a:t>
            </a:r>
            <a:r>
              <a:rPr lang="en-US" sz="1800" b="1" dirty="0" smtClean="0">
                <a:cs typeface="Arial" pitchFamily="34" charset="0"/>
              </a:rPr>
              <a:t> (</a:t>
            </a:r>
            <a:r>
              <a:rPr lang="en-US" sz="1800" b="1" dirty="0" smtClean="0">
                <a:solidFill>
                  <a:srgbClr val="FF0000"/>
                </a:solidFill>
                <a:cs typeface="Arial" pitchFamily="34" charset="0"/>
              </a:rPr>
              <a:t>Endo (inside), nuclease(cuts nucleic acid</a:t>
            </a:r>
            <a:r>
              <a:rPr lang="en-US" sz="1800" b="1" dirty="0" smtClean="0">
                <a:cs typeface="Arial" pitchFamily="34" charset="0"/>
              </a:rPr>
              <a:t>), which catalyze the cleavage of the </a:t>
            </a:r>
            <a:r>
              <a:rPr lang="en-US" sz="1800" b="1" dirty="0" err="1" smtClean="0">
                <a:cs typeface="Arial" pitchFamily="34" charset="0"/>
              </a:rPr>
              <a:t>phosphodiester</a:t>
            </a:r>
            <a:r>
              <a:rPr lang="en-US" sz="1800" b="1" dirty="0" smtClean="0">
                <a:cs typeface="Arial" pitchFamily="34" charset="0"/>
              </a:rPr>
              <a:t> bonds within both strands of  DNA. </a:t>
            </a:r>
          </a:p>
          <a:p>
            <a:pPr algn="just">
              <a:buNone/>
              <a:defRPr/>
            </a:pPr>
            <a:endParaRPr lang="en-US" sz="1800" b="1" dirty="0" smtClean="0">
              <a:cs typeface="Arial" pitchFamily="34" charset="0"/>
            </a:endParaRPr>
          </a:p>
          <a:p>
            <a:pPr algn="just">
              <a:buNone/>
              <a:defRPr/>
            </a:pPr>
            <a:r>
              <a:rPr lang="en-US" sz="1800" b="1" dirty="0" smtClean="0">
                <a:cs typeface="Arial" pitchFamily="34" charset="0"/>
              </a:rPr>
              <a:t>They require Mg</a:t>
            </a:r>
            <a:r>
              <a:rPr lang="en-US" sz="1800" b="1" baseline="30000" dirty="0" smtClean="0">
                <a:cs typeface="Arial" pitchFamily="34" charset="0"/>
              </a:rPr>
              <a:t>+2</a:t>
            </a:r>
            <a:r>
              <a:rPr lang="en-US" sz="1800" b="1" dirty="0" smtClean="0">
                <a:cs typeface="Arial" pitchFamily="34" charset="0"/>
              </a:rPr>
              <a:t> for activity and generate a 5 prime (5') phosphate and a 3 prime (3') hydroxyl group at the point of cleavage. </a:t>
            </a:r>
          </a:p>
          <a:p>
            <a:pPr>
              <a:buNone/>
            </a:pPr>
            <a:endParaRPr lang="en-US" sz="1800" b="1" dirty="0" smtClean="0">
              <a:cs typeface="Arial" pitchFamily="34" charset="0"/>
            </a:endParaRPr>
          </a:p>
          <a:p>
            <a:pPr>
              <a:buNone/>
            </a:pPr>
            <a:r>
              <a:rPr lang="en-IN" sz="1800" b="1" dirty="0" smtClean="0">
                <a:cs typeface="Arial" pitchFamily="34" charset="0"/>
              </a:rPr>
              <a:t>Nobel Prizes for W. Arber, H. Smith, and D. Nathans in 1978 as discovery of REs was one of the key breakthroughs in the development of genetic engineering.</a:t>
            </a:r>
            <a:endParaRPr lang="en-US" sz="1800" b="1" dirty="0" smtClean="0">
              <a:cs typeface="Arial" pitchFamily="34" charset="0"/>
            </a:endParaRPr>
          </a:p>
          <a:p>
            <a:pPr marL="0" indent="0">
              <a:buNone/>
            </a:pPr>
            <a:endParaRPr lang="en-US" sz="1800" b="1" dirty="0" smtClean="0">
              <a:cs typeface="Arial" pitchFamily="34" charset="0"/>
            </a:endParaRPr>
          </a:p>
          <a:p>
            <a:endParaRPr lang="en-US" sz="1800" b="1" dirty="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مستطيل 2"/>
          <p:cNvSpPr>
            <a:spLocks noChangeArrowheads="1"/>
          </p:cNvSpPr>
          <p:nvPr/>
        </p:nvSpPr>
        <p:spPr bwMode="auto">
          <a:xfrm>
            <a:off x="357158" y="1094979"/>
            <a:ext cx="8496300" cy="5262979"/>
          </a:xfrm>
          <a:prstGeom prst="rect">
            <a:avLst/>
          </a:prstGeom>
          <a:noFill/>
          <a:ln w="9525">
            <a:noFill/>
            <a:miter lim="800000"/>
            <a:headEnd/>
            <a:tailEnd/>
          </a:ln>
        </p:spPr>
        <p:txBody>
          <a:bodyPr>
            <a:spAutoFit/>
          </a:bodyPr>
          <a:lstStyle/>
          <a:p>
            <a:pPr marL="536575" indent="-449263" algn="just"/>
            <a:r>
              <a:rPr lang="en-US" sz="2400" dirty="0" smtClean="0"/>
              <a:t>The distinguishing feature of restriction enzymes is that they only cut at very specific sequences of bases. This specific DNA sequence is called </a:t>
            </a:r>
            <a:r>
              <a:rPr lang="en-US" sz="2400" dirty="0" smtClean="0">
                <a:solidFill>
                  <a:srgbClr val="FF0000"/>
                </a:solidFill>
              </a:rPr>
              <a:t>recognition sequence</a:t>
            </a:r>
            <a:r>
              <a:rPr lang="en-US" sz="2400" dirty="0" smtClean="0"/>
              <a:t>.</a:t>
            </a:r>
            <a:r>
              <a:rPr lang="en-US" sz="2400" dirty="0" smtClean="0">
                <a:solidFill>
                  <a:srgbClr val="FF0000"/>
                </a:solidFill>
              </a:rPr>
              <a:t> </a:t>
            </a:r>
            <a:endParaRPr lang="en-US" sz="2400" b="1" dirty="0" smtClean="0">
              <a:solidFill>
                <a:srgbClr val="FF0000"/>
              </a:solidFill>
            </a:endParaRPr>
          </a:p>
          <a:p>
            <a:pPr marL="536575" indent="-449263" algn="just" rtl="0"/>
            <a:r>
              <a:rPr lang="en-US" sz="2400" dirty="0" smtClean="0"/>
              <a:t>Restriction </a:t>
            </a:r>
            <a:r>
              <a:rPr lang="en-US" sz="2400" dirty="0"/>
              <a:t>enzymes are traditionally classified according to the subunit composition, cleavage position, sequence-specificity and cofactor requirements</a:t>
            </a:r>
            <a:r>
              <a:rPr lang="en-US" sz="2400" dirty="0" smtClean="0"/>
              <a:t>.</a:t>
            </a:r>
          </a:p>
          <a:p>
            <a:pPr marL="536575" indent="-449263" algn="just" rtl="0"/>
            <a:endParaRPr lang="en-US" sz="2400" dirty="0" smtClean="0"/>
          </a:p>
          <a:p>
            <a:pPr marL="342900" indent="-342900" algn="just">
              <a:buFontTx/>
              <a:buChar char="•"/>
            </a:pPr>
            <a:r>
              <a:rPr lang="en-US" sz="2400" dirty="0" smtClean="0">
                <a:cs typeface="Times New Roman" pitchFamily="-104" charset="0"/>
              </a:rPr>
              <a:t>A restriction enzyme requires a specific double stranded recognition sequence of nucleotides to cut DNA. </a:t>
            </a:r>
          </a:p>
          <a:p>
            <a:pPr marL="342900" indent="-342900" algn="just"/>
            <a:endParaRPr lang="en-US" sz="2400" dirty="0" smtClean="0">
              <a:cs typeface="Times New Roman" pitchFamily="-104" charset="0"/>
            </a:endParaRPr>
          </a:p>
          <a:p>
            <a:pPr marL="342900" indent="-342900" algn="just">
              <a:buFontTx/>
              <a:buChar char="•"/>
            </a:pPr>
            <a:r>
              <a:rPr lang="en-US" sz="2400" dirty="0" smtClean="0">
                <a:cs typeface="Times New Roman" pitchFamily="-104" charset="0"/>
              </a:rPr>
              <a:t>Recognition sites are usually 4 to 8 base pairs in length. </a:t>
            </a:r>
          </a:p>
          <a:p>
            <a:pPr marL="342900" indent="-342900" algn="just">
              <a:buFontTx/>
              <a:buChar char="•"/>
            </a:pPr>
            <a:endParaRPr lang="en-US" sz="2400" dirty="0" smtClean="0">
              <a:cs typeface="Times New Roman" pitchFamily="-104" charset="0"/>
            </a:endParaRPr>
          </a:p>
          <a:p>
            <a:pPr marL="342900" indent="-342900" algn="just">
              <a:buFontTx/>
              <a:buChar char="•"/>
            </a:pPr>
            <a:r>
              <a:rPr lang="en-US" sz="2400" dirty="0" smtClean="0">
                <a:cs typeface="Times New Roman" pitchFamily="-104" charset="0"/>
              </a:rPr>
              <a:t>Cleavage occurs within or near the site.</a:t>
            </a:r>
          </a:p>
          <a:p>
            <a:pPr marL="536575" indent="-449263" algn="just" rtl="0"/>
            <a:endParaRPr lang="en-US" sz="2400" dirty="0"/>
          </a:p>
        </p:txBody>
      </p:sp>
      <p:sp>
        <p:nvSpPr>
          <p:cNvPr id="3" name="TextBox 2"/>
          <p:cNvSpPr txBox="1"/>
          <p:nvPr/>
        </p:nvSpPr>
        <p:spPr>
          <a:xfrm>
            <a:off x="3000364" y="71414"/>
            <a:ext cx="3519490" cy="584775"/>
          </a:xfrm>
          <a:prstGeom prst="rect">
            <a:avLst/>
          </a:prstGeom>
          <a:noFill/>
        </p:spPr>
        <p:txBody>
          <a:bodyPr wrap="none" rtlCol="0">
            <a:spAutoFit/>
          </a:bodyPr>
          <a:lstStyle/>
          <a:p>
            <a:r>
              <a:rPr lang="en-US" sz="3200" dirty="0" smtClean="0"/>
              <a:t>Restriction Enzymes</a:t>
            </a:r>
            <a:endParaRPr lang="en-IN"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Nomenclature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Named for bacterial genus, species, strain, and type</a:t>
            </a:r>
          </a:p>
          <a:p>
            <a:pPr>
              <a:buNone/>
            </a:pPr>
            <a:endParaRPr lang="en-US" dirty="0" smtClean="0"/>
          </a:p>
          <a:p>
            <a:pPr>
              <a:buNone/>
            </a:pPr>
            <a:endParaRPr lang="en-US" dirty="0" smtClean="0"/>
          </a:p>
          <a:p>
            <a:pPr>
              <a:buNone/>
            </a:pPr>
            <a:r>
              <a:rPr lang="en-US" dirty="0" smtClean="0"/>
              <a:t>			Example: </a:t>
            </a:r>
            <a:r>
              <a:rPr lang="en-US" dirty="0" smtClean="0">
                <a:solidFill>
                  <a:srgbClr val="FF0066"/>
                </a:solidFill>
              </a:rPr>
              <a:t>E</a:t>
            </a:r>
            <a:r>
              <a:rPr lang="en-US" dirty="0" smtClean="0">
                <a:solidFill>
                  <a:srgbClr val="00CC00"/>
                </a:solidFill>
              </a:rPr>
              <a:t>co</a:t>
            </a:r>
            <a:r>
              <a:rPr lang="en-US" dirty="0" smtClean="0">
                <a:solidFill>
                  <a:srgbClr val="0066FF"/>
                </a:solidFill>
              </a:rPr>
              <a:t>R</a:t>
            </a:r>
            <a:r>
              <a:rPr lang="en-US" dirty="0" smtClean="0">
                <a:solidFill>
                  <a:srgbClr val="FFFF00"/>
                </a:solidFill>
              </a:rPr>
              <a:t>1</a:t>
            </a:r>
          </a:p>
          <a:p>
            <a:pPr>
              <a:buNone/>
            </a:pPr>
            <a:r>
              <a:rPr lang="en-US" dirty="0" smtClean="0"/>
              <a:t>				Genus: </a:t>
            </a:r>
            <a:r>
              <a:rPr lang="en-US" dirty="0" smtClean="0">
                <a:solidFill>
                  <a:srgbClr val="FF0066"/>
                </a:solidFill>
              </a:rPr>
              <a:t>E</a:t>
            </a:r>
            <a:r>
              <a:rPr lang="en-US" dirty="0" smtClean="0"/>
              <a:t>scherichia</a:t>
            </a:r>
            <a:br>
              <a:rPr lang="en-US" dirty="0" smtClean="0"/>
            </a:br>
            <a:r>
              <a:rPr lang="en-US" dirty="0" smtClean="0"/>
              <a:t>			Species: </a:t>
            </a:r>
            <a:r>
              <a:rPr lang="en-US" dirty="0" smtClean="0">
                <a:solidFill>
                  <a:srgbClr val="00CC00"/>
                </a:solidFill>
              </a:rPr>
              <a:t>co</a:t>
            </a:r>
            <a:r>
              <a:rPr lang="en-US" dirty="0" smtClean="0"/>
              <a:t>li</a:t>
            </a:r>
            <a:br>
              <a:rPr lang="en-US" dirty="0" smtClean="0"/>
            </a:br>
            <a:r>
              <a:rPr lang="en-US" dirty="0" smtClean="0"/>
              <a:t>			Strain: </a:t>
            </a:r>
            <a:r>
              <a:rPr lang="en-US" dirty="0" smtClean="0">
                <a:solidFill>
                  <a:srgbClr val="0066FF"/>
                </a:solidFill>
              </a:rPr>
              <a:t>R</a:t>
            </a:r>
            <a:br>
              <a:rPr lang="en-US" dirty="0" smtClean="0">
                <a:solidFill>
                  <a:srgbClr val="0066FF"/>
                </a:solidFill>
              </a:rPr>
            </a:br>
            <a:r>
              <a:rPr lang="en-US" dirty="0" smtClean="0">
                <a:solidFill>
                  <a:srgbClr val="0066FF"/>
                </a:solidFill>
              </a:rPr>
              <a:t>			</a:t>
            </a:r>
            <a:r>
              <a:rPr lang="en-US" dirty="0" smtClean="0"/>
              <a:t>Order discovered: </a:t>
            </a:r>
            <a:r>
              <a:rPr lang="en-US" dirty="0" smtClean="0">
                <a:solidFill>
                  <a:srgbClr val="FFFF00"/>
                </a:solidFill>
              </a:rPr>
              <a:t>1</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cstate="print"/>
          <a:srcRect l="21857" t="13105" r="37189" b="3819"/>
          <a:stretch>
            <a:fillRect/>
          </a:stretch>
        </p:blipFill>
        <p:spPr bwMode="auto">
          <a:xfrm>
            <a:off x="1115616" y="0"/>
            <a:ext cx="6552728" cy="6858000"/>
          </a:xfrm>
          <a:prstGeom prst="rect">
            <a:avLst/>
          </a:prstGeom>
          <a:noFill/>
          <a:ln w="9525">
            <a:noFill/>
            <a:miter lim="800000"/>
            <a:headEnd/>
            <a:tailEnd/>
          </a:ln>
          <a:effectLst/>
        </p:spPr>
      </p:pic>
      <p:sp>
        <p:nvSpPr>
          <p:cNvPr id="3" name="Right Arrow 2"/>
          <p:cNvSpPr/>
          <p:nvPr/>
        </p:nvSpPr>
        <p:spPr>
          <a:xfrm>
            <a:off x="428596" y="785794"/>
            <a:ext cx="57150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ght Arrow 3"/>
          <p:cNvSpPr/>
          <p:nvPr/>
        </p:nvSpPr>
        <p:spPr>
          <a:xfrm>
            <a:off x="500034" y="5357826"/>
            <a:ext cx="57150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1071538" y="214290"/>
            <a:ext cx="785818" cy="5715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1071538" y="785794"/>
            <a:ext cx="785818" cy="52149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1071538" y="6000768"/>
            <a:ext cx="785818" cy="4286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1071538" y="6429396"/>
            <a:ext cx="785818" cy="4286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57158" y="1052513"/>
            <a:ext cx="8429684" cy="5519759"/>
          </a:xfrm>
          <a:prstGeom prst="rect">
            <a:avLst/>
          </a:prstGeom>
          <a:noFill/>
          <a:ln w="9525">
            <a:noFill/>
            <a:miter lim="800000"/>
            <a:headEnd/>
            <a:tailEnd/>
          </a:ln>
          <a:effectLst/>
        </p:spPr>
      </p:pic>
      <p:sp>
        <p:nvSpPr>
          <p:cNvPr id="3" name="TextBox 2"/>
          <p:cNvSpPr txBox="1"/>
          <p:nvPr/>
        </p:nvSpPr>
        <p:spPr>
          <a:xfrm>
            <a:off x="3000364" y="428604"/>
            <a:ext cx="2988062" cy="369332"/>
          </a:xfrm>
          <a:prstGeom prst="rect">
            <a:avLst/>
          </a:prstGeom>
          <a:noFill/>
        </p:spPr>
        <p:txBody>
          <a:bodyPr wrap="none" rtlCol="0">
            <a:spAutoFit/>
          </a:bodyPr>
          <a:lstStyle/>
          <a:p>
            <a:r>
              <a:rPr lang="en-US" b="1" dirty="0" err="1" smtClean="0"/>
              <a:t>Palindromic</a:t>
            </a:r>
            <a:r>
              <a:rPr lang="en-US" b="1" dirty="0" smtClean="0"/>
              <a:t> Recognition Sites</a:t>
            </a:r>
            <a:endParaRPr lang="en-IN"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triction Map"/>
          <p:cNvPicPr>
            <a:picLocks noChangeAspect="1" noChangeArrowheads="1"/>
          </p:cNvPicPr>
          <p:nvPr/>
        </p:nvPicPr>
        <p:blipFill>
          <a:blip r:embed="rId2"/>
          <a:srcRect/>
          <a:stretch>
            <a:fillRect/>
          </a:stretch>
        </p:blipFill>
        <p:spPr bwMode="auto">
          <a:xfrm>
            <a:off x="2285984" y="2357430"/>
            <a:ext cx="6105655" cy="3714776"/>
          </a:xfrm>
          <a:prstGeom prst="rect">
            <a:avLst/>
          </a:prstGeom>
          <a:noFill/>
        </p:spPr>
      </p:pic>
      <p:sp>
        <p:nvSpPr>
          <p:cNvPr id="3" name="TextBox 2"/>
          <p:cNvSpPr txBox="1"/>
          <p:nvPr/>
        </p:nvSpPr>
        <p:spPr>
          <a:xfrm>
            <a:off x="714348" y="2643182"/>
            <a:ext cx="1293880" cy="369332"/>
          </a:xfrm>
          <a:prstGeom prst="rect">
            <a:avLst/>
          </a:prstGeom>
          <a:noFill/>
        </p:spPr>
        <p:txBody>
          <a:bodyPr wrap="none" rtlCol="0">
            <a:spAutoFit/>
          </a:bodyPr>
          <a:lstStyle/>
          <a:p>
            <a:r>
              <a:rPr lang="en-US" dirty="0" smtClean="0"/>
              <a:t>5’ overhang</a:t>
            </a:r>
            <a:endParaRPr lang="en-IN" dirty="0"/>
          </a:p>
        </p:txBody>
      </p:sp>
      <p:sp>
        <p:nvSpPr>
          <p:cNvPr id="4" name="TextBox 3"/>
          <p:cNvSpPr txBox="1"/>
          <p:nvPr/>
        </p:nvSpPr>
        <p:spPr>
          <a:xfrm>
            <a:off x="785786" y="4000504"/>
            <a:ext cx="1293880" cy="369332"/>
          </a:xfrm>
          <a:prstGeom prst="rect">
            <a:avLst/>
          </a:prstGeom>
          <a:noFill/>
        </p:spPr>
        <p:txBody>
          <a:bodyPr wrap="none" rtlCol="0">
            <a:spAutoFit/>
          </a:bodyPr>
          <a:lstStyle/>
          <a:p>
            <a:r>
              <a:rPr lang="en-US" dirty="0" smtClean="0"/>
              <a:t>3’ overhang</a:t>
            </a:r>
            <a:endParaRPr lang="en-IN" dirty="0"/>
          </a:p>
        </p:txBody>
      </p:sp>
      <p:sp>
        <p:nvSpPr>
          <p:cNvPr id="5" name="TextBox 4"/>
          <p:cNvSpPr txBox="1"/>
          <p:nvPr/>
        </p:nvSpPr>
        <p:spPr>
          <a:xfrm>
            <a:off x="785786" y="5214950"/>
            <a:ext cx="1182824" cy="369332"/>
          </a:xfrm>
          <a:prstGeom prst="rect">
            <a:avLst/>
          </a:prstGeom>
          <a:noFill/>
        </p:spPr>
        <p:txBody>
          <a:bodyPr wrap="none" rtlCol="0">
            <a:spAutoFit/>
          </a:bodyPr>
          <a:lstStyle/>
          <a:p>
            <a:r>
              <a:rPr lang="en-US" dirty="0" smtClean="0"/>
              <a:t>Blunt ends</a:t>
            </a:r>
            <a:endParaRPr lang="en-IN" dirty="0"/>
          </a:p>
        </p:txBody>
      </p:sp>
      <p:sp>
        <p:nvSpPr>
          <p:cNvPr id="6" name="Rectangle 5"/>
          <p:cNvSpPr/>
          <p:nvPr/>
        </p:nvSpPr>
        <p:spPr>
          <a:xfrm>
            <a:off x="714348" y="1000108"/>
            <a:ext cx="7572428" cy="1323439"/>
          </a:xfrm>
          <a:prstGeom prst="rect">
            <a:avLst/>
          </a:prstGeom>
        </p:spPr>
        <p:txBody>
          <a:bodyPr wrap="square">
            <a:spAutoFit/>
          </a:bodyPr>
          <a:lstStyle/>
          <a:p>
            <a:pPr algn="just"/>
            <a:r>
              <a:rPr lang="en-US" sz="2000" dirty="0" smtClean="0"/>
              <a:t>Some restriction </a:t>
            </a:r>
            <a:r>
              <a:rPr lang="en-US" sz="2000" dirty="0" err="1" smtClean="0"/>
              <a:t>endonucleases</a:t>
            </a:r>
            <a:r>
              <a:rPr lang="en-US" sz="2000" dirty="0" smtClean="0"/>
              <a:t> cut symmetrically and leave blunt ends.  Many </a:t>
            </a:r>
            <a:r>
              <a:rPr lang="en-US" sz="2000" dirty="0" err="1" smtClean="0"/>
              <a:t>endonucleases</a:t>
            </a:r>
            <a:r>
              <a:rPr lang="en-US" sz="2000" dirty="0" smtClean="0"/>
              <a:t> cleave the DNA backbones in positions that are not directly opposite each other or can make staggered cuts, which produce single stranded </a:t>
            </a:r>
            <a:r>
              <a:rPr lang="en-US" altLang="en-US" sz="2000" dirty="0" smtClean="0"/>
              <a:t>“</a:t>
            </a:r>
            <a:r>
              <a:rPr lang="en-US" sz="2000" dirty="0" smtClean="0"/>
              <a:t>sticky-ends</a:t>
            </a:r>
            <a:r>
              <a:rPr lang="en-US" altLang="en-US" sz="2000" dirty="0" smtClean="0"/>
              <a:t>”.</a:t>
            </a:r>
            <a:endParaRPr lang="ar-EG" sz="2000" dirty="0">
              <a:cs typeface="Times New Roman" pitchFamily="-104" charset="0"/>
            </a:endParaRPr>
          </a:p>
        </p:txBody>
      </p:sp>
      <p:sp>
        <p:nvSpPr>
          <p:cNvPr id="7" name="عنوان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smtClean="0">
                <a:ln>
                  <a:noFill/>
                </a:ln>
                <a:effectLst/>
                <a:uLnTx/>
                <a:uFillTx/>
                <a:latin typeface="Calibri" pitchFamily="-104" charset="0"/>
                <a:ea typeface="ＭＳ Ｐゴシック" pitchFamily="-104" charset="-128"/>
                <a:cs typeface="+mj-cs"/>
              </a:rPr>
              <a:t>Sticky and Blunt end cutters</a:t>
            </a:r>
            <a:endParaRPr kumimoji="0" lang="ar-EG" sz="3200" b="0" i="0" u="none" strike="noStrike" kern="1200" cap="none" spc="0" normalizeH="0" baseline="0" noProof="0" dirty="0" smtClean="0">
              <a:ln>
                <a:noFill/>
              </a:ln>
              <a:effectLst/>
              <a:uLnTx/>
              <a:uFillTx/>
              <a:latin typeface="Calibri" pitchFamily="-104" charset="0"/>
              <a:ea typeface="ＭＳ Ｐゴシック" pitchFamily="-104" charset="-128"/>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t="49176"/>
          <a:stretch>
            <a:fillRect/>
          </a:stretch>
        </p:blipFill>
        <p:spPr bwMode="auto">
          <a:xfrm>
            <a:off x="785786" y="1428736"/>
            <a:ext cx="8072494" cy="4214842"/>
          </a:xfrm>
          <a:prstGeom prst="rect">
            <a:avLst/>
          </a:prstGeom>
          <a:noFill/>
          <a:ln w="9525">
            <a:noFill/>
            <a:miter lim="800000"/>
            <a:headEnd/>
            <a:tailEnd/>
          </a:ln>
          <a:effectLst/>
        </p:spPr>
      </p:pic>
      <p:sp>
        <p:nvSpPr>
          <p:cNvPr id="3" name="TextBox 2"/>
          <p:cNvSpPr txBox="1"/>
          <p:nvPr/>
        </p:nvSpPr>
        <p:spPr>
          <a:xfrm>
            <a:off x="3714744" y="428604"/>
            <a:ext cx="2554482" cy="584775"/>
          </a:xfrm>
          <a:prstGeom prst="rect">
            <a:avLst/>
          </a:prstGeom>
          <a:noFill/>
        </p:spPr>
        <p:txBody>
          <a:bodyPr wrap="none" rtlCol="0">
            <a:spAutoFit/>
          </a:bodyPr>
          <a:lstStyle/>
          <a:p>
            <a:r>
              <a:rPr lang="en-US" sz="3200" b="1" dirty="0" err="1" smtClean="0"/>
              <a:t>Isocaudomers</a:t>
            </a:r>
            <a:endParaRPr lang="en-IN" sz="32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1520</TotalTime>
  <Words>956</Words>
  <Application>Microsoft Office PowerPoint</Application>
  <PresentationFormat>On-screen Show (4:3)</PresentationFormat>
  <Paragraphs>151</Paragraphs>
  <Slides>18</Slides>
  <Notes>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Restriction Enzymes</vt:lpstr>
      <vt:lpstr>What are Restriction Enzymes?</vt:lpstr>
      <vt:lpstr>Slide 4</vt:lpstr>
      <vt:lpstr>Nomenclature</vt:lpstr>
      <vt:lpstr>Slide 6</vt:lpstr>
      <vt:lpstr>Slide 7</vt:lpstr>
      <vt:lpstr>Slide 8</vt:lpstr>
      <vt:lpstr>Slide 9</vt:lpstr>
      <vt:lpstr>Slide 10</vt:lpstr>
      <vt:lpstr>Slide 11</vt:lpstr>
      <vt:lpstr>Unit Determination Assay</vt:lpstr>
      <vt:lpstr>Set up of a restriction enzyme reaction </vt:lpstr>
      <vt:lpstr>Slide 14</vt:lpstr>
      <vt:lpstr>Slide 15</vt:lpstr>
      <vt:lpstr>Slide 16</vt:lpstr>
      <vt:lpstr>Slide 17</vt:lpstr>
      <vt:lpstr>Slide 18</vt:lpstr>
    </vt:vector>
  </TitlesOfParts>
  <Company>IIT Delhi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37</cp:revision>
  <dcterms:created xsi:type="dcterms:W3CDTF">2017-07-27T16:08:25Z</dcterms:created>
  <dcterms:modified xsi:type="dcterms:W3CDTF">2020-10-09T09:42:57Z</dcterms:modified>
</cp:coreProperties>
</file>