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3" r:id="rId6"/>
    <p:sldId id="260" r:id="rId7"/>
    <p:sldId id="262" r:id="rId8"/>
    <p:sldId id="261"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227" autoAdjust="0"/>
  </p:normalViewPr>
  <p:slideViewPr>
    <p:cSldViewPr>
      <p:cViewPr varScale="1">
        <p:scale>
          <a:sx n="52" d="100"/>
          <a:sy n="52" d="100"/>
        </p:scale>
        <p:origin x="-156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278466-02FA-49D5-907B-2D6D2B490E5A}" type="datetimeFigureOut">
              <a:rPr lang="en-US" smtClean="0"/>
              <a:pPr/>
              <a:t>10/9/2020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8B157-5FE9-4F24-BE0B-ACE621AFF49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direct.com/science/article/pii/B978012386541000029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biochemistry-genetics-and-molecular-biology/xanthomona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labome.com/method/CRISPR-and-Genomic-Engineering.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abome.com/method/CRISPR-and-Genomic-Engineeri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ZFNs</a:t>
            </a:r>
            <a:r>
              <a:rPr lang="en-US" baseline="0" dirty="0" smtClean="0"/>
              <a:t> and TALENs are very nicely explained in the link given below (section-</a:t>
            </a:r>
            <a:r>
              <a:rPr lang="en-IN" sz="1200" b="0" i="0" u="none" strike="noStrike" kern="1200" dirty="0" smtClean="0">
                <a:solidFill>
                  <a:schemeClr val="tx1"/>
                </a:solidFill>
                <a:latin typeface="+mn-lt"/>
                <a:ea typeface="+mn-ea"/>
                <a:cs typeface="+mn-cs"/>
                <a:hlinkClick r:id="rId3"/>
              </a:rPr>
              <a:t>Genome Editing in Somatic Cells Using Zinc Finger Nucleases and Transcription Activator-Like </a:t>
            </a:r>
            <a:r>
              <a:rPr lang="en-IN" sz="1200" b="0" i="0" u="none" strike="noStrike" kern="1200" dirty="0" err="1" smtClean="0">
                <a:solidFill>
                  <a:schemeClr val="tx1"/>
                </a:solidFill>
                <a:latin typeface="+mn-lt"/>
                <a:ea typeface="+mn-ea"/>
                <a:cs typeface="+mn-cs"/>
                <a:hlinkClick r:id="rId3"/>
              </a:rPr>
              <a:t>Effector</a:t>
            </a:r>
            <a:r>
              <a:rPr lang="en-IN" sz="1200" b="0" i="0" u="none" strike="noStrike" kern="1200" dirty="0" smtClean="0">
                <a:solidFill>
                  <a:schemeClr val="tx1"/>
                </a:solidFill>
                <a:latin typeface="+mn-lt"/>
                <a:ea typeface="+mn-ea"/>
                <a:cs typeface="+mn-cs"/>
                <a:hlinkClick r:id="rId3"/>
              </a:rPr>
              <a:t> Nucleases</a:t>
            </a:r>
            <a:r>
              <a:rPr lang="en-IN" sz="1200" b="0" i="0" u="none" strike="noStrike" kern="1200" dirty="0" smtClean="0">
                <a:solidFill>
                  <a:schemeClr val="tx1"/>
                </a:solidFill>
                <a:latin typeface="+mn-lt"/>
                <a:ea typeface="+mn-ea"/>
                <a:cs typeface="+mn-cs"/>
              </a:rPr>
              <a:t>)</a:t>
            </a:r>
            <a:endParaRPr lang="en-IN"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https://www.sciencedirect.com/topics/biochemistry-genetics-and-molecular-biology/foki</a:t>
            </a: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https</a:t>
            </a:r>
            <a:r>
              <a:rPr lang="en-IN" dirty="0" smtClean="0"/>
              <a:t>://www.labome.com/method/CRISPR-and-Genomic-Engineering.html</a:t>
            </a:r>
          </a:p>
          <a:p>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err="1" smtClean="0">
                <a:solidFill>
                  <a:schemeClr val="tx1"/>
                </a:solidFill>
                <a:latin typeface="+mn-lt"/>
                <a:ea typeface="+mn-ea"/>
                <a:cs typeface="+mn-cs"/>
              </a:rPr>
              <a:t>FokI</a:t>
            </a:r>
            <a:r>
              <a:rPr lang="en-IN" sz="1200" b="0" i="0" kern="1200" dirty="0" smtClean="0">
                <a:solidFill>
                  <a:schemeClr val="tx1"/>
                </a:solidFill>
                <a:latin typeface="+mn-lt"/>
                <a:ea typeface="+mn-ea"/>
                <a:cs typeface="+mn-cs"/>
              </a:rPr>
              <a:t> is a </a:t>
            </a:r>
            <a:r>
              <a:rPr lang="en-IN" sz="1200" b="0" i="0" kern="1200" dirty="0" err="1" smtClean="0">
                <a:solidFill>
                  <a:schemeClr val="tx1"/>
                </a:solidFill>
                <a:latin typeface="+mn-lt"/>
                <a:ea typeface="+mn-ea"/>
                <a:cs typeface="+mn-cs"/>
              </a:rPr>
              <a:t>dimeric</a:t>
            </a:r>
            <a:r>
              <a:rPr lang="en-IN" sz="1200" b="0" i="0" kern="1200" dirty="0" smtClean="0">
                <a:solidFill>
                  <a:schemeClr val="tx1"/>
                </a:solidFill>
                <a:latin typeface="+mn-lt"/>
                <a:ea typeface="+mn-ea"/>
                <a:cs typeface="+mn-cs"/>
              </a:rPr>
              <a:t>-type IIS restriction enzyme isolated from </a:t>
            </a:r>
            <a:r>
              <a:rPr lang="en-IN" sz="1200" b="0" i="0" kern="1200" dirty="0" err="1" smtClean="0">
                <a:solidFill>
                  <a:schemeClr val="tx1"/>
                </a:solidFill>
                <a:latin typeface="+mn-lt"/>
                <a:ea typeface="+mn-ea"/>
                <a:cs typeface="+mn-cs"/>
              </a:rPr>
              <a:t>Flavobacterium</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okeanokoites</a:t>
            </a:r>
            <a:r>
              <a:rPr lang="en-IN" sz="1200" b="0" i="0" kern="1200" dirty="0" smtClean="0">
                <a:solidFill>
                  <a:schemeClr val="tx1"/>
                </a:solidFill>
                <a:latin typeface="+mn-lt"/>
                <a:ea typeface="+mn-ea"/>
                <a:cs typeface="+mn-cs"/>
              </a:rPr>
              <a:t>, which recognizes the 5′-GGATG-3′ sequence and introduces two single cuts 9nt away from the 3′ end of its recognition sequence on the top strand (listed above) and 13nt away from the 5′ end of the bottom strand sequence (complementary to the listed one), thus collectively creating sticky ends with 4nt-long overhang.</a:t>
            </a:r>
            <a:endParaRPr lang="en-IN" dirty="0"/>
          </a:p>
        </p:txBody>
      </p:sp>
      <p:sp>
        <p:nvSpPr>
          <p:cNvPr id="4" name="Slide Number Placeholder 3"/>
          <p:cNvSpPr>
            <a:spLocks noGrp="1"/>
          </p:cNvSpPr>
          <p:nvPr>
            <p:ph type="sldNum" sz="quarter" idx="10"/>
          </p:nvPr>
        </p:nvSpPr>
        <p:spPr/>
        <p:txBody>
          <a:bodyPr/>
          <a:lstStyle/>
          <a:p>
            <a:fld id="{9878B157-5FE9-4F24-BE0B-ACE621AFF495}"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kern="1200" dirty="0" smtClean="0">
                <a:solidFill>
                  <a:schemeClr val="tx1"/>
                </a:solidFill>
                <a:latin typeface="+mn-lt"/>
                <a:ea typeface="+mn-ea"/>
                <a:cs typeface="+mn-cs"/>
              </a:rPr>
              <a:t>The DNA-binding domain used for TALENs is derived from transcription activator-like effectors (TALEs), which are naturally occurring proteins injected into host plant cells by </a:t>
            </a:r>
            <a:r>
              <a:rPr lang="en-IN" sz="1200" b="0" i="1" u="none" strike="noStrike" kern="1200" dirty="0" err="1" smtClean="0">
                <a:solidFill>
                  <a:schemeClr val="tx1"/>
                </a:solidFill>
                <a:latin typeface="+mn-lt"/>
                <a:ea typeface="+mn-ea"/>
                <a:cs typeface="+mn-cs"/>
                <a:hlinkClick r:id="rId3" tooltip="Learn more about Xanthomonas from ScienceDirect's AI-generated Topic Pages"/>
              </a:rPr>
              <a:t>Xanthomonas</a:t>
            </a:r>
            <a:r>
              <a:rPr lang="en-IN" sz="1200" b="0" i="0" kern="1200" dirty="0" smtClean="0">
                <a:solidFill>
                  <a:schemeClr val="tx1"/>
                </a:solidFill>
                <a:latin typeface="+mn-lt"/>
                <a:ea typeface="+mn-ea"/>
                <a:cs typeface="+mn-cs"/>
              </a:rPr>
              <a:t> spp. bacteria. Once inside, TALEs bind to genomic DNA to alter host cell transcription facilitating the pathogenic colonization by the bacteria (</a:t>
            </a:r>
            <a:r>
              <a:rPr lang="en-IN" sz="1200" b="0" i="0" kern="1200" dirty="0" err="1" smtClean="0">
                <a:solidFill>
                  <a:schemeClr val="tx1"/>
                </a:solidFill>
                <a:latin typeface="+mn-lt"/>
                <a:ea typeface="+mn-ea"/>
                <a:cs typeface="+mn-cs"/>
              </a:rPr>
              <a:t>Boch</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Bonas</a:t>
            </a:r>
            <a:r>
              <a:rPr lang="en-IN" sz="1200" b="0" i="0" kern="1200" dirty="0" smtClean="0">
                <a:solidFill>
                  <a:schemeClr val="tx1"/>
                </a:solidFill>
                <a:latin typeface="+mn-lt"/>
                <a:ea typeface="+mn-ea"/>
                <a:cs typeface="+mn-cs"/>
              </a:rPr>
              <a:t>, 2010).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Transcription </a:t>
            </a:r>
            <a:r>
              <a:rPr lang="en-IN" dirty="0" smtClean="0"/>
              <a:t>activator-like effectors (TALEs) are DNA-binding domains that can be linked together modularly and fused with nuclease domains to create TALE nucleases, or TALENs [</a:t>
            </a:r>
            <a:r>
              <a:rPr lang="en-IN" dirty="0" smtClean="0">
                <a:hlinkClick r:id="rId4"/>
              </a:rPr>
              <a:t>72</a:t>
            </a:r>
            <a:r>
              <a:rPr lang="en-IN" dirty="0" smtClean="0"/>
              <a:t>]. Each TALE has a repeat of 34 amino acids and recognizes a single base pair on the DNA target molecule. Therefore, several TALEs must be linked together to create a protein that recognizes a specific DNA sequence. As with ZFNs, two arrays are used to target a nuclease to a DNA sequence, and each array binds one half-site target (Figure 3). TALE arrays are primarily fused to Fok1 nuclease domains, which cleave DNA within the spacer region between the two half-sites. ZFN and TALENS are both modular and have natural DNA-binding specificities. They differ in that ZFN's single zinc finger domains recognize three base pairs, and TALE domains recognize just one base pair. This difference does make it easier to create TALEN systems that recognize more target sequences. One benefit of TALENs over ZFN’s for genome editing is that they exhibit less toxicity in human cell lines and </a:t>
            </a:r>
            <a:r>
              <a:rPr lang="en-IN" dirty="0" err="1" smtClean="0"/>
              <a:t>zebrafish</a:t>
            </a:r>
            <a:r>
              <a:rPr lang="en-IN" dirty="0" smtClean="0"/>
              <a:t> [</a:t>
            </a:r>
            <a:r>
              <a:rPr lang="en-IN" dirty="0" smtClean="0">
                <a:hlinkClick r:id="rId4"/>
              </a:rPr>
              <a:t>73</a:t>
            </a:r>
            <a:r>
              <a:rPr lang="en-IN" dirty="0" smtClean="0"/>
              <a:t>]. Another benefit of TALENs is a higher rate of genome editing success via </a:t>
            </a:r>
            <a:r>
              <a:rPr lang="en-IN" dirty="0" err="1" smtClean="0"/>
              <a:t>cytoplasmic</a:t>
            </a:r>
            <a:r>
              <a:rPr lang="en-IN" dirty="0" smtClean="0"/>
              <a:t> injection of TALEN mRNA in livestock embryos than occurs with ZFN induction</a:t>
            </a:r>
          </a:p>
          <a:p>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IN" sz="1200" b="0" i="0" kern="1200" dirty="0" smtClean="0">
                <a:solidFill>
                  <a:schemeClr val="tx1"/>
                </a:solidFill>
                <a:latin typeface="+mn-lt"/>
                <a:ea typeface="+mn-ea"/>
                <a:cs typeface="+mn-cs"/>
              </a:rPr>
              <a:t>CRISPR are genomic loci composed of short DNA repeats with spacer sections interspersed (Figure 2). Originally observed in E. coli [</a:t>
            </a:r>
            <a:r>
              <a:rPr lang="en-IN" sz="1200" b="0" i="0" u="none" strike="noStrike" kern="1200" dirty="0" smtClean="0">
                <a:solidFill>
                  <a:schemeClr val="tx1"/>
                </a:solidFill>
                <a:latin typeface="+mn-lt"/>
                <a:ea typeface="+mn-ea"/>
                <a:cs typeface="+mn-cs"/>
                <a:hlinkClick r:id="rId3"/>
              </a:rPr>
              <a:t>8</a:t>
            </a:r>
            <a:r>
              <a:rPr lang="en-IN" sz="1200" b="0" i="0" kern="1200" dirty="0" smtClean="0">
                <a:solidFill>
                  <a:schemeClr val="tx1"/>
                </a:solidFill>
                <a:latin typeface="+mn-lt"/>
                <a:ea typeface="+mn-ea"/>
                <a:cs typeface="+mn-cs"/>
              </a:rPr>
              <a:t>], these loci have been found in a variety of </a:t>
            </a:r>
            <a:r>
              <a:rPr lang="en-IN" sz="1200" b="0" i="0" kern="1200" dirty="0" err="1" smtClean="0">
                <a:solidFill>
                  <a:schemeClr val="tx1"/>
                </a:solidFill>
                <a:latin typeface="+mn-lt"/>
                <a:ea typeface="+mn-ea"/>
                <a:cs typeface="+mn-cs"/>
              </a:rPr>
              <a:t>Archaea</a:t>
            </a:r>
            <a:r>
              <a:rPr lang="en-IN" sz="1200" b="0" i="0" kern="1200" dirty="0" smtClean="0">
                <a:solidFill>
                  <a:schemeClr val="tx1"/>
                </a:solidFill>
                <a:latin typeface="+mn-lt"/>
                <a:ea typeface="+mn-ea"/>
                <a:cs typeface="+mn-cs"/>
              </a:rPr>
              <a:t> and bacterial genomes. CRISPR loci acquire fragments of foreign DNA from </a:t>
            </a:r>
            <a:r>
              <a:rPr lang="en-IN" sz="1200" b="0" i="0" kern="1200" dirty="0" err="1" smtClean="0">
                <a:solidFill>
                  <a:schemeClr val="tx1"/>
                </a:solidFill>
                <a:latin typeface="+mn-lt"/>
                <a:ea typeface="+mn-ea"/>
                <a:cs typeface="+mn-cs"/>
              </a:rPr>
              <a:t>phages</a:t>
            </a:r>
            <a:r>
              <a:rPr lang="en-IN" sz="1200" b="0" i="0" kern="1200" dirty="0" smtClean="0">
                <a:solidFill>
                  <a:schemeClr val="tx1"/>
                </a:solidFill>
                <a:latin typeface="+mn-lt"/>
                <a:ea typeface="+mn-ea"/>
                <a:cs typeface="+mn-cs"/>
              </a:rPr>
              <a:t> or plasmids, which are inserted within their repeat sequences [</a:t>
            </a:r>
            <a:r>
              <a:rPr lang="en-IN" sz="1200" b="0" i="0" u="none" strike="noStrike" kern="1200" dirty="0" smtClean="0">
                <a:solidFill>
                  <a:schemeClr val="tx1"/>
                </a:solidFill>
                <a:latin typeface="+mn-lt"/>
                <a:ea typeface="+mn-ea"/>
                <a:cs typeface="+mn-cs"/>
                <a:hlinkClick r:id="rId3"/>
              </a:rPr>
              <a:t>12</a:t>
            </a:r>
            <a:r>
              <a:rPr lang="en-IN" sz="1200" b="0" i="0" kern="1200" dirty="0" smtClean="0">
                <a:solidFill>
                  <a:schemeClr val="tx1"/>
                </a:solidFill>
                <a:latin typeface="+mn-lt"/>
                <a:ea typeface="+mn-ea"/>
                <a:cs typeface="+mn-cs"/>
              </a:rPr>
              <a:t>]. The foreign integrated DNA sequences aid the cell in recognizing and targeting foreign DNA in future attacks [</a:t>
            </a:r>
            <a:r>
              <a:rPr lang="en-IN" sz="1200" b="0" i="0" u="none" strike="noStrike" kern="1200" dirty="0" smtClean="0">
                <a:solidFill>
                  <a:schemeClr val="tx1"/>
                </a:solidFill>
                <a:latin typeface="+mn-lt"/>
                <a:ea typeface="+mn-ea"/>
                <a:cs typeface="+mn-cs"/>
                <a:hlinkClick r:id="rId3"/>
              </a:rPr>
              <a:t>13</a:t>
            </a:r>
            <a:r>
              <a:rPr lang="en-IN" sz="1200" b="0" i="0" kern="1200" dirty="0" smtClean="0">
                <a:solidFill>
                  <a:schemeClr val="tx1"/>
                </a:solidFill>
                <a:latin typeface="+mn-lt"/>
                <a:ea typeface="+mn-ea"/>
                <a:cs typeface="+mn-cs"/>
              </a:rPr>
              <a:t>]. That CRISPR-</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systems work via RNA interference was first proposed by </a:t>
            </a:r>
            <a:r>
              <a:rPr lang="en-IN" sz="1200" b="0" i="0" kern="1200" dirty="0" err="1" smtClean="0">
                <a:solidFill>
                  <a:schemeClr val="tx1"/>
                </a:solidFill>
                <a:latin typeface="+mn-lt"/>
                <a:ea typeface="+mn-ea"/>
                <a:cs typeface="+mn-cs"/>
              </a:rPr>
              <a:t>Makarova</a:t>
            </a:r>
            <a:r>
              <a:rPr lang="en-IN" sz="1200" b="0" i="0" kern="1200" dirty="0" smtClean="0">
                <a:solidFill>
                  <a:schemeClr val="tx1"/>
                </a:solidFill>
                <a:latin typeface="+mn-lt"/>
                <a:ea typeface="+mn-ea"/>
                <a:cs typeface="+mn-cs"/>
              </a:rPr>
              <a:t> et al in 2006 [</a:t>
            </a:r>
            <a:r>
              <a:rPr lang="en-IN" sz="1200" b="0" i="0" u="none" strike="noStrike" kern="1200" dirty="0" smtClean="0">
                <a:solidFill>
                  <a:schemeClr val="tx1"/>
                </a:solidFill>
                <a:latin typeface="+mn-lt"/>
                <a:ea typeface="+mn-ea"/>
                <a:cs typeface="+mn-cs"/>
                <a:hlinkClick r:id="rId3"/>
              </a:rPr>
              <a:t>12</a:t>
            </a:r>
            <a:r>
              <a:rPr lang="en-IN" sz="1200" b="0" i="0" kern="1200" dirty="0" smtClean="0">
                <a:solidFill>
                  <a:schemeClr val="tx1"/>
                </a:solidFill>
                <a:latin typeface="+mn-lt"/>
                <a:ea typeface="+mn-ea"/>
                <a:cs typeface="+mn-cs"/>
              </a:rPr>
              <a:t>], and later supported by many reports, and reviewed by members of the same group [</a:t>
            </a:r>
            <a:r>
              <a:rPr lang="en-IN" sz="1200" b="0" i="0" u="none" strike="noStrike" kern="1200" dirty="0" smtClean="0">
                <a:solidFill>
                  <a:schemeClr val="tx1"/>
                </a:solidFill>
                <a:latin typeface="+mn-lt"/>
                <a:ea typeface="+mn-ea"/>
                <a:cs typeface="+mn-cs"/>
                <a:hlinkClick r:id="rId3"/>
              </a:rPr>
              <a:t>14</a:t>
            </a:r>
            <a:r>
              <a:rPr lang="en-IN" sz="1200" b="0" i="0" kern="1200" dirty="0" smtClean="0">
                <a:solidFill>
                  <a:schemeClr val="tx1"/>
                </a:solidFill>
                <a:latin typeface="+mn-lt"/>
                <a:ea typeface="+mn-ea"/>
                <a:cs typeface="+mn-cs"/>
              </a:rPr>
              <a:t>].</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CRISPR loci include repeats, spacers, a leader sequence and CRISPR-associated genes (</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3"/>
              </a:rPr>
              <a:t>9</a:t>
            </a:r>
            <a:r>
              <a:rPr lang="en-IN" sz="1200" b="0" i="0" kern="1200" dirty="0" smtClean="0">
                <a:solidFill>
                  <a:schemeClr val="tx1"/>
                </a:solidFill>
                <a:latin typeface="+mn-lt"/>
                <a:ea typeface="+mn-ea"/>
                <a:cs typeface="+mn-cs"/>
              </a:rPr>
              <a:t>]. There are several different </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genes, which produce proteins with varying functions including </a:t>
            </a:r>
            <a:r>
              <a:rPr lang="en-IN" sz="1200" b="0" i="0" kern="1200" dirty="0" err="1" smtClean="0">
                <a:solidFill>
                  <a:schemeClr val="tx1"/>
                </a:solidFill>
                <a:latin typeface="+mn-lt"/>
                <a:ea typeface="+mn-ea"/>
                <a:cs typeface="+mn-cs"/>
              </a:rPr>
              <a:t>endonuclease</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helicase</a:t>
            </a:r>
            <a:r>
              <a:rPr lang="en-IN" sz="1200" b="0" i="0" kern="1200" dirty="0" smtClean="0">
                <a:solidFill>
                  <a:schemeClr val="tx1"/>
                </a:solidFill>
                <a:latin typeface="+mn-lt"/>
                <a:ea typeface="+mn-ea"/>
                <a:cs typeface="+mn-cs"/>
              </a:rPr>
              <a:t>, nucleic acid binding and transcription regulation [</a:t>
            </a:r>
            <a:r>
              <a:rPr lang="en-IN" sz="1200" b="0" i="0" u="none" strike="noStrike" kern="1200" dirty="0" smtClean="0">
                <a:solidFill>
                  <a:schemeClr val="tx1"/>
                </a:solidFill>
                <a:latin typeface="+mn-lt"/>
                <a:ea typeface="+mn-ea"/>
                <a:cs typeface="+mn-cs"/>
                <a:hlinkClick r:id="rId3"/>
              </a:rPr>
              <a:t>15</a:t>
            </a:r>
            <a:r>
              <a:rPr lang="en-IN" sz="1200" b="0" i="0" kern="1200" dirty="0" smtClean="0">
                <a:solidFill>
                  <a:schemeClr val="tx1"/>
                </a:solidFill>
                <a:latin typeface="+mn-lt"/>
                <a:ea typeface="+mn-ea"/>
                <a:cs typeface="+mn-cs"/>
              </a:rPr>
              <a:t>]. CRISPR-</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systems are classified into several types [</a:t>
            </a:r>
            <a:r>
              <a:rPr lang="en-IN" sz="1200" b="0" i="0" u="none" strike="noStrike" kern="1200" dirty="0" smtClean="0">
                <a:solidFill>
                  <a:schemeClr val="tx1"/>
                </a:solidFill>
                <a:latin typeface="+mn-lt"/>
                <a:ea typeface="+mn-ea"/>
                <a:cs typeface="+mn-cs"/>
                <a:hlinkClick r:id="rId3"/>
              </a:rPr>
              <a:t>16</a:t>
            </a:r>
            <a:r>
              <a:rPr lang="en-IN" sz="1200" b="0" i="0" kern="1200" dirty="0" smtClean="0">
                <a:solidFill>
                  <a:schemeClr val="tx1"/>
                </a:solidFill>
                <a:latin typeface="+mn-lt"/>
                <a:ea typeface="+mn-ea"/>
                <a:cs typeface="+mn-cs"/>
              </a:rPr>
              <a:t>]. Type II CRISPR systems are the simplest and have the fewest number of associated genes, which include the nuclease cas9, as well as the proteins cas1, and cas2. Some </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proteins process the CRISPR gene product [</a:t>
            </a:r>
            <a:r>
              <a:rPr lang="en-IN" sz="1200" b="0" i="0" u="none" strike="noStrike" kern="1200" dirty="0" smtClean="0">
                <a:solidFill>
                  <a:schemeClr val="tx1"/>
                </a:solidFill>
                <a:latin typeface="+mn-lt"/>
                <a:ea typeface="+mn-ea"/>
                <a:cs typeface="+mn-cs"/>
                <a:hlinkClick r:id="rId3"/>
              </a:rPr>
              <a:t>9</a:t>
            </a:r>
            <a:r>
              <a:rPr lang="en-IN" sz="1200" b="0" i="0" kern="1200" dirty="0" smtClean="0">
                <a:solidFill>
                  <a:schemeClr val="tx1"/>
                </a:solidFill>
                <a:latin typeface="+mn-lt"/>
                <a:ea typeface="+mn-ea"/>
                <a:cs typeface="+mn-cs"/>
              </a:rPr>
              <a:t>] into mature CRISPR RNA (</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transactivating</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tracrRNA</a:t>
            </a:r>
            <a:r>
              <a:rPr lang="en-IN" sz="1200" b="0" i="0" kern="1200" dirty="0" smtClean="0">
                <a:solidFill>
                  <a:schemeClr val="tx1"/>
                </a:solidFill>
                <a:latin typeface="+mn-lt"/>
                <a:ea typeface="+mn-ea"/>
                <a:cs typeface="+mn-cs"/>
              </a:rPr>
              <a:t>) molecules. The </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 is complementary to a target sequence, normally a foreign nucleic acid segment derived from a virus or conjugative plasmid. Together, CRISPR RNAs and </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proteins form a complex that recognizes the foreign or target nucleic acid sequence and causes its degradation. This system provides RNA-based immunity against foreign DNA [</a:t>
            </a:r>
            <a:r>
              <a:rPr lang="en-IN" sz="1200" b="0" i="0" u="none" strike="noStrike" kern="1200" dirty="0" smtClean="0">
                <a:solidFill>
                  <a:schemeClr val="tx1"/>
                </a:solidFill>
                <a:latin typeface="+mn-lt"/>
                <a:ea typeface="+mn-ea"/>
                <a:cs typeface="+mn-cs"/>
                <a:hlinkClick r:id="rId3"/>
              </a:rPr>
              <a:t>17</a:t>
            </a:r>
            <a:r>
              <a:rPr lang="en-IN" sz="1200" b="0" i="0" kern="1200" dirty="0" smtClean="0">
                <a:solidFill>
                  <a:schemeClr val="tx1"/>
                </a:solidFill>
                <a:latin typeface="+mn-lt"/>
                <a:ea typeface="+mn-ea"/>
                <a:cs typeface="+mn-cs"/>
              </a:rPr>
              <a:t>-</a:t>
            </a:r>
            <a:r>
              <a:rPr lang="en-IN" sz="1200" b="0" i="0" u="none" strike="noStrike" kern="1200" dirty="0" smtClean="0">
                <a:solidFill>
                  <a:schemeClr val="tx1"/>
                </a:solidFill>
                <a:latin typeface="+mn-lt"/>
                <a:ea typeface="+mn-ea"/>
                <a:cs typeface="+mn-cs"/>
                <a:hlinkClick r:id="rId3"/>
              </a:rPr>
              <a:t>19</a:t>
            </a:r>
            <a:r>
              <a:rPr lang="en-IN" sz="1200" b="0" i="0" kern="1200" dirty="0" smtClean="0">
                <a:solidFill>
                  <a:schemeClr val="tx1"/>
                </a:solidFill>
                <a:latin typeface="+mn-lt"/>
                <a:ea typeface="+mn-ea"/>
                <a:cs typeface="+mn-cs"/>
              </a:rPr>
              <a:t>]. CRISPR-</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systems can lead to the degradation of both target DNA and target RNA, depending on the CRISPR loci and the type of </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proteins involved [</a:t>
            </a:r>
            <a:r>
              <a:rPr lang="en-IN" sz="1200" b="0" i="0" u="none" strike="noStrike" kern="1200" dirty="0" smtClean="0">
                <a:solidFill>
                  <a:schemeClr val="tx1"/>
                </a:solidFill>
                <a:latin typeface="+mn-lt"/>
                <a:ea typeface="+mn-ea"/>
                <a:cs typeface="+mn-cs"/>
                <a:hlinkClick r:id="rId3"/>
              </a:rPr>
              <a:t>20</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3"/>
              </a:rPr>
              <a:t>21</a:t>
            </a:r>
            <a:r>
              <a:rPr lang="en-IN" sz="1200" b="0" i="0" kern="1200" dirty="0" smtClean="0">
                <a:solidFill>
                  <a:schemeClr val="tx1"/>
                </a:solidFill>
                <a:latin typeface="+mn-lt"/>
                <a:ea typeface="+mn-ea"/>
                <a:cs typeface="+mn-cs"/>
              </a:rPr>
              <a:t>]. More recently, P </a:t>
            </a:r>
            <a:r>
              <a:rPr lang="en-IN" sz="1200" b="0" i="0" kern="1200" dirty="0" err="1" smtClean="0">
                <a:solidFill>
                  <a:schemeClr val="tx1"/>
                </a:solidFill>
                <a:latin typeface="+mn-lt"/>
                <a:ea typeface="+mn-ea"/>
                <a:cs typeface="+mn-cs"/>
              </a:rPr>
              <a:t>Pausch</a:t>
            </a:r>
            <a:r>
              <a:rPr lang="en-IN" sz="1200" b="0" i="0" kern="1200" dirty="0" smtClean="0">
                <a:solidFill>
                  <a:schemeClr val="tx1"/>
                </a:solidFill>
                <a:latin typeface="+mn-lt"/>
                <a:ea typeface="+mn-ea"/>
                <a:cs typeface="+mn-cs"/>
              </a:rPr>
              <a:t> et al identified a single 70 </a:t>
            </a:r>
            <a:r>
              <a:rPr lang="en-IN" sz="1200" b="0" i="0" kern="1200" dirty="0" err="1" smtClean="0">
                <a:solidFill>
                  <a:schemeClr val="tx1"/>
                </a:solidFill>
                <a:latin typeface="+mn-lt"/>
                <a:ea typeface="+mn-ea"/>
                <a:cs typeface="+mn-cs"/>
              </a:rPr>
              <a:t>kD</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CasΦ</a:t>
            </a:r>
            <a:r>
              <a:rPr lang="en-IN" sz="1200" b="0" i="0" kern="1200" dirty="0" smtClean="0">
                <a:solidFill>
                  <a:schemeClr val="tx1"/>
                </a:solidFill>
                <a:latin typeface="+mn-lt"/>
                <a:ea typeface="+mn-ea"/>
                <a:cs typeface="+mn-cs"/>
              </a:rPr>
              <a:t> protein using the same active site for both CRISPR RNA processing and </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-guided DNA cutting from </a:t>
            </a:r>
            <a:r>
              <a:rPr lang="en-IN" sz="1200" b="0" i="0" kern="1200" dirty="0" err="1" smtClean="0">
                <a:solidFill>
                  <a:schemeClr val="tx1"/>
                </a:solidFill>
                <a:latin typeface="+mn-lt"/>
                <a:ea typeface="+mn-ea"/>
                <a:cs typeface="+mn-cs"/>
              </a:rPr>
              <a:t>bacteriophages</a:t>
            </a:r>
            <a:r>
              <a:rPr lang="en-IN" sz="1200" b="0" i="0" kern="1200" dirty="0" smtClean="0">
                <a:solidFill>
                  <a:schemeClr val="tx1"/>
                </a:solidFill>
                <a:latin typeface="+mn-lt"/>
                <a:ea typeface="+mn-ea"/>
                <a:cs typeface="+mn-cs"/>
              </a:rPr>
              <a:t> [</a:t>
            </a:r>
            <a:r>
              <a:rPr lang="en-IN" sz="1200" b="0" i="0" u="none" strike="noStrike" kern="1200" dirty="0" smtClean="0">
                <a:solidFill>
                  <a:schemeClr val="tx1"/>
                </a:solidFill>
                <a:latin typeface="+mn-lt"/>
                <a:ea typeface="+mn-ea"/>
                <a:cs typeface="+mn-cs"/>
                <a:hlinkClick r:id="rId3"/>
              </a:rPr>
              <a:t>22</a:t>
            </a:r>
            <a:r>
              <a:rPr lang="en-IN" sz="1200" b="0" i="0" kern="1200" dirty="0" smtClean="0">
                <a:solidFill>
                  <a:schemeClr val="tx1"/>
                </a:solidFill>
                <a:latin typeface="+mn-lt"/>
                <a:ea typeface="+mn-ea"/>
                <a:cs typeface="+mn-cs"/>
              </a:rPr>
              <a:t>].</a:t>
            </a:r>
          </a:p>
          <a:p>
            <a:r>
              <a:rPr lang="en-IN" sz="1200" b="0" i="0" kern="1200" dirty="0" smtClean="0">
                <a:solidFill>
                  <a:schemeClr val="tx1"/>
                </a:solidFill>
                <a:latin typeface="+mn-lt"/>
                <a:ea typeface="+mn-ea"/>
                <a:cs typeface="+mn-cs"/>
              </a:rPr>
              <a:t>The Type II CRISPR/</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system has been utilized for directing sequence-specific targeting of novel nucleic acid targets. This system includes the Cas9 nuclease, a non-coding </a:t>
            </a:r>
            <a:r>
              <a:rPr lang="en-IN" sz="1200" b="0" i="0" kern="1200" dirty="0" err="1" smtClean="0">
                <a:solidFill>
                  <a:schemeClr val="tx1"/>
                </a:solidFill>
                <a:latin typeface="+mn-lt"/>
                <a:ea typeface="+mn-ea"/>
                <a:cs typeface="+mn-cs"/>
              </a:rPr>
              <a:t>tracrRNA</a:t>
            </a:r>
            <a:r>
              <a:rPr lang="en-IN" sz="1200" b="0" i="0" kern="1200" dirty="0" smtClean="0">
                <a:solidFill>
                  <a:schemeClr val="tx1"/>
                </a:solidFill>
                <a:latin typeface="+mn-lt"/>
                <a:ea typeface="+mn-ea"/>
                <a:cs typeface="+mn-cs"/>
              </a:rPr>
              <a:t> and a pre-</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 array that includes sequences that guide nuclease targeting. It was reported by </a:t>
            </a:r>
            <a:r>
              <a:rPr lang="en-IN" sz="1200" b="0" i="0" kern="1200" dirty="0" err="1" smtClean="0">
                <a:solidFill>
                  <a:schemeClr val="tx1"/>
                </a:solidFill>
                <a:latin typeface="+mn-lt"/>
                <a:ea typeface="+mn-ea"/>
                <a:cs typeface="+mn-cs"/>
              </a:rPr>
              <a:t>Jinek</a:t>
            </a:r>
            <a:r>
              <a:rPr lang="en-IN" sz="1200" b="0" i="0" kern="1200" dirty="0" smtClean="0">
                <a:solidFill>
                  <a:schemeClr val="tx1"/>
                </a:solidFill>
                <a:latin typeface="+mn-lt"/>
                <a:ea typeface="+mn-ea"/>
                <a:cs typeface="+mn-cs"/>
              </a:rPr>
              <a:t> et al that the Cas9 nuclease can be guided to a novel DNA target for cleavage by engineering a synthetic guide RNA (</a:t>
            </a:r>
            <a:r>
              <a:rPr lang="en-IN" sz="1200" b="0" i="0" kern="1200" dirty="0" err="1" smtClean="0">
                <a:solidFill>
                  <a:schemeClr val="tx1"/>
                </a:solidFill>
                <a:latin typeface="+mn-lt"/>
                <a:ea typeface="+mn-ea"/>
                <a:cs typeface="+mn-cs"/>
              </a:rPr>
              <a:t>sgRNA</a:t>
            </a:r>
            <a:r>
              <a:rPr lang="en-IN" sz="1200" b="0" i="0" kern="1200" dirty="0" smtClean="0">
                <a:solidFill>
                  <a:schemeClr val="tx1"/>
                </a:solidFill>
                <a:latin typeface="+mn-lt"/>
                <a:ea typeface="+mn-ea"/>
                <a:cs typeface="+mn-cs"/>
              </a:rPr>
              <a:t>), which replaces the two RNAs normally found in the CRISPR-</a:t>
            </a:r>
            <a:r>
              <a:rPr lang="en-IN" sz="1200" b="0" i="0" kern="1200" dirty="0" err="1" smtClean="0">
                <a:solidFill>
                  <a:schemeClr val="tx1"/>
                </a:solidFill>
                <a:latin typeface="+mn-lt"/>
                <a:ea typeface="+mn-ea"/>
                <a:cs typeface="+mn-cs"/>
              </a:rPr>
              <a:t>Cas</a:t>
            </a:r>
            <a:r>
              <a:rPr lang="en-IN" sz="1200" b="0" i="0" kern="1200" dirty="0" smtClean="0">
                <a:solidFill>
                  <a:schemeClr val="tx1"/>
                </a:solidFill>
                <a:latin typeface="+mn-lt"/>
                <a:ea typeface="+mn-ea"/>
                <a:cs typeface="+mn-cs"/>
              </a:rPr>
              <a:t> system (CRISPR RNA or </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 and </a:t>
            </a:r>
            <a:r>
              <a:rPr lang="en-IN" sz="1200" b="0" i="0" kern="1200" dirty="0" err="1" smtClean="0">
                <a:solidFill>
                  <a:schemeClr val="tx1"/>
                </a:solidFill>
                <a:latin typeface="+mn-lt"/>
                <a:ea typeface="+mn-ea"/>
                <a:cs typeface="+mn-cs"/>
              </a:rPr>
              <a:t>transactivating</a:t>
            </a:r>
            <a:r>
              <a:rPr lang="en-IN" sz="1200" b="0" i="0" kern="120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crRNA</a:t>
            </a:r>
            <a:r>
              <a:rPr lang="en-IN" sz="1200" b="0" i="0" kern="1200" dirty="0" smtClean="0">
                <a:solidFill>
                  <a:schemeClr val="tx1"/>
                </a:solidFill>
                <a:latin typeface="+mn-lt"/>
                <a:ea typeface="+mn-ea"/>
                <a:cs typeface="+mn-cs"/>
              </a:rPr>
              <a:t> or </a:t>
            </a:r>
            <a:r>
              <a:rPr lang="en-IN" sz="1200" b="0" i="0" kern="1200" dirty="0" err="1" smtClean="0">
                <a:solidFill>
                  <a:schemeClr val="tx1"/>
                </a:solidFill>
                <a:latin typeface="+mn-lt"/>
                <a:ea typeface="+mn-ea"/>
                <a:cs typeface="+mn-cs"/>
              </a:rPr>
              <a:t>tracrRNA</a:t>
            </a:r>
            <a:r>
              <a:rPr lang="en-IN"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For those who are interesting</a:t>
            </a:r>
            <a:r>
              <a:rPr lang="en-US" sz="1200" b="0" i="0" kern="1200" baseline="0" dirty="0" smtClean="0">
                <a:solidFill>
                  <a:schemeClr val="tx1"/>
                </a:solidFill>
                <a:latin typeface="+mn-lt"/>
                <a:ea typeface="+mn-ea"/>
                <a:cs typeface="+mn-cs"/>
              </a:rPr>
              <a:t> in knowing how bacteria protects its own DNA from CRISPR</a:t>
            </a:r>
          </a:p>
          <a:p>
            <a:r>
              <a:rPr lang="en-IN" sz="1200" b="0" i="0" kern="1200" dirty="0" smtClean="0">
                <a:solidFill>
                  <a:schemeClr val="tx1"/>
                </a:solidFill>
                <a:latin typeface="+mn-lt"/>
                <a:ea typeface="+mn-ea"/>
                <a:cs typeface="+mn-cs"/>
              </a:rPr>
              <a:t>https://www.sciencedaily.com/releases/2015/04/150413130825.htm</a:t>
            </a:r>
          </a:p>
          <a:p>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https://www.labome.com/method/CRISPR-and-Genomic-Engineering.html</a:t>
            </a:r>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Meganucleases</a:t>
            </a:r>
            <a:r>
              <a:rPr lang="en-IN" dirty="0" smtClean="0"/>
              <a:t>, found commonly in microbial species, have the unique property of having very long recognition sequences (&gt;14bp) thus making them naturally very specific.[17][18] However, there is virtually no chance of finding the exact </a:t>
            </a:r>
            <a:r>
              <a:rPr lang="en-IN" dirty="0" err="1" smtClean="0"/>
              <a:t>meganuclease</a:t>
            </a:r>
            <a:r>
              <a:rPr lang="en-IN" dirty="0" smtClean="0"/>
              <a:t> required to act on a chosen specific DNA sequence. To overcome this challenge, mutagenesis and high throughput screening methods have been used to create </a:t>
            </a:r>
            <a:r>
              <a:rPr lang="en-IN" dirty="0" err="1" smtClean="0"/>
              <a:t>meganuclease</a:t>
            </a:r>
            <a:r>
              <a:rPr lang="en-IN" dirty="0" smtClean="0"/>
              <a:t> variants that recognize unique sequences.[18][19] Others have been able to fuse various </a:t>
            </a:r>
            <a:r>
              <a:rPr lang="en-IN" dirty="0" err="1" smtClean="0"/>
              <a:t>meganucleases</a:t>
            </a:r>
            <a:r>
              <a:rPr lang="en-IN" dirty="0" smtClean="0"/>
              <a:t> and create hybrid enzymes that recognize a new sequence.[20][21] Yet others have attempted to alter the DNA interacting </a:t>
            </a:r>
            <a:r>
              <a:rPr lang="en-IN" dirty="0" err="1" smtClean="0"/>
              <a:t>aminoacids</a:t>
            </a:r>
            <a:r>
              <a:rPr lang="en-IN" dirty="0" smtClean="0"/>
              <a:t> of the </a:t>
            </a:r>
            <a:r>
              <a:rPr lang="en-IN" dirty="0" err="1" smtClean="0"/>
              <a:t>meganuclease</a:t>
            </a:r>
            <a:r>
              <a:rPr lang="en-IN" dirty="0" smtClean="0"/>
              <a:t> to design sequence specific </a:t>
            </a:r>
            <a:r>
              <a:rPr lang="en-IN" dirty="0" err="1" smtClean="0"/>
              <a:t>meganucelases</a:t>
            </a:r>
            <a:r>
              <a:rPr lang="en-IN" dirty="0" smtClean="0"/>
              <a:t> in a method named rationally designed </a:t>
            </a:r>
            <a:r>
              <a:rPr lang="en-IN" dirty="0" err="1" smtClean="0"/>
              <a:t>meganuclease</a:t>
            </a:r>
            <a:r>
              <a:rPr lang="en-IN" dirty="0" smtClean="0"/>
              <a:t>.[22] Another approach involves using computer models to try to predict as accurately as possible the activity of the modified </a:t>
            </a:r>
            <a:r>
              <a:rPr lang="en-IN" dirty="0" err="1" smtClean="0"/>
              <a:t>meganucleases</a:t>
            </a:r>
            <a:r>
              <a:rPr lang="en-IN" dirty="0" smtClean="0"/>
              <a:t> and the specificity of the recognized nucleic sequence.[23]</a:t>
            </a:r>
          </a:p>
          <a:p>
            <a:endParaRPr lang="en-IN" dirty="0"/>
          </a:p>
        </p:txBody>
      </p:sp>
      <p:sp>
        <p:nvSpPr>
          <p:cNvPr id="4" name="Slide Number Placeholder 3"/>
          <p:cNvSpPr>
            <a:spLocks noGrp="1"/>
          </p:cNvSpPr>
          <p:nvPr>
            <p:ph type="sldNum" sz="quarter" idx="10"/>
          </p:nvPr>
        </p:nvSpPr>
        <p:spPr/>
        <p:txBody>
          <a:bodyPr/>
          <a:lstStyle/>
          <a:p>
            <a:fld id="{DAF5CC63-B495-45D8-B984-EDC7DF280C00}"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5CB5ED-9DB9-45DF-8C2C-42A9CD61A3BC}"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5CB5ED-9DB9-45DF-8C2C-42A9CD61A3BC}"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5CB5ED-9DB9-45DF-8C2C-42A9CD61A3BC}"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5CB5ED-9DB9-45DF-8C2C-42A9CD61A3BC}"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5CB5ED-9DB9-45DF-8C2C-42A9CD61A3BC}" type="datetimeFigureOut">
              <a:rPr lang="en-US" smtClean="0"/>
              <a:pPr/>
              <a:t>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5CB5ED-9DB9-45DF-8C2C-42A9CD61A3BC}" type="datetimeFigureOut">
              <a:rPr lang="en-US" smtClean="0"/>
              <a:pPr/>
              <a:t>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5CB5ED-9DB9-45DF-8C2C-42A9CD61A3BC}" type="datetimeFigureOut">
              <a:rPr lang="en-US" smtClean="0"/>
              <a:pPr/>
              <a:t>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5CB5ED-9DB9-45DF-8C2C-42A9CD61A3BC}" type="datetimeFigureOut">
              <a:rPr lang="en-US" smtClean="0"/>
              <a:pPr/>
              <a:t>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CB5ED-9DB9-45DF-8C2C-42A9CD61A3BC}" type="datetimeFigureOut">
              <a:rPr lang="en-US" smtClean="0"/>
              <a:pPr/>
              <a:t>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CB5ED-9DB9-45DF-8C2C-42A9CD61A3BC}" type="datetimeFigureOut">
              <a:rPr lang="en-US" smtClean="0"/>
              <a:pPr/>
              <a:t>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5CB5ED-9DB9-45DF-8C2C-42A9CD61A3BC}" type="datetimeFigureOut">
              <a:rPr lang="en-US" smtClean="0"/>
              <a:pPr/>
              <a:t>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D6625-9683-4E50-AA92-1A8AB1C5285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CB5ED-9DB9-45DF-8C2C-42A9CD61A3BC}" type="datetimeFigureOut">
              <a:rPr lang="en-US" smtClean="0"/>
              <a:pPr/>
              <a:t>10/9/2020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D6625-9683-4E50-AA92-1A8AB1C5285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MnYppmstxIs"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www.livescience.com/58790-crispr-explained.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Manipulation of DNA- 3</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0298" y="3000372"/>
            <a:ext cx="4395114" cy="523220"/>
          </a:xfrm>
          <a:prstGeom prst="rect">
            <a:avLst/>
          </a:prstGeom>
          <a:noFill/>
        </p:spPr>
        <p:txBody>
          <a:bodyPr wrap="none" rtlCol="0">
            <a:spAutoFit/>
          </a:bodyPr>
          <a:lstStyle/>
          <a:p>
            <a:r>
              <a:rPr lang="en-US" sz="2800" dirty="0" smtClean="0"/>
              <a:t>Artificial Restriction Enzymes</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500702"/>
            <a:ext cx="8429684" cy="1200329"/>
          </a:xfrm>
          <a:prstGeom prst="rect">
            <a:avLst/>
          </a:prstGeom>
        </p:spPr>
        <p:txBody>
          <a:bodyPr wrap="square">
            <a:spAutoFit/>
          </a:bodyPr>
          <a:lstStyle/>
          <a:p>
            <a:r>
              <a:rPr lang="en-IN" sz="1200" dirty="0" smtClean="0"/>
              <a:t>Basic structure and design of a zinc finger nuclease (ZFN). ZFNs are created by joining a DNA-binding region to the catalytic domain of the nonspecific Fok1 </a:t>
            </a:r>
            <a:r>
              <a:rPr lang="en-IN" sz="1200" dirty="0" err="1" smtClean="0"/>
              <a:t>endonuclease</a:t>
            </a:r>
            <a:r>
              <a:rPr lang="en-IN" sz="1200" dirty="0" smtClean="0"/>
              <a:t>. Zinc fingers are a protein motif capable of DNA binding, whose sequence specificity can be predetermined. Each zinc finger, illustrated by an individual circle, recognizes 3-4 nucleotides, and, by assembling three or four suitable zinc finger motifs, a sequence-specific DNA-binding domain can be created. Fok1 nuclease activity requires </a:t>
            </a:r>
            <a:r>
              <a:rPr lang="en-IN" sz="1200" dirty="0" err="1" smtClean="0"/>
              <a:t>dimerization</a:t>
            </a:r>
            <a:r>
              <a:rPr lang="en-IN" sz="1200" dirty="0" smtClean="0"/>
              <a:t>, and so the customized ZFNs function in pairs. As shown, the zinc finger-binding domain brings two Fok1 units together in the right orientation over the target sequence; this induces Fok1 </a:t>
            </a:r>
            <a:r>
              <a:rPr lang="en-IN" sz="1200" dirty="0" err="1" smtClean="0"/>
              <a:t>dimerization</a:t>
            </a:r>
            <a:r>
              <a:rPr lang="en-IN" sz="1200" dirty="0" smtClean="0"/>
              <a:t> and target sequence cleavage.</a:t>
            </a:r>
            <a:endParaRPr lang="en-IN" sz="1200" dirty="0"/>
          </a:p>
        </p:txBody>
      </p:sp>
      <p:pic>
        <p:nvPicPr>
          <p:cNvPr id="64514" name="Picture 2" descr="https://www.researchgate.net/publication/225074798/figure/fig3/AS:324230643240968@1454314017789/Basic-structure-and-design-of-a-zinc-finger-nuclease-ZFN-ZFNs-are-created-by-joining-a_W640.jpg"/>
          <p:cNvPicPr>
            <a:picLocks noChangeAspect="1" noChangeArrowheads="1"/>
          </p:cNvPicPr>
          <p:nvPr/>
        </p:nvPicPr>
        <p:blipFill>
          <a:blip r:embed="rId3"/>
          <a:srcRect/>
          <a:stretch>
            <a:fillRect/>
          </a:stretch>
        </p:blipFill>
        <p:spPr bwMode="auto">
          <a:xfrm>
            <a:off x="1285852" y="1000108"/>
            <a:ext cx="6429420" cy="4419600"/>
          </a:xfrm>
          <a:prstGeom prst="rect">
            <a:avLst/>
          </a:prstGeom>
          <a:noFill/>
        </p:spPr>
      </p:pic>
      <p:sp>
        <p:nvSpPr>
          <p:cNvPr id="4" name="Rectangle 3"/>
          <p:cNvSpPr/>
          <p:nvPr/>
        </p:nvSpPr>
        <p:spPr>
          <a:xfrm>
            <a:off x="1785918" y="214290"/>
            <a:ext cx="5929354" cy="523220"/>
          </a:xfrm>
          <a:prstGeom prst="rect">
            <a:avLst/>
          </a:prstGeom>
        </p:spPr>
        <p:txBody>
          <a:bodyPr wrap="square">
            <a:spAutoFit/>
          </a:bodyPr>
          <a:lstStyle/>
          <a:p>
            <a:pPr algn="ctr"/>
            <a:r>
              <a:rPr lang="en-IN" sz="2800" b="1" dirty="0" smtClean="0"/>
              <a:t>ZINC FINGER NUCLEASES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01122" cy="1077218"/>
          </a:xfrm>
          <a:prstGeom prst="rect">
            <a:avLst/>
          </a:prstGeom>
        </p:spPr>
        <p:txBody>
          <a:bodyPr wrap="square">
            <a:spAutoFit/>
          </a:bodyPr>
          <a:lstStyle/>
          <a:p>
            <a:pPr algn="ctr"/>
            <a:r>
              <a:rPr lang="en-IN" sz="2800" b="1" dirty="0" smtClean="0"/>
              <a:t>Transcription Activator-like </a:t>
            </a:r>
            <a:r>
              <a:rPr lang="en-IN" sz="2800" b="1" dirty="0" err="1" smtClean="0"/>
              <a:t>Effector</a:t>
            </a:r>
            <a:r>
              <a:rPr lang="en-IN" sz="2800" b="1" dirty="0" smtClean="0"/>
              <a:t> Nucleases (TALENs)</a:t>
            </a:r>
          </a:p>
          <a:p>
            <a:pPr algn="ctr"/>
            <a:r>
              <a:rPr lang="en-IN" dirty="0" smtClean="0"/>
              <a:t>Transcription activator-like effectors (TALEs) are DNA-binding domains that can be linked together modularly and fused with nuclease domains to create TALE nucleases, or TALENs</a:t>
            </a:r>
            <a:endParaRPr lang="en-IN" dirty="0"/>
          </a:p>
        </p:txBody>
      </p:sp>
      <p:pic>
        <p:nvPicPr>
          <p:cNvPr id="76802" name="Picture 2" descr="https://upload.wikimedia.org/wikipedia/commons/thumb/7/75/Overview_of_TALENs.png/410px-Overview_of_TALENs.png"/>
          <p:cNvPicPr>
            <a:picLocks noChangeAspect="1" noChangeArrowheads="1"/>
          </p:cNvPicPr>
          <p:nvPr/>
        </p:nvPicPr>
        <p:blipFill>
          <a:blip r:embed="rId3"/>
          <a:srcRect/>
          <a:stretch>
            <a:fillRect/>
          </a:stretch>
        </p:blipFill>
        <p:spPr bwMode="auto">
          <a:xfrm>
            <a:off x="1357290" y="1571612"/>
            <a:ext cx="6332880" cy="457203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4158" t="15453" r="31918" b="6250"/>
          <a:stretch>
            <a:fillRect/>
          </a:stretch>
        </p:blipFill>
        <p:spPr bwMode="auto">
          <a:xfrm>
            <a:off x="1571604" y="500042"/>
            <a:ext cx="6286544" cy="5972217"/>
          </a:xfrm>
          <a:prstGeom prst="rect">
            <a:avLst/>
          </a:prstGeom>
          <a:noFill/>
          <a:ln w="9525">
            <a:noFill/>
            <a:miter lim="800000"/>
            <a:headEnd/>
            <a:tailEnd/>
          </a:ln>
          <a:effectLst/>
        </p:spPr>
      </p:pic>
      <p:sp>
        <p:nvSpPr>
          <p:cNvPr id="3" name="Rectangle 2"/>
          <p:cNvSpPr/>
          <p:nvPr/>
        </p:nvSpPr>
        <p:spPr>
          <a:xfrm>
            <a:off x="928662" y="6357958"/>
            <a:ext cx="7000924" cy="369332"/>
          </a:xfrm>
          <a:prstGeom prst="rect">
            <a:avLst/>
          </a:prstGeom>
        </p:spPr>
        <p:txBody>
          <a:bodyPr wrap="square">
            <a:spAutoFit/>
          </a:bodyPr>
          <a:lstStyle/>
          <a:p>
            <a:r>
              <a:rPr lang="en-IN" dirty="0" smtClean="0"/>
              <a:t>https://www.nature.com/articles/d41586-020-02765-9</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14290"/>
            <a:ext cx="8358246" cy="1323439"/>
          </a:xfrm>
          <a:prstGeom prst="rect">
            <a:avLst/>
          </a:prstGeom>
        </p:spPr>
        <p:txBody>
          <a:bodyPr wrap="square">
            <a:spAutoFit/>
          </a:bodyPr>
          <a:lstStyle/>
          <a:p>
            <a:pPr algn="just"/>
            <a:r>
              <a:rPr lang="en-IN" sz="2000" b="1" dirty="0" smtClean="0"/>
              <a:t>CRISPR  (clustered regularly interspaced short </a:t>
            </a:r>
            <a:r>
              <a:rPr lang="en-IN" sz="2000" b="1" dirty="0" err="1" smtClean="0"/>
              <a:t>palindromic</a:t>
            </a:r>
            <a:r>
              <a:rPr lang="en-IN" sz="2000" b="1" dirty="0" smtClean="0"/>
              <a:t> repeats) </a:t>
            </a:r>
            <a:r>
              <a:rPr lang="en-IN" sz="2000" dirty="0" smtClean="0"/>
              <a:t>is a family of DNA sequences found in the genomes of prokaryotic organisms such as bacteria and </a:t>
            </a:r>
            <a:r>
              <a:rPr lang="en-IN" sz="2000" dirty="0" err="1" smtClean="0"/>
              <a:t>archaea</a:t>
            </a:r>
            <a:r>
              <a:rPr lang="en-IN" sz="2000" dirty="0" smtClean="0"/>
              <a:t>. These sequences are derived from DNA fragments of </a:t>
            </a:r>
            <a:r>
              <a:rPr lang="en-IN" sz="2000" dirty="0" err="1" smtClean="0"/>
              <a:t>bacteriophages</a:t>
            </a:r>
            <a:r>
              <a:rPr lang="en-IN" sz="2000" dirty="0" smtClean="0"/>
              <a:t> that had previously infected the prokaryote</a:t>
            </a:r>
            <a:endParaRPr lang="en-IN" sz="2000" dirty="0"/>
          </a:p>
        </p:txBody>
      </p:sp>
      <p:pic>
        <p:nvPicPr>
          <p:cNvPr id="73730" name="Picture 2" descr="CRISPR and Genomic Engineering  figure 2"/>
          <p:cNvPicPr>
            <a:picLocks noChangeAspect="1" noChangeArrowheads="1"/>
          </p:cNvPicPr>
          <p:nvPr/>
        </p:nvPicPr>
        <p:blipFill>
          <a:blip r:embed="rId3"/>
          <a:srcRect/>
          <a:stretch>
            <a:fillRect/>
          </a:stretch>
        </p:blipFill>
        <p:spPr bwMode="auto">
          <a:xfrm>
            <a:off x="357158" y="1928802"/>
            <a:ext cx="4480591" cy="4572032"/>
          </a:xfrm>
          <a:prstGeom prst="rect">
            <a:avLst/>
          </a:prstGeom>
          <a:noFill/>
        </p:spPr>
      </p:pic>
      <p:sp>
        <p:nvSpPr>
          <p:cNvPr id="4" name="Rectangle 3"/>
          <p:cNvSpPr/>
          <p:nvPr/>
        </p:nvSpPr>
        <p:spPr>
          <a:xfrm>
            <a:off x="4857752" y="1714488"/>
            <a:ext cx="4071966" cy="4247317"/>
          </a:xfrm>
          <a:prstGeom prst="rect">
            <a:avLst/>
          </a:prstGeom>
        </p:spPr>
        <p:txBody>
          <a:bodyPr wrap="square">
            <a:spAutoFit/>
          </a:bodyPr>
          <a:lstStyle/>
          <a:p>
            <a:pPr algn="just"/>
            <a:r>
              <a:rPr lang="en-IN" dirty="0" smtClean="0"/>
              <a:t>The CRISPR loci include </a:t>
            </a:r>
            <a:r>
              <a:rPr lang="en-IN" dirty="0" err="1" smtClean="0"/>
              <a:t>Cas</a:t>
            </a:r>
            <a:r>
              <a:rPr lang="en-IN" dirty="0" smtClean="0"/>
              <a:t> genes, a leader sequence, and several spacer sequences (in green) derived from engineered or foreign DNA that are separated by short repeat sequences (in black). Individual mature CRISPR RNA (</a:t>
            </a:r>
            <a:r>
              <a:rPr lang="en-IN" dirty="0" err="1" smtClean="0"/>
              <a:t>crRNAs</a:t>
            </a:r>
            <a:r>
              <a:rPr lang="en-IN" dirty="0" smtClean="0"/>
              <a:t>) are created by processing of the CRISPR transcript. </a:t>
            </a:r>
            <a:r>
              <a:rPr lang="en-IN" dirty="0" err="1" smtClean="0"/>
              <a:t>Cas</a:t>
            </a:r>
            <a:r>
              <a:rPr lang="en-IN" dirty="0" smtClean="0"/>
              <a:t> proteins and the </a:t>
            </a:r>
            <a:r>
              <a:rPr lang="en-IN" dirty="0" err="1" smtClean="0"/>
              <a:t>crRNA</a:t>
            </a:r>
            <a:r>
              <a:rPr lang="en-IN" dirty="0" smtClean="0"/>
              <a:t> make an </a:t>
            </a:r>
            <a:r>
              <a:rPr lang="en-IN" dirty="0" err="1" smtClean="0"/>
              <a:t>effector</a:t>
            </a:r>
            <a:r>
              <a:rPr lang="en-IN" dirty="0" smtClean="0"/>
              <a:t> complex that recognizes a target nucleic acid sequence via complementary base pairing to the </a:t>
            </a:r>
            <a:r>
              <a:rPr lang="en-IN" dirty="0" err="1" smtClean="0"/>
              <a:t>crRNA</a:t>
            </a:r>
            <a:r>
              <a:rPr lang="en-IN" dirty="0" smtClean="0"/>
              <a:t>. Cleavage of the target sequence occurs and is followed by DNA repair by the endogenous cellular repair machinery.</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714356"/>
            <a:ext cx="7715304" cy="646331"/>
          </a:xfrm>
          <a:prstGeom prst="rect">
            <a:avLst/>
          </a:prstGeom>
        </p:spPr>
        <p:txBody>
          <a:bodyPr wrap="square">
            <a:spAutoFit/>
          </a:bodyPr>
          <a:lstStyle/>
          <a:p>
            <a:r>
              <a:rPr lang="en-IN" b="1" dirty="0" smtClean="0"/>
              <a:t>For Zinc Finger Nuclease</a:t>
            </a:r>
          </a:p>
          <a:p>
            <a:r>
              <a:rPr lang="en-IN" dirty="0" smtClean="0"/>
              <a:t>https://www.youtube.com/watch?v=iGmq1O6mIy0</a:t>
            </a:r>
            <a:endParaRPr lang="en-IN" dirty="0"/>
          </a:p>
        </p:txBody>
      </p:sp>
      <p:sp>
        <p:nvSpPr>
          <p:cNvPr id="3" name="Rectangle 2"/>
          <p:cNvSpPr/>
          <p:nvPr/>
        </p:nvSpPr>
        <p:spPr>
          <a:xfrm>
            <a:off x="714348" y="4143380"/>
            <a:ext cx="7786742" cy="2308324"/>
          </a:xfrm>
          <a:prstGeom prst="rect">
            <a:avLst/>
          </a:prstGeom>
        </p:spPr>
        <p:txBody>
          <a:bodyPr wrap="square">
            <a:spAutoFit/>
          </a:bodyPr>
          <a:lstStyle/>
          <a:p>
            <a:r>
              <a:rPr lang="en-IN" b="1" dirty="0" smtClean="0"/>
              <a:t>For CRISPR</a:t>
            </a:r>
          </a:p>
          <a:p>
            <a:r>
              <a:rPr lang="en-IN" dirty="0" smtClean="0">
                <a:hlinkClick r:id="rId3"/>
              </a:rPr>
              <a:t>https://www.youtube.com/watch?v=MnYppmstxIs</a:t>
            </a:r>
            <a:endParaRPr lang="en-IN" dirty="0" smtClean="0"/>
          </a:p>
          <a:p>
            <a:endParaRPr lang="en-US" dirty="0" smtClean="0"/>
          </a:p>
          <a:p>
            <a:r>
              <a:rPr lang="en-IN" dirty="0" smtClean="0">
                <a:hlinkClick r:id="rId4"/>
              </a:rPr>
              <a:t>https://www.livescience.com/58790-crispr-explained.html</a:t>
            </a:r>
            <a:endParaRPr lang="en-IN" dirty="0" smtClean="0"/>
          </a:p>
          <a:p>
            <a:endParaRPr lang="en-US" dirty="0"/>
          </a:p>
          <a:p>
            <a:r>
              <a:rPr lang="en-US" b="1" dirty="0" smtClean="0"/>
              <a:t>For ethical concerns read this news</a:t>
            </a:r>
          </a:p>
          <a:p>
            <a:r>
              <a:rPr lang="en-US" dirty="0" smtClean="0"/>
              <a:t>https://www.sciencemag.org/news/2019/12/chinese-scientist-who-produced-genetically-altered-babies-sentenced-3-years-jail</a:t>
            </a:r>
          </a:p>
        </p:txBody>
      </p:sp>
      <p:sp>
        <p:nvSpPr>
          <p:cNvPr id="4" name="Rectangle 3"/>
          <p:cNvSpPr/>
          <p:nvPr/>
        </p:nvSpPr>
        <p:spPr>
          <a:xfrm>
            <a:off x="642910" y="2428868"/>
            <a:ext cx="8286776" cy="923330"/>
          </a:xfrm>
          <a:prstGeom prst="rect">
            <a:avLst/>
          </a:prstGeom>
        </p:spPr>
        <p:txBody>
          <a:bodyPr wrap="square">
            <a:spAutoFit/>
          </a:bodyPr>
          <a:lstStyle/>
          <a:p>
            <a:r>
              <a:rPr lang="en-IN" b="1" dirty="0" smtClean="0"/>
              <a:t>For  transcriptional activator-like </a:t>
            </a:r>
            <a:r>
              <a:rPr lang="en-IN" b="1" dirty="0" err="1" smtClean="0"/>
              <a:t>effector</a:t>
            </a:r>
            <a:r>
              <a:rPr lang="en-IN" b="1" dirty="0" smtClean="0"/>
              <a:t> nucleases (TALENs) </a:t>
            </a:r>
          </a:p>
          <a:p>
            <a:r>
              <a:rPr lang="en-IN" dirty="0" smtClean="0"/>
              <a:t>https://www.thermofisher.com/in/en/home/life-science/genome-editing/geneart-tals.html</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descr="Application of Genome Editing Technology to MicroRNA Research in Mammalians  | IntechOpen"/>
          <p:cNvPicPr>
            <a:picLocks noChangeAspect="1" noChangeArrowheads="1"/>
          </p:cNvPicPr>
          <p:nvPr/>
        </p:nvPicPr>
        <p:blipFill>
          <a:blip r:embed="rId3"/>
          <a:srcRect/>
          <a:stretch>
            <a:fillRect/>
          </a:stretch>
        </p:blipFill>
        <p:spPr bwMode="auto">
          <a:xfrm>
            <a:off x="214282" y="51543"/>
            <a:ext cx="8786841" cy="680645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rs.els-cdn.com/content/image/3-s2.0-B9780123865410000291-f29-01-9780123865410.jpg?_"/>
          <p:cNvPicPr>
            <a:picLocks noChangeAspect="1" noChangeArrowheads="1"/>
          </p:cNvPicPr>
          <p:nvPr/>
        </p:nvPicPr>
        <p:blipFill>
          <a:blip r:embed="rId2"/>
          <a:srcRect/>
          <a:stretch>
            <a:fillRect/>
          </a:stretch>
        </p:blipFill>
        <p:spPr bwMode="auto">
          <a:xfrm>
            <a:off x="1" y="857232"/>
            <a:ext cx="9144000" cy="550072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964</Words>
  <Application>Microsoft Office PowerPoint</Application>
  <PresentationFormat>On-screen Show (4:3)</PresentationFormat>
  <Paragraphs>42</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Manipulation of DNA- 3</vt:lpstr>
      <vt:lpstr>Slide 2</vt:lpstr>
      <vt:lpstr>Slide 3</vt:lpstr>
      <vt:lpstr>Slide 4</vt:lpstr>
      <vt:lpstr>Slide 5</vt:lpstr>
      <vt:lpstr>Slide 6</vt:lpstr>
      <vt:lpstr>Slide 7</vt:lpstr>
      <vt:lpstr>Slide 8</vt:lpstr>
      <vt:lpstr>Slide 9</vt:lpstr>
    </vt:vector>
  </TitlesOfParts>
  <Company>IIT Delhi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Manipulation of DNA- 3</dc:title>
  <dc:creator>admin</dc:creator>
  <cp:lastModifiedBy>admin</cp:lastModifiedBy>
  <cp:revision>5</cp:revision>
  <dcterms:created xsi:type="dcterms:W3CDTF">2020-10-08T13:27:41Z</dcterms:created>
  <dcterms:modified xsi:type="dcterms:W3CDTF">2020-10-09T04:18:25Z</dcterms:modified>
</cp:coreProperties>
</file>