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69" r:id="rId5"/>
    <p:sldId id="259" r:id="rId6"/>
    <p:sldId id="258" r:id="rId7"/>
    <p:sldId id="272" r:id="rId8"/>
    <p:sldId id="263" r:id="rId9"/>
    <p:sldId id="264" r:id="rId10"/>
    <p:sldId id="273" r:id="rId11"/>
    <p:sldId id="266" r:id="rId12"/>
    <p:sldId id="267" r:id="rId13"/>
    <p:sldId id="27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847" autoAdjust="0"/>
  </p:normalViewPr>
  <p:slideViewPr>
    <p:cSldViewPr>
      <p:cViewPr>
        <p:scale>
          <a:sx n="51" d="100"/>
          <a:sy n="51" d="100"/>
        </p:scale>
        <p:origin x="-15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F549C-6BE7-470B-A65B-E6695B5A6DA6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7F272-C855-4987-A5EE-0C0DB34B68D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165879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cbi.nlm.nih.gov/pubmed/7798275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_clon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rmofisher.com/in/en/home/life-science/cloning/cloning-learning-center/invitrogen-school-of-molecular-biology/molecular-cloning.html?ICID=EDUP2-anzaFundamentals-2016-02-02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l.de/pepcore/pepcore_services/cloning/cloning_methods/recombination/gatewa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Directionality problem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F272-C855-4987-A5EE-0C0DB34B68D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https://www.youtube.com/watch?v=7ZtpcKGZxfA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Blunt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ligation with a DNA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topoisomerase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(a) Cleavage of the vector with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topoisomerase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leaves blunt ends with 5′-OH and 3′-P termini. (b) The molecule to be cloned must therefore be treated with alkaline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phosphatase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convert its 5′-P ends into 5′-OH termini. (c)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topoisomerase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ligates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3′-P and 5′-OH ends, creating a double-stranded molecule with two discontinuities, which are repaired by cellular enzymes after introduction into the host bacteria.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TOPO technique specifically uses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Vaccinia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virus-isolated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topoisomerase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as this enzyme recognizes the DNA sequence 5´-(C/T)CCTT-3' and digests double stranded DNA at this sequence. The energy from this breakage is stored as a covalent bond between the cleaved 3′ DNA strand and a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tyrosyl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residue of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topoisomerase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(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If a 5′ hydroxyl group from a different DNA strand comes along, it can attack this covalent bond thus joining the two DNA strands and releasing </a:t>
            </a:r>
            <a:r>
              <a:rPr lang="en-I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topoisomerase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CC63-B495-45D8-B984-EDC7DF280C0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3"/>
              </a:rPr>
              <a:t>https://en.wikipedia.org/wiki/TA_cloning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https://www.thermofisher.com/in/en/home/life-science/cloning/cloning-learning-center/invitrogen-school-of-molecular-biology/molecular-cloning.html?ICID=EDUP2-anzaFundamentals-2016-02-02.html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CC63-B495-45D8-B984-EDC7DF280C0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 </a:t>
            </a:r>
            <a:r>
              <a:rPr lang="en-US" dirty="0" err="1" smtClean="0"/>
              <a:t>clonase</a:t>
            </a:r>
            <a:r>
              <a:rPr lang="en-US" dirty="0" smtClean="0"/>
              <a:t>- </a:t>
            </a:r>
            <a:r>
              <a:rPr lang="en-US" dirty="0" err="1" smtClean="0"/>
              <a:t>Integrase</a:t>
            </a:r>
            <a:r>
              <a:rPr lang="en-US" dirty="0" smtClean="0"/>
              <a:t>, Integration Host Factor</a:t>
            </a:r>
          </a:p>
          <a:p>
            <a:r>
              <a:rPr lang="en-US" dirty="0" smtClean="0"/>
              <a:t>LR </a:t>
            </a:r>
            <a:r>
              <a:rPr lang="en-US" dirty="0" err="1" smtClean="0"/>
              <a:t>clonase</a:t>
            </a:r>
            <a:r>
              <a:rPr lang="en-US" dirty="0" smtClean="0"/>
              <a:t>- </a:t>
            </a:r>
            <a:r>
              <a:rPr lang="en-US" dirty="0" err="1" smtClean="0"/>
              <a:t>Integrase</a:t>
            </a:r>
            <a:r>
              <a:rPr lang="en-US" dirty="0" smtClean="0"/>
              <a:t>, Integration Host Factor, </a:t>
            </a:r>
            <a:r>
              <a:rPr lang="en-US" dirty="0" err="1" smtClean="0"/>
              <a:t>Excisionase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F272-C855-4987-A5EE-0C0DB34B68D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hlinkClick r:id="rId3"/>
              </a:rPr>
              <a:t>https://www.embl.de/pepcore/pepcore_services/cloning/cloning_methods/recombination/gateway/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5CC63-B495-45D8-B984-EDC7DF280C00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AC03-D751-4E53-94E2-9160E15F2CBB}" type="datetimeFigureOut">
              <a:rPr lang="en-US" smtClean="0"/>
              <a:pPr/>
              <a:t>10/10/2020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EE3F-A7F3-44C3-8D9F-0B720A5C24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GSI5qxPDM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addgene.org/plasmids-101-gateway-cloning" TargetMode="External"/><Relationship Id="rId4" Type="http://schemas.openxmlformats.org/officeDocument/2006/relationships/hyperlink" Target="https://www.embl.de/pepcore/pepcore_services/cloning/cloning_methods/recombination/gatewa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Ligation Strategies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-214338"/>
            <a:ext cx="8229600" cy="1143000"/>
          </a:xfrm>
        </p:spPr>
        <p:txBody>
          <a:bodyPr/>
          <a:lstStyle/>
          <a:p>
            <a:r>
              <a:rPr lang="en-US" smtClean="0"/>
              <a:t>TA vectors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671506"/>
            <a:ext cx="9144000" cy="290037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TA cloning (also known as rapid cloning or T cloning) is a </a:t>
            </a:r>
            <a:r>
              <a:rPr lang="en-IN" sz="2000" dirty="0" err="1" smtClean="0"/>
              <a:t>subcloning</a:t>
            </a:r>
            <a:r>
              <a:rPr lang="en-IN" sz="2000" dirty="0" smtClean="0"/>
              <a:t> technique that avoids the use of restriction enzymes[1] and is easier and quicker than traditional </a:t>
            </a:r>
            <a:r>
              <a:rPr lang="en-IN" sz="2000" dirty="0" err="1" smtClean="0"/>
              <a:t>subcloning</a:t>
            </a:r>
            <a:r>
              <a:rPr lang="en-IN" sz="2000" dirty="0" smtClean="0"/>
              <a:t>. The technique relies on the ability of adenine (A) and thymine (T) (complementary </a:t>
            </a:r>
            <a:r>
              <a:rPr lang="en-IN" sz="2000" dirty="0" err="1" smtClean="0"/>
              <a:t>basepairs</a:t>
            </a:r>
            <a:r>
              <a:rPr lang="en-IN" sz="2000" dirty="0" smtClean="0"/>
              <a:t>) on different DNA fragments to hybridize and, in the presence of </a:t>
            </a:r>
            <a:r>
              <a:rPr lang="en-IN" sz="2000" dirty="0" err="1" smtClean="0"/>
              <a:t>ligase</a:t>
            </a:r>
            <a:r>
              <a:rPr lang="en-IN" sz="2000" dirty="0" smtClean="0"/>
              <a:t>, become </a:t>
            </a:r>
            <a:r>
              <a:rPr lang="en-IN" sz="2000" dirty="0" err="1" smtClean="0"/>
              <a:t>ligated</a:t>
            </a:r>
            <a:r>
              <a:rPr lang="en-IN" sz="2000" dirty="0" smtClean="0"/>
              <a:t> together. PCR products are usually amplified using </a:t>
            </a:r>
            <a:r>
              <a:rPr lang="en-IN" sz="2000" dirty="0" err="1" smtClean="0"/>
              <a:t>Taq</a:t>
            </a:r>
            <a:r>
              <a:rPr lang="en-IN" sz="2000" dirty="0" smtClean="0"/>
              <a:t> DNA polymerase which preferentially adds an adenine to the 3' end of the product. Such PCR amplified inserts are cloned into </a:t>
            </a:r>
            <a:r>
              <a:rPr lang="en-IN" sz="2000" dirty="0" err="1" smtClean="0"/>
              <a:t>linearized</a:t>
            </a:r>
            <a:r>
              <a:rPr lang="en-IN" sz="2000" dirty="0" smtClean="0"/>
              <a:t> vectors that have complementary 3' thymine overhangs.[2]</a:t>
            </a:r>
            <a:endParaRPr lang="en-IN" sz="2000" dirty="0"/>
          </a:p>
        </p:txBody>
      </p:sp>
      <p:pic>
        <p:nvPicPr>
          <p:cNvPr id="2050" name="Picture 2" descr="Image result for ta vector clon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286124"/>
            <a:ext cx="6286544" cy="31908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143000"/>
          </a:xfrm>
        </p:spPr>
        <p:txBody>
          <a:bodyPr/>
          <a:lstStyle/>
          <a:p>
            <a:r>
              <a:rPr lang="en-US" dirty="0" smtClean="0"/>
              <a:t>GATEWAY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8501122" cy="6072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3490" name="Picture 2" descr="Image result for gateway clo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823"/>
            <a:ext cx="8987975" cy="6035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igure 3: Subcloning an Entry Clone into multiple Destination Vectors 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358246" cy="639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cloning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hlinkClick r:id="rId3"/>
              </a:rPr>
              <a:t>https://www.youtube.com/watch?v=qGSI5qxPDM0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>
                <a:hlinkClick r:id="rId4"/>
              </a:rPr>
              <a:t>https://www.embl.de/pepcore/pepcore_services/cloning/cloning_methods/recombination/gateway/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>
                <a:hlinkClick r:id="rId5"/>
              </a:rPr>
              <a:t>https://blog.addgene.org/plasmids-101-gateway-cloning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14290"/>
            <a:ext cx="7373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Ligating</a:t>
            </a:r>
            <a:r>
              <a:rPr lang="en-US" sz="2800" dirty="0" smtClean="0"/>
              <a:t> Compatible Sticky Ends- Easy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BamHI</a:t>
            </a:r>
            <a:r>
              <a:rPr lang="en-US" sz="2800" dirty="0" smtClean="0"/>
              <a:t> cut fragment with </a:t>
            </a:r>
            <a:r>
              <a:rPr lang="en-US" sz="2800" dirty="0" err="1" smtClean="0"/>
              <a:t>BamHI</a:t>
            </a:r>
            <a:r>
              <a:rPr lang="en-US" sz="2800" dirty="0" smtClean="0"/>
              <a:t> cut fragment</a:t>
            </a:r>
            <a:endParaRPr lang="en-IN" sz="2800" dirty="0"/>
          </a:p>
        </p:txBody>
      </p:sp>
      <p:sp>
        <p:nvSpPr>
          <p:cNvPr id="22530" name="AutoShape 2" descr="Addgene: Protocol - How to Ligate Plasmid D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2" name="AutoShape 4" descr="Addgene: Protocol - How to Ligate Plasmid D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2536" name="Picture 8" descr="http://www.eng.auburn.edu/~yylee/che595/Reading%20Assignments/Recombinant%20DNA_files/Making_rDN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6802893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14290"/>
            <a:ext cx="3338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Ligating</a:t>
            </a:r>
            <a:r>
              <a:rPr lang="en-US" sz="3200" dirty="0" smtClean="0"/>
              <a:t> Blunt Ends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428868"/>
            <a:ext cx="6858048" cy="421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 descr="Slide1"/>
          <p:cNvPicPr>
            <a:picLocks noChangeAspect="1" noChangeArrowheads="1"/>
          </p:cNvPicPr>
          <p:nvPr/>
        </p:nvPicPr>
        <p:blipFill>
          <a:blip r:embed="rId4" cstate="print"/>
          <a:srcRect l="17778" t="76649" r="13333" b="7037"/>
          <a:stretch>
            <a:fillRect/>
          </a:stretch>
        </p:blipFill>
        <p:spPr bwMode="auto">
          <a:xfrm>
            <a:off x="2000232" y="1000108"/>
            <a:ext cx="5786478" cy="10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3286124"/>
            <a:ext cx="442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Option- Add compatible terminal nucleotides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1209" r="2818" b="9340"/>
          <a:stretch>
            <a:fillRect/>
          </a:stretch>
        </p:blipFill>
        <p:spPr bwMode="auto">
          <a:xfrm>
            <a:off x="285720" y="2643158"/>
            <a:ext cx="857252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2558" y="285728"/>
            <a:ext cx="8255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Ligating</a:t>
            </a:r>
            <a:r>
              <a:rPr lang="en-US" sz="2800" dirty="0" smtClean="0"/>
              <a:t> Blunt Ends with sticky ends (5’ or 3’ overhangs)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862728"/>
            <a:ext cx="8939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1- Removal </a:t>
            </a:r>
            <a:r>
              <a:rPr lang="en-US" dirty="0" smtClean="0"/>
              <a:t>of 5’ or 3’ overhangs or fill-in of 5’ overhangs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Disadvantage- You will lose some bases and RE </a:t>
            </a:r>
            <a:r>
              <a:rPr lang="en-US" dirty="0" smtClean="0"/>
              <a:t>site (in case you remove, </a:t>
            </a:r>
            <a:r>
              <a:rPr lang="en-US" dirty="0" smtClean="0"/>
              <a:t>also no directionality</a:t>
            </a:r>
            <a:endParaRPr lang="en-IN" dirty="0"/>
          </a:p>
        </p:txBody>
      </p:sp>
      <p:pic>
        <p:nvPicPr>
          <p:cNvPr id="7" name="Picture 2" descr="Restriction Map"/>
          <p:cNvPicPr>
            <a:picLocks noChangeAspect="1" noChangeArrowheads="1"/>
          </p:cNvPicPr>
          <p:nvPr/>
        </p:nvPicPr>
        <p:blipFill>
          <a:blip r:embed="rId3"/>
          <a:srcRect l="54991" t="69231"/>
          <a:stretch>
            <a:fillRect/>
          </a:stretch>
        </p:blipFill>
        <p:spPr bwMode="auto">
          <a:xfrm>
            <a:off x="6215074" y="714356"/>
            <a:ext cx="2748069" cy="1143008"/>
          </a:xfrm>
          <a:prstGeom prst="rect">
            <a:avLst/>
          </a:prstGeom>
          <a:noFill/>
        </p:spPr>
      </p:pic>
      <p:pic>
        <p:nvPicPr>
          <p:cNvPr id="8" name="Picture 2" descr="Restriction Map"/>
          <p:cNvPicPr>
            <a:picLocks noChangeAspect="1" noChangeArrowheads="1"/>
          </p:cNvPicPr>
          <p:nvPr/>
        </p:nvPicPr>
        <p:blipFill>
          <a:blip r:embed="rId3"/>
          <a:srcRect l="54991" t="36282" b="32949"/>
          <a:stretch>
            <a:fillRect/>
          </a:stretch>
        </p:blipFill>
        <p:spPr bwMode="auto">
          <a:xfrm>
            <a:off x="3500430" y="714356"/>
            <a:ext cx="2748069" cy="1143008"/>
          </a:xfrm>
          <a:prstGeom prst="rect">
            <a:avLst/>
          </a:prstGeom>
          <a:noFill/>
        </p:spPr>
      </p:pic>
      <p:pic>
        <p:nvPicPr>
          <p:cNvPr id="9" name="Picture 2" descr="Restriction Map"/>
          <p:cNvPicPr>
            <a:picLocks noChangeAspect="1" noChangeArrowheads="1"/>
          </p:cNvPicPr>
          <p:nvPr/>
        </p:nvPicPr>
        <p:blipFill>
          <a:blip r:embed="rId3"/>
          <a:srcRect l="54991" b="73077"/>
          <a:stretch>
            <a:fillRect/>
          </a:stretch>
        </p:blipFill>
        <p:spPr bwMode="auto">
          <a:xfrm>
            <a:off x="642910" y="714356"/>
            <a:ext cx="2748069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740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Ligating</a:t>
            </a:r>
            <a:r>
              <a:rPr lang="en-US" sz="2800" b="1" dirty="0" smtClean="0"/>
              <a:t> Blunt Ends to Sticky Ends- Use of Linkers</a:t>
            </a:r>
            <a:endParaRPr lang="en-IN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858048" cy="50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04328" y="987966"/>
            <a:ext cx="588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2- Add linkers with RE sites to the blunt end molecule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4286280" cy="471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6624" y="428604"/>
            <a:ext cx="771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Ligating</a:t>
            </a:r>
            <a:r>
              <a:rPr lang="en-US" sz="2800" b="1" dirty="0" smtClean="0"/>
              <a:t> Blunt Ends to Sticky Ends- Use of Adaptors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000108"/>
            <a:ext cx="754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3- Add Adaptors with compatible overhangs to the blunt end molecule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4714876" cy="537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0"/>
            <a:ext cx="7184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Ligating</a:t>
            </a:r>
            <a:r>
              <a:rPr lang="en-US" sz="2800" dirty="0" smtClean="0"/>
              <a:t> Incompatible Sticky Ends</a:t>
            </a:r>
          </a:p>
          <a:p>
            <a:pPr algn="ctr"/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EcoRI</a:t>
            </a:r>
            <a:r>
              <a:rPr lang="en-US" sz="2800" dirty="0" smtClean="0"/>
              <a:t> cut fragment with </a:t>
            </a:r>
            <a:r>
              <a:rPr lang="en-US" sz="2800" dirty="0" err="1" smtClean="0"/>
              <a:t>HindIII</a:t>
            </a:r>
            <a:r>
              <a:rPr lang="en-US" sz="2800" dirty="0" smtClean="0"/>
              <a:t> cut fragment</a:t>
            </a:r>
            <a:endParaRPr lang="en-IN" sz="2800" dirty="0"/>
          </a:p>
        </p:txBody>
      </p:sp>
      <p:pic>
        <p:nvPicPr>
          <p:cNvPr id="3" name="Picture 2" descr="Slide1"/>
          <p:cNvPicPr>
            <a:picLocks noChangeAspect="1" noChangeArrowheads="1"/>
          </p:cNvPicPr>
          <p:nvPr/>
        </p:nvPicPr>
        <p:blipFill>
          <a:blip r:embed="rId2" cstate="print"/>
          <a:srcRect l="17778" t="5556" r="13333" b="52197"/>
          <a:stretch>
            <a:fillRect/>
          </a:stretch>
        </p:blipFill>
        <p:spPr bwMode="auto">
          <a:xfrm>
            <a:off x="1785918" y="1000108"/>
            <a:ext cx="5715040" cy="233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8596" y="3857628"/>
            <a:ext cx="8173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Options:</a:t>
            </a:r>
          </a:p>
          <a:p>
            <a:r>
              <a:rPr lang="en-US" dirty="0" smtClean="0"/>
              <a:t>1) Make both molecules blunt by using</a:t>
            </a:r>
          </a:p>
          <a:p>
            <a:pPr marL="342900" indent="-342900">
              <a:buAutoNum type="alphaLcParenR"/>
            </a:pPr>
            <a:r>
              <a:rPr lang="en-US" dirty="0" err="1" smtClean="0"/>
              <a:t>Mungbean</a:t>
            </a:r>
            <a:r>
              <a:rPr lang="en-US" dirty="0" smtClean="0"/>
              <a:t> nuclease to remove overhangs- Disadvantage (lose the bases/RE sites)</a:t>
            </a:r>
          </a:p>
          <a:p>
            <a:pPr marL="342900" indent="-342900">
              <a:buAutoNum type="alphaLcParenR"/>
            </a:pPr>
            <a:r>
              <a:rPr lang="en-US" dirty="0" smtClean="0"/>
              <a:t>Use T4 DNA polymerase- Will fill in the 5’overhangs and remove 3’ overhangs 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/>
            <a:r>
              <a:rPr lang="en-US" dirty="0" smtClean="0"/>
              <a:t>Or </a:t>
            </a:r>
          </a:p>
          <a:p>
            <a:r>
              <a:rPr lang="en-US" dirty="0" smtClean="0"/>
              <a:t>2)  Add compatible adaptors to each molecule and then </a:t>
            </a:r>
            <a:r>
              <a:rPr lang="en-US" dirty="0" err="1" smtClean="0"/>
              <a:t>ligate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US" dirty="0" smtClean="0"/>
              <a:t>Ligation using DNA </a:t>
            </a:r>
            <a:r>
              <a:rPr lang="en-US" dirty="0" err="1" smtClean="0"/>
              <a:t>Topoisomerases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758161" cy="459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Ligation by DNA </a:t>
            </a:r>
            <a:r>
              <a:rPr lang="en-US" dirty="0" err="1" smtClean="0"/>
              <a:t>topoisomerase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36486"/>
          <a:stretch>
            <a:fillRect/>
          </a:stretch>
        </p:blipFill>
        <p:spPr bwMode="auto">
          <a:xfrm>
            <a:off x="748631" y="3143248"/>
            <a:ext cx="775245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b="64864"/>
          <a:stretch>
            <a:fillRect/>
          </a:stretch>
        </p:blipFill>
        <p:spPr bwMode="auto">
          <a:xfrm>
            <a:off x="785786" y="1214422"/>
            <a:ext cx="7752459" cy="18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456</Words>
  <Application>Microsoft Office PowerPoint</Application>
  <PresentationFormat>On-screen Show (4:3)</PresentationFormat>
  <Paragraphs>47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Ligation Strategies</vt:lpstr>
      <vt:lpstr>Slide 2</vt:lpstr>
      <vt:lpstr>Slide 3</vt:lpstr>
      <vt:lpstr>Slide 4</vt:lpstr>
      <vt:lpstr>Slide 5</vt:lpstr>
      <vt:lpstr>Slide 6</vt:lpstr>
      <vt:lpstr>Slide 7</vt:lpstr>
      <vt:lpstr>Ligation using DNA Topoisomerases</vt:lpstr>
      <vt:lpstr>Ligation by DNA topoisomerase</vt:lpstr>
      <vt:lpstr>TA vectors</vt:lpstr>
      <vt:lpstr>GATEWAY TECHNOLOGY</vt:lpstr>
      <vt:lpstr>Slide 12</vt:lpstr>
      <vt:lpstr>Slide 13</vt:lpstr>
      <vt:lpstr>Gateway cloning</vt:lpstr>
    </vt:vector>
  </TitlesOfParts>
  <Company>IIT Delhi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Ligation Strategies</dc:title>
  <dc:creator>admin</dc:creator>
  <cp:lastModifiedBy>admin</cp:lastModifiedBy>
  <cp:revision>8</cp:revision>
  <dcterms:created xsi:type="dcterms:W3CDTF">2020-10-09T09:42:28Z</dcterms:created>
  <dcterms:modified xsi:type="dcterms:W3CDTF">2020-10-10T03:26:37Z</dcterms:modified>
</cp:coreProperties>
</file>