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 id="2147483792" r:id="rId2"/>
  </p:sldMasterIdLst>
  <p:notesMasterIdLst>
    <p:notesMasterId r:id="rId34"/>
  </p:notesMasterIdLst>
  <p:sldIdLst>
    <p:sldId id="296" r:id="rId3"/>
    <p:sldId id="297" r:id="rId4"/>
    <p:sldId id="298" r:id="rId5"/>
    <p:sldId id="308" r:id="rId6"/>
    <p:sldId id="309" r:id="rId7"/>
    <p:sldId id="300" r:id="rId8"/>
    <p:sldId id="310" r:id="rId9"/>
    <p:sldId id="259" r:id="rId10"/>
    <p:sldId id="282" r:id="rId11"/>
    <p:sldId id="260" r:id="rId12"/>
    <p:sldId id="283" r:id="rId13"/>
    <p:sldId id="284" r:id="rId14"/>
    <p:sldId id="304" r:id="rId15"/>
    <p:sldId id="288" r:id="rId16"/>
    <p:sldId id="262" r:id="rId17"/>
    <p:sldId id="311" r:id="rId18"/>
    <p:sldId id="265" r:id="rId19"/>
    <p:sldId id="285" r:id="rId20"/>
    <p:sldId id="286" r:id="rId21"/>
    <p:sldId id="306" r:id="rId22"/>
    <p:sldId id="305" r:id="rId23"/>
    <p:sldId id="312" r:id="rId24"/>
    <p:sldId id="272" r:id="rId25"/>
    <p:sldId id="274" r:id="rId26"/>
    <p:sldId id="313" r:id="rId27"/>
    <p:sldId id="276" r:id="rId28"/>
    <p:sldId id="278" r:id="rId29"/>
    <p:sldId id="277" r:id="rId30"/>
    <p:sldId id="279" r:id="rId31"/>
    <p:sldId id="280" r:id="rId32"/>
    <p:sldId id="30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479" autoAdjust="0"/>
  </p:normalViewPr>
  <p:slideViewPr>
    <p:cSldViewPr>
      <p:cViewPr>
        <p:scale>
          <a:sx n="112" d="100"/>
          <a:sy n="112" d="100"/>
        </p:scale>
        <p:origin x="-784" y="152"/>
      </p:cViewPr>
      <p:guideLst>
        <p:guide orient="horz" pos="2160"/>
        <p:guide pos="2880"/>
      </p:guideLst>
    </p:cSldViewPr>
  </p:slideViewPr>
  <p:notesTextViewPr>
    <p:cViewPr>
      <p:scale>
        <a:sx n="100" d="100"/>
        <a:sy n="100" d="100"/>
      </p:scale>
      <p:origin x="0" y="0"/>
    </p:cViewPr>
  </p:notesTextViewPr>
  <p:sorterViewPr>
    <p:cViewPr>
      <p:scale>
        <a:sx n="74" d="100"/>
        <a:sy n="74"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C5721B-66A1-48F4-BBAB-08D7674B0EA0}" type="datetimeFigureOut">
              <a:rPr lang="en-US" smtClean="0"/>
              <a:pPr/>
              <a:t>06/09/22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924D83-9956-458C-BFBA-FBC8BEE2C0A7}" type="slidenum">
              <a:rPr lang="en-IN" smtClean="0"/>
              <a:pPr/>
              <a:t>‹#›</a:t>
            </a:fld>
            <a:endParaRPr lang="en-IN"/>
          </a:p>
        </p:txBody>
      </p:sp>
    </p:spTree>
    <p:extLst>
      <p:ext uri="{BB962C8B-B14F-4D97-AF65-F5344CB8AC3E}">
        <p14:creationId xmlns:p14="http://schemas.microsoft.com/office/powerpoint/2010/main" val="880056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bitesizebio.com/22824/how-to-manipulate-plasmid-copy-number/" TargetMode="External"/><Relationship Id="rId4" Type="http://schemas.openxmlformats.org/officeDocument/2006/relationships/hyperlink" Target="https://blog.addgene.org/plasmids-101-environmental-plasmids?_ga=2.209741909.1107970020.1583940326-967982139.1538584771" TargetMode="External"/><Relationship Id="rId5" Type="http://schemas.openxmlformats.org/officeDocument/2006/relationships/hyperlink" Target="https://sfamjournals.onlinelibrary.wiley.com/doi/full/10.1111/j.1472-765X.2008.02426.x" TargetMode="External"/><Relationship Id="rId6" Type="http://schemas.openxmlformats.org/officeDocument/2006/relationships/hyperlink" Target="https://www.jstage.jst.go.jp/article/ggs/77/1/77_1_1/_article" TargetMode="External"/><Relationship Id="rId7" Type="http://schemas.openxmlformats.org/officeDocument/2006/relationships/hyperlink" Target="https://journals.plos.org/plosone/article?id=10.1371/journal.pone.0029875" TargetMode="External"/><Relationship Id="rId8" Type="http://schemas.openxmlformats.org/officeDocument/2006/relationships/hyperlink" Target="https://www.ncbi.nlm.nih.gov/pmc/articles/PMC5330492/" TargetMode="External"/><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9" Type="http://schemas.openxmlformats.org/officeDocument/2006/relationships/hyperlink" Target="http://en.wikipedia.org/wiki/Microorganism" TargetMode="External"/><Relationship Id="rId20" Type="http://schemas.openxmlformats.org/officeDocument/2006/relationships/hyperlink" Target="http://en.wikipedia.org/wiki/1943" TargetMode="External"/><Relationship Id="rId10" Type="http://schemas.openxmlformats.org/officeDocument/2006/relationships/hyperlink" Target="http://en.wikipedia.org/wiki/Velvet" TargetMode="External"/><Relationship Id="rId11" Type="http://schemas.openxmlformats.org/officeDocument/2006/relationships/hyperlink" Target="http://en.wikipedia.org/w/index.php?title=Streak_(biology)&amp;action=edit" TargetMode="External"/><Relationship Id="rId12" Type="http://schemas.openxmlformats.org/officeDocument/2006/relationships/hyperlink" Target="http://en.wikipedia.org/wiki/Genetic_screen" TargetMode="External"/><Relationship Id="rId13" Type="http://schemas.openxmlformats.org/officeDocument/2006/relationships/hyperlink" Target="http://en.wikipedia.org/wiki/Genetic_marker" TargetMode="External"/><Relationship Id="rId14" Type="http://schemas.openxmlformats.org/officeDocument/2006/relationships/hyperlink" Target="http://en.wikipedia.org/wiki/Phenotype" TargetMode="External"/><Relationship Id="rId15" Type="http://schemas.openxmlformats.org/officeDocument/2006/relationships/hyperlink" Target="http://en.wikipedia.org/wiki/Auxotrophy" TargetMode="External"/><Relationship Id="rId16" Type="http://schemas.openxmlformats.org/officeDocument/2006/relationships/hyperlink" Target="http://en.wikipedia.org/wiki/Antibiotic_resistance" TargetMode="External"/><Relationship Id="rId17" Type="http://schemas.openxmlformats.org/officeDocument/2006/relationships/hyperlink" Target="http://en.wikipedia.org/wiki/Negative_selection" TargetMode="External"/><Relationship Id="rId18" Type="http://schemas.openxmlformats.org/officeDocument/2006/relationships/hyperlink" Target="http://en.wikipedia.org/wiki/Ampicillin" TargetMode="External"/><Relationship Id="rId19" Type="http://schemas.openxmlformats.org/officeDocument/2006/relationships/hyperlink" Target="http://en.wikipedia.org/wiki/Luria-Delbruck_experiment" TargetMode="External"/><Relationship Id="rId1" Type="http://schemas.openxmlformats.org/officeDocument/2006/relationships/notesMaster" Target="../notesMasters/notesMaster1.xml"/><Relationship Id="rId2" Type="http://schemas.openxmlformats.org/officeDocument/2006/relationships/slide" Target="../slides/slide23.xml"/><Relationship Id="rId3" Type="http://schemas.openxmlformats.org/officeDocument/2006/relationships/hyperlink" Target="http://en.wikipedia.org/wiki/Molecular_biology" TargetMode="External"/><Relationship Id="rId4" Type="http://schemas.openxmlformats.org/officeDocument/2006/relationships/hyperlink" Target="http://en.wikipedia.org/wiki/Microbiology" TargetMode="External"/><Relationship Id="rId5" Type="http://schemas.openxmlformats.org/officeDocument/2006/relationships/hyperlink" Target="http://en.wikipedia.org/wiki/Petri_plate" TargetMode="External"/><Relationship Id="rId6" Type="http://schemas.openxmlformats.org/officeDocument/2006/relationships/hyperlink" Target="http://en.wikipedia.org/wiki/Agar" TargetMode="External"/><Relationship Id="rId7" Type="http://schemas.openxmlformats.org/officeDocument/2006/relationships/hyperlink" Target="http://en.wikipedia.org/wiki/Selective_medium" TargetMode="External"/><Relationship Id="rId8" Type="http://schemas.openxmlformats.org/officeDocument/2006/relationships/hyperlink" Target="http://en.wikipedia.org/wiki/Antibiotic"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ColE1" TargetMode="External"/><Relationship Id="rId4" Type="http://schemas.openxmlformats.org/officeDocument/2006/relationships/hyperlink" Target="https://en.wikipedia.org/wiki/RNAI" TargetMode="External"/><Relationship Id="rId5" Type="http://schemas.openxmlformats.org/officeDocument/2006/relationships/hyperlink" Target="https://en.wikipedia.org/wiki/Transcription_(biology)" TargetMode="External"/><Relationship Id="rId6" Type="http://schemas.openxmlformats.org/officeDocument/2006/relationships/hyperlink" Target="https://en.wikipedia.org/wiki/Ribonuclease_H" TargetMode="External"/><Relationship Id="rId7" Type="http://schemas.openxmlformats.org/officeDocument/2006/relationships/hyperlink" Target="https://en.wikipedia.org/wiki/Primer_(molecular_biology)" TargetMode="External"/><Relationship Id="rId8" Type="http://schemas.openxmlformats.org/officeDocument/2006/relationships/hyperlink" Target="https://en.wikipedia.org/wiki/DNA_polymerase_I" TargetMode="External"/><Relationship Id="rId9" Type="http://schemas.openxmlformats.org/officeDocument/2006/relationships/hyperlink" Target="https://en.wikipedia.org/wiki/DNA_replication" TargetMode="External"/><Relationship Id="rId10" Type="http://schemas.openxmlformats.org/officeDocument/2006/relationships/hyperlink" Target="https://en.wikipedia.org/wiki/Rop_protein" TargetMode="External"/><Relationship Id="rId11" Type="http://schemas.openxmlformats.org/officeDocument/2006/relationships/hyperlink" Target="https://en.wikipedia.org/wiki/Plasmid_copy_number" TargetMode="External"/><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Fertility_factor_(bacteria)" TargetMode="External"/><Relationship Id="rId4" Type="http://schemas.openxmlformats.org/officeDocument/2006/relationships/hyperlink" Target="https://en.wikipedia.org/wiki/RK2_plasmid" TargetMode="External"/><Relationship Id="rId5" Type="http://schemas.openxmlformats.org/officeDocument/2006/relationships/hyperlink" Target="https://en.wikipedia.org/wiki/Ori_(genetics)" TargetMode="External"/><Relationship Id="rId6" Type="http://schemas.openxmlformats.org/officeDocument/2006/relationships/hyperlink" Target="https://en.wikipedia.org/wiki/Plasmid_copy_number" TargetMode="External"/><Relationship Id="rId7" Type="http://schemas.openxmlformats.org/officeDocument/2006/relationships/hyperlink" Target="https://en.wikipedia.org/wiki/PSC101" TargetMode="External"/><Relationship Id="rId8" Type="http://schemas.openxmlformats.org/officeDocument/2006/relationships/hyperlink" Target="https://en.wikipedia.org/wiki/Autoregulation" TargetMode="External"/><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http://www.unife.it/scienze/biologia/Insegnamenti/tecnologie-ricombinanti/tecnologie-ricombinanti-2017/4-plasmidi.pdf</a:t>
            </a:r>
            <a:endParaRPr lang="en-IN" dirty="0"/>
          </a:p>
        </p:txBody>
      </p:sp>
      <p:sp>
        <p:nvSpPr>
          <p:cNvPr id="4" name="Slide Number Placeholder 3"/>
          <p:cNvSpPr>
            <a:spLocks noGrp="1"/>
          </p:cNvSpPr>
          <p:nvPr>
            <p:ph type="sldNum" sz="quarter" idx="10"/>
          </p:nvPr>
        </p:nvSpPr>
        <p:spPr/>
        <p:txBody>
          <a:bodyPr/>
          <a:lstStyle/>
          <a:p>
            <a:fld id="{D0080062-22C7-4F50-9F2C-EF2A42A6BA96}" type="slidenum">
              <a:rPr lang="en-IN" smtClean="0"/>
              <a:pPr/>
              <a:t>2</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55FCA6C7-78FC-4CB2-B274-392CE576D677}" type="slidenum">
              <a:rPr lang="en-US" altLang="it-IT" smtClean="0"/>
              <a:pPr eaLnBrk="1" hangingPunct="1">
                <a:spcBef>
                  <a:spcPct val="0"/>
                </a:spcBef>
              </a:pPr>
              <a:t>15</a:t>
            </a:fld>
            <a:endParaRPr lang="en-US" altLang="it-IT"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endParaRPr lang="it-IT" altLang="it-IT" smtClean="0">
              <a:latin typeface="Times New Roman" pitchFamily="18" charset="0"/>
            </a:endParaRPr>
          </a:p>
        </p:txBody>
      </p:sp>
    </p:spTree>
    <p:extLst>
      <p:ext uri="{BB962C8B-B14F-4D97-AF65-F5344CB8AC3E}">
        <p14:creationId xmlns:p14="http://schemas.microsoft.com/office/powerpoint/2010/main" val="3024861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blog.addgene.org</a:t>
            </a:r>
            <a:r>
              <a:rPr lang="en-US" dirty="0" smtClean="0"/>
              <a:t>/plasmids-101-stringent-regulation-of-replication</a:t>
            </a:r>
            <a:endParaRPr lang="en-US" dirty="0"/>
          </a:p>
        </p:txBody>
      </p:sp>
      <p:sp>
        <p:nvSpPr>
          <p:cNvPr id="4" name="Slide Number Placeholder 3"/>
          <p:cNvSpPr>
            <a:spLocks noGrp="1"/>
          </p:cNvSpPr>
          <p:nvPr>
            <p:ph type="sldNum" sz="quarter" idx="10"/>
          </p:nvPr>
        </p:nvSpPr>
        <p:spPr/>
        <p:txBody>
          <a:bodyPr/>
          <a:lstStyle/>
          <a:p>
            <a:fld id="{58924D83-9956-458C-BFBA-FBC8BEE2C0A7}" type="slidenum">
              <a:rPr lang="en-IN" smtClean="0"/>
              <a:pPr/>
              <a:t>16</a:t>
            </a:fld>
            <a:endParaRPr lang="en-IN"/>
          </a:p>
        </p:txBody>
      </p:sp>
    </p:spTree>
    <p:extLst>
      <p:ext uri="{BB962C8B-B14F-4D97-AF65-F5344CB8AC3E}">
        <p14:creationId xmlns:p14="http://schemas.microsoft.com/office/powerpoint/2010/main" val="2933552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55FCA6C7-78FC-4CB2-B274-392CE576D677}" type="slidenum">
              <a:rPr lang="en-US" altLang="it-IT" smtClean="0"/>
              <a:pPr eaLnBrk="1" hangingPunct="1">
                <a:spcBef>
                  <a:spcPct val="0"/>
                </a:spcBef>
              </a:pPr>
              <a:t>17</a:t>
            </a:fld>
            <a:endParaRPr lang="en-US" altLang="it-IT"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r>
              <a:rPr lang="en-IN" sz="1200" b="0" i="0" kern="1200" dirty="0" smtClean="0">
                <a:solidFill>
                  <a:schemeClr val="tx1"/>
                </a:solidFill>
                <a:latin typeface="+mn-lt"/>
                <a:ea typeface="+mn-ea"/>
                <a:cs typeface="+mn-cs"/>
              </a:rPr>
              <a:t>What Makes Plasmids Incompatible with Each Other?</a:t>
            </a:r>
          </a:p>
          <a:p>
            <a:r>
              <a:rPr lang="en-IN" sz="1200" b="0" i="0" kern="1200" dirty="0" smtClean="0">
                <a:solidFill>
                  <a:schemeClr val="tx1"/>
                </a:solidFill>
                <a:latin typeface="+mn-lt"/>
                <a:ea typeface="+mn-ea"/>
                <a:cs typeface="+mn-cs"/>
              </a:rPr>
              <a:t>Competition for Replication Factors</a:t>
            </a:r>
          </a:p>
          <a:p>
            <a:r>
              <a:rPr lang="en-IN" sz="1200" b="0" i="0" kern="1200" dirty="0" smtClean="0">
                <a:solidFill>
                  <a:schemeClr val="tx1"/>
                </a:solidFill>
                <a:latin typeface="+mn-lt"/>
                <a:ea typeface="+mn-ea"/>
                <a:cs typeface="+mn-cs"/>
              </a:rPr>
              <a:t>It is widely accepted that competition for replication factors leads to competition between plasmids. Plasmids with inherent growth advantages such as faster replication (due to their smaller size) or less toxicity have the potential to rapidly outgrow other plasmids in the cell. This is even more likely to occur when the plasmid copy number is low. Taking into account the number of cell division cycles occurring in a single overnight culture, even small differences in competitive advantage are thought to be able to lead to rapid dominance of a culture by a single plasmid.</a:t>
            </a:r>
          </a:p>
          <a:p>
            <a:r>
              <a:rPr lang="en-IN" sz="1200" b="0" i="0" kern="1200" dirty="0" smtClean="0">
                <a:solidFill>
                  <a:schemeClr val="tx1"/>
                </a:solidFill>
                <a:latin typeface="+mn-lt"/>
                <a:ea typeface="+mn-ea"/>
                <a:cs typeface="+mn-cs"/>
              </a:rPr>
              <a:t>This is Linked with Copy Number</a:t>
            </a:r>
          </a:p>
          <a:p>
            <a:r>
              <a:rPr lang="en-IN" sz="1200" b="0" i="0" kern="1200" dirty="0" smtClean="0">
                <a:solidFill>
                  <a:schemeClr val="tx1"/>
                </a:solidFill>
                <a:latin typeface="+mn-lt"/>
                <a:ea typeface="+mn-ea"/>
                <a:cs typeface="+mn-cs"/>
              </a:rPr>
              <a:t>Plasmid incompatibility is intrinsically linked with </a:t>
            </a:r>
            <a:r>
              <a:rPr lang="en-IN" sz="1200" b="0" i="0" u="none" strike="noStrike" kern="1200" dirty="0" smtClean="0">
                <a:solidFill>
                  <a:schemeClr val="tx1"/>
                </a:solidFill>
                <a:latin typeface="+mn-lt"/>
                <a:ea typeface="+mn-ea"/>
                <a:cs typeface="+mn-cs"/>
                <a:hlinkClick r:id="rId3"/>
              </a:rPr>
              <a:t>copy number</a:t>
            </a:r>
            <a:r>
              <a:rPr lang="en-IN" sz="1200" b="0" i="0" kern="1200" dirty="0" smtClean="0">
                <a:solidFill>
                  <a:schemeClr val="tx1"/>
                </a:solidFill>
                <a:latin typeface="+mn-lt"/>
                <a:ea typeface="+mn-ea"/>
                <a:cs typeface="+mn-cs"/>
              </a:rPr>
              <a:t>. What does this mean? When a cell contains two incompatible plasmids, the cell cannot distinguish between the origins at the point of replication initiation. The result is that replication is postponed until after the two plasmids have been distributed to different cells to restore the pre-replication copy number.</a:t>
            </a:r>
          </a:p>
          <a:p>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Although it may seem like plasmid incompatibility may be standing in your way to bacterial cloning glory, scientists have applied these concepts to deal with the more sinister plasmids of the microbiological world. (Want to know more about these plasmid types? Read our </a:t>
            </a:r>
            <a:r>
              <a:rPr lang="en-IN" dirty="0" smtClean="0">
                <a:hlinkClick r:id="rId4"/>
              </a:rPr>
              <a:t>Plasmids 101: Environmental Plasmids</a:t>
            </a:r>
            <a:r>
              <a:rPr lang="en-IN" dirty="0" smtClean="0"/>
              <a:t> blog). Scientists have designed small, high copy incompatible plasmids that lead to asymmetrical plasmid loss of the usually large, low copy virulence plasmids. This strategy has been successful in displacing, or “curing” the virulence plasmids from the bacterial pathogens </a:t>
            </a:r>
            <a:r>
              <a:rPr lang="en-IN" i="1" dirty="0" err="1" smtClean="0">
                <a:hlinkClick r:id="rId5"/>
              </a:rPr>
              <a:t>Yersinia</a:t>
            </a:r>
            <a:r>
              <a:rPr lang="en-IN" i="1" dirty="0" smtClean="0">
                <a:hlinkClick r:id="rId5"/>
              </a:rPr>
              <a:t> </a:t>
            </a:r>
            <a:r>
              <a:rPr lang="en-IN" i="1" dirty="0" err="1" smtClean="0">
                <a:hlinkClick r:id="rId5"/>
              </a:rPr>
              <a:t>pestis</a:t>
            </a:r>
            <a:r>
              <a:rPr lang="en-IN" dirty="0" smtClean="0"/>
              <a:t>, </a:t>
            </a:r>
            <a:r>
              <a:rPr lang="en-IN" i="1" dirty="0" err="1" smtClean="0">
                <a:hlinkClick r:id="rId6"/>
              </a:rPr>
              <a:t>Agrobacterium</a:t>
            </a:r>
            <a:r>
              <a:rPr lang="en-IN" i="1" dirty="0" smtClean="0">
                <a:hlinkClick r:id="rId6"/>
              </a:rPr>
              <a:t> </a:t>
            </a:r>
            <a:r>
              <a:rPr lang="en-IN" i="1" dirty="0" err="1" smtClean="0">
                <a:hlinkClick r:id="rId6"/>
              </a:rPr>
              <a:t>tumefaciens</a:t>
            </a:r>
            <a:r>
              <a:rPr lang="en-IN" dirty="0" smtClean="0"/>
              <a:t>, and </a:t>
            </a:r>
            <a:r>
              <a:rPr lang="en-IN" i="1" dirty="0" smtClean="0">
                <a:hlinkClick r:id="rId7"/>
              </a:rPr>
              <a:t>Bacillus </a:t>
            </a:r>
            <a:r>
              <a:rPr lang="en-IN" i="1" dirty="0" err="1" smtClean="0">
                <a:hlinkClick r:id="rId7"/>
              </a:rPr>
              <a:t>anthracis</a:t>
            </a:r>
            <a:r>
              <a:rPr lang="en-IN" dirty="0" smtClean="0"/>
              <a:t> (</a:t>
            </a:r>
            <a:r>
              <a:rPr lang="en-IN" dirty="0" err="1" smtClean="0"/>
              <a:t>Lui</a:t>
            </a:r>
            <a:r>
              <a:rPr lang="en-IN" dirty="0" smtClean="0"/>
              <a:t> et al., 2012, Ni et al., 2008, </a:t>
            </a:r>
            <a:r>
              <a:rPr lang="en-IN" dirty="0" err="1" smtClean="0"/>
              <a:t>Uraji</a:t>
            </a:r>
            <a:r>
              <a:rPr lang="en-IN" dirty="0" smtClean="0"/>
              <a:t> et al., 2002). Scientists are beginning to use plasmid incompatibility to combat antimicrobial resistance. Using novel plasmids based partly on plasmid incompatibility with antibiotic-resistance plasmids, scientists have </a:t>
            </a:r>
            <a:r>
              <a:rPr lang="en-IN" dirty="0" smtClean="0">
                <a:hlinkClick r:id="rId8"/>
              </a:rPr>
              <a:t>expelled antibiotic resistant plasmids</a:t>
            </a:r>
            <a:r>
              <a:rPr lang="en-IN" dirty="0" smtClean="0"/>
              <a:t> from</a:t>
            </a:r>
            <a:r>
              <a:rPr lang="en-IN" i="1" dirty="0" smtClean="0"/>
              <a:t> </a:t>
            </a:r>
            <a:r>
              <a:rPr lang="en-IN" i="1" dirty="0" err="1" smtClean="0"/>
              <a:t>Enterobacteriaceae</a:t>
            </a:r>
            <a:r>
              <a:rPr lang="en-IN" dirty="0" smtClean="0"/>
              <a:t> family members within the mouse gut (</a:t>
            </a:r>
            <a:r>
              <a:rPr lang="en-IN" dirty="0" err="1" smtClean="0"/>
              <a:t>Kamruzzaman</a:t>
            </a:r>
            <a:r>
              <a:rPr lang="en-IN" dirty="0" smtClean="0"/>
              <a:t> et al., 2017).</a:t>
            </a:r>
          </a:p>
          <a:p>
            <a:endParaRPr lang="en-IN" sz="1200" b="0" i="0" kern="1200" dirty="0" smtClean="0">
              <a:solidFill>
                <a:schemeClr val="tx1"/>
              </a:solidFill>
              <a:latin typeface="+mn-lt"/>
              <a:ea typeface="+mn-ea"/>
              <a:cs typeface="+mn-cs"/>
            </a:endParaRPr>
          </a:p>
          <a:p>
            <a:endParaRPr lang="en-IN" dirty="0"/>
          </a:p>
        </p:txBody>
      </p:sp>
    </p:spTree>
    <p:extLst>
      <p:ext uri="{BB962C8B-B14F-4D97-AF65-F5344CB8AC3E}">
        <p14:creationId xmlns:p14="http://schemas.microsoft.com/office/powerpoint/2010/main" val="3024861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8924D83-9956-458C-BFBA-FBC8BEE2C0A7}" type="slidenum">
              <a:rPr lang="en-IN" smtClean="0"/>
              <a:pPr/>
              <a:t>18</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9B7E8704-A52F-4E5E-8AE8-9E369EDC5D7D}" type="slidenum">
              <a:rPr lang="en-IN" smtClean="0"/>
              <a:pPr/>
              <a:t>20</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BC7BD1ED-53EB-498F-8553-A0D433693C3D}" type="slidenum">
              <a:rPr lang="en-US" altLang="it-IT" smtClean="0"/>
              <a:pPr eaLnBrk="1" hangingPunct="1">
                <a:spcBef>
                  <a:spcPct val="0"/>
                </a:spcBef>
              </a:pPr>
              <a:t>23</a:t>
            </a:fld>
            <a:endParaRPr lang="en-US" altLang="it-IT"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r>
              <a:rPr lang="en-US" altLang="it-IT" dirty="0" smtClean="0">
                <a:latin typeface="Times New Roman" pitchFamily="18" charset="0"/>
              </a:rPr>
              <a:t>In </a:t>
            </a:r>
            <a:r>
              <a:rPr lang="en-US" altLang="it-IT" dirty="0" smtClean="0">
                <a:latin typeface="Times New Roman" pitchFamily="18" charset="0"/>
                <a:hlinkClick r:id="rId3" tooltip="Molecular biology"/>
              </a:rPr>
              <a:t>molecular biology</a:t>
            </a:r>
            <a:r>
              <a:rPr lang="en-US" altLang="it-IT" dirty="0" smtClean="0">
                <a:latin typeface="Times New Roman" pitchFamily="18" charset="0"/>
              </a:rPr>
              <a:t> and </a:t>
            </a:r>
            <a:r>
              <a:rPr lang="en-US" altLang="it-IT" dirty="0" smtClean="0">
                <a:latin typeface="Times New Roman" pitchFamily="18" charset="0"/>
                <a:hlinkClick r:id="rId4" tooltip="Microbiology"/>
              </a:rPr>
              <a:t>microbiology</a:t>
            </a:r>
            <a:r>
              <a:rPr lang="en-US" altLang="it-IT" dirty="0" smtClean="0">
                <a:latin typeface="Times New Roman" pitchFamily="18" charset="0"/>
              </a:rPr>
              <a:t>, </a:t>
            </a:r>
            <a:r>
              <a:rPr lang="en-US" altLang="it-IT" b="1" dirty="0" smtClean="0">
                <a:latin typeface="Times New Roman" pitchFamily="18" charset="0"/>
              </a:rPr>
              <a:t>replica plating</a:t>
            </a:r>
            <a:r>
              <a:rPr lang="en-US" altLang="it-IT" dirty="0" smtClean="0">
                <a:latin typeface="Times New Roman" pitchFamily="18" charset="0"/>
              </a:rPr>
              <a:t> is a technique in which one or more secondary </a:t>
            </a:r>
            <a:r>
              <a:rPr lang="en-US" altLang="it-IT" dirty="0" smtClean="0">
                <a:latin typeface="Times New Roman" pitchFamily="18" charset="0"/>
                <a:hlinkClick r:id="rId5" tooltip="Petri plate"/>
              </a:rPr>
              <a:t>Petri plates</a:t>
            </a:r>
            <a:r>
              <a:rPr lang="en-US" altLang="it-IT" dirty="0" smtClean="0">
                <a:latin typeface="Times New Roman" pitchFamily="18" charset="0"/>
              </a:rPr>
              <a:t> containing different solid (</a:t>
            </a:r>
            <a:r>
              <a:rPr lang="en-US" altLang="it-IT" dirty="0" smtClean="0">
                <a:latin typeface="Times New Roman" pitchFamily="18" charset="0"/>
                <a:hlinkClick r:id="rId6" tooltip="Agar"/>
              </a:rPr>
              <a:t>agar</a:t>
            </a:r>
            <a:r>
              <a:rPr lang="en-US" altLang="it-IT" dirty="0" smtClean="0">
                <a:latin typeface="Times New Roman" pitchFamily="18" charset="0"/>
              </a:rPr>
              <a:t>-based) </a:t>
            </a:r>
            <a:r>
              <a:rPr lang="en-US" altLang="it-IT" dirty="0" smtClean="0">
                <a:latin typeface="Times New Roman" pitchFamily="18" charset="0"/>
                <a:hlinkClick r:id="rId7" tooltip="Selective medium"/>
              </a:rPr>
              <a:t>selective growth media</a:t>
            </a:r>
            <a:r>
              <a:rPr lang="en-US" altLang="it-IT" dirty="0" smtClean="0">
                <a:latin typeface="Times New Roman" pitchFamily="18" charset="0"/>
              </a:rPr>
              <a:t> (lacking nutrients or containing chemical growth inhibitors such as </a:t>
            </a:r>
            <a:r>
              <a:rPr lang="en-US" altLang="it-IT" dirty="0" smtClean="0">
                <a:latin typeface="Times New Roman" pitchFamily="18" charset="0"/>
                <a:hlinkClick r:id="rId8" tooltip="Antibiotic"/>
              </a:rPr>
              <a:t>antibiotics</a:t>
            </a:r>
            <a:r>
              <a:rPr lang="en-US" altLang="it-IT" dirty="0" smtClean="0">
                <a:latin typeface="Times New Roman" pitchFamily="18" charset="0"/>
              </a:rPr>
              <a:t>) are inoculated with the same colonies of </a:t>
            </a:r>
            <a:r>
              <a:rPr lang="en-US" altLang="it-IT" dirty="0" smtClean="0">
                <a:latin typeface="Times New Roman" pitchFamily="18" charset="0"/>
                <a:hlinkClick r:id="rId9" tooltip="Microorganism"/>
              </a:rPr>
              <a:t>microorganisms</a:t>
            </a:r>
            <a:r>
              <a:rPr lang="en-US" altLang="it-IT" dirty="0" smtClean="0">
                <a:latin typeface="Times New Roman" pitchFamily="18" charset="0"/>
              </a:rPr>
              <a:t> from a primary plate (or master dish), reproducing the original spatial pattern of colonies. The technique involves pressing a </a:t>
            </a:r>
            <a:r>
              <a:rPr lang="en-US" altLang="it-IT" dirty="0" smtClean="0">
                <a:latin typeface="Times New Roman" pitchFamily="18" charset="0"/>
                <a:hlinkClick r:id="rId10" tooltip="Velvet"/>
              </a:rPr>
              <a:t>velvet</a:t>
            </a:r>
            <a:r>
              <a:rPr lang="en-US" altLang="it-IT" dirty="0" smtClean="0">
                <a:latin typeface="Times New Roman" pitchFamily="18" charset="0"/>
              </a:rPr>
              <a:t>-covered disk to a primary plate, and then imprinting secondary plates with cells in colonies removed by the velvet from the original plate. Generally, large numbers of colonies (roughly 30-300) are replica plated due to the difficulty in </a:t>
            </a:r>
            <a:r>
              <a:rPr lang="en-US" altLang="it-IT" dirty="0" smtClean="0">
                <a:latin typeface="Times New Roman" pitchFamily="18" charset="0"/>
                <a:hlinkClick r:id="rId11" tooltip="Streak (biology)"/>
              </a:rPr>
              <a:t>streaking</a:t>
            </a:r>
            <a:r>
              <a:rPr lang="en-US" altLang="it-IT" dirty="0" smtClean="0">
                <a:latin typeface="Times New Roman" pitchFamily="18" charset="0"/>
              </a:rPr>
              <a:t> each out individually onto a separate plate.</a:t>
            </a:r>
          </a:p>
          <a:p>
            <a:r>
              <a:rPr lang="en-US" altLang="it-IT" dirty="0" smtClean="0">
                <a:latin typeface="Times New Roman" pitchFamily="18" charset="0"/>
              </a:rPr>
              <a:t>The purpose of replica plating is to be able to compare the master plate and any secondary plates to </a:t>
            </a:r>
            <a:r>
              <a:rPr lang="en-US" altLang="it-IT" dirty="0" smtClean="0">
                <a:latin typeface="Times New Roman" pitchFamily="18" charset="0"/>
                <a:hlinkClick r:id="rId12" tooltip="Genetic screen"/>
              </a:rPr>
              <a:t>screen</a:t>
            </a:r>
            <a:r>
              <a:rPr lang="en-US" altLang="it-IT" dirty="0" smtClean="0">
                <a:latin typeface="Times New Roman" pitchFamily="18" charset="0"/>
              </a:rPr>
              <a:t> for a </a:t>
            </a:r>
            <a:r>
              <a:rPr lang="en-US" altLang="it-IT" dirty="0" smtClean="0">
                <a:latin typeface="Times New Roman" pitchFamily="18" charset="0"/>
                <a:hlinkClick r:id="rId13" tooltip="Genetic marker"/>
              </a:rPr>
              <a:t>selectable</a:t>
            </a:r>
            <a:r>
              <a:rPr lang="en-US" altLang="it-IT" dirty="0" smtClean="0">
                <a:latin typeface="Times New Roman" pitchFamily="18" charset="0"/>
              </a:rPr>
              <a:t> </a:t>
            </a:r>
            <a:r>
              <a:rPr lang="en-US" altLang="it-IT" dirty="0" smtClean="0">
                <a:latin typeface="Times New Roman" pitchFamily="18" charset="0"/>
                <a:hlinkClick r:id="rId14" tooltip="Phenotype"/>
              </a:rPr>
              <a:t>phenotype</a:t>
            </a:r>
            <a:r>
              <a:rPr lang="en-US" altLang="it-IT" dirty="0" smtClean="0">
                <a:latin typeface="Times New Roman" pitchFamily="18" charset="0"/>
              </a:rPr>
              <a:t>. For example, a colony which appeared on the master plate but failed to appear at the same location on a secondary plate shows that the colony was sensitive to a substance on that particular secondary plate. Common </a:t>
            </a:r>
            <a:r>
              <a:rPr lang="en-US" altLang="it-IT" dirty="0" err="1" smtClean="0">
                <a:latin typeface="Times New Roman" pitchFamily="18" charset="0"/>
              </a:rPr>
              <a:t>screenable</a:t>
            </a:r>
            <a:r>
              <a:rPr lang="en-US" altLang="it-IT" dirty="0" smtClean="0">
                <a:latin typeface="Times New Roman" pitchFamily="18" charset="0"/>
              </a:rPr>
              <a:t> phenotypes include </a:t>
            </a:r>
            <a:r>
              <a:rPr lang="en-US" altLang="it-IT" dirty="0" err="1" smtClean="0">
                <a:latin typeface="Times New Roman" pitchFamily="18" charset="0"/>
                <a:hlinkClick r:id="rId15" tooltip="Auxotrophy"/>
              </a:rPr>
              <a:t>auxotrophy</a:t>
            </a:r>
            <a:r>
              <a:rPr lang="en-US" altLang="it-IT" dirty="0" smtClean="0">
                <a:latin typeface="Times New Roman" pitchFamily="18" charset="0"/>
              </a:rPr>
              <a:t> and </a:t>
            </a:r>
            <a:r>
              <a:rPr lang="en-US" altLang="it-IT" dirty="0" smtClean="0">
                <a:latin typeface="Times New Roman" pitchFamily="18" charset="0"/>
                <a:hlinkClick r:id="rId16" tooltip="Antibiotic resistance"/>
              </a:rPr>
              <a:t>antibiotic resistance</a:t>
            </a:r>
            <a:r>
              <a:rPr lang="en-US" altLang="it-IT" dirty="0" smtClean="0">
                <a:latin typeface="Times New Roman" pitchFamily="18" charset="0"/>
              </a:rPr>
              <a:t>.</a:t>
            </a:r>
          </a:p>
          <a:p>
            <a:r>
              <a:rPr lang="en-US" altLang="it-IT" dirty="0" smtClean="0">
                <a:latin typeface="Times New Roman" pitchFamily="18" charset="0"/>
              </a:rPr>
              <a:t>Replica plating is especially useful for </a:t>
            </a:r>
            <a:r>
              <a:rPr lang="en-US" altLang="it-IT" dirty="0" smtClean="0">
                <a:latin typeface="Times New Roman" pitchFamily="18" charset="0"/>
                <a:hlinkClick r:id="rId17" tooltip="Negative selection"/>
              </a:rPr>
              <a:t>negative selection</a:t>
            </a:r>
            <a:r>
              <a:rPr lang="en-US" altLang="it-IT" dirty="0" smtClean="0">
                <a:latin typeface="Times New Roman" pitchFamily="18" charset="0"/>
              </a:rPr>
              <a:t>. For example, if one wanted to select colonies that were sensitive to </a:t>
            </a:r>
            <a:r>
              <a:rPr lang="en-US" altLang="it-IT" dirty="0" err="1" smtClean="0">
                <a:latin typeface="Times New Roman" pitchFamily="18" charset="0"/>
                <a:hlinkClick r:id="rId18" tooltip="Ampicillin"/>
              </a:rPr>
              <a:t>ampicillin</a:t>
            </a:r>
            <a:r>
              <a:rPr lang="en-US" altLang="it-IT" dirty="0" smtClean="0">
                <a:latin typeface="Times New Roman" pitchFamily="18" charset="0"/>
              </a:rPr>
              <a:t>, the primary plate could be replica plated on a secondary Amp+ agar plate . The sensitive colonies on the secondary plate would die but the colonies could still be deduced from the primary plate since the two have the same spatial patterns from </a:t>
            </a:r>
            <a:r>
              <a:rPr lang="en-US" altLang="it-IT" dirty="0" err="1" smtClean="0">
                <a:latin typeface="Times New Roman" pitchFamily="18" charset="0"/>
              </a:rPr>
              <a:t>ampicillin</a:t>
            </a:r>
            <a:r>
              <a:rPr lang="en-US" altLang="it-IT" dirty="0" smtClean="0">
                <a:latin typeface="Times New Roman" pitchFamily="18" charset="0"/>
              </a:rPr>
              <a:t> resistant colonies. The sensitive colonies could then be picked off from the primary plate.</a:t>
            </a:r>
          </a:p>
          <a:p>
            <a:r>
              <a:rPr lang="en-US" altLang="it-IT" dirty="0" smtClean="0">
                <a:latin typeface="Times New Roman" pitchFamily="18" charset="0"/>
              </a:rPr>
              <a:t>By increasing the variety of secondary plates with different </a:t>
            </a:r>
            <a:r>
              <a:rPr lang="en-US" altLang="it-IT" dirty="0" smtClean="0">
                <a:latin typeface="Times New Roman" pitchFamily="18" charset="0"/>
                <a:hlinkClick r:id="rId7" tooltip="Selective medium"/>
              </a:rPr>
              <a:t>selective growth media</a:t>
            </a:r>
            <a:r>
              <a:rPr lang="en-US" altLang="it-IT" dirty="0" smtClean="0">
                <a:latin typeface="Times New Roman" pitchFamily="18" charset="0"/>
              </a:rPr>
              <a:t>, it is possible to rapidly screen a large number of individual isolated colonies for as many phenotypes as there are secondary plates.</a:t>
            </a:r>
          </a:p>
          <a:p>
            <a:r>
              <a:rPr lang="en-US" altLang="it-IT" dirty="0" smtClean="0">
                <a:latin typeface="Times New Roman" pitchFamily="18" charset="0"/>
              </a:rPr>
              <a:t>This technique was first described in the context of the </a:t>
            </a:r>
            <a:r>
              <a:rPr lang="en-US" altLang="it-IT" dirty="0" smtClean="0">
                <a:latin typeface="Times New Roman" pitchFamily="18" charset="0"/>
                <a:hlinkClick r:id="rId19" tooltip="Luria-Delbruck experiment"/>
              </a:rPr>
              <a:t>Luria-Delbruck experiment</a:t>
            </a:r>
            <a:r>
              <a:rPr lang="en-US" altLang="it-IT" dirty="0" smtClean="0">
                <a:latin typeface="Times New Roman" pitchFamily="18" charset="0"/>
              </a:rPr>
              <a:t> in </a:t>
            </a:r>
            <a:r>
              <a:rPr lang="en-US" altLang="it-IT" dirty="0" smtClean="0">
                <a:latin typeface="Times New Roman" pitchFamily="18" charset="0"/>
                <a:hlinkClick r:id="rId20" tooltip="1943"/>
              </a:rPr>
              <a:t>1943</a:t>
            </a:r>
            <a:r>
              <a:rPr lang="en-US" altLang="it-IT" dirty="0" smtClean="0">
                <a:latin typeface="Times New Roman" pitchFamily="18" charset="0"/>
              </a:rPr>
              <a:t>.</a:t>
            </a:r>
          </a:p>
        </p:txBody>
      </p:sp>
    </p:spTree>
    <p:extLst>
      <p:ext uri="{BB962C8B-B14F-4D97-AF65-F5344CB8AC3E}">
        <p14:creationId xmlns:p14="http://schemas.microsoft.com/office/powerpoint/2010/main" val="3122937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6FB1E1E2-B5E0-4357-A546-811BF0DF07A8}" type="slidenum">
              <a:rPr lang="en-US" altLang="it-IT" smtClean="0"/>
              <a:pPr eaLnBrk="1" hangingPunct="1">
                <a:spcBef>
                  <a:spcPct val="0"/>
                </a:spcBef>
              </a:pPr>
              <a:t>25</a:t>
            </a:fld>
            <a:endParaRPr lang="en-US" altLang="it-IT"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endParaRPr lang="it-IT" altLang="it-IT" smtClean="0">
              <a:latin typeface="Times New Roman" pitchFamily="18" charset="0"/>
            </a:endParaRPr>
          </a:p>
        </p:txBody>
      </p:sp>
    </p:spTree>
    <p:extLst>
      <p:ext uri="{BB962C8B-B14F-4D97-AF65-F5344CB8AC3E}">
        <p14:creationId xmlns:p14="http://schemas.microsoft.com/office/powerpoint/2010/main" val="42636116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C4686D51-E24B-4780-95E4-46812FC1D2B5}" type="slidenum">
              <a:rPr lang="en-US" altLang="it-IT" smtClean="0"/>
              <a:pPr eaLnBrk="1" hangingPunct="1">
                <a:spcBef>
                  <a:spcPct val="0"/>
                </a:spcBef>
              </a:pPr>
              <a:t>26</a:t>
            </a:fld>
            <a:endParaRPr lang="en-US" altLang="it-IT"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r>
              <a:rPr lang="en-IN" sz="1200" b="0" i="0" kern="1200" dirty="0" smtClean="0">
                <a:solidFill>
                  <a:schemeClr val="tx1"/>
                </a:solidFill>
                <a:latin typeface="+mn-lt"/>
                <a:ea typeface="+mn-ea"/>
                <a:cs typeface="+mn-cs"/>
              </a:rPr>
              <a:t>The designation "</a:t>
            </a:r>
            <a:r>
              <a:rPr lang="en-IN" sz="1200" b="1" i="0" kern="1200" dirty="0" err="1" smtClean="0">
                <a:solidFill>
                  <a:schemeClr val="tx1"/>
                </a:solidFill>
                <a:latin typeface="+mn-lt"/>
                <a:ea typeface="+mn-ea"/>
                <a:cs typeface="+mn-cs"/>
              </a:rPr>
              <a:t>pUC</a:t>
            </a:r>
            <a:r>
              <a:rPr lang="en-IN" sz="1200" b="0" i="0" kern="1200" dirty="0" smtClean="0">
                <a:solidFill>
                  <a:schemeClr val="tx1"/>
                </a:solidFill>
                <a:latin typeface="+mn-lt"/>
                <a:ea typeface="+mn-ea"/>
                <a:cs typeface="+mn-cs"/>
              </a:rPr>
              <a:t>" is derived from the classical "p" prefix (denoting "plasmid") and the abbreviation for the University of California, where early work on the plasmid series had been conducted. It is a circular double stranded DNA and has 2686 base pairs.</a:t>
            </a:r>
          </a:p>
          <a:p>
            <a:endParaRPr lang="it-IT" altLang="it-IT" dirty="0" smtClean="0">
              <a:latin typeface="Times New Roman" pitchFamily="18" charset="0"/>
            </a:endParaRPr>
          </a:p>
        </p:txBody>
      </p:sp>
    </p:spTree>
    <p:extLst>
      <p:ext uri="{BB962C8B-B14F-4D97-AF65-F5344CB8AC3E}">
        <p14:creationId xmlns:p14="http://schemas.microsoft.com/office/powerpoint/2010/main" val="24160254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42896BCF-9A6A-4C1C-9701-CB0FEFF2AC3D}" type="slidenum">
              <a:rPr lang="en-US" altLang="it-IT" smtClean="0"/>
              <a:pPr eaLnBrk="1" hangingPunct="1">
                <a:spcBef>
                  <a:spcPct val="0"/>
                </a:spcBef>
              </a:pPr>
              <a:t>28</a:t>
            </a:fld>
            <a:endParaRPr lang="en-US" altLang="it-IT"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endParaRPr lang="it-IT" altLang="it-IT" smtClean="0">
              <a:latin typeface="Times New Roman" pitchFamily="18" charset="0"/>
            </a:endParaRPr>
          </a:p>
        </p:txBody>
      </p:sp>
    </p:spTree>
    <p:extLst>
      <p:ext uri="{BB962C8B-B14F-4D97-AF65-F5344CB8AC3E}">
        <p14:creationId xmlns:p14="http://schemas.microsoft.com/office/powerpoint/2010/main" val="30386864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IN" dirty="0" smtClean="0"/>
              <a:t>https://plantcellbiology.masters.grkraj.org/html/Genetic_Engineering2A-Molecular_Tools-General_Vectors.htm</a:t>
            </a:r>
            <a:endParaRPr lang="en-IN" dirty="0"/>
          </a:p>
        </p:txBody>
      </p:sp>
      <p:sp>
        <p:nvSpPr>
          <p:cNvPr id="4" name="Slide Number Placeholder 3"/>
          <p:cNvSpPr>
            <a:spLocks noGrp="1"/>
          </p:cNvSpPr>
          <p:nvPr>
            <p:ph type="sldNum" sz="quarter" idx="10"/>
          </p:nvPr>
        </p:nvSpPr>
        <p:spPr/>
        <p:txBody>
          <a:bodyPr/>
          <a:lstStyle/>
          <a:p>
            <a:fld id="{58924D83-9956-458C-BFBA-FBC8BEE2C0A7}" type="slidenum">
              <a:rPr lang="en-IN" smtClean="0"/>
              <a:pPr/>
              <a:t>30</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dirty="0" smtClean="0">
                <a:ln>
                  <a:noFill/>
                </a:ln>
                <a:solidFill>
                  <a:schemeClr val="tx1"/>
                </a:solidFill>
                <a:effectLst/>
                <a:cs typeface="Arial" pitchFamily="34" charset="0"/>
              </a:rPr>
              <a:t>Source- https://blog.addgene.org/plasmids-101-e-coli-strains-for-protein-expression</a:t>
            </a:r>
          </a:p>
          <a:p>
            <a:endParaRPr lang="en-IN" dirty="0"/>
          </a:p>
        </p:txBody>
      </p:sp>
      <p:sp>
        <p:nvSpPr>
          <p:cNvPr id="4" name="Slide Number Placeholder 3"/>
          <p:cNvSpPr>
            <a:spLocks noGrp="1"/>
          </p:cNvSpPr>
          <p:nvPr>
            <p:ph type="sldNum" sz="quarter" idx="10"/>
          </p:nvPr>
        </p:nvSpPr>
        <p:spPr/>
        <p:txBody>
          <a:bodyPr/>
          <a:lstStyle/>
          <a:p>
            <a:fld id="{D0080062-22C7-4F50-9F2C-EF2A42A6BA96}" type="slidenum">
              <a:rPr lang="en-IN" smtClean="0"/>
              <a:pPr/>
              <a:t>3</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smtClean="0">
                <a:solidFill>
                  <a:schemeClr val="tx1"/>
                </a:solidFill>
                <a:latin typeface="+mn-lt"/>
                <a:ea typeface="+mn-ea"/>
                <a:cs typeface="+mn-cs"/>
              </a:rPr>
              <a:t>The promoters carried by pGEM3Z and other vectors of this type are not the standard</a:t>
            </a:r>
          </a:p>
          <a:p>
            <a:r>
              <a:rPr lang="en-IN" sz="1200" kern="1200" baseline="0" dirty="0" smtClean="0">
                <a:solidFill>
                  <a:schemeClr val="tx1"/>
                </a:solidFill>
                <a:latin typeface="+mn-lt"/>
                <a:ea typeface="+mn-ea"/>
                <a:cs typeface="+mn-cs"/>
              </a:rPr>
              <a:t>sequences recognized by the </a:t>
            </a:r>
            <a:r>
              <a:rPr lang="en-IN" sz="1200" i="1" kern="1200" baseline="0" dirty="0" smtClean="0">
                <a:solidFill>
                  <a:schemeClr val="tx1"/>
                </a:solidFill>
                <a:latin typeface="+mn-lt"/>
                <a:ea typeface="+mn-ea"/>
                <a:cs typeface="+mn-cs"/>
              </a:rPr>
              <a:t>E. coli RNA polymerase. Instead, one of the promoters is</a:t>
            </a:r>
          </a:p>
          <a:p>
            <a:r>
              <a:rPr lang="en-IN" sz="1200" kern="1200" baseline="0" dirty="0" smtClean="0">
                <a:solidFill>
                  <a:schemeClr val="tx1"/>
                </a:solidFill>
                <a:latin typeface="+mn-lt"/>
                <a:ea typeface="+mn-ea"/>
                <a:cs typeface="+mn-cs"/>
              </a:rPr>
              <a:t>specific for the RNA polymerase coded by T7 </a:t>
            </a:r>
            <a:r>
              <a:rPr lang="en-IN" sz="1200" kern="1200" baseline="0" dirty="0" err="1" smtClean="0">
                <a:solidFill>
                  <a:schemeClr val="tx1"/>
                </a:solidFill>
                <a:latin typeface="+mn-lt"/>
                <a:ea typeface="+mn-ea"/>
                <a:cs typeface="+mn-cs"/>
              </a:rPr>
              <a:t>bacteriophage</a:t>
            </a:r>
            <a:r>
              <a:rPr lang="en-IN" sz="1200" kern="1200" baseline="0" dirty="0" smtClean="0">
                <a:solidFill>
                  <a:schemeClr val="tx1"/>
                </a:solidFill>
                <a:latin typeface="+mn-lt"/>
                <a:ea typeface="+mn-ea"/>
                <a:cs typeface="+mn-cs"/>
              </a:rPr>
              <a:t> and the other for the RNA</a:t>
            </a:r>
          </a:p>
          <a:p>
            <a:r>
              <a:rPr lang="en-IN" sz="1200" kern="1200" baseline="0" dirty="0" smtClean="0">
                <a:solidFill>
                  <a:schemeClr val="tx1"/>
                </a:solidFill>
                <a:latin typeface="+mn-lt"/>
                <a:ea typeface="+mn-ea"/>
                <a:cs typeface="+mn-cs"/>
              </a:rPr>
              <a:t>polymerase of SP6 phage. These RNA polymerases are synthesized during infection of</a:t>
            </a:r>
          </a:p>
          <a:p>
            <a:r>
              <a:rPr lang="en-IN" sz="1200" i="1" kern="1200" baseline="0" dirty="0" smtClean="0">
                <a:solidFill>
                  <a:schemeClr val="tx1"/>
                </a:solidFill>
                <a:latin typeface="+mn-lt"/>
                <a:ea typeface="+mn-ea"/>
                <a:cs typeface="+mn-cs"/>
              </a:rPr>
              <a:t>E. coli with one or other of the </a:t>
            </a:r>
            <a:r>
              <a:rPr lang="en-IN" sz="1200" i="1" kern="1200" baseline="0" dirty="0" err="1" smtClean="0">
                <a:solidFill>
                  <a:schemeClr val="tx1"/>
                </a:solidFill>
                <a:latin typeface="+mn-lt"/>
                <a:ea typeface="+mn-ea"/>
                <a:cs typeface="+mn-cs"/>
              </a:rPr>
              <a:t>phages</a:t>
            </a:r>
            <a:r>
              <a:rPr lang="en-IN" sz="1200" i="1" kern="1200" baseline="0" dirty="0" smtClean="0">
                <a:solidFill>
                  <a:schemeClr val="tx1"/>
                </a:solidFill>
                <a:latin typeface="+mn-lt"/>
                <a:ea typeface="+mn-ea"/>
                <a:cs typeface="+mn-cs"/>
              </a:rPr>
              <a:t> and are responsible for transcribing the phage</a:t>
            </a:r>
          </a:p>
          <a:p>
            <a:r>
              <a:rPr lang="en-IN" sz="1200" kern="1200" baseline="0" dirty="0" smtClean="0">
                <a:solidFill>
                  <a:schemeClr val="tx1"/>
                </a:solidFill>
                <a:latin typeface="+mn-lt"/>
                <a:ea typeface="+mn-ea"/>
                <a:cs typeface="+mn-cs"/>
              </a:rPr>
              <a:t>genes. They are chosen for use in </a:t>
            </a:r>
            <a:r>
              <a:rPr lang="en-IN" sz="1200" i="1" kern="1200" baseline="0" dirty="0" smtClean="0">
                <a:solidFill>
                  <a:schemeClr val="tx1"/>
                </a:solidFill>
                <a:latin typeface="+mn-lt"/>
                <a:ea typeface="+mn-ea"/>
                <a:cs typeface="+mn-cs"/>
              </a:rPr>
              <a:t>in vitro transcription as they are very active enzymes</a:t>
            </a:r>
          </a:p>
          <a:p>
            <a:r>
              <a:rPr lang="en-IN" sz="1200" kern="1200" baseline="0" dirty="0" smtClean="0">
                <a:solidFill>
                  <a:schemeClr val="tx1"/>
                </a:solidFill>
                <a:latin typeface="+mn-lt"/>
                <a:ea typeface="+mn-ea"/>
                <a:cs typeface="+mn-cs"/>
              </a:rPr>
              <a:t>– remember that the entire </a:t>
            </a:r>
            <a:r>
              <a:rPr lang="en-IN" sz="1200" kern="1200" baseline="0" dirty="0" err="1" smtClean="0">
                <a:solidFill>
                  <a:schemeClr val="tx1"/>
                </a:solidFill>
                <a:latin typeface="+mn-lt"/>
                <a:ea typeface="+mn-ea"/>
                <a:cs typeface="+mn-cs"/>
              </a:rPr>
              <a:t>lytic</a:t>
            </a:r>
            <a:r>
              <a:rPr lang="en-IN" sz="1200" kern="1200" baseline="0" dirty="0" smtClean="0">
                <a:solidFill>
                  <a:schemeClr val="tx1"/>
                </a:solidFill>
                <a:latin typeface="+mn-lt"/>
                <a:ea typeface="+mn-ea"/>
                <a:cs typeface="+mn-cs"/>
              </a:rPr>
              <a:t> infection cycle takes only 20 minutes, so the</a:t>
            </a:r>
          </a:p>
          <a:p>
            <a:r>
              <a:rPr lang="en-IN" sz="1200" kern="1200" baseline="0" dirty="0" smtClean="0">
                <a:solidFill>
                  <a:schemeClr val="tx1"/>
                </a:solidFill>
                <a:latin typeface="+mn-lt"/>
                <a:ea typeface="+mn-ea"/>
                <a:cs typeface="+mn-cs"/>
              </a:rPr>
              <a:t>phage genes must be transcribed very quickly. These polymerases are able to synthesize</a:t>
            </a:r>
          </a:p>
          <a:p>
            <a:r>
              <a:rPr lang="en-IN" sz="1200" kern="1200" baseline="0" dirty="0" smtClean="0">
                <a:solidFill>
                  <a:schemeClr val="tx1"/>
                </a:solidFill>
                <a:latin typeface="+mn-lt"/>
                <a:ea typeface="+mn-ea"/>
                <a:cs typeface="+mn-cs"/>
              </a:rPr>
              <a:t>1–2 mg of RNA per minute, substantially more than can be produced by the standard</a:t>
            </a:r>
          </a:p>
          <a:p>
            <a:r>
              <a:rPr lang="en-IN" sz="1200" i="1" kern="1200" baseline="0" dirty="0" smtClean="0">
                <a:solidFill>
                  <a:schemeClr val="tx1"/>
                </a:solidFill>
                <a:latin typeface="+mn-lt"/>
                <a:ea typeface="+mn-ea"/>
                <a:cs typeface="+mn-cs"/>
              </a:rPr>
              <a:t>E. coli enzyme.</a:t>
            </a:r>
            <a:endParaRPr lang="en-IN" dirty="0" smtClean="0"/>
          </a:p>
          <a:p>
            <a:endParaRPr lang="en-IN" dirty="0"/>
          </a:p>
        </p:txBody>
      </p:sp>
      <p:sp>
        <p:nvSpPr>
          <p:cNvPr id="4" name="Slide Number Placeholder 3"/>
          <p:cNvSpPr>
            <a:spLocks noGrp="1"/>
          </p:cNvSpPr>
          <p:nvPr>
            <p:ph type="sldNum" sz="quarter" idx="10"/>
          </p:nvPr>
        </p:nvSpPr>
        <p:spPr/>
        <p:txBody>
          <a:bodyPr/>
          <a:lstStyle/>
          <a:p>
            <a:fld id="{58924D83-9956-458C-BFBA-FBC8BEE2C0A7}" type="slidenum">
              <a:rPr lang="en-IN" smtClean="0"/>
              <a:pPr/>
              <a:t>31</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cap="none" normalizeH="0" baseline="0" dirty="0" smtClean="0">
                <a:ln>
                  <a:noFill/>
                </a:ln>
                <a:solidFill>
                  <a:srgbClr val="333333"/>
                </a:solidFill>
                <a:effectLst/>
                <a:cs typeface="Arial" pitchFamily="34" charset="0"/>
              </a:rPr>
              <a:t>* Denotes the presence of an additional plasmid-- make sure to maintain this by growing on appropriate media. Note: Purifying your expression plasmid from these strains is not recommended as these </a:t>
            </a:r>
            <a:r>
              <a:rPr kumimoji="0" lang="en-US" sz="1200" b="0" i="1" u="none" strike="noStrike" cap="none" normalizeH="0" baseline="0" dirty="0" err="1" smtClean="0">
                <a:ln>
                  <a:noFill/>
                </a:ln>
                <a:solidFill>
                  <a:srgbClr val="333333"/>
                </a:solidFill>
                <a:effectLst/>
                <a:cs typeface="Arial" pitchFamily="34" charset="0"/>
              </a:rPr>
              <a:t>auxillary</a:t>
            </a:r>
            <a:r>
              <a:rPr kumimoji="0" lang="en-US" sz="1200" b="0" i="1" u="none" strike="noStrike" cap="none" normalizeH="0" baseline="0" dirty="0" smtClean="0">
                <a:ln>
                  <a:noFill/>
                </a:ln>
                <a:solidFill>
                  <a:srgbClr val="333333"/>
                </a:solidFill>
                <a:effectLst/>
                <a:cs typeface="Arial" pitchFamily="34" charset="0"/>
              </a:rPr>
              <a:t> plasmids may be isolated during the prepping process.</a:t>
            </a:r>
            <a:endParaRPr kumimoji="0" lang="en-US" sz="1200" b="0" i="0" u="none" strike="noStrike" cap="none" normalizeH="0" baseline="0" dirty="0" smtClean="0">
              <a:ln>
                <a:noFill/>
              </a:ln>
              <a:solidFill>
                <a:schemeClr val="tx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cs typeface="Arial" pitchFamily="34" charset="0"/>
              </a:rPr>
              <a:t>Source- https://blog.addgene.org/plasmids-101-e-coli-strains-for-protein-expression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IN" sz="1200" b="0" i="0" kern="1200" dirty="0" err="1" smtClean="0">
                <a:solidFill>
                  <a:schemeClr val="tx1"/>
                </a:solidFill>
                <a:latin typeface="+mn-lt"/>
                <a:ea typeface="+mn-ea"/>
                <a:cs typeface="+mn-cs"/>
              </a:rPr>
              <a:t>Bacteriophage</a:t>
            </a:r>
            <a:r>
              <a:rPr lang="en-IN" sz="1200" b="0" i="0" kern="1200" dirty="0" smtClean="0">
                <a:solidFill>
                  <a:schemeClr val="tx1"/>
                </a:solidFill>
                <a:latin typeface="+mn-lt"/>
                <a:ea typeface="+mn-ea"/>
                <a:cs typeface="+mn-cs"/>
              </a:rPr>
              <a:t> T7 </a:t>
            </a:r>
            <a:r>
              <a:rPr lang="en-IN" sz="1200" b="0" i="0" kern="1200" dirty="0" err="1" smtClean="0">
                <a:solidFill>
                  <a:schemeClr val="tx1"/>
                </a:solidFill>
                <a:latin typeface="+mn-lt"/>
                <a:ea typeface="+mn-ea"/>
                <a:cs typeface="+mn-cs"/>
              </a:rPr>
              <a:t>lysozyme</a:t>
            </a:r>
            <a:r>
              <a:rPr lang="en-IN" sz="1200" b="0" i="0" kern="1200" dirty="0" smtClean="0">
                <a:solidFill>
                  <a:schemeClr val="tx1"/>
                </a:solidFill>
                <a:latin typeface="+mn-lt"/>
                <a:ea typeface="+mn-ea"/>
                <a:cs typeface="+mn-cs"/>
              </a:rPr>
              <a:t>, a natural inhibitor of T7 RNA polymerase, can reduce basal activity from an inducible gene for T7 RNA polymerase and allow relatively toxic genes to be established in the same cell under control of a T7 promoter. Low levels of T7 </a:t>
            </a:r>
            <a:r>
              <a:rPr lang="en-IN" sz="1200" b="0" i="0" kern="1200" dirty="0" err="1" smtClean="0">
                <a:solidFill>
                  <a:schemeClr val="tx1"/>
                </a:solidFill>
                <a:latin typeface="+mn-lt"/>
                <a:ea typeface="+mn-ea"/>
                <a:cs typeface="+mn-cs"/>
              </a:rPr>
              <a:t>lysozyme</a:t>
            </a:r>
            <a:r>
              <a:rPr lang="en-IN" sz="1200" b="0" i="0" kern="1200" dirty="0" smtClean="0">
                <a:solidFill>
                  <a:schemeClr val="tx1"/>
                </a:solidFill>
                <a:latin typeface="+mn-lt"/>
                <a:ea typeface="+mn-ea"/>
                <a:cs typeface="+mn-cs"/>
              </a:rPr>
              <a:t> supplied by plasmids </a:t>
            </a:r>
            <a:r>
              <a:rPr lang="en-IN" sz="1200" b="0" i="0" kern="1200" dirty="0" err="1" smtClean="0">
                <a:solidFill>
                  <a:schemeClr val="tx1"/>
                </a:solidFill>
                <a:latin typeface="+mn-lt"/>
                <a:ea typeface="+mn-ea"/>
                <a:cs typeface="+mn-cs"/>
              </a:rPr>
              <a:t>pLysS</a:t>
            </a:r>
            <a:r>
              <a:rPr lang="en-IN" sz="1200" b="0" i="0" kern="1200" dirty="0" smtClean="0">
                <a:solidFill>
                  <a:schemeClr val="tx1"/>
                </a:solidFill>
                <a:latin typeface="+mn-lt"/>
                <a:ea typeface="+mn-ea"/>
                <a:cs typeface="+mn-cs"/>
              </a:rPr>
              <a:t> or </a:t>
            </a:r>
            <a:r>
              <a:rPr lang="en-IN" sz="1200" b="0" i="0" kern="1200" dirty="0" err="1" smtClean="0">
                <a:solidFill>
                  <a:schemeClr val="tx1"/>
                </a:solidFill>
                <a:latin typeface="+mn-lt"/>
                <a:ea typeface="+mn-ea"/>
                <a:cs typeface="+mn-cs"/>
              </a:rPr>
              <a:t>pLysL</a:t>
            </a:r>
            <a:r>
              <a:rPr lang="en-IN" sz="1200" b="0" i="0" kern="1200" dirty="0" smtClean="0">
                <a:solidFill>
                  <a:schemeClr val="tx1"/>
                </a:solidFill>
                <a:latin typeface="+mn-lt"/>
                <a:ea typeface="+mn-ea"/>
                <a:cs typeface="+mn-cs"/>
              </a:rPr>
              <a:t>, which are compatible with the </a:t>
            </a:r>
            <a:r>
              <a:rPr lang="en-IN" sz="1200" b="0" i="0" kern="1200" dirty="0" err="1" smtClean="0">
                <a:solidFill>
                  <a:schemeClr val="tx1"/>
                </a:solidFill>
                <a:latin typeface="+mn-lt"/>
                <a:ea typeface="+mn-ea"/>
                <a:cs typeface="+mn-cs"/>
              </a:rPr>
              <a:t>pET</a:t>
            </a:r>
            <a:r>
              <a:rPr lang="en-IN" sz="1200" b="0" i="0" kern="1200" dirty="0" smtClean="0">
                <a:solidFill>
                  <a:schemeClr val="tx1"/>
                </a:solidFill>
                <a:latin typeface="+mn-lt"/>
                <a:ea typeface="+mn-ea"/>
                <a:cs typeface="+mn-cs"/>
              </a:rPr>
              <a:t> vectors for expressing genes from a T7 promoter, are sufficient to stabilize many target plasmids and yet allow high levels of target protein to be produced upon induction of T7 RNA polymerase. </a:t>
            </a:r>
          </a:p>
          <a:p>
            <a:pPr marL="0" marR="0" lvl="0" indent="0" algn="l" defTabSz="914400" rtl="0" eaLnBrk="1" fontAlgn="base" latinLnBrk="0" hangingPunct="1">
              <a:lnSpc>
                <a:spcPct val="100000"/>
              </a:lnSpc>
              <a:spcBef>
                <a:spcPct val="0"/>
              </a:spcBef>
              <a:spcAft>
                <a:spcPct val="0"/>
              </a:spcAft>
              <a:buClrTx/>
              <a:buSzTx/>
              <a:buFontTx/>
              <a:buNone/>
              <a:tabLst/>
            </a:pPr>
            <a:r>
              <a:rPr lang="en-IN" sz="1200" b="0" i="0" kern="1200" dirty="0" smtClean="0">
                <a:solidFill>
                  <a:schemeClr val="tx1"/>
                </a:solidFill>
                <a:latin typeface="+mn-lt"/>
                <a:ea typeface="+mn-ea"/>
                <a:cs typeface="+mn-cs"/>
              </a:rPr>
              <a:t>Different configurations of the expression system can maintain several different steady-state levels of target gene expression. The presence of T7 </a:t>
            </a:r>
            <a:r>
              <a:rPr lang="en-IN" sz="1200" b="0" i="0" kern="1200" dirty="0" err="1" smtClean="0">
                <a:solidFill>
                  <a:schemeClr val="tx1"/>
                </a:solidFill>
                <a:latin typeface="+mn-lt"/>
                <a:ea typeface="+mn-ea"/>
                <a:cs typeface="+mn-cs"/>
              </a:rPr>
              <a:t>lysozyme</a:t>
            </a:r>
            <a:r>
              <a:rPr lang="en-IN" sz="1200" b="0" i="0" kern="1200" dirty="0" smtClean="0">
                <a:solidFill>
                  <a:schemeClr val="tx1"/>
                </a:solidFill>
                <a:latin typeface="+mn-lt"/>
                <a:ea typeface="+mn-ea"/>
                <a:cs typeface="+mn-cs"/>
              </a:rPr>
              <a:t> has the further advantage of facilitating the </a:t>
            </a:r>
            <a:r>
              <a:rPr lang="en-IN" sz="1200" b="0" i="0" kern="1200" dirty="0" err="1" smtClean="0">
                <a:solidFill>
                  <a:schemeClr val="tx1"/>
                </a:solidFill>
                <a:latin typeface="+mn-lt"/>
                <a:ea typeface="+mn-ea"/>
                <a:cs typeface="+mn-cs"/>
              </a:rPr>
              <a:t>lysis</a:t>
            </a:r>
            <a:r>
              <a:rPr lang="en-IN" sz="1200" b="0" i="0" kern="1200" dirty="0" smtClean="0">
                <a:solidFill>
                  <a:schemeClr val="tx1"/>
                </a:solidFill>
                <a:latin typeface="+mn-lt"/>
                <a:ea typeface="+mn-ea"/>
                <a:cs typeface="+mn-cs"/>
              </a:rPr>
              <a:t> of cells in preparing extracts for purification of target gene products. </a:t>
            </a:r>
            <a:endParaRPr kumimoji="0" lang="en-US" sz="1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IN" dirty="0"/>
          </a:p>
        </p:txBody>
      </p:sp>
      <p:sp>
        <p:nvSpPr>
          <p:cNvPr id="4" name="Slide Number Placeholder 3"/>
          <p:cNvSpPr>
            <a:spLocks noGrp="1"/>
          </p:cNvSpPr>
          <p:nvPr>
            <p:ph type="sldNum" sz="quarter" idx="10"/>
          </p:nvPr>
        </p:nvSpPr>
        <p:spPr/>
        <p:txBody>
          <a:bodyPr/>
          <a:lstStyle/>
          <a:p>
            <a:fld id="{D0080062-22C7-4F50-9F2C-EF2A42A6BA96}" type="slidenum">
              <a:rPr lang="en-IN" smtClean="0"/>
              <a:pPr/>
              <a:t>4</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cap="none" normalizeH="0" baseline="0" dirty="0" smtClean="0">
                <a:ln>
                  <a:noFill/>
                </a:ln>
                <a:solidFill>
                  <a:srgbClr val="333333"/>
                </a:solidFill>
                <a:effectLst/>
                <a:cs typeface="Arial" pitchFamily="34" charset="0"/>
              </a:rPr>
              <a:t>* Denotes the presence of an additional plasmid-- make sure to maintain this by growing on appropriate media. Note: Purifying your expression plasmid from these strains is not recommended as these </a:t>
            </a:r>
            <a:r>
              <a:rPr kumimoji="0" lang="en-US" sz="1200" b="0" i="1" u="none" strike="noStrike" cap="none" normalizeH="0" baseline="0" dirty="0" err="1" smtClean="0">
                <a:ln>
                  <a:noFill/>
                </a:ln>
                <a:solidFill>
                  <a:srgbClr val="333333"/>
                </a:solidFill>
                <a:effectLst/>
                <a:cs typeface="Arial" pitchFamily="34" charset="0"/>
              </a:rPr>
              <a:t>auxillary</a:t>
            </a:r>
            <a:r>
              <a:rPr kumimoji="0" lang="en-US" sz="1200" b="0" i="1" u="none" strike="noStrike" cap="none" normalizeH="0" baseline="0" dirty="0" smtClean="0">
                <a:ln>
                  <a:noFill/>
                </a:ln>
                <a:solidFill>
                  <a:srgbClr val="333333"/>
                </a:solidFill>
                <a:effectLst/>
                <a:cs typeface="Arial" pitchFamily="34" charset="0"/>
              </a:rPr>
              <a:t> plasmids may be isolated during the prepping process.</a:t>
            </a:r>
            <a:endParaRPr kumimoji="0" lang="en-US" sz="1200" b="0" i="0" u="none" strike="noStrike" cap="none" normalizeH="0" baseline="0" dirty="0" smtClean="0">
              <a:ln>
                <a:noFill/>
              </a:ln>
              <a:solidFill>
                <a:schemeClr val="tx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cs typeface="Arial" pitchFamily="34" charset="0"/>
              </a:rPr>
              <a:t>Source- https://blog.addgene.org/plasmids-101-e-coli-strains-for-protein-expression</a:t>
            </a:r>
          </a:p>
          <a:p>
            <a:pPr marL="0" marR="0" lvl="0" indent="0" algn="l" defTabSz="914400" rtl="0" eaLnBrk="0" fontAlgn="base" latinLnBrk="0" hangingPunct="0">
              <a:lnSpc>
                <a:spcPct val="100000"/>
              </a:lnSpc>
              <a:spcBef>
                <a:spcPct val="0"/>
              </a:spcBef>
              <a:spcAft>
                <a:spcPct val="0"/>
              </a:spcAft>
              <a:buClrTx/>
              <a:buSzTx/>
              <a:buFontTx/>
              <a:buNone/>
              <a:tabLst/>
            </a:pPr>
            <a:endParaRPr lang="en-IN" dirty="0"/>
          </a:p>
        </p:txBody>
      </p:sp>
      <p:sp>
        <p:nvSpPr>
          <p:cNvPr id="4" name="Slide Number Placeholder 3"/>
          <p:cNvSpPr>
            <a:spLocks noGrp="1"/>
          </p:cNvSpPr>
          <p:nvPr>
            <p:ph type="sldNum" sz="quarter" idx="10"/>
          </p:nvPr>
        </p:nvSpPr>
        <p:spPr/>
        <p:txBody>
          <a:bodyPr/>
          <a:lstStyle/>
          <a:p>
            <a:fld id="{D0080062-22C7-4F50-9F2C-EF2A42A6BA96}" type="slidenum">
              <a:rPr lang="en-IN" smtClean="0"/>
              <a:pPr/>
              <a:t>5</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8924D83-9956-458C-BFBA-FBC8BEE2C0A7}" type="slidenum">
              <a:rPr lang="en-IN" smtClean="0"/>
              <a:pPr/>
              <a:t>7</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i="0" kern="1200" dirty="0" smtClean="0">
                <a:solidFill>
                  <a:schemeClr val="tx1"/>
                </a:solidFill>
                <a:latin typeface="+mn-lt"/>
                <a:ea typeface="+mn-ea"/>
                <a:cs typeface="+mn-cs"/>
              </a:rPr>
              <a:t>Closely related or identical plasmids demonstrate incompatibility; they cannot be stably maintained in the same bacterial host. Conjugative plasmids code for functions that promote transfer of the plasmid from the donor bacterium to other recipient bacteria, but </a:t>
            </a:r>
            <a:r>
              <a:rPr lang="en-IN" sz="1200" b="0" i="0" kern="1200" dirty="0" err="1" smtClean="0">
                <a:solidFill>
                  <a:schemeClr val="tx1"/>
                </a:solidFill>
                <a:latin typeface="+mn-lt"/>
                <a:ea typeface="+mn-ea"/>
                <a:cs typeface="+mn-cs"/>
              </a:rPr>
              <a:t>nonconjugative</a:t>
            </a:r>
            <a:r>
              <a:rPr lang="en-IN" sz="1200" b="0" i="0" kern="1200" dirty="0" smtClean="0">
                <a:solidFill>
                  <a:schemeClr val="tx1"/>
                </a:solidFill>
                <a:latin typeface="+mn-lt"/>
                <a:ea typeface="+mn-ea"/>
                <a:cs typeface="+mn-cs"/>
              </a:rPr>
              <a:t> plasmids do not. Conjugative plasmids that also promote transfer of the bacterial chromosome from the donor bacterium to other recipient bacteria are called fertility plasmids. The average number of molecules of a given plasmid per bacterial chromosome is called its copy number. Large plasmids (&gt;40 </a:t>
            </a:r>
            <a:r>
              <a:rPr lang="en-IN" sz="1200" b="0" i="0" kern="1200" dirty="0" err="1" smtClean="0">
                <a:solidFill>
                  <a:schemeClr val="tx1"/>
                </a:solidFill>
                <a:latin typeface="+mn-lt"/>
                <a:ea typeface="+mn-ea"/>
                <a:cs typeface="+mn-cs"/>
              </a:rPr>
              <a:t>kilobase</a:t>
            </a:r>
            <a:r>
              <a:rPr lang="en-IN" sz="1200" b="0" i="0" kern="1200" dirty="0" smtClean="0">
                <a:solidFill>
                  <a:schemeClr val="tx1"/>
                </a:solidFill>
                <a:latin typeface="+mn-lt"/>
                <a:ea typeface="+mn-ea"/>
                <a:cs typeface="+mn-cs"/>
              </a:rPr>
              <a:t> pairs) are often conjugative, have small copy numbers (1 to several per chromosome), code for all functions required for their replication, and partition themselves among daughter cells during cell division in a manner similar to the bacterial chromosome. Plasmids smaller than 7.5 </a:t>
            </a:r>
            <a:r>
              <a:rPr lang="en-IN" sz="1200" b="0" i="0" kern="1200" dirty="0" err="1" smtClean="0">
                <a:solidFill>
                  <a:schemeClr val="tx1"/>
                </a:solidFill>
                <a:latin typeface="+mn-lt"/>
                <a:ea typeface="+mn-ea"/>
                <a:cs typeface="+mn-cs"/>
              </a:rPr>
              <a:t>kilobase</a:t>
            </a:r>
            <a:r>
              <a:rPr lang="en-IN" sz="1200" b="0" i="0" kern="1200" dirty="0" smtClean="0">
                <a:solidFill>
                  <a:schemeClr val="tx1"/>
                </a:solidFill>
                <a:latin typeface="+mn-lt"/>
                <a:ea typeface="+mn-ea"/>
                <a:cs typeface="+mn-cs"/>
              </a:rPr>
              <a:t> pairs usually are </a:t>
            </a:r>
            <a:r>
              <a:rPr lang="en-IN" sz="1200" b="0" i="0" kern="1200" dirty="0" err="1" smtClean="0">
                <a:solidFill>
                  <a:schemeClr val="tx1"/>
                </a:solidFill>
                <a:latin typeface="+mn-lt"/>
                <a:ea typeface="+mn-ea"/>
                <a:cs typeface="+mn-cs"/>
              </a:rPr>
              <a:t>nonconjugative</a:t>
            </a:r>
            <a:r>
              <a:rPr lang="en-IN" sz="1200" b="0" i="0" kern="1200" dirty="0" smtClean="0">
                <a:solidFill>
                  <a:schemeClr val="tx1"/>
                </a:solidFill>
                <a:latin typeface="+mn-lt"/>
                <a:ea typeface="+mn-ea"/>
                <a:cs typeface="+mn-cs"/>
              </a:rPr>
              <a:t>, have high copy numbers (typically 10–20 per chromosome), rely on their bacterial host to provide some functions required for replication, and are distributed randomly between daughter cells at division.</a:t>
            </a:r>
            <a:endParaRPr lang="en-IN" dirty="0" smtClean="0"/>
          </a:p>
          <a:p>
            <a:endParaRPr lang="en-IN" dirty="0"/>
          </a:p>
        </p:txBody>
      </p:sp>
      <p:sp>
        <p:nvSpPr>
          <p:cNvPr id="4" name="Slide Number Placeholder 3"/>
          <p:cNvSpPr>
            <a:spLocks noGrp="1"/>
          </p:cNvSpPr>
          <p:nvPr>
            <p:ph type="sldNum" sz="quarter" idx="10"/>
          </p:nvPr>
        </p:nvSpPr>
        <p:spPr/>
        <p:txBody>
          <a:bodyPr/>
          <a:lstStyle/>
          <a:p>
            <a:fld id="{58924D83-9956-458C-BFBA-FBC8BEE2C0A7}" type="slidenum">
              <a:rPr lang="en-IN" smtClean="0"/>
              <a:pPr/>
              <a:t>10</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In </a:t>
            </a:r>
            <a:r>
              <a:rPr lang="en-IN" sz="1200" b="0" i="0" u="none" strike="noStrike" kern="1200" dirty="0" smtClean="0">
                <a:solidFill>
                  <a:schemeClr val="tx1"/>
                </a:solidFill>
                <a:latin typeface="+mn-lt"/>
                <a:ea typeface="+mn-ea"/>
                <a:cs typeface="+mn-cs"/>
                <a:hlinkClick r:id="rId3" tooltip="ColE1"/>
              </a:rPr>
              <a:t>ColE1</a:t>
            </a:r>
            <a:r>
              <a:rPr lang="en-IN" sz="1200" b="0" i="0" kern="1200" dirty="0" smtClean="0">
                <a:solidFill>
                  <a:schemeClr val="tx1"/>
                </a:solidFill>
                <a:latin typeface="+mn-lt"/>
                <a:ea typeface="+mn-ea"/>
                <a:cs typeface="+mn-cs"/>
              </a:rPr>
              <a:t> derived plasmids, replication is primarily regulated through a small plasmid-encoded RNA called </a:t>
            </a:r>
            <a:r>
              <a:rPr lang="en-IN" sz="1200" b="0" i="0" u="none" strike="noStrike" kern="1200" dirty="0" smtClean="0">
                <a:solidFill>
                  <a:schemeClr val="tx1"/>
                </a:solidFill>
                <a:latin typeface="+mn-lt"/>
                <a:ea typeface="+mn-ea"/>
                <a:cs typeface="+mn-cs"/>
                <a:hlinkClick r:id="rId4" tooltip="RNAI"/>
              </a:rPr>
              <a:t>RNA I</a:t>
            </a:r>
            <a:r>
              <a:rPr lang="en-IN" sz="1200" b="0" i="0" kern="1200" dirty="0" smtClean="0">
                <a:solidFill>
                  <a:schemeClr val="tx1"/>
                </a:solidFill>
                <a:latin typeface="+mn-lt"/>
                <a:ea typeface="+mn-ea"/>
                <a:cs typeface="+mn-cs"/>
              </a:rPr>
              <a:t>. A single promoter initiates replication in ColE1: the RNA II promoter. </a:t>
            </a:r>
            <a:r>
              <a:rPr lang="en-IN" sz="1200" b="1" i="0" kern="1200" dirty="0" smtClean="0">
                <a:solidFill>
                  <a:schemeClr val="tx1"/>
                </a:solidFill>
                <a:latin typeface="+mn-lt"/>
                <a:ea typeface="+mn-ea"/>
                <a:cs typeface="+mn-cs"/>
              </a:rPr>
              <a:t>ColE1 replication</a:t>
            </a:r>
            <a:r>
              <a:rPr lang="en-IN" sz="1200" b="0" i="0" kern="1200" dirty="0" smtClean="0">
                <a:solidFill>
                  <a:schemeClr val="tx1"/>
                </a:solidFill>
                <a:latin typeface="+mn-lt"/>
                <a:ea typeface="+mn-ea"/>
                <a:cs typeface="+mn-cs"/>
              </a:rPr>
              <a:t> begins at the origin. 555bp upstream from this point, RNA polymerase initiates transcription of RNAII which acts as a pre-primer and begins the synthesis of the leader strand. The RNAII transcript folds into a secondary structure which stabilises the interaction between the nascent RNA and the origin's DNA. The RNA II </a:t>
            </a:r>
            <a:r>
              <a:rPr lang="en-IN" sz="1200" b="0" i="0" u="none" strike="noStrike" kern="1200" dirty="0" smtClean="0">
                <a:solidFill>
                  <a:schemeClr val="tx1"/>
                </a:solidFill>
                <a:latin typeface="+mn-lt"/>
                <a:ea typeface="+mn-ea"/>
                <a:cs typeface="+mn-cs"/>
                <a:hlinkClick r:id="rId5" tooltip="Transcription (biology)"/>
              </a:rPr>
              <a:t>transcript</a:t>
            </a:r>
            <a:r>
              <a:rPr lang="en-IN" sz="1200" b="0" i="0" kern="1200" dirty="0" smtClean="0">
                <a:solidFill>
                  <a:schemeClr val="tx1"/>
                </a:solidFill>
                <a:latin typeface="+mn-lt"/>
                <a:ea typeface="+mn-ea"/>
                <a:cs typeface="+mn-cs"/>
              </a:rPr>
              <a:t> forms a stable RNA-DNA hybrid with the DNA template strand near the origin of replication, where it is then processed by </a:t>
            </a:r>
            <a:r>
              <a:rPr lang="en-IN" sz="1200" b="0" i="0" u="none" strike="noStrike" kern="1200" dirty="0" err="1" smtClean="0">
                <a:solidFill>
                  <a:schemeClr val="tx1"/>
                </a:solidFill>
                <a:latin typeface="+mn-lt"/>
                <a:ea typeface="+mn-ea"/>
                <a:cs typeface="+mn-cs"/>
                <a:hlinkClick r:id="rId6" tooltip="Ribonuclease H"/>
              </a:rPr>
              <a:t>RNaseH</a:t>
            </a:r>
            <a:r>
              <a:rPr lang="en-IN" sz="1200" b="0" i="0" kern="1200" dirty="0" smtClean="0">
                <a:solidFill>
                  <a:schemeClr val="tx1"/>
                </a:solidFill>
                <a:latin typeface="+mn-lt"/>
                <a:ea typeface="+mn-ea"/>
                <a:cs typeface="+mn-cs"/>
              </a:rPr>
              <a:t> to produce the </a:t>
            </a:r>
            <a:r>
              <a:rPr lang="en-IN" sz="1200" b="0" i="0" u="none" strike="noStrike" kern="1200" dirty="0" smtClean="0">
                <a:solidFill>
                  <a:schemeClr val="tx1"/>
                </a:solidFill>
                <a:latin typeface="+mn-lt"/>
                <a:ea typeface="+mn-ea"/>
                <a:cs typeface="+mn-cs"/>
                <a:hlinkClick r:id="rId7" tooltip="Primer (molecular biology)"/>
              </a:rPr>
              <a:t>3' OH </a:t>
            </a:r>
            <a:r>
              <a:rPr lang="en-IN" sz="1200" b="0" i="0" u="none" strike="noStrike" kern="1200" dirty="0" err="1" smtClean="0">
                <a:solidFill>
                  <a:schemeClr val="tx1"/>
                </a:solidFill>
                <a:latin typeface="+mn-lt"/>
                <a:ea typeface="+mn-ea"/>
                <a:cs typeface="+mn-cs"/>
                <a:hlinkClick r:id="rId7" tooltip="Primer (molecular biology)"/>
              </a:rPr>
              <a:t>primer</a:t>
            </a:r>
            <a:r>
              <a:rPr lang="en-IN" sz="1200" b="0" i="0" kern="1200" dirty="0" err="1" smtClean="0">
                <a:solidFill>
                  <a:schemeClr val="tx1"/>
                </a:solidFill>
                <a:latin typeface="+mn-lt"/>
                <a:ea typeface="+mn-ea"/>
                <a:cs typeface="+mn-cs"/>
              </a:rPr>
              <a:t>that</a:t>
            </a:r>
            <a:r>
              <a:rPr lang="en-IN" sz="1200" b="0" i="0" kern="1200" dirty="0" smtClean="0">
                <a:solidFill>
                  <a:schemeClr val="tx1"/>
                </a:solidFill>
                <a:latin typeface="+mn-lt"/>
                <a:ea typeface="+mn-ea"/>
                <a:cs typeface="+mn-cs"/>
              </a:rPr>
              <a:t> </a:t>
            </a:r>
            <a:r>
              <a:rPr lang="en-IN" sz="1200" b="0" i="0" u="none" strike="noStrike" kern="1200" dirty="0" smtClean="0">
                <a:solidFill>
                  <a:schemeClr val="tx1"/>
                </a:solidFill>
                <a:latin typeface="+mn-lt"/>
                <a:ea typeface="+mn-ea"/>
                <a:cs typeface="+mn-cs"/>
                <a:hlinkClick r:id="rId8" tooltip="DNA polymerase I"/>
              </a:rPr>
              <a:t>DNA polymerase I</a:t>
            </a:r>
            <a:r>
              <a:rPr lang="en-IN" sz="1200" b="0" i="0" kern="1200" dirty="0" smtClean="0">
                <a:solidFill>
                  <a:schemeClr val="tx1"/>
                </a:solidFill>
                <a:latin typeface="+mn-lt"/>
                <a:ea typeface="+mn-ea"/>
                <a:cs typeface="+mn-cs"/>
              </a:rPr>
              <a:t> uses to initiate </a:t>
            </a:r>
            <a:r>
              <a:rPr lang="en-IN" sz="1200" b="0" i="0" u="none" strike="noStrike" kern="1200" dirty="0" smtClean="0">
                <a:solidFill>
                  <a:schemeClr val="tx1"/>
                </a:solidFill>
                <a:latin typeface="+mn-lt"/>
                <a:ea typeface="+mn-ea"/>
                <a:cs typeface="+mn-cs"/>
                <a:hlinkClick r:id="rId9" tooltip="DNA replication"/>
              </a:rPr>
              <a:t>leading strand DNA synthesis</a:t>
            </a:r>
            <a:r>
              <a:rPr lang="en-IN" sz="1200" b="0" i="0" kern="1200" dirty="0" smtClean="0">
                <a:solidFill>
                  <a:schemeClr val="tx1"/>
                </a:solidFill>
                <a:latin typeface="+mn-lt"/>
                <a:ea typeface="+mn-ea"/>
                <a:cs typeface="+mn-cs"/>
              </a:rPr>
              <a:t>. </a:t>
            </a:r>
            <a:r>
              <a:rPr lang="en-IN" sz="1200" b="0" i="0" u="none" strike="noStrike" kern="1200" dirty="0" smtClean="0">
                <a:solidFill>
                  <a:schemeClr val="tx1"/>
                </a:solidFill>
                <a:latin typeface="+mn-lt"/>
                <a:ea typeface="+mn-ea"/>
                <a:cs typeface="+mn-cs"/>
                <a:hlinkClick r:id="rId4" tooltip="RNAI"/>
              </a:rPr>
              <a:t>RNA I</a:t>
            </a:r>
            <a:r>
              <a:rPr lang="en-IN" sz="1200" b="0" i="0" kern="1200" dirty="0" smtClean="0">
                <a:solidFill>
                  <a:schemeClr val="tx1"/>
                </a:solidFill>
                <a:latin typeface="+mn-lt"/>
                <a:ea typeface="+mn-ea"/>
                <a:cs typeface="+mn-cs"/>
              </a:rPr>
              <a:t> serves as a major plasmid-encoded inhibitor of this process whose concentration is proportional to plasmid copy number. RNA I is exactly complementary to the 5' end of the RNA II (because it is transcribed from the opposite strand of the same region of DNA as RNA II). RNA I and RNA II first form a weak interaction called a kissing complex. The kissing complex is stabilized by a protein called </a:t>
            </a:r>
            <a:r>
              <a:rPr lang="en-IN" sz="1200" b="0" i="0" u="none" strike="noStrike" kern="1200" dirty="0" err="1" smtClean="0">
                <a:solidFill>
                  <a:schemeClr val="tx1"/>
                </a:solidFill>
                <a:latin typeface="+mn-lt"/>
                <a:ea typeface="+mn-ea"/>
                <a:cs typeface="+mn-cs"/>
                <a:hlinkClick r:id="rId10" tooltip="Rop protein"/>
              </a:rPr>
              <a:t>Rop</a:t>
            </a:r>
            <a:r>
              <a:rPr lang="en-IN" sz="1200" b="0" i="0" kern="1200" dirty="0" smtClean="0">
                <a:solidFill>
                  <a:schemeClr val="tx1"/>
                </a:solidFill>
                <a:latin typeface="+mn-lt"/>
                <a:ea typeface="+mn-ea"/>
                <a:cs typeface="+mn-cs"/>
              </a:rPr>
              <a:t> (repressor of primer) and a double-stranded RNA-I/RNA-II RNA duplex is formed. This altered shape prevents RNA II from hybridizing to the DNA and being processed from </a:t>
            </a:r>
            <a:r>
              <a:rPr lang="en-IN" sz="1200" b="0" i="0" kern="1200" dirty="0" err="1" smtClean="0">
                <a:solidFill>
                  <a:schemeClr val="tx1"/>
                </a:solidFill>
                <a:latin typeface="+mn-lt"/>
                <a:ea typeface="+mn-ea"/>
                <a:cs typeface="+mn-cs"/>
              </a:rPr>
              <a:t>RNaseH</a:t>
            </a:r>
            <a:r>
              <a:rPr lang="en-IN" sz="1200" b="0" i="0" kern="1200" dirty="0" smtClean="0">
                <a:solidFill>
                  <a:schemeClr val="tx1"/>
                </a:solidFill>
                <a:latin typeface="+mn-lt"/>
                <a:ea typeface="+mn-ea"/>
                <a:cs typeface="+mn-cs"/>
              </a:rPr>
              <a:t> to produce the primer necessary for initiation of plasmid replication. More RNA I is produced when the concentration of the plasmid is high, and high concentration of RNA I inhibits replication, resulting in regulation of copy number.</a:t>
            </a:r>
            <a:r>
              <a:rPr lang="en-IN" sz="1200" b="0" i="0" u="none" strike="noStrike" kern="1200" baseline="30000" dirty="0" smtClean="0">
                <a:solidFill>
                  <a:schemeClr val="tx1"/>
                </a:solidFill>
                <a:latin typeface="+mn-lt"/>
                <a:ea typeface="+mn-ea"/>
                <a:cs typeface="+mn-cs"/>
                <a:hlinkClick r:id="rId11"/>
              </a:rPr>
              <a:t>[2][3]</a:t>
            </a:r>
            <a:r>
              <a:rPr lang="en-US" dirty="0" smtClean="0"/>
              <a:t>RNAI is under control of a constitutive promoter.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Deletion </a:t>
            </a:r>
            <a:r>
              <a:rPr lang="en-US" dirty="0" err="1" smtClean="0"/>
              <a:t>ropI</a:t>
            </a:r>
            <a:r>
              <a:rPr lang="en-US" dirty="0" smtClean="0"/>
              <a:t> increases copy number. </a:t>
            </a:r>
            <a:r>
              <a:rPr lang="en-IN" sz="1200" b="0" i="0" kern="1200" dirty="0" smtClean="0">
                <a:solidFill>
                  <a:schemeClr val="tx1"/>
                </a:solidFill>
                <a:latin typeface="+mn-lt"/>
                <a:ea typeface="+mn-ea"/>
                <a:cs typeface="+mn-cs"/>
              </a:rPr>
              <a:t>The formation of an RNA-RNA duplex is stabilized by a plasmid-borne protein, </a:t>
            </a:r>
            <a:r>
              <a:rPr lang="en-IN" sz="1200" b="0" i="0" kern="1200" dirty="0" err="1" smtClean="0">
                <a:solidFill>
                  <a:schemeClr val="tx1"/>
                </a:solidFill>
                <a:latin typeface="+mn-lt"/>
                <a:ea typeface="+mn-ea"/>
                <a:cs typeface="+mn-cs"/>
              </a:rPr>
              <a:t>Rop</a:t>
            </a:r>
            <a:r>
              <a:rPr lang="en-IN" sz="1200" b="0" i="0" kern="1200" dirty="0" smtClean="0">
                <a:solidFill>
                  <a:schemeClr val="tx1"/>
                </a:solidFill>
                <a:latin typeface="+mn-lt"/>
                <a:ea typeface="+mn-ea"/>
                <a:cs typeface="+mn-cs"/>
              </a:rPr>
              <a:t>. </a:t>
            </a:r>
            <a:r>
              <a:rPr lang="en-IN" sz="1200" b="0" i="1" kern="1200" dirty="0" smtClean="0">
                <a:solidFill>
                  <a:schemeClr val="tx1"/>
                </a:solidFill>
                <a:latin typeface="+mn-lt"/>
                <a:ea typeface="+mn-ea"/>
                <a:cs typeface="+mn-cs"/>
              </a:rPr>
              <a:t>Rom</a:t>
            </a:r>
            <a:r>
              <a:rPr lang="en-IN" sz="1200" b="0" i="0" kern="1200" dirty="0" smtClean="0">
                <a:solidFill>
                  <a:schemeClr val="tx1"/>
                </a:solidFill>
                <a:latin typeface="+mn-lt"/>
                <a:ea typeface="+mn-ea"/>
                <a:cs typeface="+mn-cs"/>
              </a:rPr>
              <a:t> (the gene encoding </a:t>
            </a:r>
            <a:r>
              <a:rPr lang="en-IN" sz="1200" b="0" i="0" kern="1200" dirty="0" err="1" smtClean="0">
                <a:solidFill>
                  <a:schemeClr val="tx1"/>
                </a:solidFill>
                <a:latin typeface="+mn-lt"/>
                <a:ea typeface="+mn-ea"/>
                <a:cs typeface="+mn-cs"/>
              </a:rPr>
              <a:t>Rop</a:t>
            </a:r>
            <a:r>
              <a:rPr lang="en-IN" sz="1200" b="0" i="0" kern="1200" dirty="0" smtClean="0">
                <a:solidFill>
                  <a:schemeClr val="tx1"/>
                </a:solidFill>
                <a:latin typeface="+mn-lt"/>
                <a:ea typeface="+mn-ea"/>
                <a:cs typeface="+mn-cs"/>
              </a:rPr>
              <a:t>) has been removed in most vectors, which raises plasmid copy number by 3 to 5-fold</a:t>
            </a:r>
          </a:p>
          <a:p>
            <a:endParaRPr lang="en-US" dirty="0" smtClean="0"/>
          </a:p>
        </p:txBody>
      </p:sp>
      <p:sp>
        <p:nvSpPr>
          <p:cNvPr id="4" name="Slide Number Placeholder 3"/>
          <p:cNvSpPr>
            <a:spLocks noGrp="1"/>
          </p:cNvSpPr>
          <p:nvPr>
            <p:ph type="sldNum" sz="quarter" idx="10"/>
          </p:nvPr>
        </p:nvSpPr>
        <p:spPr/>
        <p:txBody>
          <a:bodyPr/>
          <a:lstStyle/>
          <a:p>
            <a:fld id="{9B7E8704-A52F-4E5E-8AE8-9E369EDC5D7D}" type="slidenum">
              <a:rPr lang="en-IN" smtClean="0"/>
              <a:pPr/>
              <a:t>12</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IN" sz="1200" b="0" i="0" kern="1200" dirty="0" err="1" smtClean="0">
                <a:solidFill>
                  <a:schemeClr val="tx1"/>
                </a:solidFill>
                <a:latin typeface="+mn-lt"/>
                <a:ea typeface="+mn-ea"/>
                <a:cs typeface="+mn-cs"/>
              </a:rPr>
              <a:t>Iteron</a:t>
            </a:r>
            <a:r>
              <a:rPr lang="en-IN" sz="1200" b="0" i="0" kern="1200" dirty="0" smtClean="0">
                <a:solidFill>
                  <a:schemeClr val="tx1"/>
                </a:solidFill>
                <a:latin typeface="+mn-lt"/>
                <a:ea typeface="+mn-ea"/>
                <a:cs typeface="+mn-cs"/>
              </a:rPr>
              <a:t> plasmids, including </a:t>
            </a:r>
            <a:r>
              <a:rPr lang="en-IN" sz="1200" b="0" i="0" u="none" strike="noStrike" kern="1200" dirty="0" smtClean="0">
                <a:solidFill>
                  <a:schemeClr val="tx1"/>
                </a:solidFill>
                <a:latin typeface="+mn-lt"/>
                <a:ea typeface="+mn-ea"/>
                <a:cs typeface="+mn-cs"/>
                <a:hlinkClick r:id="rId3" tooltip="Fertility factor (bacteria)"/>
              </a:rPr>
              <a:t>F</a:t>
            </a:r>
            <a:r>
              <a:rPr lang="en-IN" sz="1200" b="0" i="0" kern="1200" dirty="0" smtClean="0">
                <a:solidFill>
                  <a:schemeClr val="tx1"/>
                </a:solidFill>
                <a:latin typeface="+mn-lt"/>
                <a:ea typeface="+mn-ea"/>
                <a:cs typeface="+mn-cs"/>
              </a:rPr>
              <a:t> and </a:t>
            </a:r>
            <a:r>
              <a:rPr lang="en-IN" sz="1200" b="0" i="0" u="none" strike="noStrike" kern="1200" dirty="0" smtClean="0">
                <a:solidFill>
                  <a:schemeClr val="tx1"/>
                </a:solidFill>
                <a:latin typeface="+mn-lt"/>
                <a:ea typeface="+mn-ea"/>
                <a:cs typeface="+mn-cs"/>
                <a:hlinkClick r:id="rId4" tooltip="RK2 plasmid"/>
              </a:rPr>
              <a:t>RK2</a:t>
            </a:r>
            <a:r>
              <a:rPr lang="en-IN" sz="1200" b="0" i="0" kern="1200" dirty="0" smtClean="0">
                <a:solidFill>
                  <a:schemeClr val="tx1"/>
                </a:solidFill>
                <a:latin typeface="+mn-lt"/>
                <a:ea typeface="+mn-ea"/>
                <a:cs typeface="+mn-cs"/>
              </a:rPr>
              <a:t>-related plasmids, have </a:t>
            </a:r>
            <a:r>
              <a:rPr lang="en-IN" sz="1200" b="0" i="0" u="none" strike="noStrike" kern="1200" dirty="0" err="1" smtClean="0">
                <a:solidFill>
                  <a:schemeClr val="tx1"/>
                </a:solidFill>
                <a:latin typeface="+mn-lt"/>
                <a:ea typeface="+mn-ea"/>
                <a:cs typeface="+mn-cs"/>
                <a:hlinkClick r:id="rId5" tooltip="Ori (genetics)"/>
              </a:rPr>
              <a:t>oriV</a:t>
            </a:r>
            <a:r>
              <a:rPr lang="en-IN" sz="1200" b="0" i="0" kern="1200" dirty="0" smtClean="0">
                <a:solidFill>
                  <a:schemeClr val="tx1"/>
                </a:solidFill>
                <a:latin typeface="+mn-lt"/>
                <a:ea typeface="+mn-ea"/>
                <a:cs typeface="+mn-cs"/>
              </a:rPr>
              <a:t> regions containing multiple (~3-7) repeats of 17-22 </a:t>
            </a:r>
            <a:r>
              <a:rPr lang="en-IN" sz="1200" b="0" i="0" kern="1200" dirty="0" err="1" smtClean="0">
                <a:solidFill>
                  <a:schemeClr val="tx1"/>
                </a:solidFill>
                <a:latin typeface="+mn-lt"/>
                <a:ea typeface="+mn-ea"/>
                <a:cs typeface="+mn-cs"/>
              </a:rPr>
              <a:t>bp</a:t>
            </a:r>
            <a:r>
              <a:rPr lang="en-IN" sz="1200" b="0" i="0" kern="1200" dirty="0" smtClean="0">
                <a:solidFill>
                  <a:schemeClr val="tx1"/>
                </a:solidFill>
                <a:latin typeface="+mn-lt"/>
                <a:ea typeface="+mn-ea"/>
                <a:cs typeface="+mn-cs"/>
              </a:rPr>
              <a:t> </a:t>
            </a:r>
            <a:r>
              <a:rPr lang="en-IN" sz="1200" b="0" i="0" kern="1200" dirty="0" err="1" smtClean="0">
                <a:solidFill>
                  <a:schemeClr val="tx1"/>
                </a:solidFill>
                <a:latin typeface="+mn-lt"/>
                <a:ea typeface="+mn-ea"/>
                <a:cs typeface="+mn-cs"/>
              </a:rPr>
              <a:t>iteron</a:t>
            </a:r>
            <a:r>
              <a:rPr lang="en-IN" sz="1200" b="0" i="0" kern="1200" dirty="0" smtClean="0">
                <a:solidFill>
                  <a:schemeClr val="tx1"/>
                </a:solidFill>
                <a:latin typeface="+mn-lt"/>
                <a:ea typeface="+mn-ea"/>
                <a:cs typeface="+mn-cs"/>
              </a:rPr>
              <a:t> sequences.</a:t>
            </a:r>
            <a:r>
              <a:rPr lang="en-IN" sz="1200" b="0" i="0" u="none" strike="noStrike" kern="1200" baseline="30000" dirty="0" smtClean="0">
                <a:solidFill>
                  <a:schemeClr val="tx1"/>
                </a:solidFill>
                <a:latin typeface="+mn-lt"/>
                <a:ea typeface="+mn-ea"/>
                <a:cs typeface="+mn-cs"/>
                <a:hlinkClick r:id="rId6"/>
              </a:rPr>
              <a:t>[3]</a:t>
            </a:r>
            <a:r>
              <a:rPr lang="en-IN" sz="1200" b="0" i="0" kern="1200" dirty="0" smtClean="0">
                <a:solidFill>
                  <a:schemeClr val="tx1"/>
                </a:solidFill>
                <a:latin typeface="+mn-lt"/>
                <a:ea typeface="+mn-ea"/>
                <a:cs typeface="+mn-cs"/>
              </a:rPr>
              <a:t> </a:t>
            </a:r>
            <a:r>
              <a:rPr lang="en-IN" sz="1200" b="0" i="0" u="none" strike="noStrike" kern="1200" dirty="0" smtClean="0">
                <a:solidFill>
                  <a:schemeClr val="tx1"/>
                </a:solidFill>
                <a:latin typeface="+mn-lt"/>
                <a:ea typeface="+mn-ea"/>
                <a:cs typeface="+mn-cs"/>
                <a:hlinkClick r:id="rId7" tooltip="PSC101"/>
              </a:rPr>
              <a:t>pSC101</a:t>
            </a:r>
            <a:r>
              <a:rPr lang="en-IN" sz="1200" b="0" i="0" kern="1200" dirty="0" smtClean="0">
                <a:solidFill>
                  <a:schemeClr val="tx1"/>
                </a:solidFill>
                <a:latin typeface="+mn-lt"/>
                <a:ea typeface="+mn-ea"/>
                <a:cs typeface="+mn-cs"/>
              </a:rPr>
              <a:t> represents a simple model of an </a:t>
            </a:r>
            <a:r>
              <a:rPr lang="en-IN" sz="1200" b="0" i="0" kern="1200" dirty="0" err="1" smtClean="0">
                <a:solidFill>
                  <a:schemeClr val="tx1"/>
                </a:solidFill>
                <a:latin typeface="+mn-lt"/>
                <a:ea typeface="+mn-ea"/>
                <a:cs typeface="+mn-cs"/>
              </a:rPr>
              <a:t>iteron</a:t>
            </a:r>
            <a:r>
              <a:rPr lang="en-IN" sz="1200" b="0" i="0" kern="1200" dirty="0" smtClean="0">
                <a:solidFill>
                  <a:schemeClr val="tx1"/>
                </a:solidFill>
                <a:latin typeface="+mn-lt"/>
                <a:ea typeface="+mn-ea"/>
                <a:cs typeface="+mn-cs"/>
              </a:rPr>
              <a:t> plasmid. </a:t>
            </a:r>
            <a:r>
              <a:rPr lang="en-IN" sz="1200" b="0" i="0" kern="1200" dirty="0" err="1" smtClean="0">
                <a:solidFill>
                  <a:schemeClr val="tx1"/>
                </a:solidFill>
                <a:latin typeface="+mn-lt"/>
                <a:ea typeface="+mn-ea"/>
                <a:cs typeface="+mn-cs"/>
              </a:rPr>
              <a:t>Iteron</a:t>
            </a:r>
            <a:r>
              <a:rPr lang="en-IN" sz="1200" b="0" i="0" kern="1200" dirty="0" smtClean="0">
                <a:solidFill>
                  <a:schemeClr val="tx1"/>
                </a:solidFill>
                <a:latin typeface="+mn-lt"/>
                <a:ea typeface="+mn-ea"/>
                <a:cs typeface="+mn-cs"/>
              </a:rPr>
              <a:t> plasmids control copy number through two combined methods, suitable for low copy number stringent plasmids. One method is control of </a:t>
            </a:r>
            <a:r>
              <a:rPr lang="en-IN" sz="1200" b="0" i="0" kern="1200" dirty="0" err="1" smtClean="0">
                <a:solidFill>
                  <a:schemeClr val="tx1"/>
                </a:solidFill>
                <a:latin typeface="+mn-lt"/>
                <a:ea typeface="+mn-ea"/>
                <a:cs typeface="+mn-cs"/>
              </a:rPr>
              <a:t>RepA</a:t>
            </a:r>
            <a:r>
              <a:rPr lang="en-IN" sz="1200" b="0" i="0" kern="1200" dirty="0" smtClean="0">
                <a:solidFill>
                  <a:schemeClr val="tx1"/>
                </a:solidFill>
                <a:latin typeface="+mn-lt"/>
                <a:ea typeface="+mn-ea"/>
                <a:cs typeface="+mn-cs"/>
              </a:rPr>
              <a:t> synthesis. </a:t>
            </a:r>
            <a:r>
              <a:rPr lang="en-IN" sz="1200" b="0" i="0" kern="1200" dirty="0" err="1" smtClean="0">
                <a:solidFill>
                  <a:schemeClr val="tx1"/>
                </a:solidFill>
                <a:latin typeface="+mn-lt"/>
                <a:ea typeface="+mn-ea"/>
                <a:cs typeface="+mn-cs"/>
              </a:rPr>
              <a:t>RepA</a:t>
            </a:r>
            <a:r>
              <a:rPr lang="en-IN" sz="1200" b="0" i="0" kern="1200" dirty="0" smtClean="0">
                <a:solidFill>
                  <a:schemeClr val="tx1"/>
                </a:solidFill>
                <a:latin typeface="+mn-lt"/>
                <a:ea typeface="+mn-ea"/>
                <a:cs typeface="+mn-cs"/>
              </a:rPr>
              <a:t> is the only plasmid-encoded protein required for replication in pSC101. </a:t>
            </a:r>
            <a:r>
              <a:rPr lang="en-IN" sz="1200" b="0" i="0" kern="1200" dirty="0" err="1" smtClean="0">
                <a:solidFill>
                  <a:schemeClr val="tx1"/>
                </a:solidFill>
                <a:latin typeface="+mn-lt"/>
                <a:ea typeface="+mn-ea"/>
                <a:cs typeface="+mn-cs"/>
              </a:rPr>
              <a:t>RepA</a:t>
            </a:r>
            <a:r>
              <a:rPr lang="en-IN" sz="1200" b="0" i="0" kern="1200" dirty="0" smtClean="0">
                <a:solidFill>
                  <a:schemeClr val="tx1"/>
                </a:solidFill>
                <a:latin typeface="+mn-lt"/>
                <a:ea typeface="+mn-ea"/>
                <a:cs typeface="+mn-cs"/>
              </a:rPr>
              <a:t> protein represses its own synthesis by binding to its own promoter region and blocking transcription of itself (</a:t>
            </a:r>
            <a:r>
              <a:rPr lang="en-IN" sz="1200" b="0" i="0" u="none" strike="noStrike" kern="1200" dirty="0" smtClean="0">
                <a:solidFill>
                  <a:schemeClr val="tx1"/>
                </a:solidFill>
                <a:latin typeface="+mn-lt"/>
                <a:ea typeface="+mn-ea"/>
                <a:cs typeface="+mn-cs"/>
                <a:hlinkClick r:id="rId8" tooltip="Autoregulation"/>
              </a:rPr>
              <a:t>transcriptional </a:t>
            </a:r>
            <a:r>
              <a:rPr lang="en-IN" sz="1200" b="0" i="0" u="none" strike="noStrike" kern="1200" dirty="0" err="1" smtClean="0">
                <a:solidFill>
                  <a:schemeClr val="tx1"/>
                </a:solidFill>
                <a:latin typeface="+mn-lt"/>
                <a:ea typeface="+mn-ea"/>
                <a:cs typeface="+mn-cs"/>
                <a:hlinkClick r:id="rId8" tooltip="Autoregulation"/>
              </a:rPr>
              <a:t>autoregulation</a:t>
            </a:r>
            <a:r>
              <a:rPr lang="en-IN" sz="1200" b="0" i="0" kern="1200" dirty="0" smtClean="0">
                <a:solidFill>
                  <a:schemeClr val="tx1"/>
                </a:solidFill>
                <a:latin typeface="+mn-lt"/>
                <a:ea typeface="+mn-ea"/>
                <a:cs typeface="+mn-cs"/>
              </a:rPr>
              <a:t>). Thus, the more </a:t>
            </a:r>
            <a:r>
              <a:rPr lang="en-IN" sz="1200" b="0" i="0" kern="1200" dirty="0" err="1" smtClean="0">
                <a:solidFill>
                  <a:schemeClr val="tx1"/>
                </a:solidFill>
                <a:latin typeface="+mn-lt"/>
                <a:ea typeface="+mn-ea"/>
                <a:cs typeface="+mn-cs"/>
              </a:rPr>
              <a:t>RepA</a:t>
            </a:r>
            <a:r>
              <a:rPr lang="en-IN" sz="1200" b="0" i="0" kern="1200" dirty="0" smtClean="0">
                <a:solidFill>
                  <a:schemeClr val="tx1"/>
                </a:solidFill>
                <a:latin typeface="+mn-lt"/>
                <a:ea typeface="+mn-ea"/>
                <a:cs typeface="+mn-cs"/>
              </a:rPr>
              <a:t> is made, the more its synthesis is repressed, and subsequently limiting plasmid replication.</a:t>
            </a:r>
            <a:r>
              <a:rPr lang="en-IN" sz="1200" b="0" i="0" u="none" strike="noStrike" kern="1200" baseline="30000" dirty="0" smtClean="0">
                <a:solidFill>
                  <a:schemeClr val="tx1"/>
                </a:solidFill>
                <a:latin typeface="+mn-lt"/>
                <a:ea typeface="+mn-ea"/>
                <a:cs typeface="+mn-cs"/>
                <a:hlinkClick r:id="rId6"/>
              </a:rPr>
              <a:t>[3]</a:t>
            </a:r>
            <a:r>
              <a:rPr lang="en-IN" sz="1200" b="0" i="0" kern="1200" dirty="0" smtClean="0">
                <a:solidFill>
                  <a:schemeClr val="tx1"/>
                </a:solidFill>
                <a:latin typeface="+mn-lt"/>
                <a:ea typeface="+mn-ea"/>
                <a:cs typeface="+mn-cs"/>
              </a:rPr>
              <a:t> The coupling hypothesis proposes that the second method is coupling of plasmids through the Rep protein and </a:t>
            </a:r>
            <a:r>
              <a:rPr lang="en-IN" sz="1200" b="0" i="0" kern="1200" dirty="0" err="1" smtClean="0">
                <a:solidFill>
                  <a:schemeClr val="tx1"/>
                </a:solidFill>
                <a:latin typeface="+mn-lt"/>
                <a:ea typeface="+mn-ea"/>
                <a:cs typeface="+mn-cs"/>
              </a:rPr>
              <a:t>iteron</a:t>
            </a:r>
            <a:r>
              <a:rPr lang="en-IN" sz="1200" b="0" i="0" kern="1200" dirty="0" smtClean="0">
                <a:solidFill>
                  <a:schemeClr val="tx1"/>
                </a:solidFill>
                <a:latin typeface="+mn-lt"/>
                <a:ea typeface="+mn-ea"/>
                <a:cs typeface="+mn-cs"/>
              </a:rPr>
              <a:t> sequences. When the plasmid concentration is high, </a:t>
            </a:r>
            <a:r>
              <a:rPr lang="en-IN" sz="1200" b="0" i="0" kern="1200" dirty="0" err="1" smtClean="0">
                <a:solidFill>
                  <a:schemeClr val="tx1"/>
                </a:solidFill>
                <a:latin typeface="+mn-lt"/>
                <a:ea typeface="+mn-ea"/>
                <a:cs typeface="+mn-cs"/>
              </a:rPr>
              <a:t>RepA</a:t>
            </a:r>
            <a:r>
              <a:rPr lang="en-IN" sz="1200" b="0" i="0" kern="1200" dirty="0" smtClean="0">
                <a:solidFill>
                  <a:schemeClr val="tx1"/>
                </a:solidFill>
                <a:latin typeface="+mn-lt"/>
                <a:ea typeface="+mn-ea"/>
                <a:cs typeface="+mn-cs"/>
              </a:rPr>
              <a:t> plasmids bound to </a:t>
            </a:r>
            <a:r>
              <a:rPr lang="en-IN" sz="1200" b="0" i="0" kern="1200" dirty="0" err="1" smtClean="0">
                <a:solidFill>
                  <a:schemeClr val="tx1"/>
                </a:solidFill>
                <a:latin typeface="+mn-lt"/>
                <a:ea typeface="+mn-ea"/>
                <a:cs typeface="+mn-cs"/>
              </a:rPr>
              <a:t>iterons</a:t>
            </a:r>
            <a:r>
              <a:rPr lang="en-IN" sz="1200" b="0" i="0" kern="1200" dirty="0" smtClean="0">
                <a:solidFill>
                  <a:schemeClr val="tx1"/>
                </a:solidFill>
                <a:latin typeface="+mn-lt"/>
                <a:ea typeface="+mn-ea"/>
                <a:cs typeface="+mn-cs"/>
              </a:rPr>
              <a:t> form </a:t>
            </a:r>
            <a:r>
              <a:rPr lang="en-IN" sz="1200" b="0" i="0" kern="1200" dirty="0" err="1" smtClean="0">
                <a:solidFill>
                  <a:schemeClr val="tx1"/>
                </a:solidFill>
                <a:latin typeface="+mn-lt"/>
                <a:ea typeface="+mn-ea"/>
                <a:cs typeface="+mn-cs"/>
              </a:rPr>
              <a:t>dimers</a:t>
            </a:r>
            <a:r>
              <a:rPr lang="en-IN" sz="1200" b="0" i="0" kern="1200" dirty="0" smtClean="0">
                <a:solidFill>
                  <a:schemeClr val="tx1"/>
                </a:solidFill>
                <a:latin typeface="+mn-lt"/>
                <a:ea typeface="+mn-ea"/>
                <a:cs typeface="+mn-cs"/>
              </a:rPr>
              <a:t> in between two plasmids, "handcuffing" them at the origin of replication and inhibiting replication.</a:t>
            </a:r>
            <a:r>
              <a:rPr lang="en-IN" sz="1200" b="0" i="0" u="none" strike="noStrike" kern="1200" baseline="30000" dirty="0" smtClean="0">
                <a:solidFill>
                  <a:schemeClr val="tx1"/>
                </a:solidFill>
                <a:latin typeface="+mn-lt"/>
                <a:ea typeface="+mn-ea"/>
                <a:cs typeface="+mn-cs"/>
                <a:hlinkClick r:id="rId6"/>
              </a:rPr>
              <a:t>[6]</a:t>
            </a:r>
            <a:endParaRPr lang="en-IN" sz="1200" b="0" i="0" u="none" strike="noStrike" kern="1200" baseline="30000" dirty="0" smtClean="0">
              <a:solidFill>
                <a:schemeClr val="tx1"/>
              </a:solidFill>
              <a:latin typeface="+mn-lt"/>
              <a:ea typeface="+mn-ea"/>
              <a:cs typeface="+mn-cs"/>
            </a:endParaRPr>
          </a:p>
          <a:p>
            <a:endParaRPr lang="en-US" sz="1200" b="0" i="0" u="none" strike="noStrike" kern="1200" baseline="30000" dirty="0" smtClean="0">
              <a:solidFill>
                <a:schemeClr val="tx1"/>
              </a:solidFill>
              <a:latin typeface="+mn-lt"/>
              <a:ea typeface="+mn-ea"/>
              <a:cs typeface="+mn-cs"/>
            </a:endParaRPr>
          </a:p>
          <a:p>
            <a:r>
              <a:rPr lang="en-IN" dirty="0" smtClean="0"/>
              <a:t/>
            </a:r>
            <a:br>
              <a:rPr lang="en-IN" dirty="0" smtClean="0"/>
            </a:br>
            <a:endParaRPr lang="en-IN" dirty="0"/>
          </a:p>
        </p:txBody>
      </p:sp>
      <p:sp>
        <p:nvSpPr>
          <p:cNvPr id="4" name="Slide Number Placeholder 3"/>
          <p:cNvSpPr>
            <a:spLocks noGrp="1"/>
          </p:cNvSpPr>
          <p:nvPr>
            <p:ph type="sldNum" sz="quarter" idx="10"/>
          </p:nvPr>
        </p:nvSpPr>
        <p:spPr/>
        <p:txBody>
          <a:bodyPr/>
          <a:lstStyle/>
          <a:p>
            <a:fld id="{9B7E8704-A52F-4E5E-8AE8-9E369EDC5D7D}" type="slidenum">
              <a:rPr lang="en-IN" smtClean="0"/>
              <a:pPr/>
              <a:t>13</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smtClean="0">
                <a:solidFill>
                  <a:schemeClr val="tx1"/>
                </a:solidFill>
                <a:latin typeface="+mn-lt"/>
                <a:ea typeface="+mn-ea"/>
                <a:cs typeface="+mn-cs"/>
              </a:rPr>
              <a:t>The aim of amplification is to increase the copy number of a plasmid. Some </a:t>
            </a:r>
            <a:r>
              <a:rPr lang="en-IN" sz="1200" b="1" kern="1200" baseline="0" dirty="0" err="1" smtClean="0">
                <a:solidFill>
                  <a:schemeClr val="tx1"/>
                </a:solidFill>
                <a:latin typeface="+mn-lt"/>
                <a:ea typeface="+mn-ea"/>
                <a:cs typeface="+mn-cs"/>
              </a:rPr>
              <a:t>multicopy</a:t>
            </a:r>
            <a:endParaRPr lang="en-IN" sz="1200" b="1" kern="1200" baseline="0" dirty="0" smtClean="0">
              <a:solidFill>
                <a:schemeClr val="tx1"/>
              </a:solidFill>
              <a:latin typeface="+mn-lt"/>
              <a:ea typeface="+mn-ea"/>
              <a:cs typeface="+mn-cs"/>
            </a:endParaRPr>
          </a:p>
          <a:p>
            <a:r>
              <a:rPr lang="en-IN" sz="1200" b="1" kern="1200" baseline="0" dirty="0" smtClean="0">
                <a:solidFill>
                  <a:schemeClr val="tx1"/>
                </a:solidFill>
                <a:latin typeface="+mn-lt"/>
                <a:ea typeface="+mn-ea"/>
                <a:cs typeface="+mn-cs"/>
              </a:rPr>
              <a:t>plasmids (those with copy numbers of 20 or more) have the useful property of</a:t>
            </a:r>
          </a:p>
          <a:p>
            <a:r>
              <a:rPr lang="en-IN" sz="1200" kern="1200" baseline="0" dirty="0" smtClean="0">
                <a:solidFill>
                  <a:schemeClr val="tx1"/>
                </a:solidFill>
                <a:latin typeface="+mn-lt"/>
                <a:ea typeface="+mn-ea"/>
                <a:cs typeface="+mn-cs"/>
              </a:rPr>
              <a:t>being able to replicate in the absence of protein synthesis. This contrasts with the main</a:t>
            </a:r>
          </a:p>
          <a:p>
            <a:r>
              <a:rPr lang="en-IN" sz="1200" kern="1200" baseline="0" dirty="0" smtClean="0">
                <a:solidFill>
                  <a:schemeClr val="tx1"/>
                </a:solidFill>
                <a:latin typeface="+mn-lt"/>
                <a:ea typeface="+mn-ea"/>
                <a:cs typeface="+mn-cs"/>
              </a:rPr>
              <a:t>bacterial chromosome, which cannot replicate under these conditions. This property</a:t>
            </a:r>
          </a:p>
          <a:p>
            <a:r>
              <a:rPr lang="en-IN" sz="1200" kern="1200" baseline="0" dirty="0" smtClean="0">
                <a:solidFill>
                  <a:schemeClr val="tx1"/>
                </a:solidFill>
                <a:latin typeface="+mn-lt"/>
                <a:ea typeface="+mn-ea"/>
                <a:cs typeface="+mn-cs"/>
              </a:rPr>
              <a:t>can be utilized during the growth of a bacterial culture for plasmid DNA purification.</a:t>
            </a:r>
          </a:p>
          <a:p>
            <a:r>
              <a:rPr lang="en-IN" sz="1200" kern="1200" baseline="0" dirty="0" smtClean="0">
                <a:solidFill>
                  <a:schemeClr val="tx1"/>
                </a:solidFill>
                <a:latin typeface="+mn-lt"/>
                <a:ea typeface="+mn-ea"/>
                <a:cs typeface="+mn-cs"/>
              </a:rPr>
              <a:t>After a satisfactory cell density has been reached, an inhibitor of protein synthesis</a:t>
            </a:r>
          </a:p>
          <a:p>
            <a:r>
              <a:rPr lang="en-IN" sz="1200" kern="1200" baseline="0" dirty="0" smtClean="0">
                <a:solidFill>
                  <a:schemeClr val="tx1"/>
                </a:solidFill>
                <a:latin typeface="+mn-lt"/>
                <a:ea typeface="+mn-ea"/>
                <a:cs typeface="+mn-cs"/>
              </a:rPr>
              <a:t>(e.g., </a:t>
            </a:r>
            <a:r>
              <a:rPr lang="en-IN" sz="1200" kern="1200" baseline="0" dirty="0" err="1" smtClean="0">
                <a:solidFill>
                  <a:schemeClr val="tx1"/>
                </a:solidFill>
                <a:latin typeface="+mn-lt"/>
                <a:ea typeface="+mn-ea"/>
                <a:cs typeface="+mn-cs"/>
              </a:rPr>
              <a:t>chloramphenicol</a:t>
            </a:r>
            <a:r>
              <a:rPr lang="en-IN" sz="1200" kern="1200" baseline="0" dirty="0" smtClean="0">
                <a:solidFill>
                  <a:schemeClr val="tx1"/>
                </a:solidFill>
                <a:latin typeface="+mn-lt"/>
                <a:ea typeface="+mn-ea"/>
                <a:cs typeface="+mn-cs"/>
              </a:rPr>
              <a:t>) is added, and the culture incubated for a further 12 hours.</a:t>
            </a:r>
          </a:p>
          <a:p>
            <a:r>
              <a:rPr lang="en-IN" sz="1200" kern="1200" baseline="0" dirty="0" smtClean="0">
                <a:solidFill>
                  <a:schemeClr val="tx1"/>
                </a:solidFill>
                <a:latin typeface="+mn-lt"/>
                <a:ea typeface="+mn-ea"/>
                <a:cs typeface="+mn-cs"/>
              </a:rPr>
              <a:t>During this time the plasmid molecules continue to replicate, even though chromosome</a:t>
            </a:r>
          </a:p>
          <a:p>
            <a:r>
              <a:rPr lang="en-IN" sz="1200" kern="1200" baseline="0" dirty="0" smtClean="0">
                <a:solidFill>
                  <a:schemeClr val="tx1"/>
                </a:solidFill>
                <a:latin typeface="+mn-lt"/>
                <a:ea typeface="+mn-ea"/>
                <a:cs typeface="+mn-cs"/>
              </a:rPr>
              <a:t>replication and cell division are blocked (Figure 3.17). The result is that plasmid copy</a:t>
            </a:r>
          </a:p>
          <a:p>
            <a:r>
              <a:rPr lang="en-IN" sz="1200" kern="1200" baseline="0" dirty="0" smtClean="0">
                <a:solidFill>
                  <a:schemeClr val="tx1"/>
                </a:solidFill>
                <a:latin typeface="+mn-lt"/>
                <a:ea typeface="+mn-ea"/>
                <a:cs typeface="+mn-cs"/>
              </a:rPr>
              <a:t>numbers of several thousand may be attained. Amplification is therefore a very efficient</a:t>
            </a:r>
          </a:p>
          <a:p>
            <a:r>
              <a:rPr lang="en-IN" sz="1200" kern="1200" baseline="0" dirty="0" smtClean="0">
                <a:solidFill>
                  <a:schemeClr val="tx1"/>
                </a:solidFill>
                <a:latin typeface="+mn-lt"/>
                <a:ea typeface="+mn-ea"/>
                <a:cs typeface="+mn-cs"/>
              </a:rPr>
              <a:t>way of increasing the yield of </a:t>
            </a:r>
            <a:r>
              <a:rPr lang="en-IN" sz="1200" kern="1200" baseline="0" dirty="0" err="1" smtClean="0">
                <a:solidFill>
                  <a:schemeClr val="tx1"/>
                </a:solidFill>
                <a:latin typeface="+mn-lt"/>
                <a:ea typeface="+mn-ea"/>
                <a:cs typeface="+mn-cs"/>
              </a:rPr>
              <a:t>multicopy</a:t>
            </a:r>
            <a:r>
              <a:rPr lang="en-IN" sz="1200" kern="1200" baseline="0" dirty="0" smtClean="0">
                <a:solidFill>
                  <a:schemeClr val="tx1"/>
                </a:solidFill>
                <a:latin typeface="+mn-lt"/>
                <a:ea typeface="+mn-ea"/>
                <a:cs typeface="+mn-cs"/>
              </a:rPr>
              <a:t> plasmids.</a:t>
            </a:r>
            <a:endParaRPr lang="en-IN" dirty="0"/>
          </a:p>
        </p:txBody>
      </p:sp>
      <p:sp>
        <p:nvSpPr>
          <p:cNvPr id="4" name="Slide Number Placeholder 3"/>
          <p:cNvSpPr>
            <a:spLocks noGrp="1"/>
          </p:cNvSpPr>
          <p:nvPr>
            <p:ph type="sldNum" sz="quarter" idx="10"/>
          </p:nvPr>
        </p:nvSpPr>
        <p:spPr/>
        <p:txBody>
          <a:bodyPr/>
          <a:lstStyle/>
          <a:p>
            <a:fld id="{58924D83-9956-458C-BFBA-FBC8BEE2C0A7}" type="slidenum">
              <a:rPr lang="en-IN" smtClean="0"/>
              <a:pPr/>
              <a:t>14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441DACC-832C-4DF6-9635-DE5D06C1EC88}" type="datetimeFigureOut">
              <a:rPr lang="en-US" smtClean="0"/>
              <a:pPr/>
              <a:t>06/09/22</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7616E1E9-3580-4352-AE3C-EFCBD80292E5}"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441DACC-832C-4DF6-9635-DE5D06C1EC88}" type="datetimeFigureOut">
              <a:rPr lang="en-US" smtClean="0"/>
              <a:pPr/>
              <a:t>06/09/22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16E1E9-3580-4352-AE3C-EFCBD80292E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441DACC-832C-4DF6-9635-DE5D06C1EC88}" type="datetimeFigureOut">
              <a:rPr lang="en-US" smtClean="0"/>
              <a:pPr/>
              <a:t>06/09/22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16E1E9-3580-4352-AE3C-EFCBD80292E5}"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441DACC-832C-4DF6-9635-DE5D06C1EC88}" type="datetimeFigureOut">
              <a:rPr lang="en-US" smtClean="0"/>
              <a:pPr/>
              <a:t>06/09/22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16E1E9-3580-4352-AE3C-EFCBD80292E5}"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441DACC-832C-4DF6-9635-DE5D06C1EC88}" type="datetimeFigureOut">
              <a:rPr lang="en-US" smtClean="0"/>
              <a:pPr/>
              <a:t>06/09/22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16E1E9-3580-4352-AE3C-EFCBD80292E5}" type="slidenum">
              <a:rPr lang="en-IN" smtClean="0"/>
              <a:pPr/>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41DACC-832C-4DF6-9635-DE5D06C1EC88}" type="datetimeFigureOut">
              <a:rPr lang="en-US" smtClean="0"/>
              <a:pPr/>
              <a:t>06/09/22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16E1E9-3580-4352-AE3C-EFCBD80292E5}" type="slidenum">
              <a:rPr lang="en-IN" smtClean="0"/>
              <a:pPr/>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441DACC-832C-4DF6-9635-DE5D06C1EC88}" type="datetimeFigureOut">
              <a:rPr lang="en-US" smtClean="0"/>
              <a:pPr/>
              <a:t>06/09/22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16E1E9-3580-4352-AE3C-EFCBD80292E5}" type="slidenum">
              <a:rPr lang="en-IN" smtClean="0"/>
              <a:pPr/>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441DACC-832C-4DF6-9635-DE5D06C1EC88}" type="datetimeFigureOut">
              <a:rPr lang="en-US" smtClean="0"/>
              <a:pPr/>
              <a:t>06/09/22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16E1E9-3580-4352-AE3C-EFCBD80292E5}" type="slidenum">
              <a:rPr lang="en-IN" smtClean="0"/>
              <a:pPr/>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441DACC-832C-4DF6-9635-DE5D06C1EC88}" type="datetimeFigureOut">
              <a:rPr lang="en-US" smtClean="0"/>
              <a:pPr/>
              <a:t>06/09/22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16E1E9-3580-4352-AE3C-EFCBD80292E5}" type="slidenum">
              <a:rPr lang="en-IN" smtClean="0"/>
              <a:pPr/>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41DACC-832C-4DF6-9635-DE5D06C1EC88}" type="datetimeFigureOut">
              <a:rPr lang="en-US" smtClean="0"/>
              <a:pPr/>
              <a:t>06/09/22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16E1E9-3580-4352-AE3C-EFCBD80292E5}" type="slidenum">
              <a:rPr lang="en-IN" smtClean="0"/>
              <a:pPr/>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41DACC-832C-4DF6-9635-DE5D06C1EC88}" type="datetimeFigureOut">
              <a:rPr lang="en-US" smtClean="0"/>
              <a:pPr/>
              <a:t>06/09/22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16E1E9-3580-4352-AE3C-EFCBD80292E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441DACC-832C-4DF6-9635-DE5D06C1EC88}" type="datetimeFigureOut">
              <a:rPr lang="en-US" smtClean="0"/>
              <a:pPr/>
              <a:t>06/09/22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16E1E9-3580-4352-AE3C-EFCBD80292E5}" type="slidenum">
              <a:rPr lang="en-IN" smtClean="0"/>
              <a:pPr/>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41DACC-832C-4DF6-9635-DE5D06C1EC88}" type="datetimeFigureOut">
              <a:rPr lang="en-US" smtClean="0"/>
              <a:pPr/>
              <a:t>06/09/22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16E1E9-3580-4352-AE3C-EFCBD80292E5}" type="slidenum">
              <a:rPr lang="en-IN" smtClean="0"/>
              <a:pPr/>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441DACC-832C-4DF6-9635-DE5D06C1EC88}" type="datetimeFigureOut">
              <a:rPr lang="en-US" smtClean="0"/>
              <a:pPr/>
              <a:t>06/09/22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16E1E9-3580-4352-AE3C-EFCBD80292E5}" type="slidenum">
              <a:rPr lang="en-IN" smtClean="0"/>
              <a:pPr/>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441DACC-832C-4DF6-9635-DE5D06C1EC88}" type="datetimeFigureOut">
              <a:rPr lang="en-US" smtClean="0"/>
              <a:pPr/>
              <a:t>06/09/22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16E1E9-3580-4352-AE3C-EFCBD80292E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441DACC-832C-4DF6-9635-DE5D06C1EC88}" type="datetimeFigureOut">
              <a:rPr lang="en-US" smtClean="0"/>
              <a:pPr/>
              <a:t>06/09/22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16E1E9-3580-4352-AE3C-EFCBD80292E5}"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441DACC-832C-4DF6-9635-DE5D06C1EC88}" type="datetimeFigureOut">
              <a:rPr lang="en-US" smtClean="0"/>
              <a:pPr/>
              <a:t>06/09/22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16E1E9-3580-4352-AE3C-EFCBD80292E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441DACC-832C-4DF6-9635-DE5D06C1EC88}" type="datetimeFigureOut">
              <a:rPr lang="en-US" smtClean="0"/>
              <a:pPr/>
              <a:t>06/09/22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16E1E9-3580-4352-AE3C-EFCBD80292E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441DACC-832C-4DF6-9635-DE5D06C1EC88}" type="datetimeFigureOut">
              <a:rPr lang="en-US" smtClean="0"/>
              <a:pPr/>
              <a:t>06/09/22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16E1E9-3580-4352-AE3C-EFCBD80292E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41DACC-832C-4DF6-9635-DE5D06C1EC88}" type="datetimeFigureOut">
              <a:rPr lang="en-US" smtClean="0"/>
              <a:pPr/>
              <a:t>06/09/22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16E1E9-3580-4352-AE3C-EFCBD80292E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441DACC-832C-4DF6-9635-DE5D06C1EC88}" type="datetimeFigureOut">
              <a:rPr lang="en-US" smtClean="0"/>
              <a:pPr/>
              <a:t>06/09/22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16E1E9-3580-4352-AE3C-EFCBD80292E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441DACC-832C-4DF6-9635-DE5D06C1EC88}" type="datetimeFigureOut">
              <a:rPr lang="en-US" smtClean="0"/>
              <a:pPr/>
              <a:t>06/09/22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7616E1E9-3580-4352-AE3C-EFCBD80292E5}"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441DACC-832C-4DF6-9635-DE5D06C1EC88}" type="datetimeFigureOut">
              <a:rPr lang="en-US" smtClean="0"/>
              <a:pPr/>
              <a:t>06/09/22</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616E1E9-3580-4352-AE3C-EFCBD80292E5}"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41DACC-832C-4DF6-9635-DE5D06C1EC88}" type="datetimeFigureOut">
              <a:rPr lang="en-US" smtClean="0"/>
              <a:pPr/>
              <a:t>06/09/22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16E1E9-3580-4352-AE3C-EFCBD80292E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gif"/><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3" Type="http://schemas.openxmlformats.org/officeDocument/2006/relationships/hyperlink" Target="https://sfamjournals.onlinelibrary.wiley.com/doi/full/10.1111/j.1472-765X.2008.02426.x" TargetMode="External"/><Relationship Id="rId4" Type="http://schemas.openxmlformats.org/officeDocument/2006/relationships/hyperlink" Target="https://www.jstage.jst.go.jp/article/ggs/77/1/77_1_1/_article" TargetMode="External"/><Relationship Id="rId5" Type="http://schemas.openxmlformats.org/officeDocument/2006/relationships/hyperlink" Target="https://journals.plos.org/plosone/article?id=10.1371/journal.pone.0029875" TargetMode="External"/><Relationship Id="rId6" Type="http://schemas.openxmlformats.org/officeDocument/2006/relationships/hyperlink" Target="https://www.ncbi.nlm.nih.gov/pmc/articles/PMC5330492/" TargetMode="External"/><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5.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Cloning Vectors in Bacteria</a:t>
            </a:r>
            <a:br>
              <a:rPr lang="en-US" dirty="0" smtClean="0"/>
            </a:br>
            <a:r>
              <a:rPr lang="en-US" dirty="0" smtClean="0">
                <a:solidFill>
                  <a:srgbClr val="0070C0"/>
                </a:solidFill>
              </a:rPr>
              <a:t>Plasmids</a:t>
            </a:r>
            <a:r>
              <a:rPr lang="en-US" dirty="0" smtClean="0"/>
              <a:t> and </a:t>
            </a:r>
            <a:r>
              <a:rPr lang="en-US" dirty="0" smtClean="0">
                <a:solidFill>
                  <a:srgbClr val="FF0000"/>
                </a:solidFill>
              </a:rPr>
              <a:t>Phages</a:t>
            </a:r>
            <a:endParaRPr lang="en-IN" dirty="0">
              <a:solidFill>
                <a:srgbClr val="FF0000"/>
              </a:solidFill>
            </a:endParaRPr>
          </a:p>
        </p:txBody>
      </p:sp>
      <p:sp>
        <p:nvSpPr>
          <p:cNvPr id="3" name="Subtitle 2"/>
          <p:cNvSpPr>
            <a:spLocks noGrp="1"/>
          </p:cNvSpPr>
          <p:nvPr>
            <p:ph type="subTitle" idx="1"/>
          </p:nvPr>
        </p:nvSpPr>
        <p:spPr/>
        <p:txBody>
          <a:bodyPr/>
          <a:lstStyle/>
          <a:p>
            <a:r>
              <a:rPr lang="en-US" dirty="0" smtClean="0"/>
              <a:t>Bacterial Strains and Plasmid Vectors</a:t>
            </a:r>
            <a:endParaRPr lang="en-IN"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l="26354" t="34185" r="29722" b="7280"/>
          <a:stretch>
            <a:fillRect/>
          </a:stretch>
        </p:blipFill>
        <p:spPr bwMode="auto">
          <a:xfrm>
            <a:off x="571472" y="1714488"/>
            <a:ext cx="8001056" cy="4935506"/>
          </a:xfrm>
          <a:prstGeom prst="rect">
            <a:avLst/>
          </a:prstGeom>
          <a:noFill/>
          <a:ln w="9525">
            <a:noFill/>
            <a:miter lim="800000"/>
            <a:headEnd/>
            <a:tailEnd/>
          </a:ln>
          <a:effectLst/>
        </p:spPr>
      </p:pic>
      <p:sp>
        <p:nvSpPr>
          <p:cNvPr id="3" name="Rectangle 2"/>
          <p:cNvSpPr/>
          <p:nvPr/>
        </p:nvSpPr>
        <p:spPr>
          <a:xfrm>
            <a:off x="571472" y="574585"/>
            <a:ext cx="8215370" cy="1354217"/>
          </a:xfrm>
          <a:prstGeom prst="rect">
            <a:avLst/>
          </a:prstGeom>
        </p:spPr>
        <p:txBody>
          <a:bodyPr wrap="square">
            <a:spAutoFit/>
          </a:bodyPr>
          <a:lstStyle/>
          <a:p>
            <a:pPr>
              <a:spcBef>
                <a:spcPct val="0"/>
              </a:spcBef>
            </a:pPr>
            <a:r>
              <a:rPr lang="es-ES_tradnl" altLang="it-IT" sz="2800" dirty="0" smtClean="0">
                <a:latin typeface="Lucida Grande"/>
              </a:rPr>
              <a:t>3. </a:t>
            </a:r>
            <a:r>
              <a:rPr lang="es-ES_tradnl" altLang="it-IT" sz="2800" dirty="0" err="1" smtClean="0">
                <a:latin typeface="Lucida Grande"/>
              </a:rPr>
              <a:t>Size</a:t>
            </a:r>
            <a:r>
              <a:rPr lang="es-ES_tradnl" altLang="it-IT" sz="2800" dirty="0" smtClean="0">
                <a:latin typeface="Lucida Grande"/>
              </a:rPr>
              <a:t> and </a:t>
            </a:r>
            <a:r>
              <a:rPr lang="es-ES_tradnl" altLang="it-IT" sz="2800" dirty="0" err="1" smtClean="0">
                <a:latin typeface="Lucida Grande"/>
              </a:rPr>
              <a:t>Copy</a:t>
            </a:r>
            <a:r>
              <a:rPr lang="es-ES_tradnl" altLang="it-IT" sz="2800" dirty="0" smtClean="0">
                <a:latin typeface="Lucida Grande"/>
              </a:rPr>
              <a:t> </a:t>
            </a:r>
            <a:r>
              <a:rPr lang="es-ES_tradnl" altLang="it-IT" sz="2800" dirty="0" err="1" smtClean="0">
                <a:latin typeface="Lucida Grande"/>
              </a:rPr>
              <a:t>number</a:t>
            </a:r>
            <a:endParaRPr lang="es-ES_tradnl" altLang="it-IT" sz="2800" dirty="0" smtClean="0">
              <a:latin typeface="Lucida Grande"/>
            </a:endParaRPr>
          </a:p>
          <a:p>
            <a:pPr>
              <a:spcBef>
                <a:spcPct val="0"/>
              </a:spcBef>
            </a:pPr>
            <a:r>
              <a:rPr lang="en-US" altLang="en-US" dirty="0" smtClean="0">
                <a:latin typeface="Times" charset="0"/>
              </a:rPr>
              <a:t>High copy number = 10-300 copies / cell </a:t>
            </a:r>
            <a:r>
              <a:rPr lang="en-US" altLang="en-US" dirty="0" smtClean="0">
                <a:latin typeface="Times" charset="0"/>
                <a:sym typeface="Wingdings" pitchFamily="2" charset="2"/>
              </a:rPr>
              <a:t> generally Non conjugative, relaxed</a:t>
            </a:r>
            <a:endParaRPr lang="en-US" altLang="en-US" dirty="0" smtClean="0">
              <a:latin typeface="Times" charset="0"/>
            </a:endParaRPr>
          </a:p>
          <a:p>
            <a:pPr>
              <a:spcBef>
                <a:spcPct val="0"/>
              </a:spcBef>
            </a:pPr>
            <a:r>
              <a:rPr lang="en-US" altLang="en-US" dirty="0" smtClean="0">
                <a:latin typeface="Times" charset="0"/>
              </a:rPr>
              <a:t>Low copy number =  1-4 copies  / cell </a:t>
            </a:r>
            <a:r>
              <a:rPr lang="en-US" altLang="en-US" dirty="0" smtClean="0">
                <a:latin typeface="Times" charset="0"/>
                <a:sym typeface="Wingdings" pitchFamily="2" charset="2"/>
              </a:rPr>
              <a:t> generally conjugative, HMW, stringent</a:t>
            </a:r>
            <a:endParaRPr lang="en-US" altLang="en-US" dirty="0" smtClean="0">
              <a:latin typeface="Times" charset="0"/>
            </a:endParaRPr>
          </a:p>
          <a:p>
            <a:pPr>
              <a:spcBef>
                <a:spcPct val="0"/>
              </a:spcBef>
            </a:pPr>
            <a:endParaRPr lang="es-ES_tradnl" altLang="it-IT" dirty="0">
              <a:latin typeface="Lucida Grande"/>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 number</a:t>
            </a:r>
            <a:endParaRPr lang="en-IN" dirty="0"/>
          </a:p>
        </p:txBody>
      </p:sp>
      <p:sp>
        <p:nvSpPr>
          <p:cNvPr id="3" name="Content Placeholder 2"/>
          <p:cNvSpPr>
            <a:spLocks noGrp="1"/>
          </p:cNvSpPr>
          <p:nvPr>
            <p:ph idx="1"/>
          </p:nvPr>
        </p:nvSpPr>
        <p:spPr/>
        <p:txBody>
          <a:bodyPr/>
          <a:lstStyle/>
          <a:p>
            <a:r>
              <a:rPr lang="en-US" dirty="0" smtClean="0"/>
              <a:t>Regulated by initiation of plasmid replication</a:t>
            </a:r>
          </a:p>
          <a:p>
            <a:pPr lvl="1"/>
            <a:r>
              <a:rPr lang="en-US" dirty="0" smtClean="0"/>
              <a:t>Antisense RNA</a:t>
            </a:r>
          </a:p>
          <a:p>
            <a:pPr lvl="1"/>
            <a:r>
              <a:rPr lang="en-US" dirty="0" smtClean="0"/>
              <a:t>Proteins binding to repeated sequences called </a:t>
            </a:r>
            <a:r>
              <a:rPr lang="en-US" dirty="0" err="1" smtClean="0"/>
              <a:t>iterons</a:t>
            </a:r>
            <a:endParaRPr lang="en-US" dirty="0" smtClean="0"/>
          </a:p>
          <a:p>
            <a:pPr lvl="1"/>
            <a:endParaRPr lang="en-US" dirty="0" smtClean="0"/>
          </a:p>
          <a:p>
            <a:pPr lvl="1"/>
            <a:endParaRPr lang="en-IN"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normAutofit/>
          </a:bodyPr>
          <a:lstStyle/>
          <a:p>
            <a:r>
              <a:rPr lang="en-US" sz="2800" dirty="0" smtClean="0"/>
              <a:t>Control of Copy number (Replication Initiation control)</a:t>
            </a:r>
            <a:endParaRPr lang="en-IN" sz="2800" dirty="0"/>
          </a:p>
        </p:txBody>
      </p:sp>
      <p:pic>
        <p:nvPicPr>
          <p:cNvPr id="3074" name="Picture 2"/>
          <p:cNvPicPr>
            <a:picLocks noChangeAspect="1" noChangeArrowheads="1"/>
          </p:cNvPicPr>
          <p:nvPr/>
        </p:nvPicPr>
        <p:blipFill>
          <a:blip r:embed="rId3"/>
          <a:srcRect l="39531" t="16483" r="29722" b="9340"/>
          <a:stretch>
            <a:fillRect/>
          </a:stretch>
        </p:blipFill>
        <p:spPr bwMode="auto">
          <a:xfrm>
            <a:off x="785786" y="1214422"/>
            <a:ext cx="7000924" cy="5143536"/>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normAutofit/>
          </a:bodyPr>
          <a:lstStyle/>
          <a:p>
            <a:r>
              <a:rPr lang="en-US" sz="2800" dirty="0" smtClean="0"/>
              <a:t>Control of Copy number (Replication Initiation control)</a:t>
            </a:r>
            <a:endParaRPr lang="en-IN" sz="2800" dirty="0"/>
          </a:p>
        </p:txBody>
      </p:sp>
      <p:pic>
        <p:nvPicPr>
          <p:cNvPr id="3075" name="Picture 3"/>
          <p:cNvPicPr>
            <a:picLocks noChangeAspect="1" noChangeArrowheads="1"/>
          </p:cNvPicPr>
          <p:nvPr/>
        </p:nvPicPr>
        <p:blipFill>
          <a:blip r:embed="rId3"/>
          <a:srcRect l="11566" t="33516" r="48902" b="10851"/>
          <a:stretch>
            <a:fillRect/>
          </a:stretch>
        </p:blipFill>
        <p:spPr bwMode="auto">
          <a:xfrm>
            <a:off x="0" y="1500174"/>
            <a:ext cx="3929090" cy="3857652"/>
          </a:xfrm>
          <a:prstGeom prst="rect">
            <a:avLst/>
          </a:prstGeom>
          <a:noFill/>
          <a:ln w="9525">
            <a:noFill/>
            <a:miter lim="800000"/>
            <a:headEnd/>
            <a:tailEnd/>
          </a:ln>
          <a:effectLst/>
        </p:spPr>
      </p:pic>
      <p:sp>
        <p:nvSpPr>
          <p:cNvPr id="6" name="TextBox 5"/>
          <p:cNvSpPr txBox="1"/>
          <p:nvPr/>
        </p:nvSpPr>
        <p:spPr>
          <a:xfrm>
            <a:off x="4500562" y="6488668"/>
            <a:ext cx="3305392" cy="369332"/>
          </a:xfrm>
          <a:prstGeom prst="rect">
            <a:avLst/>
          </a:prstGeom>
          <a:noFill/>
        </p:spPr>
        <p:txBody>
          <a:bodyPr wrap="none" rtlCol="0">
            <a:spAutoFit/>
          </a:bodyPr>
          <a:lstStyle/>
          <a:p>
            <a:r>
              <a:rPr lang="en-US" dirty="0" smtClean="0"/>
              <a:t>Handcuffing plasmids (</a:t>
            </a:r>
            <a:r>
              <a:rPr lang="en-US" dirty="0" err="1" smtClean="0"/>
              <a:t>RepA</a:t>
            </a:r>
            <a:r>
              <a:rPr lang="en-US" dirty="0" smtClean="0"/>
              <a:t>)</a:t>
            </a:r>
            <a:endParaRPr lang="en-IN" dirty="0"/>
          </a:p>
        </p:txBody>
      </p:sp>
      <p:pic>
        <p:nvPicPr>
          <p:cNvPr id="2050" name="Picture 2" descr="Plasmid replication control"/>
          <p:cNvPicPr>
            <a:picLocks noChangeAspect="1" noChangeArrowheads="1"/>
          </p:cNvPicPr>
          <p:nvPr/>
        </p:nvPicPr>
        <p:blipFill>
          <a:blip r:embed="rId4"/>
          <a:srcRect/>
          <a:stretch>
            <a:fillRect/>
          </a:stretch>
        </p:blipFill>
        <p:spPr bwMode="auto">
          <a:xfrm>
            <a:off x="4143372" y="1214422"/>
            <a:ext cx="4800600" cy="5214974"/>
          </a:xfrm>
          <a:prstGeom prst="rect">
            <a:avLst/>
          </a:prstGeom>
          <a:noFill/>
        </p:spPr>
      </p:pic>
      <p:sp>
        <p:nvSpPr>
          <p:cNvPr id="8" name="TextBox 7"/>
          <p:cNvSpPr txBox="1"/>
          <p:nvPr/>
        </p:nvSpPr>
        <p:spPr>
          <a:xfrm>
            <a:off x="7215206" y="3571876"/>
            <a:ext cx="1714512" cy="369332"/>
          </a:xfrm>
          <a:prstGeom prst="rect">
            <a:avLst/>
          </a:prstGeom>
          <a:noFill/>
        </p:spPr>
        <p:txBody>
          <a:bodyPr wrap="square" rtlCol="0">
            <a:spAutoFit/>
          </a:bodyPr>
          <a:lstStyle/>
          <a:p>
            <a:r>
              <a:rPr lang="en-US" dirty="0" err="1" smtClean="0"/>
              <a:t>Autoinhibition</a:t>
            </a:r>
            <a:endParaRPr lang="en-IN"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PLASMID AMPLIFICATION</a:t>
            </a:r>
            <a:endParaRPr lang="en-IN" dirty="0"/>
          </a:p>
        </p:txBody>
      </p:sp>
      <p:pic>
        <p:nvPicPr>
          <p:cNvPr id="2050" name="Picture 2"/>
          <p:cNvPicPr>
            <a:picLocks noChangeAspect="1" noChangeArrowheads="1"/>
          </p:cNvPicPr>
          <p:nvPr/>
        </p:nvPicPr>
        <p:blipFill>
          <a:blip r:embed="rId3"/>
          <a:srcRect/>
          <a:stretch>
            <a:fillRect/>
          </a:stretch>
        </p:blipFill>
        <p:spPr bwMode="auto">
          <a:xfrm>
            <a:off x="431839" y="2547938"/>
            <a:ext cx="8140689" cy="2166946"/>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ChangeArrowheads="1"/>
          </p:cNvSpPr>
          <p:nvPr/>
        </p:nvSpPr>
        <p:spPr bwMode="auto">
          <a:xfrm>
            <a:off x="2928926" y="714356"/>
            <a:ext cx="405752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it-IT" sz="3600" dirty="0">
                <a:latin typeface="Chalkboard"/>
              </a:rPr>
              <a:t>Plasmid replication</a:t>
            </a:r>
            <a:endParaRPr lang="en-US" altLang="it-IT" sz="3600" dirty="0"/>
          </a:p>
        </p:txBody>
      </p:sp>
      <p:sp>
        <p:nvSpPr>
          <p:cNvPr id="31747" name="Rectangle 4"/>
          <p:cNvSpPr>
            <a:spLocks noChangeArrowheads="1"/>
          </p:cNvSpPr>
          <p:nvPr/>
        </p:nvSpPr>
        <p:spPr bwMode="auto">
          <a:xfrm>
            <a:off x="357158" y="1428736"/>
            <a:ext cx="8143932" cy="5336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eaLnBrk="0" hangingPunct="0">
              <a:spcBef>
                <a:spcPct val="20000"/>
              </a:spcBef>
              <a:buChar char="•"/>
              <a:defRPr sz="3200">
                <a:solidFill>
                  <a:schemeClr val="tx1"/>
                </a:solidFill>
                <a:latin typeface="Times New Roman" pitchFamily="18" charset="0"/>
              </a:defRPr>
            </a:lvl1pPr>
            <a:lvl2pPr marL="914400" indent="-457200" eaLnBrk="0" hangingPunct="0">
              <a:spcBef>
                <a:spcPct val="20000"/>
              </a:spcBef>
              <a:buChar char="–"/>
              <a:defRPr sz="2800">
                <a:solidFill>
                  <a:schemeClr val="tx1"/>
                </a:solidFill>
                <a:latin typeface="Times New Roman" pitchFamily="18" charset="0"/>
              </a:defRPr>
            </a:lvl2pPr>
            <a:lvl3pPr marL="1371600" indent="-457200" eaLnBrk="0" hangingPunct="0">
              <a:spcBef>
                <a:spcPct val="20000"/>
              </a:spcBef>
              <a:buChar char="•"/>
              <a:defRPr sz="2400">
                <a:solidFill>
                  <a:schemeClr val="tx1"/>
                </a:solidFill>
                <a:latin typeface="Times New Roman" pitchFamily="18" charset="0"/>
              </a:defRPr>
            </a:lvl3pPr>
            <a:lvl4pPr marL="1828800" indent="-457200" eaLnBrk="0" hangingPunct="0">
              <a:spcBef>
                <a:spcPct val="20000"/>
              </a:spcBef>
              <a:buChar char="–"/>
              <a:defRPr sz="2000">
                <a:solidFill>
                  <a:schemeClr val="tx1"/>
                </a:solidFill>
                <a:latin typeface="Times New Roman" pitchFamily="18" charset="0"/>
              </a:defRPr>
            </a:lvl4pPr>
            <a:lvl5pPr marL="2286000" indent="-457200" eaLnBrk="0" hangingPunct="0">
              <a:spcBef>
                <a:spcPct val="20000"/>
              </a:spcBef>
              <a:buChar char="»"/>
              <a:defRPr sz="2000">
                <a:solidFill>
                  <a:schemeClr val="tx1"/>
                </a:solidFill>
                <a:latin typeface="Times New Roman" pitchFamily="18" charset="0"/>
              </a:defRPr>
            </a:lvl5pPr>
            <a:lvl6pPr marL="2743200" indent="-457200" eaLnBrk="0" fontAlgn="base" hangingPunct="0">
              <a:spcBef>
                <a:spcPct val="20000"/>
              </a:spcBef>
              <a:spcAft>
                <a:spcPct val="0"/>
              </a:spcAft>
              <a:buChar char="»"/>
              <a:defRPr sz="2000">
                <a:solidFill>
                  <a:schemeClr val="tx1"/>
                </a:solidFill>
                <a:latin typeface="Times New Roman" pitchFamily="18" charset="0"/>
              </a:defRPr>
            </a:lvl6pPr>
            <a:lvl7pPr marL="3200400" indent="-457200" eaLnBrk="0" fontAlgn="base" hangingPunct="0">
              <a:spcBef>
                <a:spcPct val="20000"/>
              </a:spcBef>
              <a:spcAft>
                <a:spcPct val="0"/>
              </a:spcAft>
              <a:buChar char="»"/>
              <a:defRPr sz="2000">
                <a:solidFill>
                  <a:schemeClr val="tx1"/>
                </a:solidFill>
                <a:latin typeface="Times New Roman" pitchFamily="18" charset="0"/>
              </a:defRPr>
            </a:lvl7pPr>
            <a:lvl8pPr marL="3657600" indent="-457200" eaLnBrk="0" fontAlgn="base" hangingPunct="0">
              <a:spcBef>
                <a:spcPct val="20000"/>
              </a:spcBef>
              <a:spcAft>
                <a:spcPct val="0"/>
              </a:spcAft>
              <a:buChar char="»"/>
              <a:defRPr sz="2000">
                <a:solidFill>
                  <a:schemeClr val="tx1"/>
                </a:solidFill>
                <a:latin typeface="Times New Roman" pitchFamily="18" charset="0"/>
              </a:defRPr>
            </a:lvl8pPr>
            <a:lvl9pPr marL="4114800" indent="-457200" eaLnBrk="0" fontAlgn="base" hangingPunct="0">
              <a:spcBef>
                <a:spcPct val="20000"/>
              </a:spcBef>
              <a:spcAft>
                <a:spcPct val="0"/>
              </a:spcAft>
              <a:buChar char="»"/>
              <a:defRPr sz="2000">
                <a:solidFill>
                  <a:schemeClr val="tx1"/>
                </a:solidFill>
                <a:latin typeface="Times New Roman" pitchFamily="18" charset="0"/>
              </a:defRPr>
            </a:lvl9pPr>
          </a:lstStyle>
          <a:p>
            <a:pPr algn="just" eaLnBrk="1" hangingPunct="1">
              <a:defRPr/>
            </a:pPr>
            <a:r>
              <a:rPr lang="en-US" altLang="en-US" sz="2400" dirty="0" smtClean="0">
                <a:latin typeface="Arial" pitchFamily="34" charset="0"/>
                <a:cs typeface="Arial" pitchFamily="34" charset="0"/>
              </a:rPr>
              <a:t>Must be a self-replicating genetic unit</a:t>
            </a:r>
          </a:p>
          <a:p>
            <a:pPr algn="just" eaLnBrk="1" hangingPunct="1">
              <a:defRPr/>
            </a:pPr>
            <a:endParaRPr lang="en-US" altLang="en-US" sz="2400" dirty="0" smtClean="0">
              <a:latin typeface="Arial" pitchFamily="34" charset="0"/>
              <a:cs typeface="Arial" pitchFamily="34" charset="0"/>
            </a:endParaRPr>
          </a:p>
          <a:p>
            <a:pPr algn="just" eaLnBrk="1" hangingPunct="1">
              <a:defRPr/>
            </a:pPr>
            <a:r>
              <a:rPr lang="en-US" altLang="en-US" sz="2400" dirty="0" smtClean="0">
                <a:latin typeface="Arial" pitchFamily="34" charset="0"/>
                <a:cs typeface="Arial" pitchFamily="34" charset="0"/>
              </a:rPr>
              <a:t>Plasmid DNA must replicate every time host cell divides or it will be lost</a:t>
            </a:r>
          </a:p>
          <a:p>
            <a:pPr algn="just" eaLnBrk="1" hangingPunct="1">
              <a:defRPr/>
            </a:pPr>
            <a:endParaRPr lang="en-US" altLang="it-IT" sz="2400" dirty="0" smtClean="0">
              <a:latin typeface="Arial" pitchFamily="34" charset="0"/>
              <a:cs typeface="Arial" pitchFamily="34" charset="0"/>
            </a:endParaRPr>
          </a:p>
          <a:p>
            <a:pPr algn="just" eaLnBrk="1" hangingPunct="1">
              <a:defRPr/>
            </a:pPr>
            <a:r>
              <a:rPr lang="en-US" altLang="it-IT" sz="2400" dirty="0" smtClean="0">
                <a:latin typeface="Arial" pitchFamily="34" charset="0"/>
                <a:cs typeface="Arial" pitchFamily="34" charset="0"/>
              </a:rPr>
              <a:t>All </a:t>
            </a:r>
            <a:r>
              <a:rPr lang="en-US" altLang="it-IT" sz="2400" dirty="0">
                <a:latin typeface="Arial" pitchFamily="34" charset="0"/>
                <a:cs typeface="Arial" pitchFamily="34" charset="0"/>
              </a:rPr>
              <a:t>self replication plasmids have a </a:t>
            </a:r>
            <a:r>
              <a:rPr lang="en-US" altLang="it-IT" sz="2400" i="1" dirty="0" err="1">
                <a:latin typeface="Arial" pitchFamily="34" charset="0"/>
                <a:cs typeface="Arial" pitchFamily="34" charset="0"/>
              </a:rPr>
              <a:t>ori</a:t>
            </a:r>
            <a:r>
              <a:rPr lang="en-US" altLang="it-IT" sz="2400" dirty="0">
                <a:latin typeface="Arial" pitchFamily="34" charset="0"/>
                <a:cs typeface="Arial" pitchFamily="34" charset="0"/>
              </a:rPr>
              <a:t>: origin of replication </a:t>
            </a:r>
            <a:r>
              <a:rPr lang="en-US" altLang="it-IT" sz="2400" dirty="0">
                <a:latin typeface="Arial" pitchFamily="34" charset="0"/>
                <a:cs typeface="Arial" pitchFamily="34" charset="0"/>
                <a:sym typeface="Wingdings" pitchFamily="2" charset="2"/>
              </a:rPr>
              <a:t> it determines host and copy </a:t>
            </a:r>
            <a:r>
              <a:rPr lang="en-US" altLang="it-IT" sz="2400" dirty="0" smtClean="0">
                <a:latin typeface="Arial" pitchFamily="34" charset="0"/>
                <a:cs typeface="Arial" pitchFamily="34" charset="0"/>
                <a:sym typeface="Wingdings" pitchFamily="2" charset="2"/>
              </a:rPr>
              <a:t>number.</a:t>
            </a:r>
            <a:endParaRPr lang="en-US" altLang="it-IT" sz="2400" dirty="0">
              <a:latin typeface="Arial" pitchFamily="34" charset="0"/>
              <a:cs typeface="Arial" pitchFamily="34" charset="0"/>
              <a:sym typeface="Wingdings" pitchFamily="2" charset="2"/>
            </a:endParaRPr>
          </a:p>
          <a:p>
            <a:pPr algn="just" eaLnBrk="1" hangingPunct="1">
              <a:defRPr/>
            </a:pPr>
            <a:endParaRPr lang="en-US" altLang="it-IT" sz="2400" dirty="0" smtClean="0">
              <a:latin typeface="Arial" pitchFamily="34" charset="0"/>
              <a:cs typeface="Arial" pitchFamily="34" charset="0"/>
            </a:endParaRPr>
          </a:p>
          <a:p>
            <a:pPr algn="just" eaLnBrk="1" hangingPunct="1">
              <a:defRPr/>
            </a:pPr>
            <a:r>
              <a:rPr lang="en-US" altLang="it-IT" sz="2400" dirty="0" smtClean="0">
                <a:latin typeface="Arial" pitchFamily="34" charset="0"/>
                <a:cs typeface="Arial" pitchFamily="34" charset="0"/>
              </a:rPr>
              <a:t>Plasmid segregation </a:t>
            </a:r>
            <a:r>
              <a:rPr lang="en-US" altLang="it-IT" sz="2400" dirty="0">
                <a:latin typeface="Arial" pitchFamily="34" charset="0"/>
                <a:cs typeface="Arial" pitchFamily="34" charset="0"/>
              </a:rPr>
              <a:t>is maintained by a </a:t>
            </a:r>
            <a:r>
              <a:rPr lang="en-US" altLang="it-IT" sz="2400" i="1" dirty="0">
                <a:latin typeface="Arial" pitchFamily="34" charset="0"/>
                <a:cs typeface="Arial" pitchFamily="34" charset="0"/>
              </a:rPr>
              <a:t>par</a:t>
            </a:r>
            <a:r>
              <a:rPr lang="en-US" altLang="it-IT" sz="2400" dirty="0">
                <a:latin typeface="Arial" pitchFamily="34" charset="0"/>
                <a:cs typeface="Arial" pitchFamily="34" charset="0"/>
              </a:rPr>
              <a:t> locus-a partition locus that ensures each daughter cells gets </a:t>
            </a:r>
            <a:r>
              <a:rPr lang="en-US" altLang="it-IT" sz="2400" dirty="0" smtClean="0">
                <a:latin typeface="Arial" pitchFamily="34" charset="0"/>
                <a:cs typeface="Arial" pitchFamily="34" charset="0"/>
              </a:rPr>
              <a:t>one </a:t>
            </a:r>
            <a:r>
              <a:rPr lang="en-US" altLang="it-IT" sz="2400" dirty="0">
                <a:latin typeface="Arial" pitchFamily="34" charset="0"/>
                <a:cs typeface="Arial" pitchFamily="34" charset="0"/>
              </a:rPr>
              <a:t>plasmid.  Not all plasmids have such sequences. Essential for low copy number plasmids.  </a:t>
            </a:r>
            <a:endParaRPr lang="en-US" altLang="it-IT" sz="2400" dirty="0" smtClean="0">
              <a:latin typeface="Arial" pitchFamily="34" charset="0"/>
              <a:cs typeface="Arial" pitchFamily="34" charset="0"/>
            </a:endParaRPr>
          </a:p>
          <a:p>
            <a:pPr algn="just" eaLnBrk="1" hangingPunct="1">
              <a:spcBef>
                <a:spcPct val="0"/>
              </a:spcBef>
              <a:buFont typeface="Times" charset="0"/>
              <a:buAutoNum type="arabicPeriod"/>
            </a:pPr>
            <a:endParaRPr lang="en-US" altLang="it-IT" sz="2400" dirty="0">
              <a:latin typeface="Arial" pitchFamily="34" charset="0"/>
              <a:cs typeface="Arial"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1443841"/>
            <a:ext cx="7848872" cy="4524316"/>
          </a:xfrm>
          <a:prstGeom prst="rect">
            <a:avLst/>
          </a:prstGeom>
        </p:spPr>
        <p:txBody>
          <a:bodyPr wrap="square">
            <a:spAutoFit/>
          </a:bodyPr>
          <a:lstStyle/>
          <a:p>
            <a:r>
              <a:rPr lang="en-US" b="1" dirty="0" smtClean="0"/>
              <a:t>Stringent</a:t>
            </a:r>
          </a:p>
          <a:p>
            <a:endParaRPr lang="en-US" dirty="0"/>
          </a:p>
          <a:p>
            <a:r>
              <a:rPr lang="en-US" dirty="0" smtClean="0"/>
              <a:t>Plasmids </a:t>
            </a:r>
            <a:r>
              <a:rPr lang="en-US" dirty="0"/>
              <a:t>are said to be under stringent control of replication when they are dependent on the presence of initiation proteins synthesized by the host cell in order to start their own replication. In general, these types of plasmids tend to be low copy number. </a:t>
            </a:r>
            <a:endParaRPr lang="en-US" dirty="0" smtClean="0"/>
          </a:p>
          <a:p>
            <a:endParaRPr lang="en-US" dirty="0"/>
          </a:p>
          <a:p>
            <a:endParaRPr lang="en-US" dirty="0" smtClean="0"/>
          </a:p>
          <a:p>
            <a:endParaRPr lang="en-US" dirty="0"/>
          </a:p>
          <a:p>
            <a:r>
              <a:rPr lang="en-US" b="1" dirty="0" smtClean="0"/>
              <a:t>Relaxed</a:t>
            </a:r>
          </a:p>
          <a:p>
            <a:endParaRPr lang="en-US" dirty="0"/>
          </a:p>
          <a:p>
            <a:r>
              <a:rPr lang="en-US" dirty="0" smtClean="0"/>
              <a:t>Conversely</a:t>
            </a:r>
            <a:r>
              <a:rPr lang="en-US" dirty="0"/>
              <a:t>, plasmids that can initiate DNA replication independently of the host's initiation proteins are said to be under relaxed control, as they only require the host's replication machinery for elongation and termination. These types of plasmids tend to be high copy number.</a:t>
            </a:r>
          </a:p>
          <a:p>
            <a:endParaRPr lang="en-US" dirty="0"/>
          </a:p>
        </p:txBody>
      </p:sp>
    </p:spTree>
    <p:extLst>
      <p:ext uri="{BB962C8B-B14F-4D97-AF65-F5344CB8AC3E}">
        <p14:creationId xmlns:p14="http://schemas.microsoft.com/office/powerpoint/2010/main" val="252477875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ttangolo 4"/>
          <p:cNvSpPr>
            <a:spLocks noChangeArrowheads="1"/>
          </p:cNvSpPr>
          <p:nvPr/>
        </p:nvSpPr>
        <p:spPr bwMode="auto">
          <a:xfrm>
            <a:off x="2214546" y="357166"/>
            <a:ext cx="44291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_tradnl" altLang="it-IT" sz="2400" b="1" dirty="0" smtClean="0">
                <a:latin typeface="Lucida Grande"/>
              </a:rPr>
              <a:t>INCOMPATIBILITY GROUPS:</a:t>
            </a:r>
          </a:p>
        </p:txBody>
      </p:sp>
      <p:sp>
        <p:nvSpPr>
          <p:cNvPr id="5" name="Rectangle 4"/>
          <p:cNvSpPr/>
          <p:nvPr/>
        </p:nvSpPr>
        <p:spPr>
          <a:xfrm>
            <a:off x="500034" y="1000108"/>
            <a:ext cx="8286808" cy="6124753"/>
          </a:xfrm>
          <a:prstGeom prst="rect">
            <a:avLst/>
          </a:prstGeom>
        </p:spPr>
        <p:txBody>
          <a:bodyPr wrap="square">
            <a:spAutoFit/>
          </a:bodyPr>
          <a:lstStyle/>
          <a:p>
            <a:pPr algn="just"/>
            <a:r>
              <a:rPr lang="en-IN" sz="2000" b="1" dirty="0" smtClean="0"/>
              <a:t>Plasmid incompatibility</a:t>
            </a:r>
            <a:r>
              <a:rPr lang="en-IN" sz="2000" dirty="0" smtClean="0"/>
              <a:t> refers to the inability of two </a:t>
            </a:r>
            <a:r>
              <a:rPr lang="en-IN" sz="2000" b="1" dirty="0" smtClean="0"/>
              <a:t>plasmids</a:t>
            </a:r>
            <a:r>
              <a:rPr lang="en-IN" sz="2000" dirty="0" smtClean="0"/>
              <a:t> to coexist stably over a number of generations in the same bacterial cell line. Generally, closely related </a:t>
            </a:r>
            <a:r>
              <a:rPr lang="en-IN" sz="2000" b="1" dirty="0" smtClean="0"/>
              <a:t>plasmids</a:t>
            </a:r>
            <a:r>
              <a:rPr lang="en-IN" sz="2000" dirty="0" smtClean="0"/>
              <a:t> tend to be </a:t>
            </a:r>
            <a:r>
              <a:rPr lang="en-IN" sz="2000" b="1" dirty="0" smtClean="0"/>
              <a:t>incompatible</a:t>
            </a:r>
            <a:r>
              <a:rPr lang="en-IN" sz="2000" dirty="0" smtClean="0"/>
              <a:t>, while distantly related </a:t>
            </a:r>
            <a:r>
              <a:rPr lang="en-IN" sz="2000" b="1" dirty="0" smtClean="0"/>
              <a:t>plasmids</a:t>
            </a:r>
            <a:r>
              <a:rPr lang="en-IN" sz="2000" dirty="0" smtClean="0"/>
              <a:t> tend to be compatible.</a:t>
            </a:r>
            <a:endParaRPr lang="es-ES_tradnl" altLang="it-IT" sz="2000" dirty="0" smtClean="0">
              <a:latin typeface="Lucida Grande"/>
            </a:endParaRPr>
          </a:p>
          <a:p>
            <a:pPr algn="just"/>
            <a:endParaRPr lang="en-IN" sz="2000" b="1" dirty="0" smtClean="0"/>
          </a:p>
          <a:p>
            <a:pPr algn="just"/>
            <a:r>
              <a:rPr lang="en-IN" sz="2000" b="1" dirty="0" smtClean="0"/>
              <a:t>How do you know if your plasmids are incompatible? </a:t>
            </a:r>
          </a:p>
          <a:p>
            <a:pPr algn="just"/>
            <a:endParaRPr lang="en-IN" sz="2000" dirty="0" smtClean="0"/>
          </a:p>
          <a:p>
            <a:pPr algn="just"/>
            <a:r>
              <a:rPr lang="en-IN" sz="2000" dirty="0" smtClean="0"/>
              <a:t>Scientists have developed a system of bacterial incompatibility groups based on similarity of replication and partitioning systems where the plasmids belonging to the same group are incompatible. </a:t>
            </a:r>
          </a:p>
          <a:p>
            <a:pPr algn="just"/>
            <a:endParaRPr lang="en-US" sz="2000" dirty="0" smtClean="0"/>
          </a:p>
          <a:p>
            <a:pPr algn="just"/>
            <a:r>
              <a:rPr lang="en-IN" sz="2000" b="1" dirty="0" smtClean="0"/>
              <a:t>Using plasmid incompatibility for therapeutic advantage</a:t>
            </a:r>
            <a:r>
              <a:rPr lang="en-IN" sz="2000" b="1" dirty="0" smtClean="0"/>
              <a:t>-</a:t>
            </a:r>
          </a:p>
          <a:p>
            <a:pPr algn="just"/>
            <a:r>
              <a:rPr lang="en-IN" sz="1200" dirty="0"/>
              <a:t>Although it may seem like plasmid incompatibility may be standing in your way to bacterial cloning glory, scientists have applied these concepts to deal with the more sinister plasmids of the microbiological world. (Want to know more about these plasmid types? </a:t>
            </a:r>
            <a:r>
              <a:rPr lang="en-IN" sz="1200" dirty="0" smtClean="0"/>
              <a:t>Scientists </a:t>
            </a:r>
            <a:r>
              <a:rPr lang="en-IN" sz="1200" dirty="0"/>
              <a:t>have designed small, high copy incompatible plasmids that lead to asymmetrical plasmid loss of the usually large, low copy virulence plasmids. This strategy has been successful in displacing, or “curing” the virulence plasmids from the bacterial pathogens </a:t>
            </a:r>
            <a:r>
              <a:rPr lang="en-IN" sz="1200" i="1" dirty="0">
                <a:hlinkClick r:id="rId3"/>
              </a:rPr>
              <a:t>Yersinia pestis</a:t>
            </a:r>
            <a:r>
              <a:rPr lang="en-IN" sz="1200" dirty="0"/>
              <a:t>, </a:t>
            </a:r>
            <a:r>
              <a:rPr lang="en-IN" sz="1200" i="1" dirty="0">
                <a:hlinkClick r:id="rId4"/>
              </a:rPr>
              <a:t>Agrobacterium tumefaciens</a:t>
            </a:r>
            <a:r>
              <a:rPr lang="en-IN" sz="1200" dirty="0"/>
              <a:t>, and </a:t>
            </a:r>
            <a:r>
              <a:rPr lang="en-IN" sz="1200" i="1" dirty="0">
                <a:hlinkClick r:id="rId5"/>
              </a:rPr>
              <a:t>Bacillus anthracis</a:t>
            </a:r>
            <a:r>
              <a:rPr lang="en-IN" sz="1200" dirty="0"/>
              <a:t> (Lui et al., 2012, Ni et al., 2008, Uraji et al., 2002). Scientists are beginning to use plasmid incompatibility to combat antimicrobial resistance. Using novel plasmids based partly on plasmid incompatibility with antibiotic-resistance plasmids, scientists have </a:t>
            </a:r>
            <a:r>
              <a:rPr lang="en-IN" sz="1200" dirty="0">
                <a:hlinkClick r:id="rId6"/>
              </a:rPr>
              <a:t>expelled antibiotic resistant plasmids</a:t>
            </a:r>
            <a:r>
              <a:rPr lang="en-IN" sz="1200" dirty="0"/>
              <a:t> from</a:t>
            </a:r>
            <a:r>
              <a:rPr lang="en-IN" sz="1200" i="1" dirty="0"/>
              <a:t> Enterobacteriaceae</a:t>
            </a:r>
            <a:r>
              <a:rPr lang="en-IN" sz="1200" dirty="0"/>
              <a:t> family members within the mouse gut (Kamruzzaman et al., 2017).</a:t>
            </a:r>
          </a:p>
          <a:p>
            <a:pPr algn="just"/>
            <a:endParaRPr lang="en-IN" sz="1200" b="1" dirty="0" smtClean="0"/>
          </a:p>
          <a:p>
            <a:pPr algn="just"/>
            <a:endParaRPr lang="en-IN" sz="20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3"/>
          <a:srcRect l="7137" t="27816" r="50585" b="21593"/>
          <a:stretch>
            <a:fillRect/>
          </a:stretch>
        </p:blipFill>
        <p:spPr bwMode="auto">
          <a:xfrm>
            <a:off x="357158" y="785794"/>
            <a:ext cx="8215370" cy="535785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24744"/>
            <a:ext cx="8001056" cy="5016758"/>
          </a:xfrm>
          <a:prstGeom prst="rect">
            <a:avLst/>
          </a:prstGeom>
          <a:noFill/>
        </p:spPr>
        <p:txBody>
          <a:bodyPr wrap="square" rtlCol="0">
            <a:spAutoFit/>
          </a:bodyPr>
          <a:lstStyle/>
          <a:p>
            <a:pPr>
              <a:lnSpc>
                <a:spcPct val="200000"/>
              </a:lnSpc>
              <a:buFont typeface="Wingdings" pitchFamily="2" charset="2"/>
              <a:buChar char="Ø"/>
            </a:pPr>
            <a:r>
              <a:rPr lang="en-US" sz="3200" dirty="0" smtClean="0"/>
              <a:t>Conjugative/non-conjugative</a:t>
            </a:r>
          </a:p>
          <a:p>
            <a:pPr>
              <a:lnSpc>
                <a:spcPct val="200000"/>
              </a:lnSpc>
              <a:buFont typeface="Wingdings" pitchFamily="2" charset="2"/>
              <a:buChar char="Ø"/>
            </a:pPr>
            <a:r>
              <a:rPr lang="en-US" sz="3200" dirty="0" smtClean="0"/>
              <a:t>Plasmid Size</a:t>
            </a:r>
          </a:p>
          <a:p>
            <a:pPr>
              <a:lnSpc>
                <a:spcPct val="200000"/>
              </a:lnSpc>
              <a:buFont typeface="Wingdings" pitchFamily="2" charset="2"/>
              <a:buChar char="Ø"/>
            </a:pPr>
            <a:r>
              <a:rPr lang="en-US" sz="3200" dirty="0" smtClean="0"/>
              <a:t>Plasmid Copy Number</a:t>
            </a:r>
          </a:p>
          <a:p>
            <a:pPr>
              <a:lnSpc>
                <a:spcPct val="200000"/>
              </a:lnSpc>
              <a:buFont typeface="Wingdings" pitchFamily="2" charset="2"/>
              <a:buChar char="Ø"/>
            </a:pPr>
            <a:r>
              <a:rPr lang="en-US" sz="3200" dirty="0" smtClean="0"/>
              <a:t>Plasmid Host Range</a:t>
            </a:r>
          </a:p>
          <a:p>
            <a:pPr>
              <a:lnSpc>
                <a:spcPct val="200000"/>
              </a:lnSpc>
              <a:buFont typeface="Wingdings" pitchFamily="2" charset="2"/>
              <a:buChar char="Ø"/>
            </a:pPr>
            <a:r>
              <a:rPr lang="en-US" sz="3200" dirty="0" smtClean="0"/>
              <a:t>Plasmid Compatibility</a:t>
            </a:r>
            <a:endParaRPr lang="en-IN" sz="3200"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normAutofit fontScale="90000"/>
          </a:bodyPr>
          <a:lstStyle/>
          <a:p>
            <a:r>
              <a:rPr lang="en-US" dirty="0" smtClean="0"/>
              <a:t>Bacteria as hosts</a:t>
            </a:r>
            <a:br>
              <a:rPr lang="en-US" dirty="0" smtClean="0"/>
            </a:br>
            <a:r>
              <a:rPr lang="en-US" sz="2700" b="1" dirty="0" err="1" smtClean="0"/>
              <a:t>eg</a:t>
            </a:r>
            <a:r>
              <a:rPr lang="en-US" sz="2700" b="1" dirty="0" smtClean="0"/>
              <a:t>.- </a:t>
            </a:r>
            <a:r>
              <a:rPr lang="en-US" sz="2700" b="1" i="1" dirty="0" err="1" smtClean="0"/>
              <a:t>Eschericia</a:t>
            </a:r>
            <a:r>
              <a:rPr lang="en-US" sz="2700" b="1" i="1" dirty="0" smtClean="0"/>
              <a:t> coli, Bacillus </a:t>
            </a:r>
            <a:r>
              <a:rPr lang="en-US" sz="2700" b="1" i="1" dirty="0" err="1" smtClean="0"/>
              <a:t>subtilis</a:t>
            </a:r>
            <a:endParaRPr lang="en-IN" sz="2700" b="1" i="1" dirty="0"/>
          </a:p>
        </p:txBody>
      </p:sp>
      <p:sp>
        <p:nvSpPr>
          <p:cNvPr id="3" name="Content Placeholder 2"/>
          <p:cNvSpPr>
            <a:spLocks noGrp="1"/>
          </p:cNvSpPr>
          <p:nvPr>
            <p:ph idx="1"/>
          </p:nvPr>
        </p:nvSpPr>
        <p:spPr>
          <a:xfrm>
            <a:off x="500034" y="1214422"/>
            <a:ext cx="8229600" cy="5257800"/>
          </a:xfrm>
        </p:spPr>
        <p:txBody>
          <a:bodyPr>
            <a:noAutofit/>
          </a:bodyPr>
          <a:lstStyle/>
          <a:p>
            <a:pPr marL="533400" indent="-533400">
              <a:buFontTx/>
              <a:buAutoNum type="arabicPeriod"/>
            </a:pPr>
            <a:r>
              <a:rPr lang="en-US" altLang="it-IT" sz="2400" dirty="0" smtClean="0"/>
              <a:t>They are easily grown</a:t>
            </a:r>
          </a:p>
          <a:p>
            <a:pPr marL="533400" indent="-533400">
              <a:buFontTx/>
              <a:buAutoNum type="arabicPeriod"/>
            </a:pPr>
            <a:r>
              <a:rPr lang="en-US" altLang="it-IT" sz="2400" dirty="0" smtClean="0"/>
              <a:t>They are cheap to grow</a:t>
            </a:r>
          </a:p>
          <a:p>
            <a:pPr marL="533400" indent="-533400">
              <a:buFontTx/>
              <a:buAutoNum type="arabicPeriod"/>
            </a:pPr>
            <a:r>
              <a:rPr lang="en-US" altLang="it-IT" sz="2400" dirty="0" smtClean="0"/>
              <a:t>They grow fast</a:t>
            </a:r>
          </a:p>
          <a:p>
            <a:pPr marL="533400" indent="-533400">
              <a:buFontTx/>
              <a:buAutoNum type="arabicPeriod"/>
            </a:pPr>
            <a:r>
              <a:rPr lang="en-US" altLang="it-IT" sz="2400" dirty="0" smtClean="0"/>
              <a:t>They are easily manipulated in the laboratory</a:t>
            </a:r>
          </a:p>
          <a:p>
            <a:pPr marL="914400" lvl="1" indent="-457200">
              <a:buFont typeface="+mj-lt"/>
              <a:buAutoNum type="alphaLcParenR"/>
            </a:pPr>
            <a:r>
              <a:rPr lang="en-US" altLang="it-IT" sz="2400" dirty="0" smtClean="0"/>
              <a:t>DNA can be inserted - transformation</a:t>
            </a:r>
          </a:p>
          <a:p>
            <a:pPr marL="914400" lvl="1" indent="-457200">
              <a:buFont typeface="+mj-lt"/>
              <a:buAutoNum type="alphaLcParenR"/>
            </a:pPr>
            <a:r>
              <a:rPr lang="en-US" altLang="it-IT" sz="2400" dirty="0" smtClean="0"/>
              <a:t>DNA can be easily isolated</a:t>
            </a:r>
          </a:p>
          <a:p>
            <a:pPr marL="533400" indent="-533400">
              <a:buFontTx/>
              <a:buAutoNum type="arabicPeriod"/>
            </a:pPr>
            <a:r>
              <a:rPr lang="en-US" altLang="it-IT" sz="2400" dirty="0" smtClean="0"/>
              <a:t>Non-pathogenic</a:t>
            </a:r>
          </a:p>
          <a:p>
            <a:pPr marL="533400" indent="-533400">
              <a:buFontTx/>
              <a:buAutoNum type="arabicPeriod"/>
            </a:pPr>
            <a:r>
              <a:rPr lang="en-US" altLang="it-IT" sz="2400" dirty="0" smtClean="0"/>
              <a:t>Genetically stable</a:t>
            </a:r>
            <a:endParaRPr lang="en-US" altLang="it-IT" sz="2400" dirty="0"/>
          </a:p>
          <a:p>
            <a:pPr marL="533400" indent="-533400">
              <a:buFontTx/>
              <a:buAutoNum type="arabicPeriod"/>
            </a:pPr>
            <a:r>
              <a:rPr lang="en-US" altLang="it-IT" sz="2400" dirty="0" smtClean="0"/>
              <a:t>Bacteria contain natural plasmids and  viruses which are useful vectors for recombinant DNA</a:t>
            </a:r>
          </a:p>
          <a:p>
            <a:pPr marL="533400" indent="-533400">
              <a:buFontTx/>
              <a:buAutoNum type="arabicPeriod"/>
            </a:pPr>
            <a:r>
              <a:rPr lang="en-US" sz="2400" dirty="0" smtClean="0"/>
              <a:t>Equipped with appropriate enzymes to allow replication of the vector</a:t>
            </a:r>
          </a:p>
          <a:p>
            <a:pPr marL="533400" indent="-533400">
              <a:buFontTx/>
              <a:buAutoNum type="arabicPeriod"/>
            </a:pPr>
            <a:endParaRPr lang="en-US" altLang="it-IT" sz="2400" dirty="0" smtClean="0"/>
          </a:p>
          <a:p>
            <a:endParaRPr lang="en-IN" sz="2400"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3"/>
          <a:srcRect l="26354" t="15453" r="22584" b="7280"/>
          <a:stretch>
            <a:fillRect/>
          </a:stretch>
        </p:blipFill>
        <p:spPr bwMode="auto">
          <a:xfrm>
            <a:off x="500034" y="428604"/>
            <a:ext cx="8286808" cy="6215106"/>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785794"/>
            <a:ext cx="8429684" cy="5940088"/>
          </a:xfrm>
          <a:prstGeom prst="rect">
            <a:avLst/>
          </a:prstGeom>
        </p:spPr>
        <p:txBody>
          <a:bodyPr wrap="square">
            <a:spAutoFit/>
          </a:bodyPr>
          <a:lstStyle/>
          <a:p>
            <a:pPr algn="ctr"/>
            <a:r>
              <a:rPr lang="en-IN" sz="2800" b="1" dirty="0" smtClean="0"/>
              <a:t>Markers (Antibiotic resistance)</a:t>
            </a:r>
          </a:p>
          <a:p>
            <a:pPr algn="ctr"/>
            <a:endParaRPr lang="en-IN" sz="2800" b="1" dirty="0" smtClean="0"/>
          </a:p>
          <a:p>
            <a:r>
              <a:rPr lang="en-IN" b="1" dirty="0" err="1" smtClean="0"/>
              <a:t>Ampicillin</a:t>
            </a:r>
            <a:r>
              <a:rPr lang="en-IN" dirty="0" smtClean="0"/>
              <a:t> (beta-</a:t>
            </a:r>
            <a:r>
              <a:rPr lang="en-IN" dirty="0" err="1" smtClean="0"/>
              <a:t>lactam</a:t>
            </a:r>
            <a:r>
              <a:rPr lang="en-IN" dirty="0" smtClean="0"/>
              <a:t> class) inhibits synthesis of bacterial cell wall </a:t>
            </a:r>
          </a:p>
          <a:p>
            <a:r>
              <a:rPr lang="en-IN" dirty="0" smtClean="0"/>
              <a:t>amp resistance depends upon production of an enzyme </a:t>
            </a:r>
            <a:r>
              <a:rPr lang="en-IN" dirty="0" smtClean="0"/>
              <a:t>beta-lactamase, that </a:t>
            </a:r>
            <a:r>
              <a:rPr lang="en-IN" dirty="0" smtClean="0"/>
              <a:t>catalyzes beta-lactam ring degradation in the periplasmic space.</a:t>
            </a:r>
          </a:p>
          <a:p>
            <a:endParaRPr lang="en-IN" b="1" dirty="0" smtClean="0"/>
          </a:p>
          <a:p>
            <a:r>
              <a:rPr lang="en-IN" b="1" dirty="0" smtClean="0"/>
              <a:t>Tetracycline</a:t>
            </a:r>
            <a:r>
              <a:rPr lang="en-IN" dirty="0" smtClean="0"/>
              <a:t> binds to 30S subunit of the ribosome to prevent ribosome translocation</a:t>
            </a:r>
            <a:br>
              <a:rPr lang="en-IN" dirty="0" smtClean="0"/>
            </a:br>
            <a:r>
              <a:rPr lang="en-IN" dirty="0" smtClean="0"/>
              <a:t> </a:t>
            </a:r>
            <a:r>
              <a:rPr lang="en-IN" dirty="0" err="1" smtClean="0"/>
              <a:t>tet</a:t>
            </a:r>
            <a:r>
              <a:rPr lang="en-IN" dirty="0" smtClean="0"/>
              <a:t> resistance produces a protein that prevents tetracycline from entering the cell.</a:t>
            </a:r>
          </a:p>
          <a:p>
            <a:r>
              <a:rPr lang="en-IN" dirty="0" smtClean="0"/>
              <a:t> </a:t>
            </a:r>
          </a:p>
          <a:p>
            <a:r>
              <a:rPr lang="en-IN" b="1" dirty="0" err="1" smtClean="0"/>
              <a:t>Chloramphenicol</a:t>
            </a:r>
            <a:r>
              <a:rPr lang="en-IN" dirty="0" smtClean="0"/>
              <a:t> binds to the 50S subunit of the ribosome to prevent protein synthesis </a:t>
            </a:r>
          </a:p>
          <a:p>
            <a:r>
              <a:rPr lang="en-IN" dirty="0" smtClean="0"/>
              <a:t>cat (</a:t>
            </a:r>
            <a:r>
              <a:rPr lang="en-IN" dirty="0" err="1" smtClean="0"/>
              <a:t>chloramphenicol</a:t>
            </a:r>
            <a:r>
              <a:rPr lang="en-IN" dirty="0" smtClean="0"/>
              <a:t> resistance) produces an enzyme system component that converts </a:t>
            </a:r>
            <a:r>
              <a:rPr lang="en-IN" dirty="0" err="1" smtClean="0"/>
              <a:t>chloramphenicol</a:t>
            </a:r>
            <a:r>
              <a:rPr lang="en-IN" dirty="0" smtClean="0"/>
              <a:t> to a form that cannot bind the ribosome.</a:t>
            </a:r>
          </a:p>
          <a:p>
            <a:endParaRPr lang="en-IN" b="1" dirty="0" smtClean="0"/>
          </a:p>
          <a:p>
            <a:r>
              <a:rPr lang="en-IN" b="1" dirty="0" err="1" smtClean="0"/>
              <a:t>Kanamycin</a:t>
            </a:r>
            <a:r>
              <a:rPr lang="en-IN" dirty="0" smtClean="0"/>
              <a:t> (and the closely related neomycin) are </a:t>
            </a:r>
            <a:r>
              <a:rPr lang="en-IN" dirty="0" err="1" smtClean="0"/>
              <a:t>aminoglycosides</a:t>
            </a:r>
            <a:r>
              <a:rPr lang="en-IN" dirty="0" smtClean="0"/>
              <a:t> that bind sub-components of the ribosome and prevent protein synthesis.</a:t>
            </a:r>
            <a:br>
              <a:rPr lang="en-IN" dirty="0" smtClean="0"/>
            </a:br>
            <a:r>
              <a:rPr lang="en-IN" dirty="0" err="1" smtClean="0"/>
              <a:t>kan</a:t>
            </a:r>
            <a:r>
              <a:rPr lang="en-IN" dirty="0" smtClean="0"/>
              <a:t> (and neo) resistance depend upon the synthesis of an </a:t>
            </a:r>
            <a:r>
              <a:rPr lang="en-IN" dirty="0" err="1" smtClean="0"/>
              <a:t>aminoglycoside</a:t>
            </a:r>
            <a:r>
              <a:rPr lang="en-IN" dirty="0" smtClean="0"/>
              <a:t> </a:t>
            </a:r>
            <a:r>
              <a:rPr lang="en-IN" dirty="0" err="1" smtClean="0"/>
              <a:t>phosphotransferase</a:t>
            </a:r>
            <a:r>
              <a:rPr lang="en-IN" dirty="0" smtClean="0"/>
              <a:t> located in the </a:t>
            </a:r>
            <a:r>
              <a:rPr lang="en-IN" dirty="0" err="1" smtClean="0"/>
              <a:t>periplasmic</a:t>
            </a:r>
            <a:r>
              <a:rPr lang="en-IN" dirty="0" smtClean="0"/>
              <a:t> space that inhibits their transport into the cell.</a:t>
            </a:r>
            <a:endParaRPr lang="en-IN"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4385" y="773721"/>
            <a:ext cx="7014307" cy="584776"/>
          </a:xfrm>
          <a:prstGeom prst="rect">
            <a:avLst/>
          </a:prstGeom>
        </p:spPr>
        <p:txBody>
          <a:bodyPr wrap="square">
            <a:spAutoFit/>
          </a:bodyPr>
          <a:lstStyle/>
          <a:p>
            <a:pPr algn="just"/>
            <a:r>
              <a:rPr lang="en-IN" sz="1600" dirty="0" smtClean="0"/>
              <a:t>pBR322 comprises DNA derived from three different naturally occurring plasmids.</a:t>
            </a:r>
          </a:p>
        </p:txBody>
      </p:sp>
      <p:pic>
        <p:nvPicPr>
          <p:cNvPr id="3" name="Picture 2"/>
          <p:cNvPicPr>
            <a:picLocks noChangeAspect="1" noChangeArrowheads="1"/>
          </p:cNvPicPr>
          <p:nvPr/>
        </p:nvPicPr>
        <p:blipFill>
          <a:blip r:embed="rId2"/>
          <a:srcRect/>
          <a:stretch>
            <a:fillRect/>
          </a:stretch>
        </p:blipFill>
        <p:spPr bwMode="auto">
          <a:xfrm>
            <a:off x="2809253" y="1101970"/>
            <a:ext cx="3644930" cy="3481753"/>
          </a:xfrm>
          <a:prstGeom prst="rect">
            <a:avLst/>
          </a:prstGeom>
          <a:noFill/>
          <a:ln w="9525">
            <a:noFill/>
            <a:miter lim="800000"/>
            <a:headEnd/>
            <a:tailEnd/>
          </a:ln>
          <a:effectLst/>
        </p:spPr>
      </p:pic>
      <p:sp>
        <p:nvSpPr>
          <p:cNvPr id="4" name="TextBox 3"/>
          <p:cNvSpPr txBox="1"/>
          <p:nvPr/>
        </p:nvSpPr>
        <p:spPr>
          <a:xfrm>
            <a:off x="928663" y="152750"/>
            <a:ext cx="8763938" cy="523220"/>
          </a:xfrm>
          <a:prstGeom prst="rect">
            <a:avLst/>
          </a:prstGeom>
          <a:noFill/>
        </p:spPr>
        <p:txBody>
          <a:bodyPr wrap="none" rtlCol="0">
            <a:spAutoFit/>
          </a:bodyPr>
          <a:lstStyle/>
          <a:p>
            <a:r>
              <a:rPr lang="en-US" sz="2800" b="1" dirty="0" smtClean="0"/>
              <a:t>pBR322- One of the earliest plasmid cloning vector</a:t>
            </a:r>
            <a:endParaRPr lang="en-IN" sz="2800" b="1" dirty="0"/>
          </a:p>
        </p:txBody>
      </p:sp>
      <p:sp>
        <p:nvSpPr>
          <p:cNvPr id="5" name="Rectangle 4"/>
          <p:cNvSpPr/>
          <p:nvPr/>
        </p:nvSpPr>
        <p:spPr>
          <a:xfrm>
            <a:off x="302848" y="1981974"/>
            <a:ext cx="2579077" cy="830997"/>
          </a:xfrm>
          <a:prstGeom prst="rect">
            <a:avLst/>
          </a:prstGeom>
          <a:solidFill>
            <a:srgbClr val="FBE5D6"/>
          </a:solidFill>
        </p:spPr>
        <p:txBody>
          <a:bodyPr wrap="square">
            <a:spAutoFit/>
          </a:bodyPr>
          <a:lstStyle/>
          <a:p>
            <a:r>
              <a:rPr lang="en-IN" sz="1200" dirty="0"/>
              <a:t>The </a:t>
            </a:r>
            <a:r>
              <a:rPr lang="en-IN" sz="1200" i="1" dirty="0"/>
              <a:t>ampR gene originally resided on the plasmid R1, a typical antibiotic </a:t>
            </a:r>
            <a:r>
              <a:rPr lang="en-IN" sz="1200" dirty="0"/>
              <a:t>resistance plasmid that occurs in natural populations of </a:t>
            </a:r>
            <a:r>
              <a:rPr lang="en-IN" sz="1200" i="1" dirty="0"/>
              <a:t>E. coli</a:t>
            </a:r>
            <a:endParaRPr lang="en-US" sz="1200" dirty="0"/>
          </a:p>
        </p:txBody>
      </p:sp>
      <p:sp>
        <p:nvSpPr>
          <p:cNvPr id="6" name="Rectangle 5"/>
          <p:cNvSpPr/>
          <p:nvPr/>
        </p:nvSpPr>
        <p:spPr>
          <a:xfrm>
            <a:off x="6056923" y="1960602"/>
            <a:ext cx="2354384" cy="646331"/>
          </a:xfrm>
          <a:prstGeom prst="rect">
            <a:avLst/>
          </a:prstGeom>
          <a:solidFill>
            <a:srgbClr val="FBE5D6"/>
          </a:solidFill>
        </p:spPr>
        <p:txBody>
          <a:bodyPr wrap="square">
            <a:spAutoFit/>
          </a:bodyPr>
          <a:lstStyle/>
          <a:p>
            <a:pPr algn="just"/>
            <a:r>
              <a:rPr lang="en-IN" sz="1200" i="1" dirty="0"/>
              <a:t>The tetR gene is </a:t>
            </a:r>
            <a:r>
              <a:rPr lang="en-IN" sz="1200" dirty="0"/>
              <a:t>derived from R6-5, a second antibiotic-resistant plasmid. </a:t>
            </a:r>
          </a:p>
        </p:txBody>
      </p:sp>
      <p:sp>
        <p:nvSpPr>
          <p:cNvPr id="7" name="Rectangle 6"/>
          <p:cNvSpPr/>
          <p:nvPr/>
        </p:nvSpPr>
        <p:spPr>
          <a:xfrm>
            <a:off x="3106617" y="4459693"/>
            <a:ext cx="3370385" cy="461665"/>
          </a:xfrm>
          <a:prstGeom prst="rect">
            <a:avLst/>
          </a:prstGeom>
          <a:solidFill>
            <a:srgbClr val="FBE5D6"/>
          </a:solidFill>
        </p:spPr>
        <p:txBody>
          <a:bodyPr wrap="square">
            <a:spAutoFit/>
          </a:bodyPr>
          <a:lstStyle/>
          <a:p>
            <a:pPr algn="just"/>
            <a:r>
              <a:rPr lang="en-IN" sz="1200" dirty="0" smtClean="0"/>
              <a:t>The </a:t>
            </a:r>
            <a:r>
              <a:rPr lang="en-IN" sz="1200" i="1" dirty="0" smtClean="0"/>
              <a:t>ori</a:t>
            </a:r>
            <a:r>
              <a:rPr lang="en-IN" sz="1200" dirty="0" smtClean="0"/>
              <a:t> is </a:t>
            </a:r>
            <a:r>
              <a:rPr lang="en-IN" sz="1200" dirty="0"/>
              <a:t>originally from pMB1, which is closely related to the colicin-producing plasmid </a:t>
            </a:r>
            <a:r>
              <a:rPr lang="en-IN" sz="1200" dirty="0" smtClean="0"/>
              <a:t>ColE1.</a:t>
            </a:r>
          </a:p>
        </p:txBody>
      </p:sp>
      <p:sp>
        <p:nvSpPr>
          <p:cNvPr id="8" name="Rectangle 7"/>
          <p:cNvSpPr/>
          <p:nvPr/>
        </p:nvSpPr>
        <p:spPr>
          <a:xfrm>
            <a:off x="6037385" y="3283234"/>
            <a:ext cx="3038230" cy="461665"/>
          </a:xfrm>
          <a:prstGeom prst="rect">
            <a:avLst/>
          </a:prstGeom>
        </p:spPr>
        <p:txBody>
          <a:bodyPr wrap="square">
            <a:spAutoFit/>
          </a:bodyPr>
          <a:lstStyle/>
          <a:p>
            <a:pPr algn="just"/>
            <a:r>
              <a:rPr lang="en-IN" sz="1200" dirty="0"/>
              <a:t>~15 copies/cell (may be increased to ~1000 by use of </a:t>
            </a:r>
            <a:r>
              <a:rPr lang="en-IN" sz="1200" dirty="0" smtClean="0"/>
              <a:t>chloramphenicol)</a:t>
            </a:r>
            <a:endParaRPr lang="en-IN" sz="1200" dirty="0"/>
          </a:p>
        </p:txBody>
      </p:sp>
      <p:sp>
        <p:nvSpPr>
          <p:cNvPr id="9" name="Rectangle 8"/>
          <p:cNvSpPr/>
          <p:nvPr/>
        </p:nvSpPr>
        <p:spPr>
          <a:xfrm>
            <a:off x="19538" y="5078779"/>
            <a:ext cx="6587491" cy="1403461"/>
          </a:xfrm>
          <a:prstGeom prst="rect">
            <a:avLst/>
          </a:prstGeom>
          <a:solidFill>
            <a:schemeClr val="accent6">
              <a:lumMod val="20000"/>
              <a:lumOff val="80000"/>
            </a:schemeClr>
          </a:solidFill>
        </p:spPr>
        <p:txBody>
          <a:bodyPr wrap="square">
            <a:spAutoFit/>
          </a:bodyPr>
          <a:lstStyle/>
          <a:p>
            <a:pPr algn="just"/>
            <a:r>
              <a:rPr lang="en-IN" sz="1400" dirty="0" smtClean="0"/>
              <a:t>The name “pBR322” conforms with the standard rules for vector nomenclature:</a:t>
            </a:r>
          </a:p>
          <a:p>
            <a:pPr algn="just"/>
            <a:r>
              <a:rPr lang="en-IN" sz="1400" dirty="0" smtClean="0"/>
              <a:t> </a:t>
            </a:r>
            <a:r>
              <a:rPr lang="en-IN" sz="1400" b="1" dirty="0" smtClean="0"/>
              <a:t>“p”</a:t>
            </a:r>
            <a:r>
              <a:rPr lang="en-IN" sz="1400" dirty="0" smtClean="0"/>
              <a:t> - plasmid.</a:t>
            </a:r>
          </a:p>
          <a:p>
            <a:pPr algn="just"/>
            <a:r>
              <a:rPr lang="en-IN" sz="1400" b="1" dirty="0" smtClean="0"/>
              <a:t>“BR”</a:t>
            </a:r>
            <a:r>
              <a:rPr lang="en-IN" sz="1400" dirty="0" smtClean="0"/>
              <a:t>- BR stands for Bolivar and Rodriguez, the two researchers who developed pBR322.</a:t>
            </a:r>
          </a:p>
          <a:p>
            <a:pPr algn="just"/>
            <a:r>
              <a:rPr lang="en-IN" sz="1400" b="1" dirty="0" smtClean="0"/>
              <a:t>“322” </a:t>
            </a:r>
            <a:r>
              <a:rPr lang="en-IN" sz="1400" dirty="0" smtClean="0"/>
              <a:t>distinguishes this plasmid from others developed in the same laboratory</a:t>
            </a:r>
          </a:p>
          <a:p>
            <a:pPr algn="just"/>
            <a:r>
              <a:rPr lang="en-IN" sz="1400" dirty="0" smtClean="0"/>
              <a:t>(there are also plasmids called pBR325, pBR327, pBR328,</a:t>
            </a:r>
            <a:endParaRPr lang="en-IN" sz="1400" dirty="0"/>
          </a:p>
        </p:txBody>
      </p:sp>
    </p:spTree>
    <p:extLst>
      <p:ext uri="{BB962C8B-B14F-4D97-AF65-F5344CB8AC3E}">
        <p14:creationId xmlns:p14="http://schemas.microsoft.com/office/powerpoint/2010/main" val="65426077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34" y="928670"/>
            <a:ext cx="8287231" cy="5715039"/>
          </a:xfrm>
          <a:prstGeom prst="rect">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pic>
      <p:sp>
        <p:nvSpPr>
          <p:cNvPr id="38915" name="Rectangle 3"/>
          <p:cNvSpPr>
            <a:spLocks noGrp="1" noChangeArrowheads="1"/>
          </p:cNvSpPr>
          <p:nvPr>
            <p:ph type="title"/>
          </p:nvPr>
        </p:nvSpPr>
        <p:spPr>
          <a:xfrm>
            <a:off x="838200" y="333375"/>
            <a:ext cx="7877204" cy="534988"/>
          </a:xfrm>
        </p:spPr>
        <p:txBody>
          <a:bodyPr>
            <a:normAutofit fontScale="90000"/>
          </a:bodyPr>
          <a:lstStyle/>
          <a:p>
            <a:pPr algn="ctr"/>
            <a:r>
              <a:rPr lang="en-US" altLang="it-IT" sz="3200" b="1" dirty="0" smtClean="0">
                <a:solidFill>
                  <a:schemeClr val="tx1"/>
                </a:solidFill>
              </a:rPr>
              <a:t>Screening bacteria by replica plating </a:t>
            </a:r>
            <a:br>
              <a:rPr lang="en-US" altLang="it-IT" sz="3200" b="1" dirty="0" smtClean="0">
                <a:solidFill>
                  <a:schemeClr val="tx1"/>
                </a:solidFill>
              </a:rPr>
            </a:br>
            <a:r>
              <a:rPr lang="en-US" altLang="it-IT" sz="2200" b="1" dirty="0" err="1" smtClean="0">
                <a:solidFill>
                  <a:schemeClr val="tx1"/>
                </a:solidFill>
              </a:rPr>
              <a:t>Eg</a:t>
            </a:r>
            <a:r>
              <a:rPr lang="en-US" altLang="it-IT" sz="2200" b="1" dirty="0" smtClean="0">
                <a:solidFill>
                  <a:schemeClr val="tx1"/>
                </a:solidFill>
              </a:rPr>
              <a:t>. The cloning is performed in Bam HI Site</a:t>
            </a:r>
          </a:p>
        </p:txBody>
      </p:sp>
      <p:pic>
        <p:nvPicPr>
          <p:cNvPr id="4" name="Picture 2"/>
          <p:cNvPicPr>
            <a:picLocks noChangeAspect="1" noChangeArrowheads="1"/>
          </p:cNvPicPr>
          <p:nvPr/>
        </p:nvPicPr>
        <p:blipFill>
          <a:blip r:embed="rId4"/>
          <a:srcRect/>
          <a:stretch>
            <a:fillRect/>
          </a:stretch>
        </p:blipFill>
        <p:spPr bwMode="auto">
          <a:xfrm>
            <a:off x="5674044" y="1500174"/>
            <a:ext cx="3469956" cy="1928826"/>
          </a:xfrm>
          <a:prstGeom prst="rect">
            <a:avLst/>
          </a:prstGeom>
          <a:noFill/>
          <a:ln w="9525">
            <a:noFill/>
            <a:miter lim="800000"/>
            <a:headEnd/>
            <a:tailEnd/>
          </a:ln>
          <a:effectLst/>
        </p:spPr>
      </p:pic>
      <p:sp>
        <p:nvSpPr>
          <p:cNvPr id="5" name="Rectangle 4"/>
          <p:cNvSpPr/>
          <p:nvPr/>
        </p:nvSpPr>
        <p:spPr>
          <a:xfrm>
            <a:off x="8215338" y="1785926"/>
            <a:ext cx="571504" cy="2143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107504" y="2564904"/>
            <a:ext cx="3168352" cy="2031325"/>
          </a:xfrm>
          <a:prstGeom prst="rect">
            <a:avLst/>
          </a:prstGeom>
          <a:solidFill>
            <a:schemeClr val="accent6">
              <a:lumMod val="20000"/>
              <a:lumOff val="80000"/>
            </a:schemeClr>
          </a:solidFill>
        </p:spPr>
        <p:txBody>
          <a:bodyPr wrap="square">
            <a:spAutoFit/>
          </a:bodyPr>
          <a:lstStyle/>
          <a:p>
            <a:pPr algn="just"/>
            <a:r>
              <a:rPr lang="en-IN" sz="1400" dirty="0"/>
              <a:t>Clone fragment in one antibiotic gene and Select for other antibiotic resistance</a:t>
            </a:r>
          </a:p>
          <a:p>
            <a:pPr algn="just"/>
            <a:endParaRPr lang="en-IN" sz="1400" dirty="0"/>
          </a:p>
          <a:p>
            <a:pPr algn="just"/>
            <a:r>
              <a:rPr lang="en-IN" sz="1400" dirty="0"/>
              <a:t>Screen for presence of one resistance gene (selects against untransformed bacteria) and loss of resistance to interrupted antibiotic resistance gene (selects for recombinant </a:t>
            </a:r>
            <a:r>
              <a:rPr lang="en-IN" sz="1400" dirty="0" smtClean="0"/>
              <a:t>molecule)</a:t>
            </a:r>
            <a:endParaRPr lang="en-US" sz="1400"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pBR327</a:t>
            </a:r>
            <a:endParaRPr lang="en-IN" dirty="0"/>
          </a:p>
        </p:txBody>
      </p:sp>
      <p:sp>
        <p:nvSpPr>
          <p:cNvPr id="3" name="Content Placeholder 2"/>
          <p:cNvSpPr>
            <a:spLocks noGrp="1"/>
          </p:cNvSpPr>
          <p:nvPr>
            <p:ph idx="1"/>
          </p:nvPr>
        </p:nvSpPr>
        <p:spPr/>
        <p:txBody>
          <a:bodyPr/>
          <a:lstStyle/>
          <a:p>
            <a:r>
              <a:rPr lang="en-US" dirty="0" smtClean="0"/>
              <a:t>It was made by deleting a 1089 segment from pBR322</a:t>
            </a:r>
          </a:p>
          <a:p>
            <a:endParaRPr lang="en-US" dirty="0" smtClean="0"/>
          </a:p>
          <a:p>
            <a:r>
              <a:rPr lang="en-US" dirty="0" smtClean="0"/>
              <a:t>The Amp and </a:t>
            </a:r>
            <a:r>
              <a:rPr lang="en-US" dirty="0" err="1" smtClean="0"/>
              <a:t>Tet</a:t>
            </a:r>
            <a:r>
              <a:rPr lang="en-US" dirty="0" smtClean="0"/>
              <a:t> resistance genes were intact</a:t>
            </a:r>
          </a:p>
          <a:p>
            <a:endParaRPr lang="en-US" dirty="0" smtClean="0"/>
          </a:p>
          <a:p>
            <a:r>
              <a:rPr lang="en-US" dirty="0" smtClean="0"/>
              <a:t>Higher copy number ~30-45/E coli cell</a:t>
            </a:r>
          </a:p>
          <a:p>
            <a:endParaRPr lang="en-US" dirty="0" smtClean="0"/>
          </a:p>
          <a:p>
            <a:r>
              <a:rPr lang="en-US" dirty="0" smtClean="0"/>
              <a:t>The deletion also led to the loss of conjugation ability of the plasmid vector- (Important for Biological Containment)</a:t>
            </a:r>
            <a:endParaRPr lang="en-IN"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09265" y="182419"/>
            <a:ext cx="7448831" cy="76715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err="1" smtClean="0">
                <a:ln>
                  <a:noFill/>
                </a:ln>
                <a:effectLst/>
                <a:uLnTx/>
                <a:uFillTx/>
                <a:ea typeface="+mj-ea"/>
                <a:cs typeface="+mj-cs"/>
              </a:rPr>
              <a:t>pUC</a:t>
            </a:r>
            <a:r>
              <a:rPr kumimoji="0" lang="en-US" sz="2800" b="1" i="0" u="none" strike="noStrike" kern="1200" cap="none" spc="0" normalizeH="0" baseline="0" noProof="0" dirty="0" smtClean="0">
                <a:ln>
                  <a:noFill/>
                </a:ln>
                <a:effectLst/>
                <a:uLnTx/>
                <a:uFillTx/>
                <a:ea typeface="+mj-ea"/>
                <a:cs typeface="+mj-cs"/>
              </a:rPr>
              <a:t> vector series (</a:t>
            </a:r>
            <a:r>
              <a:rPr kumimoji="0" lang="en-US" sz="2800" b="1" i="0" u="none" strike="noStrike" kern="1200" cap="none" spc="0" normalizeH="0" baseline="0" noProof="0" dirty="0" err="1" smtClean="0">
                <a:ln>
                  <a:noFill/>
                </a:ln>
                <a:effectLst/>
                <a:uLnTx/>
                <a:uFillTx/>
                <a:ea typeface="+mj-ea"/>
                <a:cs typeface="+mj-cs"/>
              </a:rPr>
              <a:t>pUC</a:t>
            </a:r>
            <a:r>
              <a:rPr lang="en-US" sz="2800" b="1" dirty="0" smtClean="0">
                <a:ea typeface="+mj-ea"/>
                <a:cs typeface="+mj-cs"/>
              </a:rPr>
              <a:t>18/19)</a:t>
            </a:r>
            <a:r>
              <a:rPr kumimoji="0" lang="en-US" sz="2800" b="1" i="0" u="none" strike="noStrike" kern="1200" cap="none" spc="0" normalizeH="0" baseline="0" noProof="0" dirty="0" smtClean="0">
                <a:ln>
                  <a:noFill/>
                </a:ln>
                <a:effectLst/>
                <a:uLnTx/>
                <a:uFillTx/>
                <a:ea typeface="+mj-ea"/>
                <a:cs typeface="+mj-cs"/>
              </a:rPr>
              <a:t>- Advanced Vectors</a:t>
            </a:r>
            <a:endParaRPr kumimoji="0" lang="en-IN" sz="2800" b="1" i="0" u="none" strike="noStrike" kern="1200" cap="none" spc="0" normalizeH="0" baseline="0" noProof="0" dirty="0">
              <a:ln>
                <a:noFill/>
              </a:ln>
              <a:effectLst/>
              <a:uLnTx/>
              <a:uFillTx/>
              <a:ea typeface="+mj-ea"/>
              <a:cs typeface="+mj-cs"/>
            </a:endParaRPr>
          </a:p>
        </p:txBody>
      </p:sp>
      <p:pic>
        <p:nvPicPr>
          <p:cNvPr id="7" name="Picture 20" descr="http://www.ncbi.nlm.nih.gov/books/bookres.fcgi/hmg/ch4f1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5427" y="1773839"/>
            <a:ext cx="7444076" cy="4583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462071" y="1118072"/>
            <a:ext cx="4183446" cy="646331"/>
          </a:xfrm>
          <a:prstGeom prst="rect">
            <a:avLst/>
          </a:prstGeom>
          <a:solidFill>
            <a:schemeClr val="accent2">
              <a:lumMod val="20000"/>
              <a:lumOff val="80000"/>
            </a:schemeClr>
          </a:solidFill>
        </p:spPr>
        <p:txBody>
          <a:bodyPr wrap="square">
            <a:spAutoFit/>
          </a:bodyPr>
          <a:lstStyle/>
          <a:p>
            <a:pPr algn="just">
              <a:buClr>
                <a:schemeClr val="tx2"/>
              </a:buClr>
              <a:buSzPct val="70000"/>
              <a:buFont typeface="Wingdings" charset="2"/>
              <a:buChar char="Ø"/>
            </a:pPr>
            <a:r>
              <a:rPr lang="en-US" altLang="it-IT" sz="1200" dirty="0"/>
              <a:t>Inclusion of </a:t>
            </a:r>
            <a:r>
              <a:rPr lang="en-US" altLang="it-IT" sz="1200" dirty="0" err="1">
                <a:solidFill>
                  <a:srgbClr val="0000FF"/>
                </a:solidFill>
              </a:rPr>
              <a:t>Polylinker</a:t>
            </a:r>
            <a:r>
              <a:rPr lang="en-US" altLang="it-IT" sz="1200" dirty="0"/>
              <a:t> (also called multiple cloning site) of </a:t>
            </a:r>
            <a:r>
              <a:rPr lang="en-US" altLang="it-IT" sz="1200" dirty="0" smtClean="0"/>
              <a:t>~ </a:t>
            </a:r>
            <a:r>
              <a:rPr lang="en-US" altLang="it-IT" sz="1200" dirty="0"/>
              <a:t>60 bases which has sites for </a:t>
            </a:r>
            <a:r>
              <a:rPr lang="en-US" altLang="it-IT" sz="1200" dirty="0" smtClean="0"/>
              <a:t>multiple </a:t>
            </a:r>
            <a:r>
              <a:rPr lang="en-US" altLang="it-IT" sz="1200" dirty="0"/>
              <a:t>restriction endonucleases </a:t>
            </a:r>
          </a:p>
        </p:txBody>
      </p:sp>
      <p:sp>
        <p:nvSpPr>
          <p:cNvPr id="3" name="Rectangle 2"/>
          <p:cNvSpPr/>
          <p:nvPr/>
        </p:nvSpPr>
        <p:spPr>
          <a:xfrm>
            <a:off x="166077" y="3603902"/>
            <a:ext cx="3528728" cy="1218796"/>
          </a:xfrm>
          <a:prstGeom prst="rect">
            <a:avLst/>
          </a:prstGeom>
          <a:solidFill>
            <a:srgbClr val="FBE5D6"/>
          </a:solidFill>
        </p:spPr>
        <p:txBody>
          <a:bodyPr wrap="square">
            <a:spAutoFit/>
          </a:bodyPr>
          <a:lstStyle/>
          <a:p>
            <a:pPr algn="just"/>
            <a:r>
              <a:rPr lang="en-US" sz="1200" dirty="0" smtClean="0"/>
              <a:t>Have </a:t>
            </a:r>
            <a:r>
              <a:rPr lang="en-US" sz="1200" dirty="0"/>
              <a:t>a region of the </a:t>
            </a:r>
            <a:r>
              <a:rPr lang="en-US" sz="1200" dirty="0" err="1"/>
              <a:t>lacZ</a:t>
            </a:r>
            <a:r>
              <a:rPr lang="en-US" sz="1200" dirty="0"/>
              <a:t> gene that codes for β-</a:t>
            </a:r>
            <a:r>
              <a:rPr lang="en-US" sz="1200" dirty="0" err="1"/>
              <a:t>galactosidase</a:t>
            </a:r>
            <a:r>
              <a:rPr lang="en-US" sz="1200" dirty="0"/>
              <a:t>. This region also contains a </a:t>
            </a:r>
            <a:r>
              <a:rPr lang="en-US" sz="1200" dirty="0" err="1"/>
              <a:t>polylinker</a:t>
            </a:r>
            <a:r>
              <a:rPr lang="en-US" sz="1200" dirty="0"/>
              <a:t>. Thus, insertion of a foreign DNA into any of the restriction sites results in an altered non-functional enzyme</a:t>
            </a:r>
            <a:r>
              <a:rPr lang="en-US" sz="1200" dirty="0" smtClean="0"/>
              <a:t>. Thus, facilitates </a:t>
            </a:r>
            <a:r>
              <a:rPr lang="en-US" sz="1200" dirty="0" smtClean="0">
                <a:solidFill>
                  <a:srgbClr val="0000FF"/>
                </a:solidFill>
              </a:rPr>
              <a:t>Blue-White Screening</a:t>
            </a:r>
            <a:endParaRPr lang="en-US" sz="1200" dirty="0">
              <a:solidFill>
                <a:srgbClr val="0000FF"/>
              </a:solidFill>
            </a:endParaRPr>
          </a:p>
        </p:txBody>
      </p:sp>
      <p:sp>
        <p:nvSpPr>
          <p:cNvPr id="4" name="Rectangle 3"/>
          <p:cNvSpPr/>
          <p:nvPr/>
        </p:nvSpPr>
        <p:spPr>
          <a:xfrm>
            <a:off x="5791499" y="3949254"/>
            <a:ext cx="2650104" cy="830997"/>
          </a:xfrm>
          <a:prstGeom prst="rect">
            <a:avLst/>
          </a:prstGeom>
          <a:solidFill>
            <a:srgbClr val="FBE5D6"/>
          </a:solidFill>
        </p:spPr>
        <p:txBody>
          <a:bodyPr wrap="square">
            <a:spAutoFit/>
          </a:bodyPr>
          <a:lstStyle/>
          <a:p>
            <a:pPr algn="just">
              <a:buClr>
                <a:schemeClr val="tx2"/>
              </a:buClr>
              <a:buSzPct val="70000"/>
              <a:buFont typeface="Wingdings" charset="2"/>
              <a:buChar char="Ø"/>
            </a:pPr>
            <a:r>
              <a:rPr lang="en-US" altLang="it-IT" sz="1200" dirty="0"/>
              <a:t>Shorter than pBR322 (due to removal of most of non-essential DNA) and thus </a:t>
            </a:r>
            <a:r>
              <a:rPr lang="en-US" altLang="it-IT" sz="1200" dirty="0">
                <a:solidFill>
                  <a:srgbClr val="0000FF"/>
                </a:solidFill>
              </a:rPr>
              <a:t>can clone larger fragments</a:t>
            </a:r>
          </a:p>
        </p:txBody>
      </p:sp>
      <p:sp>
        <p:nvSpPr>
          <p:cNvPr id="8" name="Rectangle 7"/>
          <p:cNvSpPr/>
          <p:nvPr/>
        </p:nvSpPr>
        <p:spPr>
          <a:xfrm>
            <a:off x="0" y="5165614"/>
            <a:ext cx="3515196" cy="1384995"/>
          </a:xfrm>
          <a:prstGeom prst="rect">
            <a:avLst/>
          </a:prstGeom>
          <a:solidFill>
            <a:schemeClr val="accent6">
              <a:lumMod val="20000"/>
              <a:lumOff val="80000"/>
            </a:schemeClr>
          </a:solidFill>
        </p:spPr>
        <p:txBody>
          <a:bodyPr wrap="square">
            <a:spAutoFit/>
          </a:bodyPr>
          <a:lstStyle/>
          <a:p>
            <a:pPr algn="just"/>
            <a:r>
              <a:rPr lang="en-IN" sz="1400" dirty="0" smtClean="0"/>
              <a:t>The name </a:t>
            </a:r>
            <a:r>
              <a:rPr lang="en-IN" sz="1400" b="1" dirty="0" smtClean="0"/>
              <a:t>“pUC” </a:t>
            </a:r>
            <a:r>
              <a:rPr lang="en-IN" sz="1400" dirty="0" smtClean="0"/>
              <a:t>conforms with the standard rules for vector nomenclature:</a:t>
            </a:r>
          </a:p>
          <a:p>
            <a:pPr algn="just"/>
            <a:r>
              <a:rPr lang="en-IN" sz="1400" dirty="0" smtClean="0"/>
              <a:t> </a:t>
            </a:r>
            <a:r>
              <a:rPr lang="en-IN" sz="1400" b="1" dirty="0" smtClean="0"/>
              <a:t>“p”</a:t>
            </a:r>
            <a:r>
              <a:rPr lang="en-IN" sz="1400" dirty="0" smtClean="0"/>
              <a:t> - plasmid.</a:t>
            </a:r>
          </a:p>
          <a:p>
            <a:pPr algn="just"/>
            <a:r>
              <a:rPr lang="en-IN" sz="1400" b="1" dirty="0" smtClean="0"/>
              <a:t>“UC”</a:t>
            </a:r>
            <a:r>
              <a:rPr lang="en-IN" sz="1400" dirty="0" smtClean="0"/>
              <a:t>- stands for University of California where early work on the vector was conducted</a:t>
            </a:r>
          </a:p>
        </p:txBody>
      </p:sp>
    </p:spTree>
    <p:extLst>
      <p:ext uri="{BB962C8B-B14F-4D97-AF65-F5344CB8AC3E}">
        <p14:creationId xmlns:p14="http://schemas.microsoft.com/office/powerpoint/2010/main" val="341690836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ChangeArrowheads="1"/>
          </p:cNvSpPr>
          <p:nvPr/>
        </p:nvSpPr>
        <p:spPr bwMode="auto">
          <a:xfrm>
            <a:off x="685800" y="855663"/>
            <a:ext cx="7958166"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Clr>
                <a:schemeClr val="tx2"/>
              </a:buClr>
              <a:buSzPct val="70000"/>
              <a:buFont typeface="Wingdings" pitchFamily="2" charset="2"/>
              <a:buChar char="¡"/>
            </a:pPr>
            <a:r>
              <a:rPr lang="en-US" altLang="it-IT" sz="2200" dirty="0" smtClean="0">
                <a:latin typeface="Verdana" pitchFamily="34" charset="0"/>
              </a:rPr>
              <a:t>Unique sites (usually)</a:t>
            </a:r>
            <a:endParaRPr lang="en-US" altLang="it-IT" sz="2200" dirty="0">
              <a:latin typeface="Verdana" pitchFamily="34" charset="0"/>
            </a:endParaRPr>
          </a:p>
          <a:p>
            <a:pPr eaLnBrk="1" hangingPunct="1">
              <a:buClr>
                <a:schemeClr val="tx2"/>
              </a:buClr>
              <a:buSzPct val="70000"/>
              <a:buFont typeface="Wingdings" pitchFamily="2" charset="2"/>
              <a:buChar char="¡"/>
            </a:pPr>
            <a:r>
              <a:rPr lang="en-US" altLang="it-IT" sz="2200" dirty="0">
                <a:latin typeface="Verdana" pitchFamily="34" charset="0"/>
              </a:rPr>
              <a:t>Insert excision facilitated</a:t>
            </a:r>
          </a:p>
          <a:p>
            <a:pPr eaLnBrk="1" hangingPunct="1">
              <a:buClr>
                <a:schemeClr val="tx2"/>
              </a:buClr>
              <a:buSzPct val="70000"/>
              <a:buFont typeface="Wingdings" pitchFamily="2" charset="2"/>
              <a:buChar char="¡"/>
            </a:pPr>
            <a:r>
              <a:rPr lang="en-US" altLang="it-IT" sz="2200" dirty="0">
                <a:latin typeface="Verdana" pitchFamily="34" charset="0"/>
              </a:rPr>
              <a:t>Restriction </a:t>
            </a:r>
            <a:r>
              <a:rPr lang="en-US" altLang="it-IT" sz="2200" dirty="0" err="1">
                <a:latin typeface="Verdana" pitchFamily="34" charset="0"/>
              </a:rPr>
              <a:t>endonuclease</a:t>
            </a:r>
            <a:r>
              <a:rPr lang="en-US" altLang="it-IT" sz="2200" dirty="0">
                <a:latin typeface="Verdana" pitchFamily="34" charset="0"/>
              </a:rPr>
              <a:t> mapping and </a:t>
            </a:r>
            <a:r>
              <a:rPr lang="en-US" altLang="it-IT" sz="2200" dirty="0" err="1">
                <a:latin typeface="Verdana" pitchFamily="34" charset="0"/>
              </a:rPr>
              <a:t>Subcloning</a:t>
            </a:r>
            <a:r>
              <a:rPr lang="en-US" altLang="it-IT" sz="2200" dirty="0">
                <a:latin typeface="Verdana" pitchFamily="34" charset="0"/>
              </a:rPr>
              <a:t> made easier</a:t>
            </a:r>
          </a:p>
          <a:p>
            <a:pPr eaLnBrk="1" hangingPunct="1">
              <a:buClr>
                <a:schemeClr val="tx2"/>
              </a:buClr>
              <a:buSzPct val="70000"/>
              <a:buFont typeface="Wingdings" pitchFamily="2" charset="2"/>
              <a:buChar char="¡"/>
            </a:pPr>
            <a:r>
              <a:rPr lang="en-US" altLang="it-IT" sz="2200" dirty="0">
                <a:latin typeface="Verdana" pitchFamily="34" charset="0"/>
              </a:rPr>
              <a:t>Directional cloning</a:t>
            </a:r>
          </a:p>
        </p:txBody>
      </p:sp>
      <p:pic>
        <p:nvPicPr>
          <p:cNvPr id="40964" name="Picture 20" descr="http://www.ncbi.nlm.nih.gov/books/bookres.fcgi/hmg/ch4f1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857496"/>
            <a:ext cx="7696200" cy="363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a:xfrm>
            <a:off x="500034" y="214298"/>
            <a:ext cx="82296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The </a:t>
            </a:r>
            <a:r>
              <a:rPr kumimoji="0" lang="en-US" sz="5000" b="0" i="0" u="none" strike="noStrike" kern="1200" cap="none" spc="0" normalizeH="0" baseline="0" noProof="0" dirty="0" err="1" smtClean="0">
                <a:ln>
                  <a:noFill/>
                </a:ln>
                <a:solidFill>
                  <a:schemeClr val="tx2"/>
                </a:solidFill>
                <a:effectLst/>
                <a:uLnTx/>
                <a:uFillTx/>
                <a:latin typeface="+mj-lt"/>
                <a:ea typeface="+mj-ea"/>
                <a:cs typeface="+mj-cs"/>
              </a:rPr>
              <a:t>polylinker</a:t>
            </a:r>
            <a:r>
              <a:rPr kumimoji="0" lang="en-US" sz="5000" b="0" i="0" u="none" strike="noStrike" kern="1200" cap="none" spc="0" normalizeH="0" baseline="0" noProof="0" dirty="0" smtClean="0">
                <a:ln>
                  <a:noFill/>
                </a:ln>
                <a:solidFill>
                  <a:schemeClr val="tx2"/>
                </a:solidFill>
                <a:effectLst/>
                <a:uLnTx/>
                <a:uFillTx/>
                <a:latin typeface="+mj-lt"/>
                <a:ea typeface="+mj-ea"/>
                <a:cs typeface="+mj-cs"/>
              </a:rPr>
              <a:t> advantage</a:t>
            </a:r>
            <a:endParaRPr kumimoji="0" lang="en-IN"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asellaDiTesto 1"/>
          <p:cNvSpPr txBox="1">
            <a:spLocks noChangeArrowheads="1"/>
          </p:cNvSpPr>
          <p:nvPr/>
        </p:nvSpPr>
        <p:spPr bwMode="auto">
          <a:xfrm>
            <a:off x="611188" y="115888"/>
            <a:ext cx="8089459"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it-IT" altLang="it-IT" dirty="0" smtClean="0"/>
              <a:t>Blue White Screening-Alpha </a:t>
            </a:r>
            <a:r>
              <a:rPr lang="it-IT" altLang="it-IT" dirty="0"/>
              <a:t>complementation:</a:t>
            </a:r>
          </a:p>
          <a:p>
            <a:pPr eaLnBrk="1" hangingPunct="1">
              <a:spcBef>
                <a:spcPct val="0"/>
              </a:spcBef>
              <a:buFontTx/>
              <a:buNone/>
            </a:pPr>
            <a:endParaRPr lang="it-IT" altLang="it-IT" dirty="0"/>
          </a:p>
        </p:txBody>
      </p:sp>
      <p:sp>
        <p:nvSpPr>
          <p:cNvPr id="43011" name="CasellaDiTesto 2"/>
          <p:cNvSpPr txBox="1">
            <a:spLocks noChangeArrowheads="1"/>
          </p:cNvSpPr>
          <p:nvPr/>
        </p:nvSpPr>
        <p:spPr bwMode="auto">
          <a:xfrm>
            <a:off x="323850" y="908050"/>
            <a:ext cx="46085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it-IT" altLang="it-IT" sz="2400" dirty="0"/>
              <a:t>LacZ</a:t>
            </a:r>
            <a:r>
              <a:rPr lang="it-IT" altLang="it-IT" sz="2400" dirty="0">
                <a:sym typeface="Wingdings" pitchFamily="2" charset="2"/>
              </a:rPr>
              <a:t> Beta galactosidase </a:t>
            </a:r>
          </a:p>
          <a:p>
            <a:pPr eaLnBrk="1" hangingPunct="1">
              <a:spcBef>
                <a:spcPct val="0"/>
              </a:spcBef>
              <a:buFontTx/>
              <a:buNone/>
            </a:pPr>
            <a:r>
              <a:rPr lang="it-IT" altLang="it-IT" sz="1800" dirty="0">
                <a:sym typeface="Wingdings" pitchFamily="2" charset="2"/>
              </a:rPr>
              <a:t>(Homotetramer)</a:t>
            </a:r>
          </a:p>
          <a:p>
            <a:pPr eaLnBrk="1" hangingPunct="1">
              <a:spcBef>
                <a:spcPct val="0"/>
              </a:spcBef>
              <a:buFontTx/>
              <a:buNone/>
            </a:pPr>
            <a:r>
              <a:rPr lang="it-IT" altLang="it-IT" sz="1800" dirty="0" smtClean="0">
                <a:sym typeface="Wingdings" pitchFamily="2" charset="2"/>
              </a:rPr>
              <a:t>1021aa</a:t>
            </a:r>
            <a:endParaRPr lang="it-IT" altLang="it-IT" sz="1800" dirty="0"/>
          </a:p>
        </p:txBody>
      </p:sp>
      <p:pic>
        <p:nvPicPr>
          <p:cNvPr id="43012" name="Picture 2" descr="0306"/>
          <p:cNvPicPr>
            <a:picLocks noChangeAspect="1" noChangeArrowheads="1"/>
          </p:cNvPicPr>
          <p:nvPr/>
        </p:nvPicPr>
        <p:blipFill>
          <a:blip r:embed="rId2">
            <a:extLst>
              <a:ext uri="{28A0092B-C50C-407E-A947-70E740481C1C}">
                <a14:useLocalDpi xmlns:a14="http://schemas.microsoft.com/office/drawing/2010/main" val="0"/>
              </a:ext>
            </a:extLst>
          </a:blip>
          <a:srcRect b="22830"/>
          <a:stretch>
            <a:fillRect/>
          </a:stretch>
        </p:blipFill>
        <p:spPr bwMode="auto">
          <a:xfrm>
            <a:off x="4643438" y="714356"/>
            <a:ext cx="4429125" cy="5859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asellaDiTesto 5"/>
          <p:cNvSpPr txBox="1"/>
          <p:nvPr/>
        </p:nvSpPr>
        <p:spPr>
          <a:xfrm>
            <a:off x="0" y="2428868"/>
            <a:ext cx="4608513" cy="3416320"/>
          </a:xfrm>
          <a:prstGeom prst="rect">
            <a:avLst/>
          </a:prstGeom>
          <a:noFill/>
        </p:spPr>
        <p:txBody>
          <a:bodyPr>
            <a:spAutoFit/>
          </a:bodyPr>
          <a:lstStyle/>
          <a:p>
            <a:pPr marL="285750" indent="-285750">
              <a:buFont typeface="Arial" panose="020B0604020202020204" pitchFamily="34" charset="0"/>
              <a:buChar char="•"/>
              <a:defRPr/>
            </a:pPr>
            <a:r>
              <a:rPr lang="it-IT" sz="1800" dirty="0" err="1">
                <a:latin typeface="Times New Roman" charset="0"/>
              </a:rPr>
              <a:t>Bacteria</a:t>
            </a:r>
            <a:r>
              <a:rPr lang="it-IT" sz="1800" dirty="0">
                <a:latin typeface="Times New Roman" charset="0"/>
              </a:rPr>
              <a:t> </a:t>
            </a:r>
            <a:r>
              <a:rPr lang="it-IT" sz="1800" dirty="0" err="1">
                <a:latin typeface="Times New Roman" charset="0"/>
              </a:rPr>
              <a:t>carry</a:t>
            </a:r>
            <a:r>
              <a:rPr lang="it-IT" sz="1800" dirty="0">
                <a:latin typeface="Times New Roman" charset="0"/>
              </a:rPr>
              <a:t> </a:t>
            </a:r>
            <a:r>
              <a:rPr lang="it-IT" sz="1800" dirty="0" err="1">
                <a:latin typeface="Times New Roman" charset="0"/>
              </a:rPr>
              <a:t>mutant</a:t>
            </a:r>
            <a:r>
              <a:rPr lang="it-IT" sz="1800" dirty="0">
                <a:latin typeface="Times New Roman" charset="0"/>
              </a:rPr>
              <a:t> allele (</a:t>
            </a:r>
            <a:r>
              <a:rPr lang="it-IT" sz="1800" dirty="0" err="1">
                <a:latin typeface="Times New Roman" charset="0"/>
              </a:rPr>
              <a:t>LacZ</a:t>
            </a:r>
            <a:r>
              <a:rPr lang="el-GR" sz="1800" dirty="0">
                <a:latin typeface="Times New Roman" charset="0"/>
              </a:rPr>
              <a:t>Δ</a:t>
            </a:r>
            <a:r>
              <a:rPr lang="it-IT" sz="1800" dirty="0">
                <a:latin typeface="Times New Roman" charset="0"/>
              </a:rPr>
              <a:t>M15) </a:t>
            </a:r>
            <a:r>
              <a:rPr lang="it-IT" sz="1800" dirty="0" err="1">
                <a:latin typeface="Times New Roman" charset="0"/>
              </a:rPr>
              <a:t>lacking</a:t>
            </a:r>
            <a:r>
              <a:rPr lang="it-IT" sz="1800" dirty="0">
                <a:latin typeface="Times New Roman" charset="0"/>
              </a:rPr>
              <a:t> N-terminal domain </a:t>
            </a:r>
            <a:r>
              <a:rPr lang="it-IT" sz="1800" dirty="0">
                <a:latin typeface="Times New Roman" charset="0"/>
                <a:sym typeface="Wingdings" panose="05000000000000000000" pitchFamily="2" charset="2"/>
              </a:rPr>
              <a:t> </a:t>
            </a:r>
            <a:r>
              <a:rPr lang="it-IT" sz="1800" dirty="0" err="1">
                <a:latin typeface="Times New Roman" charset="0"/>
                <a:sym typeface="Wingdings" panose="05000000000000000000" pitchFamily="2" charset="2"/>
              </a:rPr>
              <a:t>inactive</a:t>
            </a:r>
            <a:r>
              <a:rPr lang="it-IT" sz="1800" dirty="0">
                <a:latin typeface="Times New Roman" charset="0"/>
                <a:sym typeface="Wingdings" panose="05000000000000000000" pitchFamily="2" charset="2"/>
              </a:rPr>
              <a:t> </a:t>
            </a:r>
            <a:r>
              <a:rPr lang="it-IT" sz="1800" dirty="0" err="1">
                <a:latin typeface="Times New Roman" charset="0"/>
                <a:sym typeface="Wingdings" panose="05000000000000000000" pitchFamily="2" charset="2"/>
              </a:rPr>
              <a:t>protein</a:t>
            </a:r>
            <a:endParaRPr lang="it-IT" sz="1800" dirty="0">
              <a:latin typeface="Times New Roman" charset="0"/>
              <a:sym typeface="Wingdings" panose="05000000000000000000" pitchFamily="2" charset="2"/>
            </a:endParaRPr>
          </a:p>
          <a:p>
            <a:pPr marL="285750" indent="-285750">
              <a:buFont typeface="Arial" panose="020B0604020202020204" pitchFamily="34" charset="0"/>
              <a:buChar char="•"/>
              <a:defRPr/>
            </a:pPr>
            <a:endParaRPr lang="it-IT" sz="1800" dirty="0">
              <a:latin typeface="Times New Roman" charset="0"/>
              <a:sym typeface="Wingdings" panose="05000000000000000000" pitchFamily="2" charset="2"/>
            </a:endParaRPr>
          </a:p>
          <a:p>
            <a:pPr marL="285750" indent="-285750">
              <a:buFont typeface="Arial" panose="020B0604020202020204" pitchFamily="34" charset="0"/>
              <a:buChar char="•"/>
              <a:defRPr/>
            </a:pPr>
            <a:r>
              <a:rPr lang="it-IT" sz="1800" dirty="0">
                <a:latin typeface="Times New Roman" charset="0"/>
                <a:sym typeface="Wingdings" panose="05000000000000000000" pitchFamily="2" charset="2"/>
              </a:rPr>
              <a:t>Alpha peptide </a:t>
            </a:r>
            <a:r>
              <a:rPr lang="en-US" sz="1800" dirty="0">
                <a:latin typeface="Times New Roman" charset="0"/>
                <a:sym typeface="Wingdings" panose="05000000000000000000" pitchFamily="2" charset="2"/>
              </a:rPr>
              <a:t>carried</a:t>
            </a:r>
            <a:r>
              <a:rPr lang="it-IT" sz="1800" dirty="0">
                <a:latin typeface="Times New Roman" charset="0"/>
                <a:sym typeface="Wingdings" panose="05000000000000000000" pitchFamily="2" charset="2"/>
              </a:rPr>
              <a:t> by </a:t>
            </a:r>
            <a:r>
              <a:rPr lang="it-IT" sz="1800" dirty="0" smtClean="0">
                <a:latin typeface="Times New Roman" charset="0"/>
                <a:sym typeface="Wingdings" panose="05000000000000000000" pitchFamily="2" charset="2"/>
              </a:rPr>
              <a:t>plasmid</a:t>
            </a:r>
            <a:endParaRPr lang="it-IT" sz="1800" dirty="0">
              <a:latin typeface="Times New Roman" charset="0"/>
              <a:sym typeface="Wingdings" panose="05000000000000000000" pitchFamily="2" charset="2"/>
            </a:endParaRPr>
          </a:p>
          <a:p>
            <a:pPr marL="285750" indent="-285750">
              <a:buFont typeface="Arial" panose="020B0604020202020204" pitchFamily="34" charset="0"/>
              <a:buChar char="•"/>
              <a:defRPr/>
            </a:pPr>
            <a:endParaRPr lang="it-IT" sz="1800" dirty="0">
              <a:latin typeface="Times New Roman" charset="0"/>
              <a:sym typeface="Wingdings" panose="05000000000000000000" pitchFamily="2" charset="2"/>
            </a:endParaRPr>
          </a:p>
          <a:p>
            <a:pPr marL="285750" indent="-285750">
              <a:buFont typeface="Arial" panose="020B0604020202020204" pitchFamily="34" charset="0"/>
              <a:buChar char="•"/>
              <a:defRPr/>
            </a:pPr>
            <a:r>
              <a:rPr lang="it-IT" sz="1800" dirty="0">
                <a:latin typeface="Times New Roman" charset="0"/>
                <a:sym typeface="Wingdings" panose="05000000000000000000" pitchFamily="2" charset="2"/>
              </a:rPr>
              <a:t>Exploits X-</a:t>
            </a:r>
            <a:r>
              <a:rPr lang="it-IT" sz="1800" dirty="0" err="1">
                <a:latin typeface="Times New Roman" charset="0"/>
                <a:sym typeface="Wingdings" panose="05000000000000000000" pitchFamily="2" charset="2"/>
              </a:rPr>
              <a:t>Gal</a:t>
            </a:r>
            <a:r>
              <a:rPr lang="it-IT" sz="1800" dirty="0">
                <a:latin typeface="Times New Roman" charset="0"/>
                <a:sym typeface="Wingdings" panose="05000000000000000000" pitchFamily="2" charset="2"/>
              </a:rPr>
              <a:t> (5-bromo-4-cloro-3-indolil-Betagalattoside), a </a:t>
            </a:r>
            <a:r>
              <a:rPr lang="it-IT" sz="1800" dirty="0" err="1">
                <a:latin typeface="Times New Roman" charset="0"/>
                <a:sym typeface="Wingdings" panose="05000000000000000000" pitchFamily="2" charset="2"/>
              </a:rPr>
              <a:t>chromogenic</a:t>
            </a:r>
            <a:r>
              <a:rPr lang="it-IT" sz="1800" dirty="0">
                <a:latin typeface="Times New Roman" charset="0"/>
                <a:sym typeface="Wingdings" panose="05000000000000000000" pitchFamily="2" charset="2"/>
              </a:rPr>
              <a:t> </a:t>
            </a:r>
            <a:r>
              <a:rPr lang="it-IT" sz="1800" dirty="0" err="1">
                <a:latin typeface="Times New Roman" charset="0"/>
                <a:sym typeface="Wingdings" panose="05000000000000000000" pitchFamily="2" charset="2"/>
              </a:rPr>
              <a:t>substrate</a:t>
            </a:r>
            <a:r>
              <a:rPr lang="it-IT" sz="1800" dirty="0">
                <a:latin typeface="Times New Roman" charset="0"/>
                <a:sym typeface="Wingdings" panose="05000000000000000000" pitchFamily="2" charset="2"/>
              </a:rPr>
              <a:t> </a:t>
            </a:r>
            <a:r>
              <a:rPr lang="it-IT" sz="1800" dirty="0" err="1">
                <a:latin typeface="Times New Roman" charset="0"/>
                <a:sym typeface="Wingdings" panose="05000000000000000000" pitchFamily="2" charset="2"/>
              </a:rPr>
              <a:t>analog</a:t>
            </a:r>
            <a:r>
              <a:rPr lang="it-IT" sz="1800" dirty="0">
                <a:latin typeface="Times New Roman" charset="0"/>
                <a:sym typeface="Wingdings" panose="05000000000000000000" pitchFamily="2" charset="2"/>
              </a:rPr>
              <a:t> to </a:t>
            </a:r>
            <a:r>
              <a:rPr lang="en-US" sz="1800" dirty="0" err="1">
                <a:latin typeface="Times New Roman" charset="0"/>
                <a:sym typeface="Wingdings" panose="05000000000000000000" pitchFamily="2" charset="2"/>
              </a:rPr>
              <a:t>galactose</a:t>
            </a:r>
            <a:endParaRPr lang="en-US" sz="1800" dirty="0">
              <a:latin typeface="Times New Roman" charset="0"/>
              <a:sym typeface="Wingdings" panose="05000000000000000000" pitchFamily="2" charset="2"/>
            </a:endParaRPr>
          </a:p>
          <a:p>
            <a:pPr marL="285750" indent="-285750">
              <a:buFont typeface="Arial" panose="020B0604020202020204" pitchFamily="34" charset="0"/>
              <a:buChar char="•"/>
              <a:defRPr/>
            </a:pPr>
            <a:endParaRPr lang="en-US" sz="1800" dirty="0">
              <a:latin typeface="Times New Roman" charset="0"/>
              <a:sym typeface="Wingdings" panose="05000000000000000000" pitchFamily="2" charset="2"/>
            </a:endParaRPr>
          </a:p>
          <a:p>
            <a:pPr marL="285750" indent="-285750">
              <a:buFont typeface="Arial" panose="020B0604020202020204" pitchFamily="34" charset="0"/>
              <a:buChar char="•"/>
              <a:defRPr/>
            </a:pPr>
            <a:r>
              <a:rPr lang="en-US" sz="1800" dirty="0">
                <a:latin typeface="Times New Roman" charset="0"/>
                <a:sym typeface="Wingdings" panose="05000000000000000000" pitchFamily="2" charset="2"/>
              </a:rPr>
              <a:t>MCS inserted into </a:t>
            </a:r>
            <a:r>
              <a:rPr lang="en-US" sz="1800" dirty="0" err="1">
                <a:latin typeface="Times New Roman" charset="0"/>
                <a:sym typeface="Wingdings" panose="05000000000000000000" pitchFamily="2" charset="2"/>
              </a:rPr>
              <a:t>LacZ</a:t>
            </a:r>
            <a:r>
              <a:rPr lang="en-US" sz="1800" dirty="0">
                <a:latin typeface="Times New Roman" charset="0"/>
                <a:sym typeface="Wingdings" panose="05000000000000000000" pitchFamily="2" charset="2"/>
              </a:rPr>
              <a:t> alpha peptide </a:t>
            </a:r>
          </a:p>
          <a:p>
            <a:pPr>
              <a:defRPr/>
            </a:pPr>
            <a:endParaRPr lang="en-US" sz="1800" dirty="0">
              <a:latin typeface="Times New Roman" charset="0"/>
            </a:endParaRPr>
          </a:p>
        </p:txBody>
      </p:sp>
      <p:sp>
        <p:nvSpPr>
          <p:cNvPr id="43014" name="CasellaDiTesto 6"/>
          <p:cNvSpPr txBox="1">
            <a:spLocks noChangeArrowheads="1"/>
          </p:cNvSpPr>
          <p:nvPr/>
        </p:nvSpPr>
        <p:spPr bwMode="auto">
          <a:xfrm>
            <a:off x="627063" y="5732463"/>
            <a:ext cx="46085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pPr>
            <a:r>
              <a:rPr lang="en-US" altLang="it-IT" sz="1800">
                <a:solidFill>
                  <a:schemeClr val="bg1"/>
                </a:solidFill>
              </a:rPr>
              <a:t>With insert = white colonies</a:t>
            </a:r>
          </a:p>
          <a:p>
            <a:pPr eaLnBrk="1" hangingPunct="1">
              <a:spcBef>
                <a:spcPct val="0"/>
              </a:spcBef>
            </a:pPr>
            <a:r>
              <a:rPr lang="en-US" altLang="it-IT" sz="1800">
                <a:solidFill>
                  <a:schemeClr val="bg1"/>
                </a:solidFill>
              </a:rPr>
              <a:t>Without insert = blue colonies</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0" y="571500"/>
            <a:ext cx="8643998" cy="628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Text Box 3"/>
          <p:cNvSpPr txBox="1">
            <a:spLocks noChangeArrowheads="1"/>
          </p:cNvSpPr>
          <p:nvPr/>
        </p:nvSpPr>
        <p:spPr bwMode="auto">
          <a:xfrm>
            <a:off x="1187450" y="142852"/>
            <a:ext cx="69945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it-IT" sz="2400" b="1" dirty="0">
                <a:latin typeface="Arial" pitchFamily="34" charset="0"/>
              </a:rPr>
              <a:t>Another Major Advance: Blue-White Screening</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28001" t="13393" r="29722" b="12431"/>
          <a:stretch>
            <a:fillRect/>
          </a:stretch>
        </p:blipFill>
        <p:spPr bwMode="auto">
          <a:xfrm>
            <a:off x="5143504" y="1071546"/>
            <a:ext cx="3786214" cy="3540377"/>
          </a:xfrm>
          <a:prstGeom prst="rect">
            <a:avLst/>
          </a:prstGeom>
          <a:noFill/>
          <a:ln w="9525">
            <a:noFill/>
            <a:miter lim="800000"/>
            <a:headEnd/>
            <a:tailEnd/>
          </a:ln>
          <a:effectLst/>
        </p:spPr>
      </p:pic>
      <p:sp>
        <p:nvSpPr>
          <p:cNvPr id="3" name="Rectangle 2"/>
          <p:cNvSpPr/>
          <p:nvPr/>
        </p:nvSpPr>
        <p:spPr>
          <a:xfrm>
            <a:off x="0" y="1214422"/>
            <a:ext cx="5214942" cy="4801314"/>
          </a:xfrm>
          <a:prstGeom prst="rect">
            <a:avLst/>
          </a:prstGeom>
        </p:spPr>
        <p:txBody>
          <a:bodyPr wrap="square">
            <a:spAutoFit/>
          </a:bodyPr>
          <a:lstStyle/>
          <a:p>
            <a:pPr algn="just"/>
            <a:r>
              <a:rPr lang="en-IN" dirty="0" smtClean="0"/>
              <a:t>The </a:t>
            </a:r>
            <a:r>
              <a:rPr lang="en-IN" b="1" dirty="0" smtClean="0"/>
              <a:t>blue colonies contain</a:t>
            </a:r>
            <a:r>
              <a:rPr lang="en-IN" dirty="0" smtClean="0"/>
              <a:t> “self” </a:t>
            </a:r>
            <a:r>
              <a:rPr lang="en-IN" dirty="0" err="1" smtClean="0"/>
              <a:t>religated</a:t>
            </a:r>
            <a:r>
              <a:rPr lang="en-IN" dirty="0" smtClean="0"/>
              <a:t> </a:t>
            </a:r>
            <a:r>
              <a:rPr lang="en-IN" b="1" dirty="0" smtClean="0"/>
              <a:t>plasmids</a:t>
            </a:r>
            <a:r>
              <a:rPr lang="en-IN" dirty="0" smtClean="0"/>
              <a:t> that </a:t>
            </a:r>
            <a:r>
              <a:rPr lang="en-IN" b="1" dirty="0" smtClean="0"/>
              <a:t>do</a:t>
            </a:r>
            <a:r>
              <a:rPr lang="en-IN" dirty="0" smtClean="0"/>
              <a:t> not have DNA inserts interrupting the </a:t>
            </a:r>
            <a:r>
              <a:rPr lang="en-IN" dirty="0" err="1" smtClean="0"/>
              <a:t>lac</a:t>
            </a:r>
            <a:r>
              <a:rPr lang="en-IN" dirty="0" smtClean="0"/>
              <a:t> Z gene. </a:t>
            </a:r>
          </a:p>
          <a:p>
            <a:pPr algn="just"/>
            <a:endParaRPr lang="en-IN" dirty="0" smtClean="0"/>
          </a:p>
          <a:p>
            <a:pPr algn="just"/>
            <a:r>
              <a:rPr lang="en-IN" b="1" dirty="0" smtClean="0"/>
              <a:t>White colonies</a:t>
            </a:r>
            <a:r>
              <a:rPr lang="en-IN" dirty="0" smtClean="0"/>
              <a:t> consist of bacteria that carry </a:t>
            </a:r>
            <a:r>
              <a:rPr lang="en-IN" b="1" dirty="0" smtClean="0"/>
              <a:t>plasmids</a:t>
            </a:r>
            <a:r>
              <a:rPr lang="en-IN" dirty="0" smtClean="0"/>
              <a:t> that have DNA insert fragments that interrupt the </a:t>
            </a:r>
            <a:r>
              <a:rPr lang="en-IN" dirty="0" err="1" smtClean="0"/>
              <a:t>lac</a:t>
            </a:r>
            <a:r>
              <a:rPr lang="en-IN" dirty="0" smtClean="0"/>
              <a:t> Z gene. </a:t>
            </a:r>
          </a:p>
          <a:p>
            <a:pPr algn="just"/>
            <a:endParaRPr lang="en-US" dirty="0" smtClean="0"/>
          </a:p>
          <a:p>
            <a:pPr algn="just"/>
            <a:r>
              <a:rPr lang="en-US" dirty="0" smtClean="0"/>
              <a:t>Beware False Positives:</a:t>
            </a:r>
          </a:p>
          <a:p>
            <a:pPr marL="342900" indent="-342900" algn="just">
              <a:buAutoNum type="alphaLcParenR"/>
            </a:pPr>
            <a:r>
              <a:rPr lang="en-IN" b="1" dirty="0" smtClean="0"/>
              <a:t>Blue</a:t>
            </a:r>
            <a:r>
              <a:rPr lang="en-IN" dirty="0" smtClean="0"/>
              <a:t>-</a:t>
            </a:r>
            <a:r>
              <a:rPr lang="en-IN" b="1" dirty="0" smtClean="0"/>
              <a:t>white screening</a:t>
            </a:r>
            <a:r>
              <a:rPr lang="en-IN" dirty="0" smtClean="0"/>
              <a:t> only indicates the presence of AN insert, not necessarily YOUR insert.</a:t>
            </a:r>
          </a:p>
          <a:p>
            <a:pPr marL="342900" indent="-342900" algn="just"/>
            <a:endParaRPr lang="en-US" dirty="0" smtClean="0"/>
          </a:p>
          <a:p>
            <a:pPr algn="just"/>
            <a:r>
              <a:rPr lang="en-US" dirty="0" smtClean="0"/>
              <a:t>b) </a:t>
            </a:r>
            <a:r>
              <a:rPr lang="en-IN" dirty="0" smtClean="0"/>
              <a:t>A small sequence of foreign DNA may be inserted into MCS and change the reading frame of </a:t>
            </a:r>
            <a:r>
              <a:rPr lang="en-IN" dirty="0" err="1" smtClean="0"/>
              <a:t>lacZ</a:t>
            </a:r>
            <a:r>
              <a:rPr lang="en-IN" dirty="0" smtClean="0"/>
              <a:t> gene. This results in </a:t>
            </a:r>
            <a:r>
              <a:rPr lang="en-IN" b="1" dirty="0" smtClean="0"/>
              <a:t>false positive white</a:t>
            </a:r>
            <a:r>
              <a:rPr lang="en-IN" dirty="0" smtClean="0"/>
              <a:t> colonies.</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Bacterial Engineered Host Strains</a:t>
            </a:r>
            <a:endParaRPr lang="en-IN" dirty="0"/>
          </a:p>
        </p:txBody>
      </p:sp>
      <p:sp>
        <p:nvSpPr>
          <p:cNvPr id="3" name="Content Placeholder 2"/>
          <p:cNvSpPr>
            <a:spLocks noGrp="1"/>
          </p:cNvSpPr>
          <p:nvPr>
            <p:ph idx="1"/>
          </p:nvPr>
        </p:nvSpPr>
        <p:spPr>
          <a:xfrm>
            <a:off x="500034" y="1285860"/>
            <a:ext cx="8358246" cy="5214974"/>
          </a:xfrm>
        </p:spPr>
        <p:txBody>
          <a:bodyPr>
            <a:noAutofit/>
          </a:bodyPr>
          <a:lstStyle/>
          <a:p>
            <a:pPr algn="just"/>
            <a:r>
              <a:rPr lang="en-IN" sz="2000" dirty="0"/>
              <a:t>A few mutations are common to all or most expression strains to accommodate high protein levels including: </a:t>
            </a:r>
            <a:endParaRPr lang="en-IN" sz="2000" dirty="0" smtClean="0"/>
          </a:p>
          <a:p>
            <a:r>
              <a:rPr lang="en-IN" sz="2000" b="1" dirty="0" err="1" smtClean="0"/>
              <a:t>ompT</a:t>
            </a:r>
            <a:r>
              <a:rPr lang="en-IN" sz="2000" b="1" dirty="0"/>
              <a:t>:</a:t>
            </a:r>
            <a:r>
              <a:rPr lang="en-IN" sz="2000" dirty="0"/>
              <a:t> Strains </a:t>
            </a:r>
            <a:r>
              <a:rPr lang="en-IN" sz="2000" dirty="0" err="1"/>
              <a:t>harboring</a:t>
            </a:r>
            <a:r>
              <a:rPr lang="en-IN" sz="2000" dirty="0"/>
              <a:t> this mutation are deficient in outer membrane protease VII, which reduces proteolysis of the expressed recombinant proteins.</a:t>
            </a:r>
            <a:br>
              <a:rPr lang="en-IN" sz="2000" dirty="0"/>
            </a:br>
            <a:endParaRPr lang="en-IN" sz="2000" dirty="0"/>
          </a:p>
          <a:p>
            <a:r>
              <a:rPr lang="en-IN" sz="2000" b="1" dirty="0" err="1"/>
              <a:t>lon</a:t>
            </a:r>
            <a:r>
              <a:rPr lang="en-IN" sz="2000" b="1" dirty="0"/>
              <a:t> protease:</a:t>
            </a:r>
            <a:r>
              <a:rPr lang="en-IN" sz="2000" dirty="0"/>
              <a:t> Strains where this is completely deleted (designated </a:t>
            </a:r>
            <a:r>
              <a:rPr lang="en-IN" sz="2000" dirty="0" err="1"/>
              <a:t>lon</a:t>
            </a:r>
            <a:r>
              <a:rPr lang="en-IN" sz="2000" dirty="0"/>
              <a:t> or </a:t>
            </a:r>
            <a:r>
              <a:rPr lang="en-IN" sz="2000" dirty="0" err="1"/>
              <a:t>Δlon</a:t>
            </a:r>
            <a:r>
              <a:rPr lang="en-IN" sz="2000" dirty="0"/>
              <a:t>) </a:t>
            </a:r>
            <a:r>
              <a:rPr lang="en-IN" sz="2000" dirty="0" err="1"/>
              <a:t>similary</a:t>
            </a:r>
            <a:r>
              <a:rPr lang="en-IN" sz="2000" dirty="0"/>
              <a:t> reduce proteolysis of the expressed proteins.</a:t>
            </a:r>
            <a:br>
              <a:rPr lang="en-IN" sz="2000" dirty="0"/>
            </a:br>
            <a:r>
              <a:rPr lang="en-IN" sz="2000" dirty="0"/>
              <a:t/>
            </a:r>
            <a:br>
              <a:rPr lang="en-IN" sz="2000" dirty="0"/>
            </a:br>
            <a:r>
              <a:rPr lang="en-IN" sz="2000" b="1" dirty="0" err="1" smtClean="0"/>
              <a:t>hsdS</a:t>
            </a:r>
            <a:r>
              <a:rPr lang="en-IN" sz="2000" b="1" baseline="-25000" dirty="0" err="1" smtClean="0"/>
              <a:t>B</a:t>
            </a:r>
            <a:r>
              <a:rPr lang="en-IN" sz="2000" b="1" dirty="0"/>
              <a:t> (</a:t>
            </a:r>
            <a:r>
              <a:rPr lang="en-IN" sz="2000" b="1" dirty="0" err="1"/>
              <a:t>r</a:t>
            </a:r>
            <a:r>
              <a:rPr lang="en-IN" sz="2000" b="1" baseline="-25000" dirty="0" err="1"/>
              <a:t>B</a:t>
            </a:r>
            <a:r>
              <a:rPr lang="en-IN" sz="2000" b="1" baseline="30000" dirty="0"/>
              <a:t>-</a:t>
            </a:r>
            <a:r>
              <a:rPr lang="en-IN" sz="2000" b="1" dirty="0"/>
              <a:t> </a:t>
            </a:r>
            <a:r>
              <a:rPr lang="en-IN" sz="2000" b="1" dirty="0" err="1"/>
              <a:t>m</a:t>
            </a:r>
            <a:r>
              <a:rPr lang="en-IN" sz="2000" b="1" baseline="-25000" dirty="0" err="1"/>
              <a:t>B</a:t>
            </a:r>
            <a:r>
              <a:rPr lang="en-IN" sz="2000" b="1" baseline="30000" dirty="0"/>
              <a:t>-</a:t>
            </a:r>
            <a:r>
              <a:rPr lang="en-IN" sz="2000" b="1" dirty="0"/>
              <a:t>):</a:t>
            </a:r>
            <a:r>
              <a:rPr lang="en-IN" sz="2000" dirty="0"/>
              <a:t> These strains have an inactivated native restriction/</a:t>
            </a:r>
            <a:r>
              <a:rPr lang="en-IN" sz="2000" dirty="0" err="1"/>
              <a:t>methylation</a:t>
            </a:r>
            <a:r>
              <a:rPr lang="en-IN" sz="2000" dirty="0"/>
              <a:t> system. This means the strain can neither restrict nor </a:t>
            </a:r>
            <a:r>
              <a:rPr lang="en-IN" sz="2000" dirty="0" err="1"/>
              <a:t>methylate</a:t>
            </a:r>
            <a:r>
              <a:rPr lang="en-IN" sz="2000" dirty="0"/>
              <a:t> DNA.</a:t>
            </a:r>
            <a:br>
              <a:rPr lang="en-IN" sz="2000" dirty="0"/>
            </a:br>
            <a:endParaRPr lang="en-IN" sz="2000" dirty="0"/>
          </a:p>
          <a:p>
            <a:r>
              <a:rPr lang="en-IN" sz="2000" b="1" dirty="0" err="1" smtClean="0"/>
              <a:t>Dcm</a:t>
            </a:r>
            <a:r>
              <a:rPr lang="en-IN" sz="2000" b="1" dirty="0" smtClean="0"/>
              <a:t>/Dam:</a:t>
            </a:r>
            <a:r>
              <a:rPr lang="en-IN" sz="2000" dirty="0"/>
              <a:t> Similarly, strains with this mutation are unable to </a:t>
            </a:r>
            <a:r>
              <a:rPr lang="en-IN" sz="2000" dirty="0" err="1"/>
              <a:t>methylate</a:t>
            </a:r>
            <a:r>
              <a:rPr lang="en-IN" sz="2000" dirty="0"/>
              <a:t> </a:t>
            </a:r>
            <a:r>
              <a:rPr lang="en-IN" sz="2000" dirty="0" smtClean="0"/>
              <a:t>cytosine/adenine </a:t>
            </a:r>
            <a:r>
              <a:rPr lang="en-IN" sz="2000" dirty="0"/>
              <a:t>within a particular sequence.</a:t>
            </a:r>
          </a:p>
          <a:p>
            <a:r>
              <a:rPr lang="en-IN" sz="2000" dirty="0" smtClean="0"/>
              <a:t/>
            </a:r>
            <a:br>
              <a:rPr lang="en-IN" sz="2000" dirty="0" smtClean="0"/>
            </a:br>
            <a:endParaRPr lang="en-IN" sz="2000"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71934" y="214290"/>
            <a:ext cx="1253869" cy="584775"/>
          </a:xfrm>
          <a:prstGeom prst="rect">
            <a:avLst/>
          </a:prstGeom>
          <a:noFill/>
        </p:spPr>
        <p:txBody>
          <a:bodyPr wrap="none" rtlCol="0">
            <a:spAutoFit/>
          </a:bodyPr>
          <a:lstStyle/>
          <a:p>
            <a:r>
              <a:rPr lang="en-US" sz="3200" dirty="0" smtClean="0"/>
              <a:t>pUC8</a:t>
            </a:r>
          </a:p>
        </p:txBody>
      </p:sp>
      <p:sp>
        <p:nvSpPr>
          <p:cNvPr id="3" name="TextBox 2"/>
          <p:cNvSpPr txBox="1"/>
          <p:nvPr/>
        </p:nvSpPr>
        <p:spPr>
          <a:xfrm>
            <a:off x="571472" y="1000108"/>
            <a:ext cx="8286808" cy="3416320"/>
          </a:xfrm>
          <a:prstGeom prst="rect">
            <a:avLst/>
          </a:prstGeom>
          <a:noFill/>
        </p:spPr>
        <p:txBody>
          <a:bodyPr wrap="square" rtlCol="0">
            <a:spAutoFit/>
          </a:bodyPr>
          <a:lstStyle/>
          <a:p>
            <a:pPr algn="just"/>
            <a:r>
              <a:rPr lang="en-US" sz="2400" dirty="0" smtClean="0"/>
              <a:t>500-700 copies/cell </a:t>
            </a:r>
          </a:p>
          <a:p>
            <a:pPr algn="just"/>
            <a:r>
              <a:rPr lang="en-US" sz="2400" dirty="0" smtClean="0"/>
              <a:t>(due to chance mutation in the </a:t>
            </a:r>
            <a:r>
              <a:rPr lang="en-US" sz="2400" dirty="0" err="1" smtClean="0"/>
              <a:t>ori</a:t>
            </a:r>
            <a:r>
              <a:rPr lang="en-US" sz="2400" dirty="0" smtClean="0"/>
              <a:t>)</a:t>
            </a:r>
          </a:p>
          <a:p>
            <a:pPr algn="just"/>
            <a:endParaRPr lang="en-US" sz="2400" dirty="0" smtClean="0"/>
          </a:p>
          <a:p>
            <a:pPr algn="just"/>
            <a:r>
              <a:rPr lang="en-IN" sz="2400" dirty="0" smtClean="0"/>
              <a:t> </a:t>
            </a:r>
            <a:r>
              <a:rPr lang="en-US" sz="2400" dirty="0" smtClean="0"/>
              <a:t>Identification of recombinants (blue white screening)</a:t>
            </a:r>
          </a:p>
          <a:p>
            <a:pPr algn="just"/>
            <a:endParaRPr lang="en-US" sz="2400" dirty="0" smtClean="0"/>
          </a:p>
          <a:p>
            <a:pPr algn="just"/>
            <a:r>
              <a:rPr lang="en-US" sz="2400" dirty="0" smtClean="0"/>
              <a:t>Multiple Cloning Site (MCS)</a:t>
            </a:r>
          </a:p>
          <a:p>
            <a:pPr algn="just"/>
            <a:endParaRPr lang="en-US" sz="2400" dirty="0" smtClean="0"/>
          </a:p>
          <a:p>
            <a:pPr algn="just"/>
            <a:r>
              <a:rPr lang="en-US" sz="2400" dirty="0" err="1" smtClean="0"/>
              <a:t>Subcloning</a:t>
            </a:r>
            <a:r>
              <a:rPr lang="en-US" sz="2400" dirty="0" smtClean="0"/>
              <a:t> in M13 mp series vector easy</a:t>
            </a:r>
          </a:p>
          <a:p>
            <a:pPr algn="just"/>
            <a:endParaRPr lang="en-US" sz="2400" dirty="0" smtClean="0"/>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548680"/>
            <a:ext cx="8143932" cy="954107"/>
          </a:xfrm>
          <a:prstGeom prst="rect">
            <a:avLst/>
          </a:prstGeom>
        </p:spPr>
        <p:txBody>
          <a:bodyPr wrap="square">
            <a:spAutoFit/>
          </a:bodyPr>
          <a:lstStyle/>
          <a:p>
            <a:r>
              <a:rPr lang="en-IN" sz="2800" i="1" dirty="0" smtClean="0"/>
              <a:t>pGEM3Z</a:t>
            </a:r>
            <a:r>
              <a:rPr lang="en-IN" sz="2800" i="1" dirty="0" smtClean="0"/>
              <a:t>—Introduction of promoter for in </a:t>
            </a:r>
            <a:r>
              <a:rPr lang="en-IN" sz="2800" i="1" dirty="0" smtClean="0"/>
              <a:t>vitro transcription of cloned DNA</a:t>
            </a:r>
            <a:endParaRPr lang="en-IN" sz="2800" dirty="0"/>
          </a:p>
        </p:txBody>
      </p:sp>
      <p:sp>
        <p:nvSpPr>
          <p:cNvPr id="3" name="TextBox 2"/>
          <p:cNvSpPr txBox="1"/>
          <p:nvPr/>
        </p:nvSpPr>
        <p:spPr>
          <a:xfrm>
            <a:off x="5072034" y="1714488"/>
            <a:ext cx="3857684" cy="3170099"/>
          </a:xfrm>
          <a:prstGeom prst="rect">
            <a:avLst/>
          </a:prstGeom>
          <a:noFill/>
        </p:spPr>
        <p:txBody>
          <a:bodyPr wrap="square" rtlCol="0">
            <a:spAutoFit/>
          </a:bodyPr>
          <a:lstStyle/>
          <a:p>
            <a:r>
              <a:rPr lang="en-US" sz="2000" dirty="0" smtClean="0"/>
              <a:t>Identification of recombinants (blue white screening)</a:t>
            </a:r>
          </a:p>
          <a:p>
            <a:endParaRPr lang="en-US" sz="2000" dirty="0" smtClean="0"/>
          </a:p>
          <a:p>
            <a:r>
              <a:rPr lang="en-US" sz="2000" dirty="0" smtClean="0"/>
              <a:t>MCS</a:t>
            </a:r>
          </a:p>
          <a:p>
            <a:endParaRPr lang="en-US" sz="2000" dirty="0" smtClean="0"/>
          </a:p>
          <a:p>
            <a:r>
              <a:rPr lang="en-US" sz="2000" dirty="0" smtClean="0"/>
              <a:t>2 promoters for in vitro transcription or probe preparation</a:t>
            </a:r>
          </a:p>
          <a:p>
            <a:r>
              <a:rPr lang="en-US" sz="2000" dirty="0" smtClean="0"/>
              <a:t>        (phage promoters-T7 and SP6)</a:t>
            </a:r>
          </a:p>
        </p:txBody>
      </p:sp>
      <p:pic>
        <p:nvPicPr>
          <p:cNvPr id="77826" name="Picture 2"/>
          <p:cNvPicPr>
            <a:picLocks noChangeAspect="1" noChangeArrowheads="1"/>
          </p:cNvPicPr>
          <p:nvPr/>
        </p:nvPicPr>
        <p:blipFill>
          <a:blip r:embed="rId3"/>
          <a:srcRect/>
          <a:stretch>
            <a:fillRect/>
          </a:stretch>
        </p:blipFill>
        <p:spPr bwMode="auto">
          <a:xfrm>
            <a:off x="500034" y="1500174"/>
            <a:ext cx="4500594" cy="4981575"/>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28600" y="714356"/>
          <a:ext cx="8001052" cy="5683943"/>
        </p:xfrm>
        <a:graphic>
          <a:graphicData uri="http://schemas.openxmlformats.org/drawingml/2006/table">
            <a:tbl>
              <a:tblPr/>
              <a:tblGrid>
                <a:gridCol w="1685936"/>
                <a:gridCol w="1685936"/>
                <a:gridCol w="2843230"/>
                <a:gridCol w="1785950"/>
              </a:tblGrid>
              <a:tr h="247401">
                <a:tc>
                  <a:txBody>
                    <a:bodyPr/>
                    <a:lstStyle/>
                    <a:p>
                      <a:r>
                        <a:rPr lang="en-IN" sz="1400" dirty="0">
                          <a:solidFill>
                            <a:srgbClr val="FAFAFA"/>
                          </a:solidFill>
                        </a:rPr>
                        <a:t>Strain</a:t>
                      </a:r>
                      <a:endParaRPr lang="en-IN" sz="1400" dirty="0"/>
                    </a:p>
                  </a:txBody>
                  <a:tcPr marL="8484" marR="8484" marT="4242" marB="4242" anchor="ctr">
                    <a:lnL w="9525" cap="flat" cmpd="sng" algn="ctr">
                      <a:solidFill>
                        <a:srgbClr val="EE7700"/>
                      </a:solidFill>
                      <a:prstDash val="solid"/>
                      <a:round/>
                      <a:headEnd type="none" w="med" len="med"/>
                      <a:tailEnd type="none" w="med" len="med"/>
                    </a:lnL>
                    <a:lnR w="9525" cap="flat" cmpd="sng" algn="ctr">
                      <a:solidFill>
                        <a:srgbClr val="EE7700"/>
                      </a:solidFill>
                      <a:prstDash val="solid"/>
                      <a:round/>
                      <a:headEnd type="none" w="med" len="med"/>
                      <a:tailEnd type="none" w="med" len="med"/>
                    </a:lnR>
                    <a:lnT w="9525" cap="flat" cmpd="sng" algn="ctr">
                      <a:solidFill>
                        <a:srgbClr val="EE7700"/>
                      </a:solidFill>
                      <a:prstDash val="solid"/>
                      <a:round/>
                      <a:headEnd type="none" w="med" len="med"/>
                      <a:tailEnd type="none" w="med" len="med"/>
                    </a:lnT>
                    <a:lnB w="9525" cap="flat" cmpd="sng" algn="ctr">
                      <a:solidFill>
                        <a:srgbClr val="EE7700"/>
                      </a:solidFill>
                      <a:prstDash val="solid"/>
                      <a:round/>
                      <a:headEnd type="none" w="med" len="med"/>
                      <a:tailEnd type="none" w="med" len="med"/>
                    </a:lnB>
                    <a:solidFill>
                      <a:srgbClr val="EE7700"/>
                    </a:solidFill>
                  </a:tcPr>
                </a:tc>
                <a:tc>
                  <a:txBody>
                    <a:bodyPr/>
                    <a:lstStyle/>
                    <a:p>
                      <a:r>
                        <a:rPr lang="en-IN" sz="1400">
                          <a:solidFill>
                            <a:srgbClr val="FAFAFA"/>
                          </a:solidFill>
                        </a:rPr>
                        <a:t>Resistance</a:t>
                      </a:r>
                      <a:endParaRPr lang="en-IN" sz="1400"/>
                    </a:p>
                  </a:txBody>
                  <a:tcPr marL="8484" marR="8484" marT="4242" marB="4242" anchor="ctr">
                    <a:lnL w="9525" cap="flat" cmpd="sng" algn="ctr">
                      <a:solidFill>
                        <a:srgbClr val="EE7700"/>
                      </a:solidFill>
                      <a:prstDash val="solid"/>
                      <a:round/>
                      <a:headEnd type="none" w="med" len="med"/>
                      <a:tailEnd type="none" w="med" len="med"/>
                    </a:lnL>
                    <a:lnR w="9525" cap="flat" cmpd="sng" algn="ctr">
                      <a:solidFill>
                        <a:srgbClr val="EE7700"/>
                      </a:solidFill>
                      <a:prstDash val="solid"/>
                      <a:round/>
                      <a:headEnd type="none" w="med" len="med"/>
                      <a:tailEnd type="none" w="med" len="med"/>
                    </a:lnR>
                    <a:lnT w="9525" cap="flat" cmpd="sng" algn="ctr">
                      <a:solidFill>
                        <a:srgbClr val="EE7700"/>
                      </a:solidFill>
                      <a:prstDash val="solid"/>
                      <a:round/>
                      <a:headEnd type="none" w="med" len="med"/>
                      <a:tailEnd type="none" w="med" len="med"/>
                    </a:lnT>
                    <a:lnB w="9525" cap="flat" cmpd="sng" algn="ctr">
                      <a:solidFill>
                        <a:srgbClr val="EE7700"/>
                      </a:solidFill>
                      <a:prstDash val="solid"/>
                      <a:round/>
                      <a:headEnd type="none" w="med" len="med"/>
                      <a:tailEnd type="none" w="med" len="med"/>
                    </a:lnB>
                    <a:solidFill>
                      <a:srgbClr val="EE7700"/>
                    </a:solidFill>
                  </a:tcPr>
                </a:tc>
                <a:tc>
                  <a:txBody>
                    <a:bodyPr/>
                    <a:lstStyle/>
                    <a:p>
                      <a:r>
                        <a:rPr lang="en-IN" sz="1400">
                          <a:solidFill>
                            <a:srgbClr val="FAFAFA"/>
                          </a:solidFill>
                        </a:rPr>
                        <a:t>Key Features</a:t>
                      </a:r>
                      <a:endParaRPr lang="en-IN" sz="1400"/>
                    </a:p>
                  </a:txBody>
                  <a:tcPr marL="8484" marR="8484" marT="4242" marB="4242" anchor="ctr">
                    <a:lnL w="9525" cap="flat" cmpd="sng" algn="ctr">
                      <a:solidFill>
                        <a:srgbClr val="EE7700"/>
                      </a:solidFill>
                      <a:prstDash val="solid"/>
                      <a:round/>
                      <a:headEnd type="none" w="med" len="med"/>
                      <a:tailEnd type="none" w="med" len="med"/>
                    </a:lnL>
                    <a:lnR w="9525" cap="flat" cmpd="sng" algn="ctr">
                      <a:solidFill>
                        <a:srgbClr val="EE7700"/>
                      </a:solidFill>
                      <a:prstDash val="solid"/>
                      <a:round/>
                      <a:headEnd type="none" w="med" len="med"/>
                      <a:tailEnd type="none" w="med" len="med"/>
                    </a:lnR>
                    <a:lnT w="9525" cap="flat" cmpd="sng" algn="ctr">
                      <a:solidFill>
                        <a:srgbClr val="EE7700"/>
                      </a:solidFill>
                      <a:prstDash val="solid"/>
                      <a:round/>
                      <a:headEnd type="none" w="med" len="med"/>
                      <a:tailEnd type="none" w="med" len="med"/>
                    </a:lnT>
                    <a:lnB w="9525" cap="flat" cmpd="sng" algn="ctr">
                      <a:solidFill>
                        <a:srgbClr val="EE7700"/>
                      </a:solidFill>
                      <a:prstDash val="solid"/>
                      <a:round/>
                      <a:headEnd type="none" w="med" len="med"/>
                      <a:tailEnd type="none" w="med" len="med"/>
                    </a:lnB>
                    <a:solidFill>
                      <a:srgbClr val="EE7700"/>
                    </a:solidFill>
                  </a:tcPr>
                </a:tc>
                <a:tc>
                  <a:txBody>
                    <a:bodyPr/>
                    <a:lstStyle/>
                    <a:p>
                      <a:r>
                        <a:rPr lang="en-IN" sz="1400" dirty="0">
                          <a:solidFill>
                            <a:srgbClr val="FAFAFA"/>
                          </a:solidFill>
                        </a:rPr>
                        <a:t>Use</a:t>
                      </a:r>
                      <a:endParaRPr lang="en-IN" sz="1400" dirty="0"/>
                    </a:p>
                  </a:txBody>
                  <a:tcPr marL="8484" marR="8484" marT="4242" marB="4242" anchor="ctr">
                    <a:lnL w="9525" cap="flat" cmpd="sng" algn="ctr">
                      <a:solidFill>
                        <a:srgbClr val="EE7700"/>
                      </a:solidFill>
                      <a:prstDash val="solid"/>
                      <a:round/>
                      <a:headEnd type="none" w="med" len="med"/>
                      <a:tailEnd type="none" w="med" len="med"/>
                    </a:lnL>
                    <a:lnR w="9525" cap="flat" cmpd="sng" algn="ctr">
                      <a:solidFill>
                        <a:srgbClr val="EE7700"/>
                      </a:solidFill>
                      <a:prstDash val="solid"/>
                      <a:round/>
                      <a:headEnd type="none" w="med" len="med"/>
                      <a:tailEnd type="none" w="med" len="med"/>
                    </a:lnR>
                    <a:lnT w="9525" cap="flat" cmpd="sng" algn="ctr">
                      <a:solidFill>
                        <a:srgbClr val="EE7700"/>
                      </a:solidFill>
                      <a:prstDash val="solid"/>
                      <a:round/>
                      <a:headEnd type="none" w="med" len="med"/>
                      <a:tailEnd type="none" w="med" len="med"/>
                    </a:lnT>
                    <a:lnB w="9525" cap="flat" cmpd="sng" algn="ctr">
                      <a:solidFill>
                        <a:srgbClr val="EE7700"/>
                      </a:solidFill>
                      <a:prstDash val="solid"/>
                      <a:round/>
                      <a:headEnd type="none" w="med" len="med"/>
                      <a:tailEnd type="none" w="med" len="med"/>
                    </a:lnB>
                    <a:solidFill>
                      <a:srgbClr val="EE7700"/>
                    </a:solidFill>
                  </a:tcPr>
                </a:tc>
              </a:tr>
              <a:tr h="607593">
                <a:tc>
                  <a:txBody>
                    <a:bodyPr/>
                    <a:lstStyle/>
                    <a:p>
                      <a:r>
                        <a:rPr lang="en-IN" sz="1400"/>
                        <a:t>BL21 (DE3)</a:t>
                      </a:r>
                    </a:p>
                  </a:txBody>
                  <a:tcPr marL="8484" marR="8484" marT="4242" marB="4242" anchor="ctr">
                    <a:lnL w="9525" cap="flat" cmpd="sng" algn="ctr">
                      <a:solidFill>
                        <a:srgbClr val="EE7700"/>
                      </a:solidFill>
                      <a:prstDash val="solid"/>
                      <a:round/>
                      <a:headEnd type="none" w="med" len="med"/>
                      <a:tailEnd type="none" w="med" len="med"/>
                    </a:lnL>
                    <a:lnR w="9525" cap="flat" cmpd="sng" algn="ctr">
                      <a:solidFill>
                        <a:srgbClr val="EE7700"/>
                      </a:solidFill>
                      <a:prstDash val="solid"/>
                      <a:round/>
                      <a:headEnd type="none" w="med" len="med"/>
                      <a:tailEnd type="none" w="med" len="med"/>
                    </a:lnR>
                    <a:lnT w="9525" cap="flat" cmpd="sng" algn="ctr">
                      <a:solidFill>
                        <a:srgbClr val="EE7700"/>
                      </a:solidFill>
                      <a:prstDash val="solid"/>
                      <a:round/>
                      <a:headEnd type="none" w="med" len="med"/>
                      <a:tailEnd type="none" w="med" len="med"/>
                    </a:lnT>
                    <a:lnB w="9525" cap="flat" cmpd="sng" algn="ctr">
                      <a:solidFill>
                        <a:srgbClr val="EE7700"/>
                      </a:solidFill>
                      <a:prstDash val="solid"/>
                      <a:round/>
                      <a:headEnd type="none" w="med" len="med"/>
                      <a:tailEnd type="none" w="med" len="med"/>
                    </a:lnB>
                    <a:solidFill>
                      <a:srgbClr val="FFE4C4"/>
                    </a:solidFill>
                  </a:tcPr>
                </a:tc>
                <a:tc>
                  <a:txBody>
                    <a:bodyPr/>
                    <a:lstStyle/>
                    <a:p>
                      <a:r>
                        <a:rPr lang="en-IN" sz="1400"/>
                        <a:t> </a:t>
                      </a:r>
                    </a:p>
                  </a:txBody>
                  <a:tcPr marL="8484" marR="8484" marT="4242" marB="4242" anchor="ctr">
                    <a:lnL w="9525" cap="flat" cmpd="sng" algn="ctr">
                      <a:solidFill>
                        <a:srgbClr val="EE7700"/>
                      </a:solidFill>
                      <a:prstDash val="solid"/>
                      <a:round/>
                      <a:headEnd type="none" w="med" len="med"/>
                      <a:tailEnd type="none" w="med" len="med"/>
                    </a:lnL>
                    <a:lnR w="9525" cap="flat" cmpd="sng" algn="ctr">
                      <a:solidFill>
                        <a:srgbClr val="EE7700"/>
                      </a:solidFill>
                      <a:prstDash val="solid"/>
                      <a:round/>
                      <a:headEnd type="none" w="med" len="med"/>
                      <a:tailEnd type="none" w="med" len="med"/>
                    </a:lnR>
                    <a:lnT w="9525" cap="flat" cmpd="sng" algn="ctr">
                      <a:solidFill>
                        <a:srgbClr val="EE7700"/>
                      </a:solidFill>
                      <a:prstDash val="solid"/>
                      <a:round/>
                      <a:headEnd type="none" w="med" len="med"/>
                      <a:tailEnd type="none" w="med" len="med"/>
                    </a:lnT>
                    <a:lnB w="9525" cap="flat" cmpd="sng" algn="ctr">
                      <a:solidFill>
                        <a:srgbClr val="EE7700"/>
                      </a:solidFill>
                      <a:prstDash val="solid"/>
                      <a:round/>
                      <a:headEnd type="none" w="med" len="med"/>
                      <a:tailEnd type="none" w="med" len="med"/>
                    </a:lnB>
                    <a:solidFill>
                      <a:srgbClr val="FFE4C4"/>
                    </a:solidFill>
                  </a:tcPr>
                </a:tc>
                <a:tc>
                  <a:txBody>
                    <a:bodyPr/>
                    <a:lstStyle/>
                    <a:p>
                      <a:r>
                        <a:rPr lang="en-IN" sz="1400"/>
                        <a:t>Basic IPTG-inducible strain containing T7 RNAP (DE3)</a:t>
                      </a:r>
                    </a:p>
                  </a:txBody>
                  <a:tcPr marL="8484" marR="8484" marT="4242" marB="4242" anchor="ctr">
                    <a:lnL w="9525" cap="flat" cmpd="sng" algn="ctr">
                      <a:solidFill>
                        <a:srgbClr val="EE7700"/>
                      </a:solidFill>
                      <a:prstDash val="solid"/>
                      <a:round/>
                      <a:headEnd type="none" w="med" len="med"/>
                      <a:tailEnd type="none" w="med" len="med"/>
                    </a:lnL>
                    <a:lnR w="9525" cap="flat" cmpd="sng" algn="ctr">
                      <a:solidFill>
                        <a:srgbClr val="EE7700"/>
                      </a:solidFill>
                      <a:prstDash val="solid"/>
                      <a:round/>
                      <a:headEnd type="none" w="med" len="med"/>
                      <a:tailEnd type="none" w="med" len="med"/>
                    </a:lnR>
                    <a:lnT w="9525" cap="flat" cmpd="sng" algn="ctr">
                      <a:solidFill>
                        <a:srgbClr val="EE7700"/>
                      </a:solidFill>
                      <a:prstDash val="solid"/>
                      <a:round/>
                      <a:headEnd type="none" w="med" len="med"/>
                      <a:tailEnd type="none" w="med" len="med"/>
                    </a:lnT>
                    <a:lnB w="9525" cap="flat" cmpd="sng" algn="ctr">
                      <a:solidFill>
                        <a:srgbClr val="EE7700"/>
                      </a:solidFill>
                      <a:prstDash val="solid"/>
                      <a:round/>
                      <a:headEnd type="none" w="med" len="med"/>
                      <a:tailEnd type="none" w="med" len="med"/>
                    </a:lnB>
                    <a:solidFill>
                      <a:srgbClr val="FFE4C4"/>
                    </a:solidFill>
                  </a:tcPr>
                </a:tc>
                <a:tc>
                  <a:txBody>
                    <a:bodyPr/>
                    <a:lstStyle/>
                    <a:p>
                      <a:r>
                        <a:rPr lang="en-IN" sz="1400"/>
                        <a:t>General protein expression</a:t>
                      </a:r>
                    </a:p>
                  </a:txBody>
                  <a:tcPr marL="8484" marR="8484" marT="4242" marB="4242" anchor="ctr">
                    <a:lnL w="9525" cap="flat" cmpd="sng" algn="ctr">
                      <a:solidFill>
                        <a:srgbClr val="EE7700"/>
                      </a:solidFill>
                      <a:prstDash val="solid"/>
                      <a:round/>
                      <a:headEnd type="none" w="med" len="med"/>
                      <a:tailEnd type="none" w="med" len="med"/>
                    </a:lnL>
                    <a:lnR w="9525" cap="flat" cmpd="sng" algn="ctr">
                      <a:solidFill>
                        <a:srgbClr val="EE7700"/>
                      </a:solidFill>
                      <a:prstDash val="solid"/>
                      <a:round/>
                      <a:headEnd type="none" w="med" len="med"/>
                      <a:tailEnd type="none" w="med" len="med"/>
                    </a:lnR>
                    <a:lnT w="9525" cap="flat" cmpd="sng" algn="ctr">
                      <a:solidFill>
                        <a:srgbClr val="EE7700"/>
                      </a:solidFill>
                      <a:prstDash val="solid"/>
                      <a:round/>
                      <a:headEnd type="none" w="med" len="med"/>
                      <a:tailEnd type="none" w="med" len="med"/>
                    </a:lnT>
                    <a:lnB w="9525" cap="flat" cmpd="sng" algn="ctr">
                      <a:solidFill>
                        <a:srgbClr val="EE7700"/>
                      </a:solidFill>
                      <a:prstDash val="solid"/>
                      <a:round/>
                      <a:headEnd type="none" w="med" len="med"/>
                      <a:tailEnd type="none" w="med" len="med"/>
                    </a:lnB>
                    <a:solidFill>
                      <a:srgbClr val="FFE4C4"/>
                    </a:solidFill>
                  </a:tcPr>
                </a:tc>
              </a:tr>
              <a:tr h="1407119">
                <a:tc>
                  <a:txBody>
                    <a:bodyPr/>
                    <a:lstStyle/>
                    <a:p>
                      <a:r>
                        <a:rPr lang="en-IN" sz="1400"/>
                        <a:t>BL21 (DE3) pLysS*</a:t>
                      </a:r>
                    </a:p>
                  </a:txBody>
                  <a:tcPr marL="8484" marR="8484" marT="4242" marB="4242" anchor="ctr">
                    <a:lnL w="9525" cap="flat" cmpd="sng" algn="ctr">
                      <a:solidFill>
                        <a:srgbClr val="EE7700"/>
                      </a:solidFill>
                      <a:prstDash val="solid"/>
                      <a:round/>
                      <a:headEnd type="none" w="med" len="med"/>
                      <a:tailEnd type="none" w="med" len="med"/>
                    </a:lnL>
                    <a:lnR w="9525" cap="flat" cmpd="sng" algn="ctr">
                      <a:solidFill>
                        <a:srgbClr val="EE7700"/>
                      </a:solidFill>
                      <a:prstDash val="solid"/>
                      <a:round/>
                      <a:headEnd type="none" w="med" len="med"/>
                      <a:tailEnd type="none" w="med" len="med"/>
                    </a:lnR>
                    <a:lnT w="9525" cap="flat" cmpd="sng" algn="ctr">
                      <a:solidFill>
                        <a:srgbClr val="EE7700"/>
                      </a:solidFill>
                      <a:prstDash val="solid"/>
                      <a:round/>
                      <a:headEnd type="none" w="med" len="med"/>
                      <a:tailEnd type="none" w="med" len="med"/>
                    </a:lnT>
                    <a:lnB w="9525" cap="flat" cmpd="sng" algn="ctr">
                      <a:solidFill>
                        <a:srgbClr val="EE7700"/>
                      </a:solidFill>
                      <a:prstDash val="solid"/>
                      <a:round/>
                      <a:headEnd type="none" w="med" len="med"/>
                      <a:tailEnd type="none" w="med" len="med"/>
                    </a:lnB>
                    <a:solidFill>
                      <a:srgbClr val="FFFFFF"/>
                    </a:solidFill>
                  </a:tcPr>
                </a:tc>
                <a:tc>
                  <a:txBody>
                    <a:bodyPr/>
                    <a:lstStyle/>
                    <a:p>
                      <a:r>
                        <a:rPr lang="en-IN" sz="1400"/>
                        <a:t>Chloramphenicol (pLysS)</a:t>
                      </a:r>
                    </a:p>
                  </a:txBody>
                  <a:tcPr marL="8484" marR="8484" marT="4242" marB="4242" anchor="ctr">
                    <a:lnL w="9525" cap="flat" cmpd="sng" algn="ctr">
                      <a:solidFill>
                        <a:srgbClr val="EE7700"/>
                      </a:solidFill>
                      <a:prstDash val="solid"/>
                      <a:round/>
                      <a:headEnd type="none" w="med" len="med"/>
                      <a:tailEnd type="none" w="med" len="med"/>
                    </a:lnL>
                    <a:lnR w="9525" cap="flat" cmpd="sng" algn="ctr">
                      <a:solidFill>
                        <a:srgbClr val="EE7700"/>
                      </a:solidFill>
                      <a:prstDash val="solid"/>
                      <a:round/>
                      <a:headEnd type="none" w="med" len="med"/>
                      <a:tailEnd type="none" w="med" len="med"/>
                    </a:lnR>
                    <a:lnT w="9525" cap="flat" cmpd="sng" algn="ctr">
                      <a:solidFill>
                        <a:srgbClr val="EE7700"/>
                      </a:solidFill>
                      <a:prstDash val="solid"/>
                      <a:round/>
                      <a:headEnd type="none" w="med" len="med"/>
                      <a:tailEnd type="none" w="med" len="med"/>
                    </a:lnT>
                    <a:lnB w="9525" cap="flat" cmpd="sng" algn="ctr">
                      <a:solidFill>
                        <a:srgbClr val="EE7700"/>
                      </a:solidFill>
                      <a:prstDash val="solid"/>
                      <a:round/>
                      <a:headEnd type="none" w="med" len="med"/>
                      <a:tailEnd type="none" w="med" len="med"/>
                    </a:lnB>
                    <a:solidFill>
                      <a:srgbClr val="FFFFFF"/>
                    </a:solidFill>
                  </a:tcPr>
                </a:tc>
                <a:tc>
                  <a:txBody>
                    <a:bodyPr/>
                    <a:lstStyle/>
                    <a:p>
                      <a:r>
                        <a:rPr lang="en-IN" sz="1400"/>
                        <a:t>pLysS expresses T7 lysozyme to reduce basal expression levels; expression vector cannot have p15A origin of replication</a:t>
                      </a:r>
                    </a:p>
                  </a:txBody>
                  <a:tcPr marL="8484" marR="8484" marT="4242" marB="4242" anchor="ctr">
                    <a:lnL w="9525" cap="flat" cmpd="sng" algn="ctr">
                      <a:solidFill>
                        <a:srgbClr val="EE7700"/>
                      </a:solidFill>
                      <a:prstDash val="solid"/>
                      <a:round/>
                      <a:headEnd type="none" w="med" len="med"/>
                      <a:tailEnd type="none" w="med" len="med"/>
                    </a:lnL>
                    <a:lnR w="9525" cap="flat" cmpd="sng" algn="ctr">
                      <a:solidFill>
                        <a:srgbClr val="EE7700"/>
                      </a:solidFill>
                      <a:prstDash val="solid"/>
                      <a:round/>
                      <a:headEnd type="none" w="med" len="med"/>
                      <a:tailEnd type="none" w="med" len="med"/>
                    </a:lnR>
                    <a:lnT w="9525" cap="flat" cmpd="sng" algn="ctr">
                      <a:solidFill>
                        <a:srgbClr val="EE7700"/>
                      </a:solidFill>
                      <a:prstDash val="solid"/>
                      <a:round/>
                      <a:headEnd type="none" w="med" len="med"/>
                      <a:tailEnd type="none" w="med" len="med"/>
                    </a:lnT>
                    <a:lnB w="9525" cap="flat" cmpd="sng" algn="ctr">
                      <a:solidFill>
                        <a:srgbClr val="EE7700"/>
                      </a:solidFill>
                      <a:prstDash val="solid"/>
                      <a:round/>
                      <a:headEnd type="none" w="med" len="med"/>
                      <a:tailEnd type="none" w="med" len="med"/>
                    </a:lnB>
                    <a:solidFill>
                      <a:srgbClr val="FFFFFF"/>
                    </a:solidFill>
                  </a:tcPr>
                </a:tc>
                <a:tc>
                  <a:txBody>
                    <a:bodyPr/>
                    <a:lstStyle/>
                    <a:p>
                      <a:r>
                        <a:rPr lang="en-IN" sz="1400"/>
                        <a:t>Expression of toxic proteins</a:t>
                      </a:r>
                    </a:p>
                  </a:txBody>
                  <a:tcPr marL="8484" marR="8484" marT="4242" marB="4242" anchor="ctr">
                    <a:lnL w="9525" cap="flat" cmpd="sng" algn="ctr">
                      <a:solidFill>
                        <a:srgbClr val="EE7700"/>
                      </a:solidFill>
                      <a:prstDash val="solid"/>
                      <a:round/>
                      <a:headEnd type="none" w="med" len="med"/>
                      <a:tailEnd type="none" w="med" len="med"/>
                    </a:lnL>
                    <a:lnR w="9525" cap="flat" cmpd="sng" algn="ctr">
                      <a:solidFill>
                        <a:srgbClr val="EE7700"/>
                      </a:solidFill>
                      <a:prstDash val="solid"/>
                      <a:round/>
                      <a:headEnd type="none" w="med" len="med"/>
                      <a:tailEnd type="none" w="med" len="med"/>
                    </a:lnR>
                    <a:lnT w="9525" cap="flat" cmpd="sng" algn="ctr">
                      <a:solidFill>
                        <a:srgbClr val="EE7700"/>
                      </a:solidFill>
                      <a:prstDash val="solid"/>
                      <a:round/>
                      <a:headEnd type="none" w="med" len="med"/>
                      <a:tailEnd type="none" w="med" len="med"/>
                    </a:lnT>
                    <a:lnB w="9525" cap="flat" cmpd="sng" algn="ctr">
                      <a:solidFill>
                        <a:srgbClr val="EE7700"/>
                      </a:solidFill>
                      <a:prstDash val="solid"/>
                      <a:round/>
                      <a:headEnd type="none" w="med" len="med"/>
                      <a:tailEnd type="none" w="med" len="med"/>
                    </a:lnB>
                    <a:solidFill>
                      <a:srgbClr val="FFFFFF"/>
                    </a:solidFill>
                  </a:tcPr>
                </a:tc>
              </a:tr>
              <a:tr h="1407119">
                <a:tc>
                  <a:txBody>
                    <a:bodyPr/>
                    <a:lstStyle/>
                    <a:p>
                      <a:r>
                        <a:rPr lang="en-IN" sz="1400"/>
                        <a:t>BL21 (DE3) pLysE*</a:t>
                      </a:r>
                    </a:p>
                  </a:txBody>
                  <a:tcPr marL="8484" marR="8484" marT="4242" marB="4242" anchor="ctr">
                    <a:lnL w="9525" cap="flat" cmpd="sng" algn="ctr">
                      <a:solidFill>
                        <a:srgbClr val="EE7700"/>
                      </a:solidFill>
                      <a:prstDash val="solid"/>
                      <a:round/>
                      <a:headEnd type="none" w="med" len="med"/>
                      <a:tailEnd type="none" w="med" len="med"/>
                    </a:lnL>
                    <a:lnR w="9525" cap="flat" cmpd="sng" algn="ctr">
                      <a:solidFill>
                        <a:srgbClr val="EE7700"/>
                      </a:solidFill>
                      <a:prstDash val="solid"/>
                      <a:round/>
                      <a:headEnd type="none" w="med" len="med"/>
                      <a:tailEnd type="none" w="med" len="med"/>
                    </a:lnR>
                    <a:lnT w="9525" cap="flat" cmpd="sng" algn="ctr">
                      <a:solidFill>
                        <a:srgbClr val="EE7700"/>
                      </a:solidFill>
                      <a:prstDash val="solid"/>
                      <a:round/>
                      <a:headEnd type="none" w="med" len="med"/>
                      <a:tailEnd type="none" w="med" len="med"/>
                    </a:lnT>
                    <a:lnB w="9525" cap="flat" cmpd="sng" algn="ctr">
                      <a:solidFill>
                        <a:srgbClr val="EE7700"/>
                      </a:solidFill>
                      <a:prstDash val="solid"/>
                      <a:round/>
                      <a:headEnd type="none" w="med" len="med"/>
                      <a:tailEnd type="none" w="med" len="med"/>
                    </a:lnB>
                    <a:solidFill>
                      <a:srgbClr val="FFE4C4"/>
                    </a:solidFill>
                  </a:tcPr>
                </a:tc>
                <a:tc>
                  <a:txBody>
                    <a:bodyPr/>
                    <a:lstStyle/>
                    <a:p>
                      <a:r>
                        <a:rPr lang="en-IN" sz="1400"/>
                        <a:t>Chloramphenicol (pLysE)</a:t>
                      </a:r>
                    </a:p>
                  </a:txBody>
                  <a:tcPr marL="8484" marR="8484" marT="4242" marB="4242" anchor="ctr">
                    <a:lnL w="9525" cap="flat" cmpd="sng" algn="ctr">
                      <a:solidFill>
                        <a:srgbClr val="EE7700"/>
                      </a:solidFill>
                      <a:prstDash val="solid"/>
                      <a:round/>
                      <a:headEnd type="none" w="med" len="med"/>
                      <a:tailEnd type="none" w="med" len="med"/>
                    </a:lnL>
                    <a:lnR w="9525" cap="flat" cmpd="sng" algn="ctr">
                      <a:solidFill>
                        <a:srgbClr val="EE7700"/>
                      </a:solidFill>
                      <a:prstDash val="solid"/>
                      <a:round/>
                      <a:headEnd type="none" w="med" len="med"/>
                      <a:tailEnd type="none" w="med" len="med"/>
                    </a:lnR>
                    <a:lnT w="9525" cap="flat" cmpd="sng" algn="ctr">
                      <a:solidFill>
                        <a:srgbClr val="EE7700"/>
                      </a:solidFill>
                      <a:prstDash val="solid"/>
                      <a:round/>
                      <a:headEnd type="none" w="med" len="med"/>
                      <a:tailEnd type="none" w="med" len="med"/>
                    </a:lnT>
                    <a:lnB w="9525" cap="flat" cmpd="sng" algn="ctr">
                      <a:solidFill>
                        <a:srgbClr val="EE7700"/>
                      </a:solidFill>
                      <a:prstDash val="solid"/>
                      <a:round/>
                      <a:headEnd type="none" w="med" len="med"/>
                      <a:tailEnd type="none" w="med" len="med"/>
                    </a:lnB>
                    <a:solidFill>
                      <a:srgbClr val="FFE4C4"/>
                    </a:solidFill>
                  </a:tcPr>
                </a:tc>
                <a:tc>
                  <a:txBody>
                    <a:bodyPr/>
                    <a:lstStyle/>
                    <a:p>
                      <a:r>
                        <a:rPr lang="en-IN" sz="1400"/>
                        <a:t>pLysE has higher T7 lysozyme expression than pLysS; expression vector cannot have p15A origin of replication</a:t>
                      </a:r>
                    </a:p>
                  </a:txBody>
                  <a:tcPr marL="8484" marR="8484" marT="4242" marB="4242" anchor="ctr">
                    <a:lnL w="9525" cap="flat" cmpd="sng" algn="ctr">
                      <a:solidFill>
                        <a:srgbClr val="EE7700"/>
                      </a:solidFill>
                      <a:prstDash val="solid"/>
                      <a:round/>
                      <a:headEnd type="none" w="med" len="med"/>
                      <a:tailEnd type="none" w="med" len="med"/>
                    </a:lnL>
                    <a:lnR w="9525" cap="flat" cmpd="sng" algn="ctr">
                      <a:solidFill>
                        <a:srgbClr val="EE7700"/>
                      </a:solidFill>
                      <a:prstDash val="solid"/>
                      <a:round/>
                      <a:headEnd type="none" w="med" len="med"/>
                      <a:tailEnd type="none" w="med" len="med"/>
                    </a:lnR>
                    <a:lnT w="9525" cap="flat" cmpd="sng" algn="ctr">
                      <a:solidFill>
                        <a:srgbClr val="EE7700"/>
                      </a:solidFill>
                      <a:prstDash val="solid"/>
                      <a:round/>
                      <a:headEnd type="none" w="med" len="med"/>
                      <a:tailEnd type="none" w="med" len="med"/>
                    </a:lnT>
                    <a:lnB w="9525" cap="flat" cmpd="sng" algn="ctr">
                      <a:solidFill>
                        <a:srgbClr val="EE7700"/>
                      </a:solidFill>
                      <a:prstDash val="solid"/>
                      <a:round/>
                      <a:headEnd type="none" w="med" len="med"/>
                      <a:tailEnd type="none" w="med" len="med"/>
                    </a:lnB>
                    <a:solidFill>
                      <a:srgbClr val="FFE4C4"/>
                    </a:solidFill>
                  </a:tcPr>
                </a:tc>
                <a:tc>
                  <a:txBody>
                    <a:bodyPr/>
                    <a:lstStyle/>
                    <a:p>
                      <a:r>
                        <a:rPr lang="en-IN" sz="1400"/>
                        <a:t>Expression of toxic proteins</a:t>
                      </a:r>
                    </a:p>
                  </a:txBody>
                  <a:tcPr marL="8484" marR="8484" marT="4242" marB="4242" anchor="ctr">
                    <a:lnL w="9525" cap="flat" cmpd="sng" algn="ctr">
                      <a:solidFill>
                        <a:srgbClr val="EE7700"/>
                      </a:solidFill>
                      <a:prstDash val="solid"/>
                      <a:round/>
                      <a:headEnd type="none" w="med" len="med"/>
                      <a:tailEnd type="none" w="med" len="med"/>
                    </a:lnL>
                    <a:lnR w="9525" cap="flat" cmpd="sng" algn="ctr">
                      <a:solidFill>
                        <a:srgbClr val="EE7700"/>
                      </a:solidFill>
                      <a:prstDash val="solid"/>
                      <a:round/>
                      <a:headEnd type="none" w="med" len="med"/>
                      <a:tailEnd type="none" w="med" len="med"/>
                    </a:lnR>
                    <a:lnT w="9525" cap="flat" cmpd="sng" algn="ctr">
                      <a:solidFill>
                        <a:srgbClr val="EE7700"/>
                      </a:solidFill>
                      <a:prstDash val="solid"/>
                      <a:round/>
                      <a:headEnd type="none" w="med" len="med"/>
                      <a:tailEnd type="none" w="med" len="med"/>
                    </a:lnT>
                    <a:lnB w="9525" cap="flat" cmpd="sng" algn="ctr">
                      <a:solidFill>
                        <a:srgbClr val="EE7700"/>
                      </a:solidFill>
                      <a:prstDash val="solid"/>
                      <a:round/>
                      <a:headEnd type="none" w="med" len="med"/>
                      <a:tailEnd type="none" w="med" len="med"/>
                    </a:lnB>
                    <a:solidFill>
                      <a:srgbClr val="FFE4C4"/>
                    </a:solidFill>
                  </a:tcPr>
                </a:tc>
              </a:tr>
              <a:tr h="807474">
                <a:tc>
                  <a:txBody>
                    <a:bodyPr/>
                    <a:lstStyle/>
                    <a:p>
                      <a:r>
                        <a:rPr lang="en-IN" sz="1400"/>
                        <a:t>BL21 star (DE3)</a:t>
                      </a:r>
                    </a:p>
                  </a:txBody>
                  <a:tcPr marL="8484" marR="8484" marT="4242" marB="4242" anchor="ctr">
                    <a:lnL w="9525" cap="flat" cmpd="sng" algn="ctr">
                      <a:solidFill>
                        <a:srgbClr val="EE7700"/>
                      </a:solidFill>
                      <a:prstDash val="solid"/>
                      <a:round/>
                      <a:headEnd type="none" w="med" len="med"/>
                      <a:tailEnd type="none" w="med" len="med"/>
                    </a:lnL>
                    <a:lnR w="9525" cap="flat" cmpd="sng" algn="ctr">
                      <a:solidFill>
                        <a:srgbClr val="EE7700"/>
                      </a:solidFill>
                      <a:prstDash val="solid"/>
                      <a:round/>
                      <a:headEnd type="none" w="med" len="med"/>
                      <a:tailEnd type="none" w="med" len="med"/>
                    </a:lnR>
                    <a:lnT w="9525" cap="flat" cmpd="sng" algn="ctr">
                      <a:solidFill>
                        <a:srgbClr val="EE7700"/>
                      </a:solidFill>
                      <a:prstDash val="solid"/>
                      <a:round/>
                      <a:headEnd type="none" w="med" len="med"/>
                      <a:tailEnd type="none" w="med" len="med"/>
                    </a:lnT>
                    <a:lnB w="9525" cap="flat" cmpd="sng" algn="ctr">
                      <a:solidFill>
                        <a:srgbClr val="EE7700"/>
                      </a:solidFill>
                      <a:prstDash val="solid"/>
                      <a:round/>
                      <a:headEnd type="none" w="med" len="med"/>
                      <a:tailEnd type="none" w="med" len="med"/>
                    </a:lnB>
                    <a:solidFill>
                      <a:srgbClr val="FFFFFF"/>
                    </a:solidFill>
                  </a:tcPr>
                </a:tc>
                <a:tc>
                  <a:txBody>
                    <a:bodyPr/>
                    <a:lstStyle/>
                    <a:p>
                      <a:r>
                        <a:rPr lang="en-IN" sz="1400"/>
                        <a:t> </a:t>
                      </a:r>
                    </a:p>
                  </a:txBody>
                  <a:tcPr marL="8484" marR="8484" marT="4242" marB="4242" anchor="ctr">
                    <a:lnL w="9525" cap="flat" cmpd="sng" algn="ctr">
                      <a:solidFill>
                        <a:srgbClr val="EE7700"/>
                      </a:solidFill>
                      <a:prstDash val="solid"/>
                      <a:round/>
                      <a:headEnd type="none" w="med" len="med"/>
                      <a:tailEnd type="none" w="med" len="med"/>
                    </a:lnL>
                    <a:lnR w="9525" cap="flat" cmpd="sng" algn="ctr">
                      <a:solidFill>
                        <a:srgbClr val="EE7700"/>
                      </a:solidFill>
                      <a:prstDash val="solid"/>
                      <a:round/>
                      <a:headEnd type="none" w="med" len="med"/>
                      <a:tailEnd type="none" w="med" len="med"/>
                    </a:lnR>
                    <a:lnT w="9525" cap="flat" cmpd="sng" algn="ctr">
                      <a:solidFill>
                        <a:srgbClr val="EE7700"/>
                      </a:solidFill>
                      <a:prstDash val="solid"/>
                      <a:round/>
                      <a:headEnd type="none" w="med" len="med"/>
                      <a:tailEnd type="none" w="med" len="med"/>
                    </a:lnT>
                    <a:lnB w="9525" cap="flat" cmpd="sng" algn="ctr">
                      <a:solidFill>
                        <a:srgbClr val="EE7700"/>
                      </a:solidFill>
                      <a:prstDash val="solid"/>
                      <a:round/>
                      <a:headEnd type="none" w="med" len="med"/>
                      <a:tailEnd type="none" w="med" len="med"/>
                    </a:lnB>
                    <a:solidFill>
                      <a:srgbClr val="FFFFFF"/>
                    </a:solidFill>
                  </a:tcPr>
                </a:tc>
                <a:tc>
                  <a:txBody>
                    <a:bodyPr/>
                    <a:lstStyle/>
                    <a:p>
                      <a:r>
                        <a:rPr lang="en-IN" sz="1400"/>
                        <a:t>Lacks functional RNaseE which results in longer transcript half-life</a:t>
                      </a:r>
                    </a:p>
                  </a:txBody>
                  <a:tcPr marL="8484" marR="8484" marT="4242" marB="4242" anchor="ctr">
                    <a:lnL w="9525" cap="flat" cmpd="sng" algn="ctr">
                      <a:solidFill>
                        <a:srgbClr val="EE7700"/>
                      </a:solidFill>
                      <a:prstDash val="solid"/>
                      <a:round/>
                      <a:headEnd type="none" w="med" len="med"/>
                      <a:tailEnd type="none" w="med" len="med"/>
                    </a:lnL>
                    <a:lnR w="9525" cap="flat" cmpd="sng" algn="ctr">
                      <a:solidFill>
                        <a:srgbClr val="EE7700"/>
                      </a:solidFill>
                      <a:prstDash val="solid"/>
                      <a:round/>
                      <a:headEnd type="none" w="med" len="med"/>
                      <a:tailEnd type="none" w="med" len="med"/>
                    </a:lnR>
                    <a:lnT w="9525" cap="flat" cmpd="sng" algn="ctr">
                      <a:solidFill>
                        <a:srgbClr val="EE7700"/>
                      </a:solidFill>
                      <a:prstDash val="solid"/>
                      <a:round/>
                      <a:headEnd type="none" w="med" len="med"/>
                      <a:tailEnd type="none" w="med" len="med"/>
                    </a:lnT>
                    <a:lnB w="9525" cap="flat" cmpd="sng" algn="ctr">
                      <a:solidFill>
                        <a:srgbClr val="EE7700"/>
                      </a:solidFill>
                      <a:prstDash val="solid"/>
                      <a:round/>
                      <a:headEnd type="none" w="med" len="med"/>
                      <a:tailEnd type="none" w="med" len="med"/>
                    </a:lnB>
                    <a:solidFill>
                      <a:srgbClr val="FFFFFF"/>
                    </a:solidFill>
                  </a:tcPr>
                </a:tc>
                <a:tc>
                  <a:txBody>
                    <a:bodyPr/>
                    <a:lstStyle/>
                    <a:p>
                      <a:r>
                        <a:rPr lang="en-IN" sz="1400"/>
                        <a:t>General expression; not recommended for toxic proteins</a:t>
                      </a:r>
                    </a:p>
                  </a:txBody>
                  <a:tcPr marL="8484" marR="8484" marT="4242" marB="4242" anchor="ctr">
                    <a:lnL w="9525" cap="flat" cmpd="sng" algn="ctr">
                      <a:solidFill>
                        <a:srgbClr val="EE7700"/>
                      </a:solidFill>
                      <a:prstDash val="solid"/>
                      <a:round/>
                      <a:headEnd type="none" w="med" len="med"/>
                      <a:tailEnd type="none" w="med" len="med"/>
                    </a:lnL>
                    <a:lnR w="9525" cap="flat" cmpd="sng" algn="ctr">
                      <a:solidFill>
                        <a:srgbClr val="EE7700"/>
                      </a:solidFill>
                      <a:prstDash val="solid"/>
                      <a:round/>
                      <a:headEnd type="none" w="med" len="med"/>
                      <a:tailEnd type="none" w="med" len="med"/>
                    </a:lnR>
                    <a:lnT w="9525" cap="flat" cmpd="sng" algn="ctr">
                      <a:solidFill>
                        <a:srgbClr val="EE7700"/>
                      </a:solidFill>
                      <a:prstDash val="solid"/>
                      <a:round/>
                      <a:headEnd type="none" w="med" len="med"/>
                      <a:tailEnd type="none" w="med" len="med"/>
                    </a:lnT>
                    <a:lnB w="9525" cap="flat" cmpd="sng" algn="ctr">
                      <a:solidFill>
                        <a:srgbClr val="EE7700"/>
                      </a:solidFill>
                      <a:prstDash val="solid"/>
                      <a:round/>
                      <a:headEnd type="none" w="med" len="med"/>
                      <a:tailEnd type="none" w="med" len="med"/>
                    </a:lnB>
                    <a:solidFill>
                      <a:srgbClr val="FFFFFF"/>
                    </a:solidFill>
                  </a:tcPr>
                </a:tc>
              </a:tr>
              <a:tr h="1207237">
                <a:tc>
                  <a:txBody>
                    <a:bodyPr/>
                    <a:lstStyle/>
                    <a:p>
                      <a:r>
                        <a:rPr lang="en-IN" sz="1400" dirty="0"/>
                        <a:t>BLR (DE3)</a:t>
                      </a:r>
                    </a:p>
                  </a:txBody>
                  <a:tcPr marL="8484" marR="8484" marT="4242" marB="4242" anchor="ctr">
                    <a:lnL w="9525" cap="flat" cmpd="sng" algn="ctr">
                      <a:solidFill>
                        <a:srgbClr val="EE7700"/>
                      </a:solidFill>
                      <a:prstDash val="solid"/>
                      <a:round/>
                      <a:headEnd type="none" w="med" len="med"/>
                      <a:tailEnd type="none" w="med" len="med"/>
                    </a:lnL>
                    <a:lnR w="9525" cap="flat" cmpd="sng" algn="ctr">
                      <a:solidFill>
                        <a:srgbClr val="EE7700"/>
                      </a:solidFill>
                      <a:prstDash val="solid"/>
                      <a:round/>
                      <a:headEnd type="none" w="med" len="med"/>
                      <a:tailEnd type="none" w="med" len="med"/>
                    </a:lnR>
                    <a:lnT w="9525" cap="flat" cmpd="sng" algn="ctr">
                      <a:solidFill>
                        <a:srgbClr val="EE7700"/>
                      </a:solidFill>
                      <a:prstDash val="solid"/>
                      <a:round/>
                      <a:headEnd type="none" w="med" len="med"/>
                      <a:tailEnd type="none" w="med" len="med"/>
                    </a:lnT>
                    <a:lnB w="9525" cap="flat" cmpd="sng" algn="ctr">
                      <a:solidFill>
                        <a:srgbClr val="EE7700"/>
                      </a:solidFill>
                      <a:prstDash val="solid"/>
                      <a:round/>
                      <a:headEnd type="none" w="med" len="med"/>
                      <a:tailEnd type="none" w="med" len="med"/>
                    </a:lnB>
                    <a:solidFill>
                      <a:srgbClr val="FFFFFF"/>
                    </a:solidFill>
                  </a:tcPr>
                </a:tc>
                <a:tc>
                  <a:txBody>
                    <a:bodyPr/>
                    <a:lstStyle/>
                    <a:p>
                      <a:r>
                        <a:rPr lang="en-IN" sz="1400"/>
                        <a:t>Tetracycline</a:t>
                      </a:r>
                    </a:p>
                  </a:txBody>
                  <a:tcPr marL="8484" marR="8484" marT="4242" marB="4242" anchor="ctr">
                    <a:lnL w="9525" cap="flat" cmpd="sng" algn="ctr">
                      <a:solidFill>
                        <a:srgbClr val="EE7700"/>
                      </a:solidFill>
                      <a:prstDash val="solid"/>
                      <a:round/>
                      <a:headEnd type="none" w="med" len="med"/>
                      <a:tailEnd type="none" w="med" len="med"/>
                    </a:lnL>
                    <a:lnR w="9525" cap="flat" cmpd="sng" algn="ctr">
                      <a:solidFill>
                        <a:srgbClr val="EE7700"/>
                      </a:solidFill>
                      <a:prstDash val="solid"/>
                      <a:round/>
                      <a:headEnd type="none" w="med" len="med"/>
                      <a:tailEnd type="none" w="med" len="med"/>
                    </a:lnR>
                    <a:lnT w="9525" cap="flat" cmpd="sng" algn="ctr">
                      <a:solidFill>
                        <a:srgbClr val="EE7700"/>
                      </a:solidFill>
                      <a:prstDash val="solid"/>
                      <a:round/>
                      <a:headEnd type="none" w="med" len="med"/>
                      <a:tailEnd type="none" w="med" len="med"/>
                    </a:lnT>
                    <a:lnB w="9525" cap="flat" cmpd="sng" algn="ctr">
                      <a:solidFill>
                        <a:srgbClr val="EE7700"/>
                      </a:solidFill>
                      <a:prstDash val="solid"/>
                      <a:round/>
                      <a:headEnd type="none" w="med" len="med"/>
                      <a:tailEnd type="none" w="med" len="med"/>
                    </a:lnB>
                    <a:solidFill>
                      <a:srgbClr val="FFFFFF"/>
                    </a:solidFill>
                  </a:tcPr>
                </a:tc>
                <a:tc>
                  <a:txBody>
                    <a:bodyPr/>
                    <a:lstStyle/>
                    <a:p>
                      <a:r>
                        <a:rPr lang="en-IN" sz="1400" dirty="0" err="1"/>
                        <a:t>RecA</a:t>
                      </a:r>
                      <a:r>
                        <a:rPr lang="en-IN" sz="1400" dirty="0"/>
                        <a:t>-deficient; best for plasmids with </a:t>
                      </a:r>
                      <a:r>
                        <a:rPr lang="en-IN" sz="1400" dirty="0" smtClean="0"/>
                        <a:t>repetitive </a:t>
                      </a:r>
                      <a:r>
                        <a:rPr lang="en-IN" sz="1400" dirty="0"/>
                        <a:t>sequences. </a:t>
                      </a:r>
                    </a:p>
                  </a:txBody>
                  <a:tcPr marL="8484" marR="8484" marT="4242" marB="4242" anchor="ctr">
                    <a:lnL w="9525" cap="flat" cmpd="sng" algn="ctr">
                      <a:solidFill>
                        <a:srgbClr val="EE7700"/>
                      </a:solidFill>
                      <a:prstDash val="solid"/>
                      <a:round/>
                      <a:headEnd type="none" w="med" len="med"/>
                      <a:tailEnd type="none" w="med" len="med"/>
                    </a:lnL>
                    <a:lnR w="9525" cap="flat" cmpd="sng" algn="ctr">
                      <a:solidFill>
                        <a:srgbClr val="EE7700"/>
                      </a:solidFill>
                      <a:prstDash val="solid"/>
                      <a:round/>
                      <a:headEnd type="none" w="med" len="med"/>
                      <a:tailEnd type="none" w="med" len="med"/>
                    </a:lnR>
                    <a:lnT w="9525" cap="flat" cmpd="sng" algn="ctr">
                      <a:solidFill>
                        <a:srgbClr val="EE7700"/>
                      </a:solidFill>
                      <a:prstDash val="solid"/>
                      <a:round/>
                      <a:headEnd type="none" w="med" len="med"/>
                      <a:tailEnd type="none" w="med" len="med"/>
                    </a:lnT>
                    <a:lnB w="9525" cap="flat" cmpd="sng" algn="ctr">
                      <a:solidFill>
                        <a:srgbClr val="EE7700"/>
                      </a:solidFill>
                      <a:prstDash val="solid"/>
                      <a:round/>
                      <a:headEnd type="none" w="med" len="med"/>
                      <a:tailEnd type="none" w="med" len="med"/>
                    </a:lnB>
                    <a:solidFill>
                      <a:srgbClr val="FFFFFF"/>
                    </a:solidFill>
                  </a:tcPr>
                </a:tc>
                <a:tc>
                  <a:txBody>
                    <a:bodyPr/>
                    <a:lstStyle/>
                    <a:p>
                      <a:r>
                        <a:rPr lang="en-IN" sz="1400" dirty="0"/>
                        <a:t>Expression of unstable proteins </a:t>
                      </a:r>
                    </a:p>
                  </a:txBody>
                  <a:tcPr marL="8484" marR="8484" marT="4242" marB="4242" anchor="ctr">
                    <a:lnL w="9525" cap="flat" cmpd="sng" algn="ctr">
                      <a:solidFill>
                        <a:srgbClr val="EE7700"/>
                      </a:solidFill>
                      <a:prstDash val="solid"/>
                      <a:round/>
                      <a:headEnd type="none" w="med" len="med"/>
                      <a:tailEnd type="none" w="med" len="med"/>
                    </a:lnL>
                    <a:lnR w="9525" cap="flat" cmpd="sng" algn="ctr">
                      <a:solidFill>
                        <a:srgbClr val="EE7700"/>
                      </a:solidFill>
                      <a:prstDash val="solid"/>
                      <a:round/>
                      <a:headEnd type="none" w="med" len="med"/>
                      <a:tailEnd type="none" w="med" len="med"/>
                    </a:lnR>
                    <a:lnT w="9525" cap="flat" cmpd="sng" algn="ctr">
                      <a:solidFill>
                        <a:srgbClr val="EE7700"/>
                      </a:solidFill>
                      <a:prstDash val="solid"/>
                      <a:round/>
                      <a:headEnd type="none" w="med" len="med"/>
                      <a:tailEnd type="none" w="med" len="med"/>
                    </a:lnT>
                    <a:lnB w="9525" cap="flat" cmpd="sng" algn="ctr">
                      <a:solidFill>
                        <a:srgbClr val="EE7700"/>
                      </a:solidFill>
                      <a:prstDash val="solid"/>
                      <a:round/>
                      <a:headEnd type="none" w="med" len="med"/>
                      <a:tailEnd type="none" w="med" len="med"/>
                    </a:lnB>
                    <a:solidFill>
                      <a:srgbClr val="FFFFFF"/>
                    </a:solidFill>
                  </a:tcPr>
                </a:tc>
              </a:tr>
            </a:tbl>
          </a:graphicData>
        </a:graphic>
      </p:graphicFrame>
      <p:sp>
        <p:nvSpPr>
          <p:cNvPr id="3" name="TextBox 2"/>
          <p:cNvSpPr txBox="1"/>
          <p:nvPr/>
        </p:nvSpPr>
        <p:spPr>
          <a:xfrm>
            <a:off x="2357422" y="214290"/>
            <a:ext cx="5373779" cy="523220"/>
          </a:xfrm>
          <a:prstGeom prst="rect">
            <a:avLst/>
          </a:prstGeom>
          <a:noFill/>
        </p:spPr>
        <p:txBody>
          <a:bodyPr wrap="none" rtlCol="0">
            <a:spAutoFit/>
          </a:bodyPr>
          <a:lstStyle/>
          <a:p>
            <a:r>
              <a:rPr lang="en-US" sz="2800" dirty="0" smtClean="0"/>
              <a:t>Commonly Used Bacterial Strains</a:t>
            </a:r>
            <a:endParaRPr lang="en-IN" sz="2800"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928662" y="1142984"/>
          <a:ext cx="7286676" cy="4747994"/>
        </p:xfrm>
        <a:graphic>
          <a:graphicData uri="http://schemas.openxmlformats.org/drawingml/2006/table">
            <a:tbl>
              <a:tblPr/>
              <a:tblGrid>
                <a:gridCol w="1821669"/>
                <a:gridCol w="1821669"/>
                <a:gridCol w="1821669"/>
                <a:gridCol w="1821669"/>
              </a:tblGrid>
              <a:tr h="241982">
                <a:tc>
                  <a:txBody>
                    <a:bodyPr/>
                    <a:lstStyle/>
                    <a:p>
                      <a:r>
                        <a:rPr lang="en-IN" sz="1400" dirty="0">
                          <a:solidFill>
                            <a:srgbClr val="FAFAFA"/>
                          </a:solidFill>
                        </a:rPr>
                        <a:t>Strain</a:t>
                      </a:r>
                      <a:endParaRPr lang="en-IN" sz="1400" dirty="0"/>
                    </a:p>
                  </a:txBody>
                  <a:tcPr marL="8484" marR="8484" marT="4242" marB="4242" anchor="ctr">
                    <a:lnL w="9525" cap="flat" cmpd="sng" algn="ctr">
                      <a:solidFill>
                        <a:srgbClr val="EE7700"/>
                      </a:solidFill>
                      <a:prstDash val="solid"/>
                      <a:round/>
                      <a:headEnd type="none" w="med" len="med"/>
                      <a:tailEnd type="none" w="med" len="med"/>
                    </a:lnL>
                    <a:lnR w="9525" cap="flat" cmpd="sng" algn="ctr">
                      <a:solidFill>
                        <a:srgbClr val="EE7700"/>
                      </a:solidFill>
                      <a:prstDash val="solid"/>
                      <a:round/>
                      <a:headEnd type="none" w="med" len="med"/>
                      <a:tailEnd type="none" w="med" len="med"/>
                    </a:lnR>
                    <a:lnT w="9525" cap="flat" cmpd="sng" algn="ctr">
                      <a:solidFill>
                        <a:srgbClr val="EE7700"/>
                      </a:solidFill>
                      <a:prstDash val="solid"/>
                      <a:round/>
                      <a:headEnd type="none" w="med" len="med"/>
                      <a:tailEnd type="none" w="med" len="med"/>
                    </a:lnT>
                    <a:lnB w="9525" cap="flat" cmpd="sng" algn="ctr">
                      <a:solidFill>
                        <a:srgbClr val="EE7700"/>
                      </a:solidFill>
                      <a:prstDash val="solid"/>
                      <a:round/>
                      <a:headEnd type="none" w="med" len="med"/>
                      <a:tailEnd type="none" w="med" len="med"/>
                    </a:lnB>
                    <a:solidFill>
                      <a:srgbClr val="EE7700"/>
                    </a:solidFill>
                  </a:tcPr>
                </a:tc>
                <a:tc>
                  <a:txBody>
                    <a:bodyPr/>
                    <a:lstStyle/>
                    <a:p>
                      <a:r>
                        <a:rPr lang="en-IN" sz="1400">
                          <a:solidFill>
                            <a:srgbClr val="FAFAFA"/>
                          </a:solidFill>
                        </a:rPr>
                        <a:t>Resistance</a:t>
                      </a:r>
                      <a:endParaRPr lang="en-IN" sz="1400"/>
                    </a:p>
                  </a:txBody>
                  <a:tcPr marL="8484" marR="8484" marT="4242" marB="4242" anchor="ctr">
                    <a:lnL w="9525" cap="flat" cmpd="sng" algn="ctr">
                      <a:solidFill>
                        <a:srgbClr val="EE7700"/>
                      </a:solidFill>
                      <a:prstDash val="solid"/>
                      <a:round/>
                      <a:headEnd type="none" w="med" len="med"/>
                      <a:tailEnd type="none" w="med" len="med"/>
                    </a:lnL>
                    <a:lnR w="9525" cap="flat" cmpd="sng" algn="ctr">
                      <a:solidFill>
                        <a:srgbClr val="EE7700"/>
                      </a:solidFill>
                      <a:prstDash val="solid"/>
                      <a:round/>
                      <a:headEnd type="none" w="med" len="med"/>
                      <a:tailEnd type="none" w="med" len="med"/>
                    </a:lnR>
                    <a:lnT w="9525" cap="flat" cmpd="sng" algn="ctr">
                      <a:solidFill>
                        <a:srgbClr val="EE7700"/>
                      </a:solidFill>
                      <a:prstDash val="solid"/>
                      <a:round/>
                      <a:headEnd type="none" w="med" len="med"/>
                      <a:tailEnd type="none" w="med" len="med"/>
                    </a:lnT>
                    <a:lnB w="9525" cap="flat" cmpd="sng" algn="ctr">
                      <a:solidFill>
                        <a:srgbClr val="EE7700"/>
                      </a:solidFill>
                      <a:prstDash val="solid"/>
                      <a:round/>
                      <a:headEnd type="none" w="med" len="med"/>
                      <a:tailEnd type="none" w="med" len="med"/>
                    </a:lnB>
                    <a:solidFill>
                      <a:srgbClr val="EE7700"/>
                    </a:solidFill>
                  </a:tcPr>
                </a:tc>
                <a:tc>
                  <a:txBody>
                    <a:bodyPr/>
                    <a:lstStyle/>
                    <a:p>
                      <a:r>
                        <a:rPr lang="en-IN" sz="1400">
                          <a:solidFill>
                            <a:srgbClr val="FAFAFA"/>
                          </a:solidFill>
                        </a:rPr>
                        <a:t>Key Features</a:t>
                      </a:r>
                      <a:endParaRPr lang="en-IN" sz="1400"/>
                    </a:p>
                  </a:txBody>
                  <a:tcPr marL="8484" marR="8484" marT="4242" marB="4242" anchor="ctr">
                    <a:lnL w="9525" cap="flat" cmpd="sng" algn="ctr">
                      <a:solidFill>
                        <a:srgbClr val="EE7700"/>
                      </a:solidFill>
                      <a:prstDash val="solid"/>
                      <a:round/>
                      <a:headEnd type="none" w="med" len="med"/>
                      <a:tailEnd type="none" w="med" len="med"/>
                    </a:lnL>
                    <a:lnR w="9525" cap="flat" cmpd="sng" algn="ctr">
                      <a:solidFill>
                        <a:srgbClr val="EE7700"/>
                      </a:solidFill>
                      <a:prstDash val="solid"/>
                      <a:round/>
                      <a:headEnd type="none" w="med" len="med"/>
                      <a:tailEnd type="none" w="med" len="med"/>
                    </a:lnR>
                    <a:lnT w="9525" cap="flat" cmpd="sng" algn="ctr">
                      <a:solidFill>
                        <a:srgbClr val="EE7700"/>
                      </a:solidFill>
                      <a:prstDash val="solid"/>
                      <a:round/>
                      <a:headEnd type="none" w="med" len="med"/>
                      <a:tailEnd type="none" w="med" len="med"/>
                    </a:lnT>
                    <a:lnB w="9525" cap="flat" cmpd="sng" algn="ctr">
                      <a:solidFill>
                        <a:srgbClr val="EE7700"/>
                      </a:solidFill>
                      <a:prstDash val="solid"/>
                      <a:round/>
                      <a:headEnd type="none" w="med" len="med"/>
                      <a:tailEnd type="none" w="med" len="med"/>
                    </a:lnB>
                    <a:solidFill>
                      <a:srgbClr val="EE7700"/>
                    </a:solidFill>
                  </a:tcPr>
                </a:tc>
                <a:tc>
                  <a:txBody>
                    <a:bodyPr/>
                    <a:lstStyle/>
                    <a:p>
                      <a:r>
                        <a:rPr lang="en-IN" sz="1400" dirty="0">
                          <a:solidFill>
                            <a:srgbClr val="FAFAFA"/>
                          </a:solidFill>
                        </a:rPr>
                        <a:t>Use</a:t>
                      </a:r>
                      <a:endParaRPr lang="en-IN" sz="1400" dirty="0"/>
                    </a:p>
                  </a:txBody>
                  <a:tcPr marL="8484" marR="8484" marT="4242" marB="4242" anchor="ctr">
                    <a:lnL w="9525" cap="flat" cmpd="sng" algn="ctr">
                      <a:solidFill>
                        <a:srgbClr val="EE7700"/>
                      </a:solidFill>
                      <a:prstDash val="solid"/>
                      <a:round/>
                      <a:headEnd type="none" w="med" len="med"/>
                      <a:tailEnd type="none" w="med" len="med"/>
                    </a:lnL>
                    <a:lnR w="9525" cap="flat" cmpd="sng" algn="ctr">
                      <a:solidFill>
                        <a:srgbClr val="EE7700"/>
                      </a:solidFill>
                      <a:prstDash val="solid"/>
                      <a:round/>
                      <a:headEnd type="none" w="med" len="med"/>
                      <a:tailEnd type="none" w="med" len="med"/>
                    </a:lnR>
                    <a:lnT w="9525" cap="flat" cmpd="sng" algn="ctr">
                      <a:solidFill>
                        <a:srgbClr val="EE7700"/>
                      </a:solidFill>
                      <a:prstDash val="solid"/>
                      <a:round/>
                      <a:headEnd type="none" w="med" len="med"/>
                      <a:tailEnd type="none" w="med" len="med"/>
                    </a:lnT>
                    <a:lnB w="9525" cap="flat" cmpd="sng" algn="ctr">
                      <a:solidFill>
                        <a:srgbClr val="EE7700"/>
                      </a:solidFill>
                      <a:prstDash val="solid"/>
                      <a:round/>
                      <a:headEnd type="none" w="med" len="med"/>
                      <a:tailEnd type="none" w="med" len="med"/>
                    </a:lnB>
                    <a:solidFill>
                      <a:srgbClr val="EE7700"/>
                    </a:solidFill>
                  </a:tcPr>
                </a:tc>
              </a:tr>
              <a:tr h="1255140">
                <a:tc>
                  <a:txBody>
                    <a:bodyPr/>
                    <a:lstStyle/>
                    <a:p>
                      <a:r>
                        <a:rPr lang="en-IN" sz="1400" dirty="0"/>
                        <a:t>Origami2 (DE3)**</a:t>
                      </a:r>
                    </a:p>
                  </a:txBody>
                  <a:tcPr marL="8484" marR="8484" marT="4242" marB="4242" anchor="ctr">
                    <a:lnL w="9525" cap="flat" cmpd="sng" algn="ctr">
                      <a:solidFill>
                        <a:srgbClr val="EE7700"/>
                      </a:solidFill>
                      <a:prstDash val="solid"/>
                      <a:round/>
                      <a:headEnd type="none" w="med" len="med"/>
                      <a:tailEnd type="none" w="med" len="med"/>
                    </a:lnL>
                    <a:lnR w="9525" cap="flat" cmpd="sng" algn="ctr">
                      <a:solidFill>
                        <a:srgbClr val="EE7700"/>
                      </a:solidFill>
                      <a:prstDash val="solid"/>
                      <a:round/>
                      <a:headEnd type="none" w="med" len="med"/>
                      <a:tailEnd type="none" w="med" len="med"/>
                    </a:lnR>
                    <a:lnT w="9525" cap="flat" cmpd="sng" algn="ctr">
                      <a:solidFill>
                        <a:srgbClr val="EE7700"/>
                      </a:solidFill>
                      <a:prstDash val="solid"/>
                      <a:round/>
                      <a:headEnd type="none" w="med" len="med"/>
                      <a:tailEnd type="none" w="med" len="med"/>
                    </a:lnT>
                    <a:lnB w="9525" cap="flat" cmpd="sng" algn="ctr">
                      <a:solidFill>
                        <a:srgbClr val="EE7700"/>
                      </a:solidFill>
                      <a:prstDash val="solid"/>
                      <a:round/>
                      <a:headEnd type="none" w="med" len="med"/>
                      <a:tailEnd type="none" w="med" len="med"/>
                    </a:lnB>
                    <a:solidFill>
                      <a:srgbClr val="FFE4C4"/>
                    </a:solidFill>
                  </a:tcPr>
                </a:tc>
                <a:tc>
                  <a:txBody>
                    <a:bodyPr/>
                    <a:lstStyle/>
                    <a:p>
                      <a:r>
                        <a:rPr lang="en-IN" sz="1400"/>
                        <a:t>Streptomycin and Tetracycline</a:t>
                      </a:r>
                    </a:p>
                  </a:txBody>
                  <a:tcPr marL="8484" marR="8484" marT="4242" marB="4242" anchor="ctr">
                    <a:lnL w="9525" cap="flat" cmpd="sng" algn="ctr">
                      <a:solidFill>
                        <a:srgbClr val="EE7700"/>
                      </a:solidFill>
                      <a:prstDash val="solid"/>
                      <a:round/>
                      <a:headEnd type="none" w="med" len="med"/>
                      <a:tailEnd type="none" w="med" len="med"/>
                    </a:lnL>
                    <a:lnR w="9525" cap="flat" cmpd="sng" algn="ctr">
                      <a:solidFill>
                        <a:srgbClr val="EE7700"/>
                      </a:solidFill>
                      <a:prstDash val="solid"/>
                      <a:round/>
                      <a:headEnd type="none" w="med" len="med"/>
                      <a:tailEnd type="none" w="med" len="med"/>
                    </a:lnR>
                    <a:lnT w="9525" cap="flat" cmpd="sng" algn="ctr">
                      <a:solidFill>
                        <a:srgbClr val="EE7700"/>
                      </a:solidFill>
                      <a:prstDash val="solid"/>
                      <a:round/>
                      <a:headEnd type="none" w="med" len="med"/>
                      <a:tailEnd type="none" w="med" len="med"/>
                    </a:lnT>
                    <a:lnB w="9525" cap="flat" cmpd="sng" algn="ctr">
                      <a:solidFill>
                        <a:srgbClr val="EE7700"/>
                      </a:solidFill>
                      <a:prstDash val="solid"/>
                      <a:round/>
                      <a:headEnd type="none" w="med" len="med"/>
                      <a:tailEnd type="none" w="med" len="med"/>
                    </a:lnB>
                    <a:solidFill>
                      <a:srgbClr val="FFE4C4"/>
                    </a:solidFill>
                  </a:tcPr>
                </a:tc>
                <a:tc>
                  <a:txBody>
                    <a:bodyPr/>
                    <a:lstStyle/>
                    <a:p>
                      <a:r>
                        <a:rPr lang="en-IN" sz="1400"/>
                        <a:t>Contains highly active thioredoxin reductase and glutathione reductase to faciliate proper folding; may increase multimer formation</a:t>
                      </a:r>
                    </a:p>
                  </a:txBody>
                  <a:tcPr marL="8484" marR="8484" marT="4242" marB="4242" anchor="ctr">
                    <a:lnL w="9525" cap="flat" cmpd="sng" algn="ctr">
                      <a:solidFill>
                        <a:srgbClr val="EE7700"/>
                      </a:solidFill>
                      <a:prstDash val="solid"/>
                      <a:round/>
                      <a:headEnd type="none" w="med" len="med"/>
                      <a:tailEnd type="none" w="med" len="med"/>
                    </a:lnL>
                    <a:lnR w="9525" cap="flat" cmpd="sng" algn="ctr">
                      <a:solidFill>
                        <a:srgbClr val="EE7700"/>
                      </a:solidFill>
                      <a:prstDash val="solid"/>
                      <a:round/>
                      <a:headEnd type="none" w="med" len="med"/>
                      <a:tailEnd type="none" w="med" len="med"/>
                    </a:lnR>
                    <a:lnT w="9525" cap="flat" cmpd="sng" algn="ctr">
                      <a:solidFill>
                        <a:srgbClr val="EE7700"/>
                      </a:solidFill>
                      <a:prstDash val="solid"/>
                      <a:round/>
                      <a:headEnd type="none" w="med" len="med"/>
                      <a:tailEnd type="none" w="med" len="med"/>
                    </a:lnT>
                    <a:lnB w="9525" cap="flat" cmpd="sng" algn="ctr">
                      <a:solidFill>
                        <a:srgbClr val="EE7700"/>
                      </a:solidFill>
                      <a:prstDash val="solid"/>
                      <a:round/>
                      <a:headEnd type="none" w="med" len="med"/>
                      <a:tailEnd type="none" w="med" len="med"/>
                    </a:lnB>
                    <a:solidFill>
                      <a:srgbClr val="FFE4C4"/>
                    </a:solidFill>
                  </a:tcPr>
                </a:tc>
                <a:tc>
                  <a:txBody>
                    <a:bodyPr/>
                    <a:lstStyle/>
                    <a:p>
                      <a:r>
                        <a:rPr lang="en-IN" sz="1400"/>
                        <a:t>Expression of insoluble proteins </a:t>
                      </a:r>
                    </a:p>
                  </a:txBody>
                  <a:tcPr marL="8484" marR="8484" marT="4242" marB="4242" anchor="ctr">
                    <a:lnL w="9525" cap="flat" cmpd="sng" algn="ctr">
                      <a:solidFill>
                        <a:srgbClr val="EE7700"/>
                      </a:solidFill>
                      <a:prstDash val="solid"/>
                      <a:round/>
                      <a:headEnd type="none" w="med" len="med"/>
                      <a:tailEnd type="none" w="med" len="med"/>
                    </a:lnL>
                    <a:lnR w="9525" cap="flat" cmpd="sng" algn="ctr">
                      <a:solidFill>
                        <a:srgbClr val="EE7700"/>
                      </a:solidFill>
                      <a:prstDash val="solid"/>
                      <a:round/>
                      <a:headEnd type="none" w="med" len="med"/>
                      <a:tailEnd type="none" w="med" len="med"/>
                    </a:lnR>
                    <a:lnT w="9525" cap="flat" cmpd="sng" algn="ctr">
                      <a:solidFill>
                        <a:srgbClr val="EE7700"/>
                      </a:solidFill>
                      <a:prstDash val="solid"/>
                      <a:round/>
                      <a:headEnd type="none" w="med" len="med"/>
                      <a:tailEnd type="none" w="med" len="med"/>
                    </a:lnT>
                    <a:lnB w="9525" cap="flat" cmpd="sng" algn="ctr">
                      <a:solidFill>
                        <a:srgbClr val="EE7700"/>
                      </a:solidFill>
                      <a:prstDash val="solid"/>
                      <a:round/>
                      <a:headEnd type="none" w="med" len="med"/>
                      <a:tailEnd type="none" w="med" len="med"/>
                    </a:lnB>
                    <a:solidFill>
                      <a:srgbClr val="FFE4C4"/>
                    </a:solidFill>
                  </a:tcPr>
                </a:tc>
              </a:tr>
              <a:tr h="1462580">
                <a:tc>
                  <a:txBody>
                    <a:bodyPr/>
                    <a:lstStyle/>
                    <a:p>
                      <a:r>
                        <a:rPr lang="en-IN" sz="1400"/>
                        <a:t>Rosetta2 (DE3)*</a:t>
                      </a:r>
                    </a:p>
                  </a:txBody>
                  <a:tcPr marL="8484" marR="8484" marT="4242" marB="4242" anchor="ctr">
                    <a:lnL w="9525" cap="flat" cmpd="sng" algn="ctr">
                      <a:solidFill>
                        <a:srgbClr val="EE7700"/>
                      </a:solidFill>
                      <a:prstDash val="solid"/>
                      <a:round/>
                      <a:headEnd type="none" w="med" len="med"/>
                      <a:tailEnd type="none" w="med" len="med"/>
                    </a:lnL>
                    <a:lnR w="9525" cap="flat" cmpd="sng" algn="ctr">
                      <a:solidFill>
                        <a:srgbClr val="EE7700"/>
                      </a:solidFill>
                      <a:prstDash val="solid"/>
                      <a:round/>
                      <a:headEnd type="none" w="med" len="med"/>
                      <a:tailEnd type="none" w="med" len="med"/>
                    </a:lnR>
                    <a:lnT w="9525" cap="flat" cmpd="sng" algn="ctr">
                      <a:solidFill>
                        <a:srgbClr val="EE7700"/>
                      </a:solidFill>
                      <a:prstDash val="solid"/>
                      <a:round/>
                      <a:headEnd type="none" w="med" len="med"/>
                      <a:tailEnd type="none" w="med" len="med"/>
                    </a:lnT>
                    <a:lnB w="9525" cap="flat" cmpd="sng" algn="ctr">
                      <a:solidFill>
                        <a:srgbClr val="EE7700"/>
                      </a:solidFill>
                      <a:prstDash val="solid"/>
                      <a:round/>
                      <a:headEnd type="none" w="med" len="med"/>
                      <a:tailEnd type="none" w="med" len="med"/>
                    </a:lnB>
                    <a:solidFill>
                      <a:srgbClr val="FFFFFF"/>
                    </a:solidFill>
                  </a:tcPr>
                </a:tc>
                <a:tc>
                  <a:txBody>
                    <a:bodyPr/>
                    <a:lstStyle/>
                    <a:p>
                      <a:r>
                        <a:rPr lang="en-IN" sz="1400"/>
                        <a:t>Chloramphenicol (pRARE)</a:t>
                      </a:r>
                    </a:p>
                  </a:txBody>
                  <a:tcPr marL="8484" marR="8484" marT="4242" marB="4242" anchor="ctr">
                    <a:lnL w="9525" cap="flat" cmpd="sng" algn="ctr">
                      <a:solidFill>
                        <a:srgbClr val="EE7700"/>
                      </a:solidFill>
                      <a:prstDash val="solid"/>
                      <a:round/>
                      <a:headEnd type="none" w="med" len="med"/>
                      <a:tailEnd type="none" w="med" len="med"/>
                    </a:lnL>
                    <a:lnR w="9525" cap="flat" cmpd="sng" algn="ctr">
                      <a:solidFill>
                        <a:srgbClr val="EE7700"/>
                      </a:solidFill>
                      <a:prstDash val="solid"/>
                      <a:round/>
                      <a:headEnd type="none" w="med" len="med"/>
                      <a:tailEnd type="none" w="med" len="med"/>
                    </a:lnR>
                    <a:lnT w="9525" cap="flat" cmpd="sng" algn="ctr">
                      <a:solidFill>
                        <a:srgbClr val="EE7700"/>
                      </a:solidFill>
                      <a:prstDash val="solid"/>
                      <a:round/>
                      <a:headEnd type="none" w="med" len="med"/>
                      <a:tailEnd type="none" w="med" len="med"/>
                    </a:lnT>
                    <a:lnB w="9525" cap="flat" cmpd="sng" algn="ctr">
                      <a:solidFill>
                        <a:srgbClr val="EE7700"/>
                      </a:solidFill>
                      <a:prstDash val="solid"/>
                      <a:round/>
                      <a:headEnd type="none" w="med" len="med"/>
                      <a:tailEnd type="none" w="med" len="med"/>
                    </a:lnB>
                    <a:solidFill>
                      <a:srgbClr val="FFFFFF"/>
                    </a:solidFill>
                  </a:tcPr>
                </a:tc>
                <a:tc>
                  <a:txBody>
                    <a:bodyPr/>
                    <a:lstStyle/>
                    <a:p>
                      <a:r>
                        <a:rPr lang="en-IN" sz="1400" dirty="0"/>
                        <a:t>Good for “universal” translation; contains 7 additional </a:t>
                      </a:r>
                      <a:r>
                        <a:rPr lang="en-IN" sz="1400" dirty="0" err="1"/>
                        <a:t>tRNAs</a:t>
                      </a:r>
                      <a:r>
                        <a:rPr lang="en-IN" sz="1400" dirty="0"/>
                        <a:t> for rare </a:t>
                      </a:r>
                      <a:r>
                        <a:rPr lang="en-IN" sz="1400" dirty="0" err="1"/>
                        <a:t>codons</a:t>
                      </a:r>
                      <a:r>
                        <a:rPr lang="en-IN" sz="1400" dirty="0"/>
                        <a:t> not normally used in </a:t>
                      </a:r>
                      <a:r>
                        <a:rPr lang="en-IN" sz="1400" i="1" dirty="0"/>
                        <a:t>E. coli. </a:t>
                      </a:r>
                      <a:r>
                        <a:rPr lang="en-IN" sz="1400" dirty="0"/>
                        <a:t>Expression vector cannot have p15A origin of replication</a:t>
                      </a:r>
                    </a:p>
                  </a:txBody>
                  <a:tcPr marL="8484" marR="8484" marT="4242" marB="4242" anchor="ctr">
                    <a:lnL w="9525" cap="flat" cmpd="sng" algn="ctr">
                      <a:solidFill>
                        <a:srgbClr val="EE7700"/>
                      </a:solidFill>
                      <a:prstDash val="solid"/>
                      <a:round/>
                      <a:headEnd type="none" w="med" len="med"/>
                      <a:tailEnd type="none" w="med" len="med"/>
                    </a:lnL>
                    <a:lnR w="9525" cap="flat" cmpd="sng" algn="ctr">
                      <a:solidFill>
                        <a:srgbClr val="EE7700"/>
                      </a:solidFill>
                      <a:prstDash val="solid"/>
                      <a:round/>
                      <a:headEnd type="none" w="med" len="med"/>
                      <a:tailEnd type="none" w="med" len="med"/>
                    </a:lnR>
                    <a:lnT w="9525" cap="flat" cmpd="sng" algn="ctr">
                      <a:solidFill>
                        <a:srgbClr val="EE7700"/>
                      </a:solidFill>
                      <a:prstDash val="solid"/>
                      <a:round/>
                      <a:headEnd type="none" w="med" len="med"/>
                      <a:tailEnd type="none" w="med" len="med"/>
                    </a:lnT>
                    <a:lnB w="9525" cap="flat" cmpd="sng" algn="ctr">
                      <a:solidFill>
                        <a:srgbClr val="EE7700"/>
                      </a:solidFill>
                      <a:prstDash val="solid"/>
                      <a:round/>
                      <a:headEnd type="none" w="med" len="med"/>
                      <a:tailEnd type="none" w="med" len="med"/>
                    </a:lnB>
                    <a:solidFill>
                      <a:srgbClr val="FFFFFF"/>
                    </a:solidFill>
                  </a:tcPr>
                </a:tc>
                <a:tc>
                  <a:txBody>
                    <a:bodyPr/>
                    <a:lstStyle/>
                    <a:p>
                      <a:r>
                        <a:rPr lang="en-IN" sz="1400"/>
                        <a:t>Expression of eukaryotic proteins</a:t>
                      </a:r>
                    </a:p>
                  </a:txBody>
                  <a:tcPr marL="8484" marR="8484" marT="4242" marB="4242" anchor="ctr">
                    <a:lnL w="9525" cap="flat" cmpd="sng" algn="ctr">
                      <a:solidFill>
                        <a:srgbClr val="EE7700"/>
                      </a:solidFill>
                      <a:prstDash val="solid"/>
                      <a:round/>
                      <a:headEnd type="none" w="med" len="med"/>
                      <a:tailEnd type="none" w="med" len="med"/>
                    </a:lnL>
                    <a:lnR w="9525" cap="flat" cmpd="sng" algn="ctr">
                      <a:solidFill>
                        <a:srgbClr val="EE7700"/>
                      </a:solidFill>
                      <a:prstDash val="solid"/>
                      <a:round/>
                      <a:headEnd type="none" w="med" len="med"/>
                      <a:tailEnd type="none" w="med" len="med"/>
                    </a:lnR>
                    <a:lnT w="9525" cap="flat" cmpd="sng" algn="ctr">
                      <a:solidFill>
                        <a:srgbClr val="EE7700"/>
                      </a:solidFill>
                      <a:prstDash val="solid"/>
                      <a:round/>
                      <a:headEnd type="none" w="med" len="med"/>
                      <a:tailEnd type="none" w="med" len="med"/>
                    </a:lnT>
                    <a:lnB w="9525" cap="flat" cmpd="sng" algn="ctr">
                      <a:solidFill>
                        <a:srgbClr val="EE7700"/>
                      </a:solidFill>
                      <a:prstDash val="solid"/>
                      <a:round/>
                      <a:headEnd type="none" w="med" len="med"/>
                      <a:tailEnd type="none" w="med" len="med"/>
                    </a:lnB>
                    <a:solidFill>
                      <a:srgbClr val="FFFFFF"/>
                    </a:solidFill>
                  </a:tcPr>
                </a:tc>
              </a:tr>
              <a:tr h="1255140">
                <a:tc>
                  <a:txBody>
                    <a:bodyPr/>
                    <a:lstStyle/>
                    <a:p>
                      <a:r>
                        <a:rPr lang="en-IN" sz="1400" dirty="0"/>
                        <a:t>Lemo21 (DE3)*</a:t>
                      </a:r>
                    </a:p>
                  </a:txBody>
                  <a:tcPr marL="8484" marR="8484" marT="4242" marB="4242" anchor="ctr">
                    <a:lnL w="9525" cap="flat" cmpd="sng" algn="ctr">
                      <a:solidFill>
                        <a:srgbClr val="EE7700"/>
                      </a:solidFill>
                      <a:prstDash val="solid"/>
                      <a:round/>
                      <a:headEnd type="none" w="med" len="med"/>
                      <a:tailEnd type="none" w="med" len="med"/>
                    </a:lnL>
                    <a:lnR w="9525" cap="flat" cmpd="sng" algn="ctr">
                      <a:solidFill>
                        <a:srgbClr val="EE7700"/>
                      </a:solidFill>
                      <a:prstDash val="solid"/>
                      <a:round/>
                      <a:headEnd type="none" w="med" len="med"/>
                      <a:tailEnd type="none" w="med" len="med"/>
                    </a:lnR>
                    <a:lnT w="9525" cap="flat" cmpd="sng" algn="ctr">
                      <a:solidFill>
                        <a:srgbClr val="EE7700"/>
                      </a:solidFill>
                      <a:prstDash val="solid"/>
                      <a:round/>
                      <a:headEnd type="none" w="med" len="med"/>
                      <a:tailEnd type="none" w="med" len="med"/>
                    </a:lnT>
                    <a:lnB w="9525" cap="flat" cmpd="sng" algn="ctr">
                      <a:solidFill>
                        <a:srgbClr val="EE7700"/>
                      </a:solidFill>
                      <a:prstDash val="solid"/>
                      <a:round/>
                      <a:headEnd type="none" w="med" len="med"/>
                      <a:tailEnd type="none" w="med" len="med"/>
                    </a:lnB>
                    <a:solidFill>
                      <a:srgbClr val="FFE4C4"/>
                    </a:solidFill>
                  </a:tcPr>
                </a:tc>
                <a:tc>
                  <a:txBody>
                    <a:bodyPr/>
                    <a:lstStyle/>
                    <a:p>
                      <a:r>
                        <a:rPr lang="en-IN" sz="1400" dirty="0" err="1"/>
                        <a:t>Chloramphenicol</a:t>
                      </a:r>
                      <a:r>
                        <a:rPr lang="en-IN" sz="1400" dirty="0"/>
                        <a:t> (</a:t>
                      </a:r>
                      <a:r>
                        <a:rPr lang="en-IN" sz="1400" dirty="0" err="1"/>
                        <a:t>pLemo</a:t>
                      </a:r>
                      <a:r>
                        <a:rPr lang="en-IN" sz="1400" dirty="0"/>
                        <a:t>)</a:t>
                      </a:r>
                    </a:p>
                  </a:txBody>
                  <a:tcPr marL="8484" marR="8484" marT="4242" marB="4242" anchor="ctr">
                    <a:lnL w="9525" cap="flat" cmpd="sng" algn="ctr">
                      <a:solidFill>
                        <a:srgbClr val="EE7700"/>
                      </a:solidFill>
                      <a:prstDash val="solid"/>
                      <a:round/>
                      <a:headEnd type="none" w="med" len="med"/>
                      <a:tailEnd type="none" w="med" len="med"/>
                    </a:lnL>
                    <a:lnR w="9525" cap="flat" cmpd="sng" algn="ctr">
                      <a:solidFill>
                        <a:srgbClr val="EE7700"/>
                      </a:solidFill>
                      <a:prstDash val="solid"/>
                      <a:round/>
                      <a:headEnd type="none" w="med" len="med"/>
                      <a:tailEnd type="none" w="med" len="med"/>
                    </a:lnR>
                    <a:lnT w="9525" cap="flat" cmpd="sng" algn="ctr">
                      <a:solidFill>
                        <a:srgbClr val="EE7700"/>
                      </a:solidFill>
                      <a:prstDash val="solid"/>
                      <a:round/>
                      <a:headEnd type="none" w="med" len="med"/>
                      <a:tailEnd type="none" w="med" len="med"/>
                    </a:lnT>
                    <a:lnB w="9525" cap="flat" cmpd="sng" algn="ctr">
                      <a:solidFill>
                        <a:srgbClr val="EE7700"/>
                      </a:solidFill>
                      <a:prstDash val="solid"/>
                      <a:round/>
                      <a:headEnd type="none" w="med" len="med"/>
                      <a:tailEnd type="none" w="med" len="med"/>
                    </a:lnB>
                    <a:solidFill>
                      <a:srgbClr val="FFE4C4"/>
                    </a:solidFill>
                  </a:tcPr>
                </a:tc>
                <a:tc>
                  <a:txBody>
                    <a:bodyPr/>
                    <a:lstStyle/>
                    <a:p>
                      <a:r>
                        <a:rPr lang="en-IN" sz="1400" dirty="0" err="1"/>
                        <a:t>Rhamnose-tunable</a:t>
                      </a:r>
                      <a:r>
                        <a:rPr lang="en-IN" sz="1400" dirty="0"/>
                        <a:t> T7 RNAP expression alleviates inclusion body formation. Expression vector cannot have p15A origin of replication</a:t>
                      </a:r>
                    </a:p>
                  </a:txBody>
                  <a:tcPr marL="8484" marR="8484" marT="4242" marB="4242" anchor="ctr">
                    <a:lnL w="9525" cap="flat" cmpd="sng" algn="ctr">
                      <a:solidFill>
                        <a:srgbClr val="EE7700"/>
                      </a:solidFill>
                      <a:prstDash val="solid"/>
                      <a:round/>
                      <a:headEnd type="none" w="med" len="med"/>
                      <a:tailEnd type="none" w="med" len="med"/>
                    </a:lnL>
                    <a:lnR w="9525" cap="flat" cmpd="sng" algn="ctr">
                      <a:solidFill>
                        <a:srgbClr val="EE7700"/>
                      </a:solidFill>
                      <a:prstDash val="solid"/>
                      <a:round/>
                      <a:headEnd type="none" w="med" len="med"/>
                      <a:tailEnd type="none" w="med" len="med"/>
                    </a:lnR>
                    <a:lnT w="9525" cap="flat" cmpd="sng" algn="ctr">
                      <a:solidFill>
                        <a:srgbClr val="EE7700"/>
                      </a:solidFill>
                      <a:prstDash val="solid"/>
                      <a:round/>
                      <a:headEnd type="none" w="med" len="med"/>
                      <a:tailEnd type="none" w="med" len="med"/>
                    </a:lnT>
                    <a:lnB w="9525" cap="flat" cmpd="sng" algn="ctr">
                      <a:solidFill>
                        <a:srgbClr val="EE7700"/>
                      </a:solidFill>
                      <a:prstDash val="solid"/>
                      <a:round/>
                      <a:headEnd type="none" w="med" len="med"/>
                      <a:tailEnd type="none" w="med" len="med"/>
                    </a:lnB>
                    <a:solidFill>
                      <a:srgbClr val="FFE4C4"/>
                    </a:solidFill>
                  </a:tcPr>
                </a:tc>
                <a:tc>
                  <a:txBody>
                    <a:bodyPr/>
                    <a:lstStyle/>
                    <a:p>
                      <a:r>
                        <a:rPr lang="en-IN" sz="1400" dirty="0"/>
                        <a:t>Expression of toxic, insoluble, or membrane proteins </a:t>
                      </a:r>
                    </a:p>
                  </a:txBody>
                  <a:tcPr marL="8484" marR="8484" marT="4242" marB="4242" anchor="ctr">
                    <a:lnL w="9525" cap="flat" cmpd="sng" algn="ctr">
                      <a:solidFill>
                        <a:srgbClr val="EE7700"/>
                      </a:solidFill>
                      <a:prstDash val="solid"/>
                      <a:round/>
                      <a:headEnd type="none" w="med" len="med"/>
                      <a:tailEnd type="none" w="med" len="med"/>
                    </a:lnL>
                    <a:lnR w="9525" cap="flat" cmpd="sng" algn="ctr">
                      <a:solidFill>
                        <a:srgbClr val="EE7700"/>
                      </a:solidFill>
                      <a:prstDash val="solid"/>
                      <a:round/>
                      <a:headEnd type="none" w="med" len="med"/>
                      <a:tailEnd type="none" w="med" len="med"/>
                    </a:lnR>
                    <a:lnT w="9525" cap="flat" cmpd="sng" algn="ctr">
                      <a:solidFill>
                        <a:srgbClr val="EE7700"/>
                      </a:solidFill>
                      <a:prstDash val="solid"/>
                      <a:round/>
                      <a:headEnd type="none" w="med" len="med"/>
                      <a:tailEnd type="none" w="med" len="med"/>
                    </a:lnT>
                    <a:lnB w="9525" cap="flat" cmpd="sng" algn="ctr">
                      <a:solidFill>
                        <a:srgbClr val="EE7700"/>
                      </a:solidFill>
                      <a:prstDash val="solid"/>
                      <a:round/>
                      <a:headEnd type="none" w="med" len="med"/>
                      <a:tailEnd type="none" w="med" len="med"/>
                    </a:lnB>
                    <a:solidFill>
                      <a:srgbClr val="FFE4C4"/>
                    </a:solidFill>
                  </a:tcPr>
                </a:tc>
              </a:tr>
            </a:tbl>
          </a:graphicData>
        </a:graphic>
      </p:graphicFrame>
      <p:sp>
        <p:nvSpPr>
          <p:cNvPr id="3" name="TextBox 2"/>
          <p:cNvSpPr txBox="1"/>
          <p:nvPr/>
        </p:nvSpPr>
        <p:spPr>
          <a:xfrm>
            <a:off x="2928926" y="500042"/>
            <a:ext cx="2702791" cy="523220"/>
          </a:xfrm>
          <a:prstGeom prst="rect">
            <a:avLst/>
          </a:prstGeom>
          <a:noFill/>
        </p:spPr>
        <p:txBody>
          <a:bodyPr wrap="none" rtlCol="0">
            <a:spAutoFit/>
          </a:bodyPr>
          <a:lstStyle/>
          <a:p>
            <a:r>
              <a:rPr lang="en-US" sz="2800" dirty="0" smtClean="0"/>
              <a:t>Bacterial Strains</a:t>
            </a:r>
            <a:endParaRPr lang="en-IN" sz="2800"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Plasmids</a:t>
            </a:r>
            <a:endParaRPr lang="en-IN" dirty="0"/>
          </a:p>
        </p:txBody>
      </p:sp>
      <p:pic>
        <p:nvPicPr>
          <p:cNvPr id="2050" name="Picture 2" descr="Plasmid - Wikipedia"/>
          <p:cNvPicPr>
            <a:picLocks noChangeAspect="1" noChangeArrowheads="1"/>
          </p:cNvPicPr>
          <p:nvPr/>
        </p:nvPicPr>
        <p:blipFill>
          <a:blip r:embed="rId2"/>
          <a:srcRect/>
          <a:stretch>
            <a:fillRect/>
          </a:stretch>
        </p:blipFill>
        <p:spPr bwMode="auto">
          <a:xfrm>
            <a:off x="1142976" y="1357298"/>
            <a:ext cx="6699690" cy="3143272"/>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http://www.accessexcellence.org/AB/GG/PLASMI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938" y="0"/>
            <a:ext cx="55737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465171" y="1254515"/>
            <a:ext cx="8964613"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en-US" sz="2000" b="1" dirty="0" smtClean="0">
                <a:latin typeface="Arial" pitchFamily="34" charset="0"/>
                <a:cs typeface="Arial" pitchFamily="34" charset="0"/>
              </a:rPr>
              <a:t>Plasmids- Small circular piece of </a:t>
            </a:r>
            <a:r>
              <a:rPr lang="en-US" altLang="en-US" sz="2000" b="1" dirty="0" err="1" smtClean="0">
                <a:latin typeface="Arial" pitchFamily="34" charset="0"/>
                <a:cs typeface="Arial" pitchFamily="34" charset="0"/>
              </a:rPr>
              <a:t>e</a:t>
            </a:r>
            <a:r>
              <a:rPr lang="en-US" altLang="it-IT" sz="2000" b="1" dirty="0" err="1" smtClean="0">
                <a:latin typeface="Arial" pitchFamily="34" charset="0"/>
                <a:cs typeface="Arial" pitchFamily="34" charset="0"/>
              </a:rPr>
              <a:t>xtrachromosomal</a:t>
            </a:r>
            <a:r>
              <a:rPr lang="en-US" altLang="it-IT" sz="2000" b="1" dirty="0" smtClean="0">
                <a:latin typeface="Arial" pitchFamily="34" charset="0"/>
                <a:cs typeface="Arial" pitchFamily="34" charset="0"/>
              </a:rPr>
              <a:t> </a:t>
            </a:r>
            <a:r>
              <a:rPr lang="en-US" altLang="en-US" sz="2000" b="1" dirty="0" smtClean="0">
                <a:latin typeface="Arial" pitchFamily="34" charset="0"/>
                <a:cs typeface="Arial" pitchFamily="34" charset="0"/>
              </a:rPr>
              <a:t>DNA</a:t>
            </a:r>
          </a:p>
          <a:p>
            <a:pPr lvl="1">
              <a:defRPr/>
            </a:pPr>
            <a:endParaRPr lang="en-US" sz="2000" dirty="0" smtClean="0"/>
          </a:p>
          <a:p>
            <a:pPr lvl="1">
              <a:defRPr/>
            </a:pPr>
            <a:r>
              <a:rPr lang="en-US" sz="2000" dirty="0" smtClean="0"/>
              <a:t>Circular and linear (</a:t>
            </a:r>
            <a:r>
              <a:rPr lang="en-US" sz="2000" dirty="0" err="1" smtClean="0"/>
              <a:t>Streptomyces</a:t>
            </a:r>
            <a:r>
              <a:rPr lang="en-US" sz="2000" dirty="0" smtClean="0"/>
              <a:t> sp, </a:t>
            </a:r>
            <a:r>
              <a:rPr lang="en-US" sz="2000" dirty="0" err="1" smtClean="0"/>
              <a:t>Borrelia</a:t>
            </a:r>
            <a:r>
              <a:rPr lang="en-US" sz="2000" dirty="0" smtClean="0"/>
              <a:t> </a:t>
            </a:r>
            <a:r>
              <a:rPr lang="en-US" sz="2000" dirty="0" err="1" smtClean="0"/>
              <a:t>burgdoferi</a:t>
            </a:r>
            <a:r>
              <a:rPr lang="en-US" sz="2000" dirty="0" smtClean="0"/>
              <a:t>)</a:t>
            </a:r>
          </a:p>
          <a:p>
            <a:pPr lvl="1">
              <a:defRPr/>
            </a:pPr>
            <a:endParaRPr lang="es-ES_tradnl" altLang="it-IT" sz="2000" dirty="0" smtClean="0">
              <a:latin typeface="Lucida Grande" charset="0"/>
            </a:endParaRPr>
          </a:p>
          <a:p>
            <a:pPr lvl="1">
              <a:defRPr/>
            </a:pPr>
            <a:r>
              <a:rPr lang="es-ES_tradnl" altLang="it-IT" sz="2000" b="1" dirty="0" err="1" smtClean="0">
                <a:latin typeface="Lucida Grande" charset="0"/>
              </a:rPr>
              <a:t>Plasmids</a:t>
            </a:r>
            <a:r>
              <a:rPr lang="es-ES_tradnl" altLang="it-IT" sz="2000" b="1" dirty="0" smtClean="0">
                <a:latin typeface="Lucida Grande" charset="0"/>
              </a:rPr>
              <a:t> are </a:t>
            </a:r>
            <a:r>
              <a:rPr lang="es-ES_tradnl" altLang="it-IT" sz="2000" b="1" dirty="0" err="1" smtClean="0">
                <a:latin typeface="Lucida Grande" charset="0"/>
              </a:rPr>
              <a:t>classified</a:t>
            </a:r>
            <a:r>
              <a:rPr lang="es-ES_tradnl" altLang="it-IT" sz="2000" b="1" dirty="0" smtClean="0">
                <a:latin typeface="Lucida Grande" charset="0"/>
              </a:rPr>
              <a:t> </a:t>
            </a:r>
          </a:p>
          <a:p>
            <a:pPr lvl="1">
              <a:defRPr/>
            </a:pPr>
            <a:endParaRPr lang="es-ES_tradnl" altLang="it-IT" sz="2000" dirty="0" smtClean="0">
              <a:latin typeface="Lucida Grande" charset="0"/>
            </a:endParaRPr>
          </a:p>
          <a:p>
            <a:pPr>
              <a:defRPr/>
            </a:pPr>
            <a:r>
              <a:rPr lang="es-ES_tradnl" altLang="it-IT" sz="2000" dirty="0" smtClean="0">
                <a:latin typeface="Lucida Grande" charset="0"/>
              </a:rPr>
              <a:t>1. </a:t>
            </a:r>
            <a:r>
              <a:rPr lang="es-ES_tradnl" altLang="it-IT" sz="2000" dirty="0" err="1" smtClean="0">
                <a:latin typeface="Lucida Grande" charset="0"/>
              </a:rPr>
              <a:t>by</a:t>
            </a:r>
            <a:r>
              <a:rPr lang="es-ES_tradnl" altLang="it-IT" sz="2000" dirty="0" smtClean="0">
                <a:latin typeface="Lucida Grande" charset="0"/>
              </a:rPr>
              <a:t> </a:t>
            </a:r>
            <a:r>
              <a:rPr lang="es-ES_tradnl" altLang="it-IT" sz="2000" dirty="0" err="1" smtClean="0">
                <a:latin typeface="Lucida Grande" charset="0"/>
              </a:rPr>
              <a:t>their</a:t>
            </a:r>
            <a:r>
              <a:rPr lang="es-ES_tradnl" altLang="it-IT" sz="2000" dirty="0" smtClean="0">
                <a:latin typeface="Lucida Grande" charset="0"/>
              </a:rPr>
              <a:t> </a:t>
            </a:r>
            <a:r>
              <a:rPr lang="es-ES_tradnl" altLang="it-IT" sz="2000" dirty="0" err="1" smtClean="0">
                <a:latin typeface="Lucida Grande" charset="0"/>
              </a:rPr>
              <a:t>ability</a:t>
            </a:r>
            <a:r>
              <a:rPr lang="es-ES_tradnl" altLang="it-IT" sz="2000" dirty="0" smtClean="0">
                <a:latin typeface="Lucida Grande" charset="0"/>
              </a:rPr>
              <a:t> </a:t>
            </a:r>
            <a:r>
              <a:rPr lang="es-ES_tradnl" altLang="it-IT" sz="2000" dirty="0" err="1" smtClean="0">
                <a:latin typeface="Lucida Grande" charset="0"/>
              </a:rPr>
              <a:t>to</a:t>
            </a:r>
            <a:r>
              <a:rPr lang="es-ES_tradnl" altLang="it-IT" sz="2000" dirty="0" smtClean="0">
                <a:latin typeface="Lucida Grande" charset="0"/>
              </a:rPr>
              <a:t> </a:t>
            </a:r>
            <a:r>
              <a:rPr lang="es-ES_tradnl" altLang="it-IT" sz="2000" dirty="0" err="1" smtClean="0">
                <a:latin typeface="Lucida Grande" charset="0"/>
              </a:rPr>
              <a:t>be</a:t>
            </a:r>
            <a:r>
              <a:rPr lang="es-ES_tradnl" altLang="it-IT" sz="2000" dirty="0" smtClean="0">
                <a:latin typeface="Lucida Grande" charset="0"/>
              </a:rPr>
              <a:t> </a:t>
            </a:r>
            <a:r>
              <a:rPr lang="es-ES_tradnl" altLang="it-IT" sz="2000" dirty="0" err="1" smtClean="0">
                <a:latin typeface="Lucida Grande" charset="0"/>
              </a:rPr>
              <a:t>transferred</a:t>
            </a:r>
            <a:r>
              <a:rPr lang="es-ES_tradnl" altLang="it-IT" sz="2000" dirty="0" smtClean="0">
                <a:latin typeface="Lucida Grande" charset="0"/>
              </a:rPr>
              <a:t> </a:t>
            </a:r>
            <a:r>
              <a:rPr lang="es-ES_tradnl" altLang="it-IT" sz="2000" dirty="0" err="1" smtClean="0">
                <a:latin typeface="Lucida Grande" charset="0"/>
              </a:rPr>
              <a:t>to</a:t>
            </a:r>
            <a:r>
              <a:rPr lang="es-ES_tradnl" altLang="it-IT" sz="2000" dirty="0" smtClean="0">
                <a:latin typeface="Lucida Grande" charset="0"/>
              </a:rPr>
              <a:t> </a:t>
            </a:r>
            <a:r>
              <a:rPr lang="es-ES_tradnl" altLang="it-IT" sz="2000" dirty="0" err="1" smtClean="0">
                <a:latin typeface="Lucida Grande" charset="0"/>
              </a:rPr>
              <a:t>other</a:t>
            </a:r>
            <a:r>
              <a:rPr lang="es-ES_tradnl" altLang="it-IT" sz="2000" dirty="0" smtClean="0">
                <a:latin typeface="Lucida Grande" charset="0"/>
              </a:rPr>
              <a:t> bacteria (+ce of </a:t>
            </a:r>
            <a:r>
              <a:rPr lang="es-ES_tradnl" altLang="it-IT" sz="2000" dirty="0" err="1" smtClean="0">
                <a:latin typeface="Lucida Grande" charset="0"/>
              </a:rPr>
              <a:t>tra</a:t>
            </a:r>
            <a:r>
              <a:rPr lang="es-ES_tradnl" altLang="it-IT" sz="2000" dirty="0" smtClean="0">
                <a:latin typeface="Lucida Grande" charset="0"/>
              </a:rPr>
              <a:t> genes)</a:t>
            </a:r>
          </a:p>
          <a:p>
            <a:pPr>
              <a:defRPr/>
            </a:pPr>
            <a:endParaRPr lang="es-ES_tradnl" altLang="it-IT" sz="2000" dirty="0">
              <a:latin typeface="Lucida Grande" charset="0"/>
            </a:endParaRPr>
          </a:p>
          <a:p>
            <a:pPr marL="457200" indent="-457200">
              <a:buFont typeface="+mj-lt"/>
              <a:buAutoNum type="alphaUcPeriod"/>
              <a:defRPr/>
            </a:pPr>
            <a:r>
              <a:rPr lang="es-ES_tradnl" altLang="it-IT" sz="2000" b="1" dirty="0">
                <a:latin typeface="Lucida Grande" charset="0"/>
              </a:rPr>
              <a:t>Conjugative</a:t>
            </a:r>
            <a:r>
              <a:rPr lang="es-ES_tradnl" altLang="it-IT" sz="2000" dirty="0">
                <a:latin typeface="Lucida Grande" charset="0"/>
              </a:rPr>
              <a:t/>
            </a:r>
            <a:br>
              <a:rPr lang="es-ES_tradnl" altLang="it-IT" sz="2000" dirty="0">
                <a:latin typeface="Lucida Grande" charset="0"/>
              </a:rPr>
            </a:br>
            <a:r>
              <a:rPr lang="es-ES_tradnl" altLang="it-IT" sz="2000" dirty="0">
                <a:latin typeface="Lucida Grande" charset="0"/>
              </a:rPr>
              <a:t>The sexual transfer of plasmids to another bacterium through a pilus. those plasmids possess the 25 genes required </a:t>
            </a:r>
            <a:r>
              <a:rPr lang="es-ES_tradnl" altLang="it-IT" sz="2000" dirty="0" err="1">
                <a:latin typeface="Lucida Grande" charset="0"/>
              </a:rPr>
              <a:t>for</a:t>
            </a:r>
            <a:r>
              <a:rPr lang="es-ES_tradnl" altLang="it-IT" sz="2000" dirty="0">
                <a:latin typeface="Lucida Grande" charset="0"/>
              </a:rPr>
              <a:t> </a:t>
            </a:r>
            <a:r>
              <a:rPr lang="es-ES_tradnl" altLang="it-IT" sz="2000" dirty="0" smtClean="0">
                <a:latin typeface="Lucida Grande" charset="0"/>
              </a:rPr>
              <a:t>transfer</a:t>
            </a:r>
            <a:endParaRPr lang="es-ES_tradnl" altLang="it-IT" sz="2000" dirty="0">
              <a:latin typeface="Lucida Grande" charset="0"/>
            </a:endParaRPr>
          </a:p>
          <a:p>
            <a:pPr marL="457200" indent="-457200">
              <a:buFont typeface="+mj-lt"/>
              <a:buAutoNum type="alphaUcPeriod"/>
              <a:defRPr/>
            </a:pPr>
            <a:r>
              <a:rPr lang="es-ES_tradnl" altLang="it-IT" sz="2000" b="1" dirty="0">
                <a:latin typeface="Lucida Grande" charset="0"/>
              </a:rPr>
              <a:t>Non-conjugative </a:t>
            </a:r>
            <a:r>
              <a:rPr lang="es-ES_tradnl" altLang="it-IT" sz="2000" dirty="0">
                <a:latin typeface="Lucida Grande" charset="0"/>
              </a:rPr>
              <a:t/>
            </a:r>
            <a:br>
              <a:rPr lang="es-ES_tradnl" altLang="it-IT" sz="2000" dirty="0">
                <a:latin typeface="Lucida Grande" charset="0"/>
              </a:rPr>
            </a:br>
            <a:r>
              <a:rPr lang="es-ES_tradnl" altLang="it-IT" sz="2000" dirty="0">
                <a:latin typeface="Lucida Grande" charset="0"/>
              </a:rPr>
              <a:t>Non-conjugative plasmids don’t </a:t>
            </a:r>
            <a:r>
              <a:rPr lang="es-ES_tradnl" altLang="it-IT" sz="2000" dirty="0" err="1">
                <a:latin typeface="Lucida Grande" charset="0"/>
              </a:rPr>
              <a:t>initiate</a:t>
            </a:r>
            <a:r>
              <a:rPr lang="es-ES_tradnl" altLang="it-IT" sz="2000" dirty="0">
                <a:latin typeface="Lucida Grande" charset="0"/>
              </a:rPr>
              <a:t> </a:t>
            </a:r>
            <a:r>
              <a:rPr lang="es-ES_tradnl" altLang="it-IT" sz="2000" dirty="0" err="1" smtClean="0">
                <a:latin typeface="Lucida Grande" charset="0"/>
              </a:rPr>
              <a:t>conjugaiton</a:t>
            </a:r>
            <a:r>
              <a:rPr lang="es-ES_tradnl" altLang="it-IT" sz="2000" dirty="0">
                <a:latin typeface="Lucida Grande" charset="0"/>
              </a:rPr>
              <a:t>. </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50" y="1142984"/>
            <a:ext cx="885825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spcBef>
                <a:spcPct val="20000"/>
              </a:spcBef>
              <a:buChar char="•"/>
              <a:defRPr sz="3200">
                <a:solidFill>
                  <a:schemeClr val="tx1"/>
                </a:solidFill>
                <a:latin typeface="Times New Roman" pitchFamily="18" charset="0"/>
              </a:defRPr>
            </a:lvl1pPr>
            <a:lvl2pPr marL="914400" indent="-457200" eaLnBrk="0" hangingPunct="0">
              <a:spcBef>
                <a:spcPct val="20000"/>
              </a:spcBef>
              <a:buChar char="–"/>
              <a:defRPr sz="2800">
                <a:solidFill>
                  <a:schemeClr val="tx1"/>
                </a:solidFill>
                <a:latin typeface="Times New Roman" pitchFamily="18" charset="0"/>
              </a:defRPr>
            </a:lvl2pPr>
            <a:lvl3pPr marL="1371600" indent="-457200" eaLnBrk="0" hangingPunct="0">
              <a:spcBef>
                <a:spcPct val="20000"/>
              </a:spcBef>
              <a:buChar char="•"/>
              <a:defRPr sz="2400">
                <a:solidFill>
                  <a:schemeClr val="tx1"/>
                </a:solidFill>
                <a:latin typeface="Times New Roman" pitchFamily="18" charset="0"/>
              </a:defRPr>
            </a:lvl3pPr>
            <a:lvl4pPr marL="1828800" indent="-457200" eaLnBrk="0" hangingPunct="0">
              <a:spcBef>
                <a:spcPct val="20000"/>
              </a:spcBef>
              <a:buChar char="–"/>
              <a:defRPr sz="2000">
                <a:solidFill>
                  <a:schemeClr val="tx1"/>
                </a:solidFill>
                <a:latin typeface="Times New Roman" pitchFamily="18" charset="0"/>
              </a:defRPr>
            </a:lvl4pPr>
            <a:lvl5pPr marL="2286000" indent="-457200" eaLnBrk="0" hangingPunct="0">
              <a:spcBef>
                <a:spcPct val="20000"/>
              </a:spcBef>
              <a:buChar char="»"/>
              <a:defRPr sz="2000">
                <a:solidFill>
                  <a:schemeClr val="tx1"/>
                </a:solidFill>
                <a:latin typeface="Times New Roman" pitchFamily="18" charset="0"/>
              </a:defRPr>
            </a:lvl5pPr>
            <a:lvl6pPr marL="2743200" indent="-457200" eaLnBrk="0" fontAlgn="base" hangingPunct="0">
              <a:spcBef>
                <a:spcPct val="20000"/>
              </a:spcBef>
              <a:spcAft>
                <a:spcPct val="0"/>
              </a:spcAft>
              <a:buChar char="»"/>
              <a:defRPr sz="2000">
                <a:solidFill>
                  <a:schemeClr val="tx1"/>
                </a:solidFill>
                <a:latin typeface="Times New Roman" pitchFamily="18" charset="0"/>
              </a:defRPr>
            </a:lvl6pPr>
            <a:lvl7pPr marL="3200400" indent="-457200" eaLnBrk="0" fontAlgn="base" hangingPunct="0">
              <a:spcBef>
                <a:spcPct val="20000"/>
              </a:spcBef>
              <a:spcAft>
                <a:spcPct val="0"/>
              </a:spcAft>
              <a:buChar char="»"/>
              <a:defRPr sz="2000">
                <a:solidFill>
                  <a:schemeClr val="tx1"/>
                </a:solidFill>
                <a:latin typeface="Times New Roman" pitchFamily="18" charset="0"/>
              </a:defRPr>
            </a:lvl7pPr>
            <a:lvl8pPr marL="3657600" indent="-457200" eaLnBrk="0" fontAlgn="base" hangingPunct="0">
              <a:spcBef>
                <a:spcPct val="20000"/>
              </a:spcBef>
              <a:spcAft>
                <a:spcPct val="0"/>
              </a:spcAft>
              <a:buChar char="»"/>
              <a:defRPr sz="2000">
                <a:solidFill>
                  <a:schemeClr val="tx1"/>
                </a:solidFill>
                <a:latin typeface="Times New Roman" pitchFamily="18" charset="0"/>
              </a:defRPr>
            </a:lvl8pPr>
            <a:lvl9pPr marL="4114800" indent="-4572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 typeface="Times" charset="0"/>
              <a:buNone/>
            </a:pPr>
            <a:endParaRPr lang="es-ES_tradnl" altLang="it-IT" sz="2000" dirty="0">
              <a:latin typeface="Lucida Grande"/>
            </a:endParaRPr>
          </a:p>
          <a:p>
            <a:pPr eaLnBrk="1" hangingPunct="1">
              <a:spcBef>
                <a:spcPct val="0"/>
              </a:spcBef>
              <a:buFont typeface="Times" charset="0"/>
              <a:buNone/>
            </a:pPr>
            <a:r>
              <a:rPr lang="es-ES_tradnl" altLang="it-IT" sz="2000" b="1" dirty="0">
                <a:latin typeface="Lucida Grande"/>
              </a:rPr>
              <a:t>1.</a:t>
            </a:r>
            <a:r>
              <a:rPr lang="es-ES_tradnl" altLang="it-IT" sz="2000" dirty="0">
                <a:latin typeface="Lucida Grande"/>
              </a:rPr>
              <a:t>	</a:t>
            </a:r>
            <a:r>
              <a:rPr lang="es-ES_tradnl" altLang="it-IT" sz="2000" b="1" dirty="0" err="1">
                <a:latin typeface="Lucida Grande"/>
              </a:rPr>
              <a:t>Fertility</a:t>
            </a:r>
            <a:r>
              <a:rPr lang="es-ES_tradnl" altLang="it-IT" sz="2000" b="1" dirty="0">
                <a:latin typeface="Lucida Grande"/>
              </a:rPr>
              <a:t>-(F) </a:t>
            </a:r>
            <a:r>
              <a:rPr lang="es-ES_tradnl" altLang="it-IT" sz="2000" b="1" dirty="0" err="1">
                <a:latin typeface="Lucida Grande"/>
              </a:rPr>
              <a:t>plasmids</a:t>
            </a:r>
            <a:r>
              <a:rPr lang="es-ES_tradnl" altLang="it-IT" sz="2000" dirty="0">
                <a:latin typeface="Lucida Grande"/>
              </a:rPr>
              <a:t>, </a:t>
            </a:r>
          </a:p>
          <a:p>
            <a:pPr eaLnBrk="1" hangingPunct="1">
              <a:spcBef>
                <a:spcPct val="0"/>
              </a:spcBef>
              <a:buFont typeface="Times" charset="0"/>
              <a:buNone/>
            </a:pPr>
            <a:r>
              <a:rPr lang="es-ES_tradnl" altLang="it-IT" sz="2000" dirty="0">
                <a:latin typeface="Lucida Grande"/>
              </a:rPr>
              <a:t>	</a:t>
            </a:r>
            <a:r>
              <a:rPr lang="es-ES_tradnl" altLang="it-IT" sz="2000" dirty="0" err="1">
                <a:latin typeface="Lucida Grande"/>
              </a:rPr>
              <a:t>They</a:t>
            </a:r>
            <a:r>
              <a:rPr lang="es-ES_tradnl" altLang="it-IT" sz="2000" dirty="0">
                <a:latin typeface="Lucida Grande"/>
              </a:rPr>
              <a:t> are </a:t>
            </a:r>
            <a:r>
              <a:rPr lang="es-ES_tradnl" altLang="it-IT" sz="2000" dirty="0" err="1">
                <a:latin typeface="Lucida Grande"/>
              </a:rPr>
              <a:t>capable</a:t>
            </a:r>
            <a:r>
              <a:rPr lang="es-ES_tradnl" altLang="it-IT" sz="2000" dirty="0">
                <a:latin typeface="Lucida Grande"/>
              </a:rPr>
              <a:t> of </a:t>
            </a:r>
            <a:r>
              <a:rPr lang="es-ES_tradnl" altLang="it-IT" sz="2000" dirty="0" err="1" smtClean="0">
                <a:latin typeface="Lucida Grande"/>
              </a:rPr>
              <a:t>conjugation</a:t>
            </a:r>
            <a:r>
              <a:rPr lang="es-ES_tradnl" altLang="it-IT" sz="2000" dirty="0" smtClean="0">
                <a:latin typeface="Lucida Grande"/>
              </a:rPr>
              <a:t> </a:t>
            </a:r>
            <a:r>
              <a:rPr lang="es-ES_tradnl" altLang="it-IT" sz="2000" dirty="0">
                <a:latin typeface="Lucida Grande"/>
              </a:rPr>
              <a:t>(</a:t>
            </a:r>
            <a:r>
              <a:rPr lang="es-ES_tradnl" altLang="it-IT" sz="2000" dirty="0" err="1">
                <a:latin typeface="Lucida Grande"/>
              </a:rPr>
              <a:t>they</a:t>
            </a:r>
            <a:r>
              <a:rPr lang="es-ES_tradnl" altLang="it-IT" sz="2000" dirty="0">
                <a:latin typeface="Lucida Grande"/>
              </a:rPr>
              <a:t> </a:t>
            </a:r>
            <a:r>
              <a:rPr lang="es-ES_tradnl" altLang="it-IT" sz="2000" dirty="0" err="1">
                <a:latin typeface="Lucida Grande"/>
              </a:rPr>
              <a:t>contains</a:t>
            </a:r>
            <a:r>
              <a:rPr lang="es-ES_tradnl" altLang="it-IT" sz="2000" dirty="0">
                <a:latin typeface="Lucida Grande"/>
              </a:rPr>
              <a:t> </a:t>
            </a:r>
            <a:r>
              <a:rPr lang="es-ES_tradnl" altLang="it-IT" sz="2000" dirty="0" err="1">
                <a:latin typeface="Lucida Grande"/>
              </a:rPr>
              <a:t>the</a:t>
            </a:r>
            <a:r>
              <a:rPr lang="es-ES_tradnl" altLang="it-IT" sz="2000" dirty="0">
                <a:latin typeface="Lucida Grande"/>
              </a:rPr>
              <a:t> genes </a:t>
            </a:r>
            <a:r>
              <a:rPr lang="es-ES_tradnl" altLang="it-IT" sz="2000" dirty="0" err="1">
                <a:latin typeface="Lucida Grande"/>
              </a:rPr>
              <a:t>for</a:t>
            </a:r>
            <a:r>
              <a:rPr lang="es-ES_tradnl" altLang="it-IT" sz="2000" dirty="0">
                <a:latin typeface="Lucida Grande"/>
              </a:rPr>
              <a:t> </a:t>
            </a:r>
            <a:r>
              <a:rPr lang="es-ES_tradnl" altLang="it-IT" sz="2000" dirty="0" err="1">
                <a:latin typeface="Lucida Grande"/>
              </a:rPr>
              <a:t>the</a:t>
            </a:r>
            <a:r>
              <a:rPr lang="es-ES_tradnl" altLang="it-IT" sz="2000" dirty="0">
                <a:latin typeface="Lucida Grande"/>
              </a:rPr>
              <a:t> </a:t>
            </a:r>
            <a:r>
              <a:rPr lang="es-ES_tradnl" altLang="it-IT" sz="2000" dirty="0" err="1">
                <a:latin typeface="Lucida Grande"/>
              </a:rPr>
              <a:t>pili</a:t>
            </a:r>
            <a:r>
              <a:rPr lang="es-ES_tradnl" altLang="it-IT" sz="2000" dirty="0" smtClean="0">
                <a:latin typeface="Lucida Grande"/>
              </a:rPr>
              <a:t>).</a:t>
            </a:r>
          </a:p>
          <a:p>
            <a:pPr eaLnBrk="1" hangingPunct="1">
              <a:spcBef>
                <a:spcPct val="0"/>
              </a:spcBef>
              <a:buFont typeface="Times" charset="0"/>
              <a:buNone/>
            </a:pPr>
            <a:endParaRPr lang="es-ES_tradnl" altLang="it-IT" sz="2000" dirty="0">
              <a:latin typeface="Lucida Grande"/>
            </a:endParaRPr>
          </a:p>
          <a:p>
            <a:pPr eaLnBrk="1" hangingPunct="1">
              <a:spcBef>
                <a:spcPct val="0"/>
              </a:spcBef>
              <a:buFont typeface="Times" charset="0"/>
              <a:buAutoNum type="arabicPeriod" startAt="2"/>
            </a:pPr>
            <a:r>
              <a:rPr lang="es-ES_tradnl" altLang="it-IT" sz="2000" b="1" dirty="0" err="1">
                <a:latin typeface="Lucida Grande"/>
              </a:rPr>
              <a:t>Resistance</a:t>
            </a:r>
            <a:r>
              <a:rPr lang="es-ES_tradnl" altLang="it-IT" sz="2000" b="1" dirty="0">
                <a:latin typeface="Lucida Grande"/>
              </a:rPr>
              <a:t>-(R) </a:t>
            </a:r>
            <a:r>
              <a:rPr lang="es-ES_tradnl" altLang="it-IT" sz="2000" b="1" dirty="0" err="1">
                <a:latin typeface="Lucida Grande"/>
              </a:rPr>
              <a:t>plasmids</a:t>
            </a:r>
            <a:r>
              <a:rPr lang="es-ES_tradnl" altLang="it-IT" sz="2000" b="1" dirty="0">
                <a:latin typeface="Lucida Grande"/>
              </a:rPr>
              <a:t>,</a:t>
            </a:r>
          </a:p>
          <a:p>
            <a:pPr eaLnBrk="1" hangingPunct="1">
              <a:spcBef>
                <a:spcPct val="0"/>
              </a:spcBef>
              <a:buFont typeface="Times" charset="0"/>
              <a:buNone/>
            </a:pPr>
            <a:r>
              <a:rPr lang="es-ES_tradnl" altLang="it-IT" sz="2000" dirty="0">
                <a:latin typeface="Lucida Grande"/>
              </a:rPr>
              <a:t>	</a:t>
            </a:r>
            <a:r>
              <a:rPr lang="es-ES_tradnl" altLang="it-IT" sz="2000" dirty="0" err="1">
                <a:latin typeface="Lucida Grande"/>
              </a:rPr>
              <a:t>contain</a:t>
            </a:r>
            <a:r>
              <a:rPr lang="es-ES_tradnl" altLang="it-IT" sz="2000" dirty="0">
                <a:latin typeface="Lucida Grande"/>
              </a:rPr>
              <a:t> gene (s) </a:t>
            </a:r>
            <a:r>
              <a:rPr lang="es-ES_tradnl" altLang="it-IT" sz="2000" dirty="0" err="1">
                <a:latin typeface="Lucida Grande"/>
              </a:rPr>
              <a:t>that</a:t>
            </a:r>
            <a:r>
              <a:rPr lang="es-ES_tradnl" altLang="it-IT" sz="2000" dirty="0">
                <a:latin typeface="Lucida Grande"/>
              </a:rPr>
              <a:t> can </a:t>
            </a:r>
            <a:r>
              <a:rPr lang="es-ES_tradnl" altLang="it-IT" sz="2000" dirty="0" err="1">
                <a:latin typeface="Lucida Grande"/>
              </a:rPr>
              <a:t>build</a:t>
            </a:r>
            <a:r>
              <a:rPr lang="es-ES_tradnl" altLang="it-IT" sz="2000" dirty="0">
                <a:latin typeface="Lucida Grande"/>
              </a:rPr>
              <a:t> </a:t>
            </a:r>
            <a:r>
              <a:rPr lang="es-ES_tradnl" altLang="it-IT" sz="2000" dirty="0" err="1">
                <a:latin typeface="Lucida Grande"/>
              </a:rPr>
              <a:t>resistance</a:t>
            </a:r>
            <a:r>
              <a:rPr lang="es-ES_tradnl" altLang="it-IT" sz="2000" dirty="0">
                <a:latin typeface="Lucida Grande"/>
              </a:rPr>
              <a:t> </a:t>
            </a:r>
            <a:r>
              <a:rPr lang="es-ES_tradnl" altLang="it-IT" sz="2000" dirty="0" err="1">
                <a:latin typeface="Lucida Grande"/>
              </a:rPr>
              <a:t>against</a:t>
            </a:r>
            <a:r>
              <a:rPr lang="es-ES_tradnl" altLang="it-IT" sz="2000" dirty="0">
                <a:latin typeface="Lucida Grande"/>
              </a:rPr>
              <a:t> </a:t>
            </a:r>
            <a:r>
              <a:rPr lang="es-ES_tradnl" altLang="it-IT" sz="2000" dirty="0" err="1">
                <a:latin typeface="Lucida Grande"/>
              </a:rPr>
              <a:t>one</a:t>
            </a:r>
            <a:r>
              <a:rPr lang="es-ES_tradnl" altLang="it-IT" sz="2000" dirty="0">
                <a:latin typeface="Lucida Grande"/>
              </a:rPr>
              <a:t> </a:t>
            </a:r>
            <a:r>
              <a:rPr lang="es-ES_tradnl" altLang="it-IT" sz="2000" dirty="0" err="1">
                <a:latin typeface="Lucida Grande"/>
              </a:rPr>
              <a:t>or</a:t>
            </a:r>
            <a:r>
              <a:rPr lang="es-ES_tradnl" altLang="it-IT" sz="2000" dirty="0">
                <a:latin typeface="Lucida Grande"/>
              </a:rPr>
              <a:t> </a:t>
            </a:r>
            <a:r>
              <a:rPr lang="es-ES_tradnl" altLang="it-IT" sz="2000" dirty="0" err="1">
                <a:latin typeface="Lucida Grande"/>
              </a:rPr>
              <a:t>several</a:t>
            </a:r>
            <a:r>
              <a:rPr lang="es-ES_tradnl" altLang="it-IT" sz="2000" dirty="0">
                <a:latin typeface="Lucida Grande"/>
              </a:rPr>
              <a:t> </a:t>
            </a:r>
            <a:r>
              <a:rPr lang="es-ES_tradnl" altLang="it-IT" sz="2000" dirty="0" err="1">
                <a:latin typeface="Lucida Grande"/>
              </a:rPr>
              <a:t>antibiotics</a:t>
            </a:r>
            <a:r>
              <a:rPr lang="es-ES_tradnl" altLang="it-IT" sz="2000" dirty="0">
                <a:latin typeface="Lucida Grande"/>
              </a:rPr>
              <a:t> </a:t>
            </a:r>
            <a:r>
              <a:rPr lang="es-ES_tradnl" altLang="it-IT" sz="2000" dirty="0" err="1">
                <a:latin typeface="Lucida Grande"/>
              </a:rPr>
              <a:t>or</a:t>
            </a:r>
            <a:r>
              <a:rPr lang="es-ES_tradnl" altLang="it-IT" sz="2000" dirty="0">
                <a:latin typeface="Lucida Grande"/>
              </a:rPr>
              <a:t> </a:t>
            </a:r>
            <a:r>
              <a:rPr lang="es-ES_tradnl" altLang="it-IT" sz="2000" dirty="0" err="1">
                <a:latin typeface="Lucida Grande"/>
              </a:rPr>
              <a:t>poisons</a:t>
            </a:r>
            <a:r>
              <a:rPr lang="es-ES_tradnl" altLang="it-IT" sz="2000" dirty="0" smtClean="0">
                <a:latin typeface="Lucida Grande"/>
              </a:rPr>
              <a:t>.</a:t>
            </a:r>
          </a:p>
          <a:p>
            <a:pPr eaLnBrk="1" hangingPunct="1">
              <a:spcBef>
                <a:spcPct val="0"/>
              </a:spcBef>
              <a:buFont typeface="Times" charset="0"/>
              <a:buNone/>
            </a:pPr>
            <a:endParaRPr lang="es-ES_tradnl" altLang="it-IT" sz="2000" dirty="0">
              <a:latin typeface="Lucida Grande"/>
            </a:endParaRPr>
          </a:p>
          <a:p>
            <a:pPr eaLnBrk="1" hangingPunct="1">
              <a:spcBef>
                <a:spcPct val="0"/>
              </a:spcBef>
              <a:buFont typeface="Times" charset="0"/>
              <a:buAutoNum type="arabicPeriod" startAt="3"/>
            </a:pPr>
            <a:r>
              <a:rPr lang="es-ES_tradnl" altLang="it-IT" sz="2000" b="1" dirty="0">
                <a:latin typeface="Lucida Grande"/>
              </a:rPr>
              <a:t>Col-</a:t>
            </a:r>
            <a:r>
              <a:rPr lang="es-ES_tradnl" altLang="it-IT" sz="2000" b="1" dirty="0" err="1">
                <a:latin typeface="Lucida Grande"/>
              </a:rPr>
              <a:t>plasmids</a:t>
            </a:r>
            <a:r>
              <a:rPr lang="es-ES_tradnl" altLang="it-IT" sz="2000" b="1" dirty="0">
                <a:latin typeface="Lucida Grande"/>
              </a:rPr>
              <a:t>,</a:t>
            </a:r>
          </a:p>
          <a:p>
            <a:pPr eaLnBrk="1" hangingPunct="1">
              <a:spcBef>
                <a:spcPct val="0"/>
              </a:spcBef>
              <a:buFont typeface="Times" charset="0"/>
              <a:buNone/>
            </a:pPr>
            <a:r>
              <a:rPr lang="es-ES_tradnl" altLang="it-IT" sz="2000" dirty="0">
                <a:latin typeface="Lucida Grande"/>
              </a:rPr>
              <a:t>	</a:t>
            </a:r>
            <a:r>
              <a:rPr lang="es-ES_tradnl" altLang="it-IT" sz="2000" dirty="0" err="1">
                <a:latin typeface="Lucida Grande"/>
              </a:rPr>
              <a:t>contain</a:t>
            </a:r>
            <a:r>
              <a:rPr lang="es-ES_tradnl" altLang="it-IT" sz="2000" dirty="0">
                <a:latin typeface="Lucida Grande"/>
              </a:rPr>
              <a:t> </a:t>
            </a:r>
            <a:r>
              <a:rPr lang="es-ES_tradnl" altLang="it-IT" sz="2000" dirty="0" smtClean="0">
                <a:latin typeface="Lucida Grande"/>
              </a:rPr>
              <a:t>genes </a:t>
            </a:r>
            <a:r>
              <a:rPr lang="es-ES_tradnl" altLang="it-IT" sz="2000" dirty="0" err="1" smtClean="0">
                <a:latin typeface="Lucida Grande"/>
              </a:rPr>
              <a:t>coding</a:t>
            </a:r>
            <a:r>
              <a:rPr lang="es-ES_tradnl" altLang="it-IT" sz="2000" dirty="0" smtClean="0">
                <a:latin typeface="Lucida Grande"/>
              </a:rPr>
              <a:t> </a:t>
            </a:r>
            <a:r>
              <a:rPr lang="es-ES_tradnl" altLang="it-IT" sz="2000" dirty="0" err="1">
                <a:latin typeface="Lucida Grande"/>
              </a:rPr>
              <a:t>for</a:t>
            </a:r>
            <a:r>
              <a:rPr lang="es-ES_tradnl" altLang="it-IT" sz="2000" dirty="0">
                <a:latin typeface="Lucida Grande"/>
              </a:rPr>
              <a:t> </a:t>
            </a:r>
            <a:r>
              <a:rPr lang="es-ES_tradnl" altLang="it-IT" sz="2000" dirty="0" err="1">
                <a:latin typeface="Lucida Grande"/>
              </a:rPr>
              <a:t>colicines</a:t>
            </a:r>
            <a:r>
              <a:rPr lang="es-ES_tradnl" altLang="it-IT" sz="2000" dirty="0">
                <a:latin typeface="Lucida Grande"/>
              </a:rPr>
              <a:t>, </a:t>
            </a:r>
            <a:r>
              <a:rPr lang="es-ES_tradnl" altLang="it-IT" sz="2000" dirty="0" err="1">
                <a:latin typeface="Lucida Grande"/>
              </a:rPr>
              <a:t>proteins</a:t>
            </a:r>
            <a:r>
              <a:rPr lang="es-ES_tradnl" altLang="it-IT" sz="2000" dirty="0">
                <a:latin typeface="Lucida Grande"/>
              </a:rPr>
              <a:t> </a:t>
            </a:r>
            <a:r>
              <a:rPr lang="es-ES_tradnl" altLang="it-IT" sz="2000" dirty="0" err="1">
                <a:latin typeface="Lucida Grande"/>
              </a:rPr>
              <a:t>that</a:t>
            </a:r>
            <a:r>
              <a:rPr lang="es-ES_tradnl" altLang="it-IT" sz="2000" dirty="0">
                <a:latin typeface="Lucida Grande"/>
              </a:rPr>
              <a:t> can </a:t>
            </a:r>
            <a:r>
              <a:rPr lang="es-ES_tradnl" altLang="it-IT" sz="2000" dirty="0" err="1">
                <a:latin typeface="Lucida Grande"/>
              </a:rPr>
              <a:t>kill</a:t>
            </a:r>
            <a:r>
              <a:rPr lang="es-ES_tradnl" altLang="it-IT" sz="2000" dirty="0">
                <a:latin typeface="Lucida Grande"/>
              </a:rPr>
              <a:t> </a:t>
            </a:r>
            <a:r>
              <a:rPr lang="es-ES_tradnl" altLang="it-IT" sz="2000" dirty="0" err="1">
                <a:latin typeface="Lucida Grande"/>
              </a:rPr>
              <a:t>other</a:t>
            </a:r>
            <a:r>
              <a:rPr lang="es-ES_tradnl" altLang="it-IT" sz="2000" dirty="0">
                <a:latin typeface="Lucida Grande"/>
              </a:rPr>
              <a:t> </a:t>
            </a:r>
            <a:r>
              <a:rPr lang="es-ES_tradnl" altLang="it-IT" sz="2000" dirty="0" smtClean="0">
                <a:latin typeface="Lucida Grande"/>
              </a:rPr>
              <a:t>bacteria</a:t>
            </a:r>
          </a:p>
          <a:p>
            <a:pPr eaLnBrk="1" hangingPunct="1">
              <a:spcBef>
                <a:spcPct val="0"/>
              </a:spcBef>
              <a:buFont typeface="Times" charset="0"/>
              <a:buNone/>
            </a:pPr>
            <a:r>
              <a:rPr lang="es-ES_tradnl" altLang="it-IT" sz="2000" dirty="0" smtClean="0">
                <a:latin typeface="Lucida Grande"/>
              </a:rPr>
              <a:t>.</a:t>
            </a:r>
            <a:endParaRPr lang="es-ES_tradnl" altLang="it-IT" sz="2000" dirty="0">
              <a:latin typeface="Lucida Grande"/>
            </a:endParaRPr>
          </a:p>
          <a:p>
            <a:pPr eaLnBrk="1" hangingPunct="1">
              <a:spcBef>
                <a:spcPct val="0"/>
              </a:spcBef>
              <a:buFont typeface="Times" charset="0"/>
              <a:buAutoNum type="arabicPeriod" startAt="4"/>
            </a:pPr>
            <a:r>
              <a:rPr lang="es-ES_tradnl" altLang="it-IT" sz="2000" b="1" dirty="0" err="1">
                <a:latin typeface="Lucida Grande"/>
              </a:rPr>
              <a:t>Degradative</a:t>
            </a:r>
            <a:r>
              <a:rPr lang="es-ES_tradnl" altLang="it-IT" sz="2000" b="1" dirty="0">
                <a:latin typeface="Lucida Grande"/>
              </a:rPr>
              <a:t> </a:t>
            </a:r>
            <a:r>
              <a:rPr lang="es-ES_tradnl" altLang="it-IT" sz="2000" b="1" dirty="0" err="1">
                <a:latin typeface="Lucida Grande"/>
              </a:rPr>
              <a:t>plasmids</a:t>
            </a:r>
            <a:r>
              <a:rPr lang="es-ES_tradnl" altLang="it-IT" sz="2000" b="1" dirty="0">
                <a:latin typeface="Lucida Grande"/>
              </a:rPr>
              <a:t>,</a:t>
            </a:r>
          </a:p>
          <a:p>
            <a:pPr eaLnBrk="1" hangingPunct="1">
              <a:spcBef>
                <a:spcPct val="0"/>
              </a:spcBef>
              <a:buFont typeface="Times" charset="0"/>
              <a:buNone/>
            </a:pPr>
            <a:r>
              <a:rPr lang="es-ES_tradnl" altLang="it-IT" sz="2000" dirty="0">
                <a:latin typeface="Lucida Grande"/>
              </a:rPr>
              <a:t>	</a:t>
            </a:r>
            <a:r>
              <a:rPr lang="es-ES_tradnl" altLang="it-IT" sz="2000" dirty="0" err="1">
                <a:latin typeface="Lucida Grande"/>
              </a:rPr>
              <a:t>able</a:t>
            </a:r>
            <a:r>
              <a:rPr lang="es-ES_tradnl" altLang="it-IT" sz="2000" dirty="0">
                <a:latin typeface="Lucida Grande"/>
              </a:rPr>
              <a:t> </a:t>
            </a:r>
            <a:r>
              <a:rPr lang="es-ES_tradnl" altLang="it-IT" sz="2000" dirty="0" err="1">
                <a:latin typeface="Lucida Grande"/>
              </a:rPr>
              <a:t>to</a:t>
            </a:r>
            <a:r>
              <a:rPr lang="es-ES_tradnl" altLang="it-IT" sz="2000" dirty="0">
                <a:latin typeface="Lucida Grande"/>
              </a:rPr>
              <a:t> </a:t>
            </a:r>
            <a:r>
              <a:rPr lang="es-ES_tradnl" altLang="it-IT" sz="2000" dirty="0" err="1">
                <a:latin typeface="Lucida Grande"/>
              </a:rPr>
              <a:t>digest</a:t>
            </a:r>
            <a:r>
              <a:rPr lang="es-ES_tradnl" altLang="it-IT" sz="2000" dirty="0">
                <a:latin typeface="Lucida Grande"/>
              </a:rPr>
              <a:t> </a:t>
            </a:r>
            <a:r>
              <a:rPr lang="es-ES_tradnl" altLang="it-IT" sz="2000" dirty="0" err="1">
                <a:latin typeface="Lucida Grande"/>
              </a:rPr>
              <a:t>unusual</a:t>
            </a:r>
            <a:r>
              <a:rPr lang="es-ES_tradnl" altLang="it-IT" sz="2000" dirty="0">
                <a:latin typeface="Lucida Grande"/>
              </a:rPr>
              <a:t> </a:t>
            </a:r>
            <a:r>
              <a:rPr lang="es-ES_tradnl" altLang="it-IT" sz="2000" dirty="0" err="1">
                <a:latin typeface="Lucida Grande"/>
              </a:rPr>
              <a:t>substances</a:t>
            </a:r>
            <a:r>
              <a:rPr lang="es-ES_tradnl" altLang="it-IT" sz="2000" dirty="0">
                <a:latin typeface="Lucida Grande"/>
              </a:rPr>
              <a:t>, </a:t>
            </a:r>
            <a:r>
              <a:rPr lang="es-ES_tradnl" altLang="it-IT" sz="2000" dirty="0" err="1">
                <a:latin typeface="Lucida Grande"/>
              </a:rPr>
              <a:t>e.g.</a:t>
            </a:r>
            <a:r>
              <a:rPr lang="es-ES_tradnl" altLang="it-IT" sz="2000" dirty="0">
                <a:latin typeface="Lucida Grande"/>
              </a:rPr>
              <a:t>, </a:t>
            </a:r>
            <a:r>
              <a:rPr lang="es-ES_tradnl" altLang="it-IT" sz="2000" dirty="0" err="1">
                <a:latin typeface="Lucida Grande"/>
              </a:rPr>
              <a:t>toluene</a:t>
            </a:r>
            <a:r>
              <a:rPr lang="es-ES_tradnl" altLang="it-IT" sz="2000" dirty="0">
                <a:latin typeface="Lucida Grande"/>
              </a:rPr>
              <a:t> </a:t>
            </a:r>
            <a:r>
              <a:rPr lang="es-ES_tradnl" altLang="it-IT" sz="2000" dirty="0" err="1">
                <a:latin typeface="Lucida Grande"/>
              </a:rPr>
              <a:t>or</a:t>
            </a:r>
            <a:r>
              <a:rPr lang="es-ES_tradnl" altLang="it-IT" sz="2000" dirty="0">
                <a:latin typeface="Lucida Grande"/>
              </a:rPr>
              <a:t> </a:t>
            </a:r>
            <a:r>
              <a:rPr lang="es-ES_tradnl" altLang="it-IT" sz="2000" dirty="0" err="1">
                <a:latin typeface="Lucida Grande"/>
              </a:rPr>
              <a:t>salicylic</a:t>
            </a:r>
            <a:r>
              <a:rPr lang="es-ES_tradnl" altLang="it-IT" sz="2000" dirty="0">
                <a:latin typeface="Lucida Grande"/>
              </a:rPr>
              <a:t> </a:t>
            </a:r>
            <a:r>
              <a:rPr lang="es-ES_tradnl" altLang="it-IT" sz="2000" dirty="0" err="1">
                <a:latin typeface="Lucida Grande"/>
              </a:rPr>
              <a:t>acid</a:t>
            </a:r>
            <a:r>
              <a:rPr lang="es-ES_tradnl" altLang="it-IT" sz="2000" dirty="0" smtClean="0">
                <a:latin typeface="Lucida Grande"/>
              </a:rPr>
              <a:t>.</a:t>
            </a:r>
          </a:p>
          <a:p>
            <a:pPr eaLnBrk="1" hangingPunct="1">
              <a:spcBef>
                <a:spcPct val="0"/>
              </a:spcBef>
              <a:buFont typeface="Times" charset="0"/>
              <a:buNone/>
            </a:pPr>
            <a:r>
              <a:rPr lang="es-ES_tradnl" altLang="it-IT" sz="2000" dirty="0">
                <a:latin typeface="Lucida Grande"/>
              </a:rPr>
              <a:t>	</a:t>
            </a:r>
          </a:p>
          <a:p>
            <a:pPr eaLnBrk="1" hangingPunct="1">
              <a:spcBef>
                <a:spcPct val="0"/>
              </a:spcBef>
              <a:buFont typeface="Times" charset="0"/>
              <a:buAutoNum type="arabicPeriod" startAt="5"/>
            </a:pPr>
            <a:r>
              <a:rPr lang="es-ES_tradnl" altLang="it-IT" sz="2000" b="1" dirty="0" err="1">
                <a:latin typeface="Lucida Grande"/>
              </a:rPr>
              <a:t>Virulence</a:t>
            </a:r>
            <a:r>
              <a:rPr lang="es-ES_tradnl" altLang="it-IT" sz="2000" b="1" dirty="0">
                <a:latin typeface="Lucida Grande"/>
              </a:rPr>
              <a:t> </a:t>
            </a:r>
            <a:r>
              <a:rPr lang="es-ES_tradnl" altLang="it-IT" sz="2000" b="1" dirty="0" err="1">
                <a:latin typeface="Lucida Grande"/>
              </a:rPr>
              <a:t>plasmids</a:t>
            </a:r>
            <a:r>
              <a:rPr lang="es-ES_tradnl" altLang="it-IT" sz="2000" b="1" dirty="0">
                <a:latin typeface="Lucida Grande"/>
              </a:rPr>
              <a:t>,</a:t>
            </a:r>
          </a:p>
          <a:p>
            <a:pPr eaLnBrk="1" hangingPunct="1">
              <a:spcBef>
                <a:spcPct val="0"/>
              </a:spcBef>
              <a:buFont typeface="Times" charset="0"/>
              <a:buNone/>
            </a:pPr>
            <a:r>
              <a:rPr lang="es-ES_tradnl" altLang="it-IT" sz="2000" dirty="0">
                <a:latin typeface="Lucida Grande"/>
              </a:rPr>
              <a:t>	</a:t>
            </a:r>
            <a:r>
              <a:rPr lang="es-ES_tradnl" altLang="it-IT" sz="2000" dirty="0" err="1">
                <a:latin typeface="Lucida Grande"/>
              </a:rPr>
              <a:t>turn</a:t>
            </a:r>
            <a:r>
              <a:rPr lang="es-ES_tradnl" altLang="it-IT" sz="2000" dirty="0">
                <a:latin typeface="Lucida Grande"/>
              </a:rPr>
              <a:t> a </a:t>
            </a:r>
            <a:r>
              <a:rPr lang="es-ES_tradnl" altLang="it-IT" sz="2000" dirty="0" err="1">
                <a:latin typeface="Lucida Grande"/>
              </a:rPr>
              <a:t>bacterium</a:t>
            </a:r>
            <a:r>
              <a:rPr lang="es-ES_tradnl" altLang="it-IT" sz="2000" dirty="0">
                <a:latin typeface="Lucida Grande"/>
              </a:rPr>
              <a:t> </a:t>
            </a:r>
            <a:r>
              <a:rPr lang="es-ES_tradnl" altLang="it-IT" sz="2000" dirty="0" err="1">
                <a:latin typeface="Lucida Grande"/>
              </a:rPr>
              <a:t>into</a:t>
            </a:r>
            <a:r>
              <a:rPr lang="es-ES_tradnl" altLang="it-IT" sz="2000" dirty="0">
                <a:latin typeface="Lucida Grande"/>
              </a:rPr>
              <a:t> a </a:t>
            </a:r>
            <a:r>
              <a:rPr lang="es-ES_tradnl" altLang="it-IT" sz="2000" dirty="0" err="1">
                <a:latin typeface="Lucida Grande"/>
              </a:rPr>
              <a:t>pathogen</a:t>
            </a:r>
            <a:r>
              <a:rPr lang="es-ES_tradnl" altLang="it-IT" sz="2000" dirty="0" smtClean="0">
                <a:latin typeface="Lucida Grande"/>
              </a:rPr>
              <a:t>.</a:t>
            </a:r>
            <a:endParaRPr lang="es-ES_tradnl" altLang="it-IT" sz="2000" dirty="0">
              <a:latin typeface="Lucida Grande"/>
            </a:endParaRPr>
          </a:p>
        </p:txBody>
      </p:sp>
      <p:sp>
        <p:nvSpPr>
          <p:cNvPr id="3" name="TextBox 2"/>
          <p:cNvSpPr txBox="1"/>
          <p:nvPr/>
        </p:nvSpPr>
        <p:spPr>
          <a:xfrm>
            <a:off x="1285852" y="714356"/>
            <a:ext cx="7381508" cy="523220"/>
          </a:xfrm>
          <a:prstGeom prst="rect">
            <a:avLst/>
          </a:prstGeom>
          <a:noFill/>
        </p:spPr>
        <p:txBody>
          <a:bodyPr wrap="none" rtlCol="0">
            <a:spAutoFit/>
          </a:bodyPr>
          <a:lstStyle/>
          <a:p>
            <a:r>
              <a:rPr lang="en-US" sz="2800" b="1" dirty="0" smtClean="0"/>
              <a:t>PLASMID CLASSIFICATION BY FUNCTION</a:t>
            </a:r>
            <a:endParaRPr lang="en-IN" sz="2800" b="1" dirty="0"/>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1388</TotalTime>
  <Words>2574</Words>
  <Application>Microsoft Macintosh PowerPoint</Application>
  <PresentationFormat>On-screen Show (4:3)</PresentationFormat>
  <Paragraphs>287</Paragraphs>
  <Slides>31</Slides>
  <Notes>20</Notes>
  <HiddenSlides>0</HiddenSlides>
  <MMClips>0</MMClip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Flow</vt:lpstr>
      <vt:lpstr>Office Theme</vt:lpstr>
      <vt:lpstr>Cloning Vectors in Bacteria Plasmids and Phages</vt:lpstr>
      <vt:lpstr>Bacteria as hosts eg.- Eschericia coli, Bacillus subtilis</vt:lpstr>
      <vt:lpstr>Bacterial Engineered Host Strains</vt:lpstr>
      <vt:lpstr>PowerPoint Presentation</vt:lpstr>
      <vt:lpstr>PowerPoint Presentation</vt:lpstr>
      <vt:lpstr>Plasmids</vt:lpstr>
      <vt:lpstr>PowerPoint Presentation</vt:lpstr>
      <vt:lpstr>PowerPoint Presentation</vt:lpstr>
      <vt:lpstr>PowerPoint Presentation</vt:lpstr>
      <vt:lpstr>PowerPoint Presentation</vt:lpstr>
      <vt:lpstr>Copy number</vt:lpstr>
      <vt:lpstr>Control of Copy number (Replication Initiation control)</vt:lpstr>
      <vt:lpstr>Control of Copy number (Replication Initiation control)</vt:lpstr>
      <vt:lpstr>PLASMID AMPLIFICATION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Screening bacteria by replica plating  Eg. The cloning is performed in Bam HI Site</vt:lpstr>
      <vt:lpstr>pBR327</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IIT Delhi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Plasmid Vectors</dc:title>
  <dc:creator>admin</dc:creator>
  <cp:lastModifiedBy>A</cp:lastModifiedBy>
  <cp:revision>37</cp:revision>
  <dcterms:created xsi:type="dcterms:W3CDTF">2017-08-19T16:18:23Z</dcterms:created>
  <dcterms:modified xsi:type="dcterms:W3CDTF">2022-09-06T01:14:56Z</dcterms:modified>
</cp:coreProperties>
</file>