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82BB-0869-4B25-B53A-C62AE749DCDE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0EE3-72AB-4CE9-8C07-4F8B0D9813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4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0EE3-72AB-4CE9-8C07-4F8B0D98139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URA3 codes for orotidine-5′-phosphate </a:t>
            </a:r>
            <a:r>
              <a:rPr lang="en-IN" sz="1200" dirty="0" err="1" smtClean="0"/>
              <a:t>decarboxylase</a:t>
            </a:r>
            <a:r>
              <a:rPr lang="en-IN" sz="1200" dirty="0" smtClean="0"/>
              <a:t> (an enzyme that catalyzes one of the steps in the biosynthesis pathway for </a:t>
            </a:r>
            <a:r>
              <a:rPr lang="en-IN" sz="1200" dirty="0" err="1" smtClean="0"/>
              <a:t>pyrimidine</a:t>
            </a:r>
            <a:r>
              <a:rPr lang="en-IN" sz="1200" dirty="0" smtClean="0"/>
              <a:t> nucleotides) and is used as a selectable marker in exactly the same way as </a:t>
            </a:r>
            <a:r>
              <a:rPr lang="en-IN" sz="1200" i="1" dirty="0" smtClean="0"/>
              <a:t>LEU2</a:t>
            </a:r>
            <a:endParaRPr lang="en-IN" sz="12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0EE3-72AB-4CE9-8C07-4F8B0D98139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 13.4.2 YRp7. This plasmid contains the 1453-bp </a:t>
            </a:r>
            <a:r>
              <a:rPr lang="en-IN" dirty="0" err="1" smtClean="0"/>
              <a:t>EcoRI</a:t>
            </a:r>
            <a:r>
              <a:rPr lang="en-IN" dirty="0" smtClean="0"/>
              <a:t> TRP1 ARS1 fragment from S. </a:t>
            </a:r>
            <a:r>
              <a:rPr lang="en-IN" dirty="0" err="1" smtClean="0"/>
              <a:t>cerevisiae</a:t>
            </a:r>
            <a:r>
              <a:rPr lang="en-IN" dirty="0" smtClean="0"/>
              <a:t> inserted into the </a:t>
            </a:r>
            <a:r>
              <a:rPr lang="en-IN" dirty="0" err="1" smtClean="0"/>
              <a:t>EcoRI</a:t>
            </a:r>
            <a:r>
              <a:rPr lang="en-IN" dirty="0" smtClean="0"/>
              <a:t> site of pBR322 (</a:t>
            </a:r>
            <a:r>
              <a:rPr lang="en-IN" dirty="0" err="1" smtClean="0"/>
              <a:t>Struhl</a:t>
            </a:r>
            <a:r>
              <a:rPr lang="en-IN" dirty="0" smtClean="0"/>
              <a:t> et al., 1979). The TRP1 RI circle is a derivative of YRp7 containing only the 1453-bp TRP1 ARS1 </a:t>
            </a:r>
            <a:r>
              <a:rPr lang="en-IN" dirty="0" err="1" smtClean="0"/>
              <a:t>EcoRI</a:t>
            </a:r>
            <a:r>
              <a:rPr lang="en-IN" dirty="0" smtClean="0"/>
              <a:t> fragment. This plasmid is </a:t>
            </a:r>
            <a:r>
              <a:rPr lang="en-IN" dirty="0" err="1" smtClean="0"/>
              <a:t>mitotically</a:t>
            </a:r>
            <a:r>
              <a:rPr lang="en-IN" dirty="0" smtClean="0"/>
              <a:t> and </a:t>
            </a:r>
            <a:r>
              <a:rPr lang="en-IN" dirty="0" err="1" smtClean="0"/>
              <a:t>meiotically</a:t>
            </a:r>
            <a:r>
              <a:rPr lang="en-IN" dirty="0" smtClean="0"/>
              <a:t> unstable, but is present in 100 to 200 copies per plasmid-bearing cell in both cir+ and </a:t>
            </a:r>
            <a:r>
              <a:rPr lang="en-IN" dirty="0" err="1" smtClean="0"/>
              <a:t>ciro</a:t>
            </a:r>
            <a:r>
              <a:rPr lang="en-IN" dirty="0" smtClean="0"/>
              <a:t> strains. A genomic plasmid bank has been constructed by inserting size-selected Sau3A partial fragments into the </a:t>
            </a:r>
            <a:r>
              <a:rPr lang="en-IN" dirty="0" err="1" smtClean="0"/>
              <a:t>BamHI</a:t>
            </a:r>
            <a:r>
              <a:rPr lang="en-IN" dirty="0" smtClean="0"/>
              <a:t> site of YRp7 (</a:t>
            </a:r>
            <a:r>
              <a:rPr lang="en-IN" dirty="0" err="1" smtClean="0"/>
              <a:t>Nasmyth</a:t>
            </a:r>
            <a:r>
              <a:rPr lang="en-IN" dirty="0" smtClean="0"/>
              <a:t> and Reed, 1980). The TRP1 ARS1 1453-bp </a:t>
            </a:r>
            <a:r>
              <a:rPr lang="en-IN" dirty="0" err="1" smtClean="0"/>
              <a:t>EcoRI</a:t>
            </a:r>
            <a:r>
              <a:rPr lang="en-IN" dirty="0" smtClean="0"/>
              <a:t> fragment contains both the TRP1 gene, encoding N-(5′-phosphoribosyl)-</a:t>
            </a:r>
            <a:r>
              <a:rPr lang="en-IN" dirty="0" err="1" smtClean="0"/>
              <a:t>anthranilate</a:t>
            </a:r>
            <a:r>
              <a:rPr lang="en-IN" dirty="0" smtClean="0"/>
              <a:t> </a:t>
            </a:r>
            <a:r>
              <a:rPr lang="en-IN" dirty="0" err="1" smtClean="0"/>
              <a:t>isomerase</a:t>
            </a:r>
            <a:r>
              <a:rPr lang="en-IN" dirty="0" smtClean="0"/>
              <a:t>, and the autonomous replication sequence ARS1. The intact TRP1 gene can complement mutations in the </a:t>
            </a:r>
            <a:r>
              <a:rPr lang="en-IN" dirty="0" err="1" smtClean="0"/>
              <a:t>trpC</a:t>
            </a:r>
            <a:r>
              <a:rPr lang="en-IN" dirty="0" smtClean="0"/>
              <a:t> gene of E. coli, using E. coli JA300 (thr1 leuB6 thi1 </a:t>
            </a:r>
            <a:r>
              <a:rPr lang="en-IN" dirty="0" err="1" smtClean="0"/>
              <a:t>thyA</a:t>
            </a:r>
            <a:r>
              <a:rPr lang="en-IN" dirty="0" smtClean="0"/>
              <a:t> trpC1117 </a:t>
            </a:r>
            <a:r>
              <a:rPr lang="en-IN" dirty="0" err="1" smtClean="0"/>
              <a:t>hsrk</a:t>
            </a:r>
            <a:r>
              <a:rPr lang="en-IN" dirty="0" smtClean="0"/>
              <a:t> − </a:t>
            </a:r>
            <a:r>
              <a:rPr lang="en-IN" dirty="0" err="1" smtClean="0"/>
              <a:t>hsmk</a:t>
            </a:r>
            <a:r>
              <a:rPr lang="en-IN" dirty="0" smtClean="0"/>
              <a:t> − </a:t>
            </a:r>
            <a:r>
              <a:rPr lang="en-IN" dirty="0" err="1" smtClean="0"/>
              <a:t>strr</a:t>
            </a:r>
            <a:r>
              <a:rPr lang="en-IN" dirty="0" smtClean="0"/>
              <a:t> ; </a:t>
            </a:r>
            <a:r>
              <a:rPr lang="en-IN" dirty="0" err="1" smtClean="0"/>
              <a:t>Tschumper</a:t>
            </a:r>
            <a:r>
              <a:rPr lang="en-IN" dirty="0" smtClean="0"/>
              <a:t> and Carbon, 1982). The chromosomal replicator ARS1 lies between positions 615 and 1453 (on a </a:t>
            </a:r>
            <a:r>
              <a:rPr lang="en-IN" dirty="0" err="1" smtClean="0"/>
              <a:t>HindIII-EcoRI</a:t>
            </a:r>
            <a:r>
              <a:rPr lang="en-IN" dirty="0" smtClean="0"/>
              <a:t> fragment) and is composed of three domains. Domain A contains an 11-bp core sequence (position 857 to 867) consisting of a consensus sequence found in many other ARS elements and which is essential for ARS1 function. Domains B and C flank Domain A and are relatively AT-rich regions that contribute to, but are not essential, for ARS function.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0EE3-72AB-4CE9-8C07-4F8B0D98139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0C54-B6D1-48A5-98F3-0CD72A73A772}" type="datetimeFigureOut">
              <a:rPr lang="en-US" smtClean="0"/>
              <a:pPr/>
              <a:t>14/09/22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C1BE-7DEF-45B3-8D64-49027D9C44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Yeast cloning and expression vectors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 in Yeast</a:t>
            </a:r>
            <a:br>
              <a:rPr lang="en-US" dirty="0" smtClean="0"/>
            </a:br>
            <a:r>
              <a:rPr lang="en-US" sz="3100" dirty="0" smtClean="0"/>
              <a:t>choice of promoters</a:t>
            </a:r>
            <a:endParaRPr lang="en-IN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786742" cy="495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892"/>
            <a:ext cx="8229600" cy="1143000"/>
          </a:xfrm>
        </p:spPr>
        <p:txBody>
          <a:bodyPr/>
          <a:lstStyle/>
          <a:p>
            <a:r>
              <a:rPr lang="en-US" dirty="0" smtClean="0"/>
              <a:t>Host Strains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07220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i="1" dirty="0" err="1" smtClean="0"/>
              <a:t>Saccharomyces</a:t>
            </a:r>
            <a:r>
              <a:rPr lang="en-US" b="1" i="1" dirty="0" smtClean="0"/>
              <a:t> </a:t>
            </a:r>
            <a:r>
              <a:rPr lang="en-US" b="1" i="1" dirty="0" err="1" smtClean="0"/>
              <a:t>cerevisiae</a:t>
            </a:r>
            <a:r>
              <a:rPr lang="en-US" b="1" i="1" dirty="0" smtClean="0"/>
              <a:t>- </a:t>
            </a:r>
            <a:r>
              <a:rPr lang="en-IN" dirty="0" smtClean="0"/>
              <a:t>It is currently the most popular microbial eukaryote for recombinant protein production.</a:t>
            </a:r>
          </a:p>
          <a:p>
            <a:pPr lvl="1" algn="just"/>
            <a:r>
              <a:rPr lang="en-US" sz="2400" dirty="0" smtClean="0"/>
              <a:t>(Problems- </a:t>
            </a:r>
            <a:r>
              <a:rPr lang="en-IN" sz="2400" dirty="0" smtClean="0"/>
              <a:t>unable to </a:t>
            </a:r>
            <a:r>
              <a:rPr lang="en-IN" sz="2400" dirty="0" err="1" smtClean="0"/>
              <a:t>glycosylate</a:t>
            </a:r>
            <a:r>
              <a:rPr lang="en-IN" sz="2400" dirty="0" smtClean="0"/>
              <a:t> animal proteins correctly, often adding too many sugar units (“</a:t>
            </a:r>
            <a:r>
              <a:rPr lang="en-IN" sz="2400" dirty="0" err="1" smtClean="0"/>
              <a:t>hyperglycosylation</a:t>
            </a:r>
            <a:r>
              <a:rPr lang="en-IN" sz="2400" dirty="0" smtClean="0"/>
              <a:t>”), it also lacks an efficient system for secreting proteins into the growth medium.</a:t>
            </a:r>
            <a:endParaRPr lang="en-US" sz="2400" dirty="0" smtClean="0"/>
          </a:p>
          <a:p>
            <a:pPr algn="just"/>
            <a:endParaRPr lang="en-US" b="1" i="1" dirty="0" smtClean="0"/>
          </a:p>
          <a:p>
            <a:pPr algn="just"/>
            <a:r>
              <a:rPr lang="en-US" b="1" i="1" dirty="0" err="1" smtClean="0"/>
              <a:t>Pichia</a:t>
            </a:r>
            <a:r>
              <a:rPr lang="en-US" b="1" i="1" dirty="0" smtClean="0"/>
              <a:t> </a:t>
            </a:r>
            <a:r>
              <a:rPr lang="en-US" b="1" i="1" dirty="0" err="1" smtClean="0"/>
              <a:t>Pastoris</a:t>
            </a:r>
            <a:r>
              <a:rPr lang="en-US" b="1" i="1" dirty="0" smtClean="0"/>
              <a:t>- </a:t>
            </a:r>
            <a:r>
              <a:rPr lang="en-US" i="1" dirty="0" smtClean="0"/>
              <a:t>It </a:t>
            </a:r>
            <a:r>
              <a:rPr lang="en-IN" dirty="0" smtClean="0"/>
              <a:t>is able to synthesize large amounts of recombinant protein (up to 30% of the total cell protein) and its </a:t>
            </a:r>
            <a:r>
              <a:rPr lang="en-IN" dirty="0" err="1" smtClean="0"/>
              <a:t>glycosylation</a:t>
            </a:r>
            <a:r>
              <a:rPr lang="en-IN" dirty="0" smtClean="0"/>
              <a:t> abilities are very similar to those of animal cells.</a:t>
            </a:r>
          </a:p>
          <a:p>
            <a:pPr lvl="1" algn="just"/>
            <a:r>
              <a:rPr lang="en-IN" sz="2400" dirty="0" smtClean="0"/>
              <a:t>The only significant problem with </a:t>
            </a:r>
            <a:r>
              <a:rPr lang="en-IN" sz="2400" i="1" dirty="0" smtClean="0"/>
              <a:t>P. </a:t>
            </a:r>
            <a:r>
              <a:rPr lang="en-IN" sz="2400" i="1" dirty="0" err="1" smtClean="0"/>
              <a:t>pastoris</a:t>
            </a:r>
            <a:r>
              <a:rPr lang="en-IN" sz="2400" i="1" dirty="0" smtClean="0"/>
              <a:t> is that it sometimes degrades recombinant proteins before they can be </a:t>
            </a:r>
            <a:r>
              <a:rPr lang="en-IN" sz="2400" dirty="0" smtClean="0"/>
              <a:t>purified, but this can be controlled by using special growth media.</a:t>
            </a:r>
          </a:p>
          <a:p>
            <a:pPr lvl="1" algn="just"/>
            <a:endParaRPr lang="en-US" sz="2400" i="1" dirty="0" smtClean="0"/>
          </a:p>
          <a:p>
            <a:pPr algn="just"/>
            <a:r>
              <a:rPr lang="en-IN" dirty="0" smtClean="0"/>
              <a:t>Other yeasts that have been used for recombinant protein synthesis include </a:t>
            </a:r>
            <a:r>
              <a:rPr lang="en-IN" i="1" dirty="0" err="1" smtClean="0"/>
              <a:t>Hansenula</a:t>
            </a:r>
            <a:r>
              <a:rPr lang="en-IN" i="1" dirty="0" smtClean="0"/>
              <a:t> </a:t>
            </a:r>
            <a:r>
              <a:rPr lang="en-IN" i="1" dirty="0" err="1" smtClean="0"/>
              <a:t>polymorpha</a:t>
            </a:r>
            <a:r>
              <a:rPr lang="en-IN" i="1" dirty="0" smtClean="0"/>
              <a:t>, </a:t>
            </a:r>
            <a:r>
              <a:rPr lang="en-IN" i="1" dirty="0" err="1" smtClean="0"/>
              <a:t>Yarrowia</a:t>
            </a:r>
            <a:r>
              <a:rPr lang="en-IN" i="1" dirty="0" smtClean="0"/>
              <a:t> </a:t>
            </a:r>
            <a:r>
              <a:rPr lang="en-IN" i="1" dirty="0" err="1" smtClean="0"/>
              <a:t>lipolytica</a:t>
            </a:r>
            <a:r>
              <a:rPr lang="en-IN" i="1" dirty="0" smtClean="0"/>
              <a:t>, and </a:t>
            </a:r>
            <a:r>
              <a:rPr lang="en-IN" i="1" dirty="0" err="1" smtClean="0"/>
              <a:t>Kluveromyces</a:t>
            </a:r>
            <a:r>
              <a:rPr lang="en-IN" i="1" dirty="0" smtClean="0"/>
              <a:t> </a:t>
            </a:r>
            <a:r>
              <a:rPr lang="en-IN" i="1" dirty="0" err="1" smtClean="0"/>
              <a:t>lactis</a:t>
            </a:r>
            <a:r>
              <a:rPr lang="en-IN" i="1" dirty="0" smtClean="0"/>
              <a:t>. The last of these has the attraction that it </a:t>
            </a:r>
            <a:r>
              <a:rPr lang="en-IN" dirty="0" smtClean="0"/>
              <a:t>can be grown on waste products from the food industry.</a:t>
            </a:r>
            <a:endParaRPr lang="en-IN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Pichia</a:t>
            </a:r>
            <a:r>
              <a:rPr lang="en-US" dirty="0" smtClean="0"/>
              <a:t> </a:t>
            </a:r>
            <a:r>
              <a:rPr lang="en-US" dirty="0" err="1" smtClean="0"/>
              <a:t>pastoris</a:t>
            </a:r>
            <a:r>
              <a:rPr lang="en-US" dirty="0" smtClean="0"/>
              <a:t>- </a:t>
            </a:r>
            <a:r>
              <a:rPr lang="en-US" dirty="0" err="1" smtClean="0"/>
              <a:t>Glycosylation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7230218" cy="410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yeast 2 </a:t>
            </a:r>
            <a:r>
              <a:rPr lang="el-GR" dirty="0" smtClean="0"/>
              <a:t>μ</a:t>
            </a:r>
            <a:r>
              <a:rPr lang="en-IN" dirty="0" smtClean="0"/>
              <a:t>m plasmid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214422"/>
            <a:ext cx="31375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7158" y="3786190"/>
            <a:ext cx="35004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yeast 2 </a:t>
            </a:r>
            <a:r>
              <a:rPr lang="en-IN" dirty="0" err="1"/>
              <a:t>μm</a:t>
            </a:r>
            <a:r>
              <a:rPr lang="en-IN" dirty="0"/>
              <a:t> plasmid. </a:t>
            </a:r>
            <a:r>
              <a:rPr lang="en-IN" i="1" dirty="0"/>
              <a:t>REP1 and REP2 are involved in replication of </a:t>
            </a:r>
            <a:r>
              <a:rPr lang="en-IN" i="1" dirty="0" smtClean="0"/>
              <a:t>the </a:t>
            </a:r>
            <a:r>
              <a:rPr lang="en-IN" dirty="0" smtClean="0"/>
              <a:t>plasmid</a:t>
            </a:r>
            <a:r>
              <a:rPr lang="en-IN" dirty="0"/>
              <a:t>, and </a:t>
            </a:r>
            <a:r>
              <a:rPr lang="en-IN" i="1" dirty="0"/>
              <a:t>FLP codes for a protein that can convert the A form of </a:t>
            </a:r>
            <a:r>
              <a:rPr lang="en-IN" i="1" dirty="0" smtClean="0"/>
              <a:t>the </a:t>
            </a:r>
            <a:r>
              <a:rPr lang="en-IN" dirty="0" smtClean="0"/>
              <a:t>plasmid </a:t>
            </a:r>
            <a:r>
              <a:rPr lang="en-IN" dirty="0"/>
              <a:t>(shown here) to the B form, in which the gene order has </a:t>
            </a:r>
            <a:r>
              <a:rPr lang="en-IN" dirty="0" smtClean="0"/>
              <a:t>been rearranged </a:t>
            </a:r>
            <a:r>
              <a:rPr lang="en-IN" dirty="0"/>
              <a:t>by </a:t>
            </a:r>
            <a:r>
              <a:rPr lang="en-IN" dirty="0" err="1"/>
              <a:t>intramolecular</a:t>
            </a:r>
            <a:r>
              <a:rPr lang="en-IN" dirty="0"/>
              <a:t> recombination. The function of </a:t>
            </a:r>
            <a:r>
              <a:rPr lang="en-IN" i="1" dirty="0"/>
              <a:t>D is not</a:t>
            </a:r>
          </a:p>
          <a:p>
            <a:r>
              <a:rPr lang="en-IN" dirty="0"/>
              <a:t>exactly known.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29649" t="32967" r="33565" b="6250"/>
          <a:stretch>
            <a:fillRect/>
          </a:stretch>
        </p:blipFill>
        <p:spPr bwMode="auto">
          <a:xfrm>
            <a:off x="3857620" y="1357298"/>
            <a:ext cx="528638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Vectors based on the 2 </a:t>
            </a:r>
            <a:r>
              <a:rPr lang="en-IN" b="1" i="1" dirty="0" smtClean="0"/>
              <a:t>um </a:t>
            </a:r>
            <a:r>
              <a:rPr lang="en-IN" b="1" i="1" dirty="0"/>
              <a:t>plasmid</a:t>
            </a:r>
            <a:r>
              <a:rPr lang="en-IN" b="1" i="1" dirty="0" smtClean="0"/>
              <a:t>—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Y</a:t>
            </a:r>
            <a:r>
              <a:rPr lang="en-IN" b="1" i="1" dirty="0" smtClean="0"/>
              <a:t>east </a:t>
            </a:r>
            <a:r>
              <a:rPr lang="en-IN" b="1" i="1" dirty="0" err="1" smtClean="0"/>
              <a:t>episomal</a:t>
            </a:r>
            <a:r>
              <a:rPr lang="en-IN" b="1" i="1" dirty="0" smtClean="0"/>
              <a:t> plasmids</a:t>
            </a:r>
          </a:p>
          <a:p>
            <a:r>
              <a:rPr lang="en-US" b="1" i="1" dirty="0" smtClean="0"/>
              <a:t>Yeast integrative plasmids</a:t>
            </a:r>
          </a:p>
          <a:p>
            <a:r>
              <a:rPr lang="en-US" b="1" i="1" dirty="0" smtClean="0"/>
              <a:t>Yeast </a:t>
            </a:r>
            <a:r>
              <a:rPr lang="en-US" b="1" i="1" dirty="0" err="1" smtClean="0"/>
              <a:t>replicative</a:t>
            </a:r>
            <a:r>
              <a:rPr lang="en-US" b="1" i="1" dirty="0" smtClean="0"/>
              <a:t> plasmids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Yeast </a:t>
            </a:r>
            <a:r>
              <a:rPr lang="en-IN" b="1" i="1" dirty="0" err="1" smtClean="0"/>
              <a:t>episomal</a:t>
            </a:r>
            <a:r>
              <a:rPr lang="en-IN" b="1" i="1" dirty="0" smtClean="0"/>
              <a:t> plasmids</a:t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30234" t="22665" r="35176" b="23763"/>
          <a:stretch>
            <a:fillRect/>
          </a:stretch>
        </p:blipFill>
        <p:spPr bwMode="auto">
          <a:xfrm>
            <a:off x="1214414" y="1000108"/>
            <a:ext cx="757242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Yeast integrative plasmids</a:t>
            </a:r>
            <a:br>
              <a:rPr lang="en-US" b="1" i="1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0198" t="21634" r="34114"/>
          <a:stretch>
            <a:fillRect/>
          </a:stretch>
        </p:blipFill>
        <p:spPr bwMode="auto">
          <a:xfrm>
            <a:off x="1357290" y="857232"/>
            <a:ext cx="607223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Yeast </a:t>
            </a:r>
            <a:r>
              <a:rPr lang="en-US" b="1" i="1" dirty="0" err="1" smtClean="0"/>
              <a:t>replicative</a:t>
            </a:r>
            <a:r>
              <a:rPr lang="en-US" b="1" i="1" dirty="0" smtClean="0"/>
              <a:t> plasmids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33492" t="21635" r="31369" b="5219"/>
          <a:stretch>
            <a:fillRect/>
          </a:stretch>
        </p:blipFill>
        <p:spPr bwMode="auto">
          <a:xfrm>
            <a:off x="1357290" y="928670"/>
            <a:ext cx="621510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T</a:t>
            </a:r>
            <a:r>
              <a:rPr lang="en-IN" sz="2000" dirty="0" smtClean="0"/>
              <a:t>hree </a:t>
            </a:r>
            <a:r>
              <a:rPr lang="en-IN" sz="2000" dirty="0"/>
              <a:t>factors come into play when deciding which type of yeast vector is most </a:t>
            </a:r>
            <a:r>
              <a:rPr lang="en-IN" sz="2000" dirty="0" smtClean="0"/>
              <a:t>suitable for </a:t>
            </a:r>
            <a:r>
              <a:rPr lang="en-IN" sz="2000" dirty="0"/>
              <a:t>a particular cloning experiment.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1.T</a:t>
            </a:r>
            <a:r>
              <a:rPr lang="en-IN" sz="2000" b="1" dirty="0" smtClean="0"/>
              <a:t>ransformation </a:t>
            </a:r>
            <a:r>
              <a:rPr lang="en-IN" sz="2000" b="1" dirty="0"/>
              <a:t>frequency,</a:t>
            </a:r>
          </a:p>
          <a:p>
            <a:pPr>
              <a:buNone/>
            </a:pPr>
            <a:r>
              <a:rPr lang="en-IN" sz="2000" dirty="0" err="1" smtClean="0"/>
              <a:t>YEps</a:t>
            </a:r>
            <a:r>
              <a:rPr lang="en-IN" sz="2000" dirty="0" smtClean="0"/>
              <a:t>&gt; </a:t>
            </a:r>
            <a:r>
              <a:rPr lang="en-IN" sz="2000" dirty="0" err="1" smtClean="0"/>
              <a:t>YRps</a:t>
            </a:r>
            <a:r>
              <a:rPr lang="en-IN" sz="2000" dirty="0" smtClean="0"/>
              <a:t>&gt;</a:t>
            </a:r>
            <a:r>
              <a:rPr lang="en-IN" sz="2000" dirty="0" err="1" smtClean="0"/>
              <a:t>YIps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err="1"/>
              <a:t>YEps</a:t>
            </a:r>
            <a:r>
              <a:rPr lang="en-IN" sz="2000" dirty="0"/>
              <a:t> have the </a:t>
            </a:r>
            <a:r>
              <a:rPr lang="en-IN" sz="2000" dirty="0" smtClean="0"/>
              <a:t>highest transformation </a:t>
            </a:r>
            <a:r>
              <a:rPr lang="en-IN" sz="2000" dirty="0"/>
              <a:t>frequency, providing between 10,000 and 100,000 transformed </a:t>
            </a:r>
            <a:r>
              <a:rPr lang="en-IN" sz="2000" dirty="0" smtClean="0"/>
              <a:t>cells per </a:t>
            </a:r>
            <a:r>
              <a:rPr lang="en-IN" sz="2000" dirty="0" err="1" smtClean="0"/>
              <a:t>ug</a:t>
            </a:r>
            <a:r>
              <a:rPr lang="en-IN" sz="2000" dirty="0"/>
              <a:t>. </a:t>
            </a: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YRps</a:t>
            </a:r>
            <a:r>
              <a:rPr lang="en-IN" sz="2000" dirty="0" smtClean="0"/>
              <a:t> </a:t>
            </a:r>
            <a:r>
              <a:rPr lang="en-IN" sz="2000" dirty="0"/>
              <a:t>are also quite productive, giving between 1000 and 10,000 </a:t>
            </a:r>
            <a:r>
              <a:rPr lang="en-IN" sz="2000" dirty="0" err="1" smtClean="0"/>
              <a:t>transformants</a:t>
            </a:r>
            <a:r>
              <a:rPr lang="en-IN" sz="2000" dirty="0" smtClean="0"/>
              <a:t> per </a:t>
            </a:r>
            <a:r>
              <a:rPr lang="en-IN" sz="2000" dirty="0" err="1" smtClean="0"/>
              <a:t>ug</a:t>
            </a:r>
            <a:r>
              <a:rPr lang="en-IN" sz="2000" dirty="0"/>
              <a:t>,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err="1"/>
              <a:t>YIp</a:t>
            </a:r>
            <a:r>
              <a:rPr lang="en-IN" sz="2000" dirty="0"/>
              <a:t> yields less than 1000 </a:t>
            </a:r>
            <a:r>
              <a:rPr lang="en-IN" sz="2000" dirty="0" err="1"/>
              <a:t>transformants</a:t>
            </a:r>
            <a:r>
              <a:rPr lang="en-IN" sz="2000" dirty="0"/>
              <a:t> per </a:t>
            </a:r>
            <a:r>
              <a:rPr lang="en-IN" sz="2000" dirty="0" err="1" smtClean="0"/>
              <a:t>ug</a:t>
            </a:r>
            <a:r>
              <a:rPr lang="en-IN" sz="2000" dirty="0"/>
              <a:t>, and only 1–10 unless</a:t>
            </a:r>
          </a:p>
          <a:p>
            <a:pPr>
              <a:buNone/>
            </a:pPr>
            <a:r>
              <a:rPr lang="en-IN" sz="2000" dirty="0"/>
              <a:t>special procedures are used.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The </a:t>
            </a:r>
            <a:r>
              <a:rPr lang="en-IN" sz="2000" dirty="0"/>
              <a:t>low transformation frequency of a </a:t>
            </a:r>
            <a:r>
              <a:rPr lang="en-IN" sz="2000" dirty="0" err="1"/>
              <a:t>YIp</a:t>
            </a:r>
            <a:r>
              <a:rPr lang="en-IN" sz="2000" dirty="0"/>
              <a:t> reflects the </a:t>
            </a:r>
            <a:r>
              <a:rPr lang="en-IN" sz="2000" dirty="0" smtClean="0"/>
              <a:t>fact that </a:t>
            </a:r>
            <a:r>
              <a:rPr lang="en-IN" sz="2000" dirty="0"/>
              <a:t>the rather rare chromosomal integration event is necessary before the vector </a:t>
            </a:r>
            <a:r>
              <a:rPr lang="en-IN" sz="2000" dirty="0" smtClean="0"/>
              <a:t>can be </a:t>
            </a:r>
            <a:r>
              <a:rPr lang="en-IN" sz="2000" dirty="0"/>
              <a:t>retained in a yeast cell.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2. Copy number</a:t>
            </a:r>
            <a:r>
              <a:rPr lang="en-IN" dirty="0"/>
              <a:t>. 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YEps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YRps</a:t>
            </a:r>
            <a:r>
              <a:rPr lang="en-IN" dirty="0"/>
              <a:t> have the highest </a:t>
            </a:r>
            <a:r>
              <a:rPr lang="en-IN" dirty="0" smtClean="0"/>
              <a:t>copy numbers</a:t>
            </a:r>
            <a:r>
              <a:rPr lang="en-IN" dirty="0"/>
              <a:t>: 20–50 and 5–100, respectively.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In </a:t>
            </a:r>
            <a:r>
              <a:rPr lang="en-IN" dirty="0"/>
              <a:t>contrast, a </a:t>
            </a:r>
            <a:r>
              <a:rPr lang="en-IN" dirty="0" err="1"/>
              <a:t>YIp</a:t>
            </a:r>
            <a:r>
              <a:rPr lang="en-IN" dirty="0"/>
              <a:t> is usually present at </a:t>
            </a:r>
            <a:r>
              <a:rPr lang="en-IN" dirty="0" smtClean="0"/>
              <a:t>just one </a:t>
            </a:r>
            <a:r>
              <a:rPr lang="en-IN" dirty="0"/>
              <a:t>copy per cell. These figures are important if the objective is to obtain protein </a:t>
            </a:r>
            <a:r>
              <a:rPr lang="en-IN" dirty="0" smtClean="0"/>
              <a:t>from the </a:t>
            </a:r>
            <a:r>
              <a:rPr lang="en-IN" dirty="0"/>
              <a:t>cloned gene, as the more copies there are of the gene the greater the expected </a:t>
            </a:r>
            <a:r>
              <a:rPr lang="en-IN" dirty="0" smtClean="0"/>
              <a:t>yield of </a:t>
            </a:r>
            <a:r>
              <a:rPr lang="en-IN" dirty="0"/>
              <a:t>the protein product.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3. Stability</a:t>
            </a:r>
          </a:p>
          <a:p>
            <a:pPr>
              <a:buNone/>
            </a:pPr>
            <a:r>
              <a:rPr lang="en-IN" dirty="0" err="1" smtClean="0"/>
              <a:t>YIps</a:t>
            </a:r>
            <a:r>
              <a:rPr lang="en-IN" dirty="0" smtClean="0"/>
              <a:t> </a:t>
            </a:r>
            <a:r>
              <a:rPr lang="en-IN" dirty="0"/>
              <a:t>produce </a:t>
            </a:r>
            <a:r>
              <a:rPr lang="en-IN" dirty="0" smtClean="0"/>
              <a:t>very stable </a:t>
            </a:r>
            <a:r>
              <a:rPr lang="en-IN" dirty="0"/>
              <a:t>recombinants, as loss of a </a:t>
            </a:r>
            <a:r>
              <a:rPr lang="en-IN" dirty="0" err="1"/>
              <a:t>YIp</a:t>
            </a:r>
            <a:r>
              <a:rPr lang="en-IN" dirty="0"/>
              <a:t> that has become integrated into a </a:t>
            </a:r>
            <a:r>
              <a:rPr lang="en-IN" dirty="0" smtClean="0"/>
              <a:t>chromosome occurs </a:t>
            </a:r>
            <a:r>
              <a:rPr lang="en-IN" dirty="0"/>
              <a:t>at only a very low frequency.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In </a:t>
            </a:r>
            <a:r>
              <a:rPr lang="en-IN" dirty="0"/>
              <a:t>contrast, </a:t>
            </a:r>
            <a:r>
              <a:rPr lang="en-IN" dirty="0" err="1"/>
              <a:t>YRp</a:t>
            </a:r>
            <a:r>
              <a:rPr lang="en-IN" dirty="0"/>
              <a:t> recombinants are extremely </a:t>
            </a:r>
            <a:r>
              <a:rPr lang="en-IN" dirty="0" smtClean="0"/>
              <a:t>unstable, the </a:t>
            </a:r>
            <a:r>
              <a:rPr lang="en-IN" dirty="0"/>
              <a:t>plasmids tending to congregate in the mother cell when a daughter cell buds off, </a:t>
            </a:r>
            <a:r>
              <a:rPr lang="en-IN" dirty="0" smtClean="0"/>
              <a:t>so the </a:t>
            </a:r>
            <a:r>
              <a:rPr lang="en-IN" dirty="0"/>
              <a:t>daughter cell is non-recombinant. 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YEp</a:t>
            </a:r>
            <a:r>
              <a:rPr lang="en-IN" dirty="0" smtClean="0"/>
              <a:t> </a:t>
            </a:r>
            <a:r>
              <a:rPr lang="en-IN" dirty="0"/>
              <a:t>recombinants suffer from similar </a:t>
            </a:r>
            <a:r>
              <a:rPr lang="en-IN" dirty="0" err="1" smtClean="0"/>
              <a:t>problems,though</a:t>
            </a:r>
            <a:r>
              <a:rPr lang="en-IN" dirty="0" smtClean="0"/>
              <a:t> </a:t>
            </a:r>
            <a:r>
              <a:rPr lang="en-IN" dirty="0"/>
              <a:t>an improved understanding of the biology of the 2 fm plasmid has </a:t>
            </a:r>
            <a:r>
              <a:rPr lang="en-IN" dirty="0" smtClean="0"/>
              <a:t>enabled </a:t>
            </a:r>
            <a:r>
              <a:rPr lang="en-IN" dirty="0"/>
              <a:t>more stable </a:t>
            </a:r>
            <a:r>
              <a:rPr lang="en-IN" dirty="0" err="1"/>
              <a:t>YEps</a:t>
            </a:r>
            <a:r>
              <a:rPr lang="en-IN" dirty="0"/>
              <a:t> to be developed in recent years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876</Words>
  <Application>Microsoft Macintosh PowerPoint</Application>
  <PresentationFormat>On-screen Show (4:3)</PresentationFormat>
  <Paragraphs>44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Yeast cloning and expression vectors</vt:lpstr>
      <vt:lpstr>yeast 2 μm plasmid</vt:lpstr>
      <vt:lpstr>Vectors based on the 2 um plasmid—</vt:lpstr>
      <vt:lpstr>Yeast episomal plasmids </vt:lpstr>
      <vt:lpstr>Yeast integrative plasmids </vt:lpstr>
      <vt:lpstr>Yeast replicative plasmids </vt:lpstr>
      <vt:lpstr>Choice of vectors</vt:lpstr>
      <vt:lpstr>Choice of vectors</vt:lpstr>
      <vt:lpstr>Choice of vectors</vt:lpstr>
      <vt:lpstr>Expression in Yeast choice of promoters</vt:lpstr>
      <vt:lpstr>Host Strains</vt:lpstr>
      <vt:lpstr>Pichia pastoris- Glycosylation</vt:lpstr>
    </vt:vector>
  </TitlesOfParts>
  <Company>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</cp:lastModifiedBy>
  <cp:revision>10</cp:revision>
  <dcterms:created xsi:type="dcterms:W3CDTF">2017-09-18T16:04:21Z</dcterms:created>
  <dcterms:modified xsi:type="dcterms:W3CDTF">2022-09-14T01:40:46Z</dcterms:modified>
</cp:coreProperties>
</file>