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62" r:id="rId5"/>
    <p:sldId id="257" r:id="rId6"/>
    <p:sldId id="260" r:id="rId7"/>
    <p:sldId id="259" r:id="rId8"/>
    <p:sldId id="258" r:id="rId9"/>
    <p:sldId id="264" r:id="rId10"/>
    <p:sldId id="263" r:id="rId11"/>
    <p:sldId id="266" r:id="rId12"/>
    <p:sldId id="267" r:id="rId13"/>
    <p:sldId id="265" r:id="rId14"/>
    <p:sldId id="269" r:id="rId15"/>
    <p:sldId id="268" r:id="rId16"/>
    <p:sldId id="274" r:id="rId17"/>
    <p:sldId id="271" r:id="rId18"/>
    <p:sldId id="275" r:id="rId19"/>
    <p:sldId id="273" r:id="rId20"/>
    <p:sldId id="276" r:id="rId21"/>
    <p:sldId id="277" r:id="rId22"/>
    <p:sldId id="278" r:id="rId23"/>
    <p:sldId id="279" r:id="rId24"/>
    <p:sldId id="288" r:id="rId25"/>
    <p:sldId id="280" r:id="rId26"/>
    <p:sldId id="281" r:id="rId27"/>
    <p:sldId id="289" r:id="rId28"/>
    <p:sldId id="290" r:id="rId29"/>
    <p:sldId id="282" r:id="rId30"/>
    <p:sldId id="286" r:id="rId31"/>
    <p:sldId id="283" r:id="rId32"/>
    <p:sldId id="284" r:id="rId33"/>
    <p:sldId id="287" r:id="rId34"/>
    <p:sldId id="285"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275ADD3-E2A3-AD45-A10F-33A563EE780A}"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ABF5A-EC28-2742-B902-84B8555D6357}" type="slidenum">
              <a:rPr lang="en-US" smtClean="0"/>
              <a:t>‹#›</a:t>
            </a:fld>
            <a:endParaRPr lang="en-US"/>
          </a:p>
        </p:txBody>
      </p:sp>
    </p:spTree>
    <p:extLst>
      <p:ext uri="{BB962C8B-B14F-4D97-AF65-F5344CB8AC3E}">
        <p14:creationId xmlns:p14="http://schemas.microsoft.com/office/powerpoint/2010/main" val="1247747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75ADD3-E2A3-AD45-A10F-33A563EE780A}"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ABF5A-EC28-2742-B902-84B8555D6357}" type="slidenum">
              <a:rPr lang="en-US" smtClean="0"/>
              <a:t>‹#›</a:t>
            </a:fld>
            <a:endParaRPr lang="en-US"/>
          </a:p>
        </p:txBody>
      </p:sp>
    </p:spTree>
    <p:extLst>
      <p:ext uri="{BB962C8B-B14F-4D97-AF65-F5344CB8AC3E}">
        <p14:creationId xmlns:p14="http://schemas.microsoft.com/office/powerpoint/2010/main" val="815924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75ADD3-E2A3-AD45-A10F-33A563EE780A}"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ABF5A-EC28-2742-B902-84B8555D6357}" type="slidenum">
              <a:rPr lang="en-US" smtClean="0"/>
              <a:t>‹#›</a:t>
            </a:fld>
            <a:endParaRPr lang="en-US"/>
          </a:p>
        </p:txBody>
      </p:sp>
    </p:spTree>
    <p:extLst>
      <p:ext uri="{BB962C8B-B14F-4D97-AF65-F5344CB8AC3E}">
        <p14:creationId xmlns:p14="http://schemas.microsoft.com/office/powerpoint/2010/main" val="1350143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75ADD3-E2A3-AD45-A10F-33A563EE780A}"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ABF5A-EC28-2742-B902-84B8555D6357}" type="slidenum">
              <a:rPr lang="en-US" smtClean="0"/>
              <a:t>‹#›</a:t>
            </a:fld>
            <a:endParaRPr lang="en-US"/>
          </a:p>
        </p:txBody>
      </p:sp>
    </p:spTree>
    <p:extLst>
      <p:ext uri="{BB962C8B-B14F-4D97-AF65-F5344CB8AC3E}">
        <p14:creationId xmlns:p14="http://schemas.microsoft.com/office/powerpoint/2010/main" val="2945169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75ADD3-E2A3-AD45-A10F-33A563EE780A}"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ABF5A-EC28-2742-B902-84B8555D6357}" type="slidenum">
              <a:rPr lang="en-US" smtClean="0"/>
              <a:t>‹#›</a:t>
            </a:fld>
            <a:endParaRPr lang="en-US"/>
          </a:p>
        </p:txBody>
      </p:sp>
    </p:spTree>
    <p:extLst>
      <p:ext uri="{BB962C8B-B14F-4D97-AF65-F5344CB8AC3E}">
        <p14:creationId xmlns:p14="http://schemas.microsoft.com/office/powerpoint/2010/main" val="1744798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75ADD3-E2A3-AD45-A10F-33A563EE780A}" type="datetimeFigureOut">
              <a:rPr lang="en-US" smtClean="0"/>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CABF5A-EC28-2742-B902-84B8555D6357}" type="slidenum">
              <a:rPr lang="en-US" smtClean="0"/>
              <a:t>‹#›</a:t>
            </a:fld>
            <a:endParaRPr lang="en-US"/>
          </a:p>
        </p:txBody>
      </p:sp>
    </p:spTree>
    <p:extLst>
      <p:ext uri="{BB962C8B-B14F-4D97-AF65-F5344CB8AC3E}">
        <p14:creationId xmlns:p14="http://schemas.microsoft.com/office/powerpoint/2010/main" val="733502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75ADD3-E2A3-AD45-A10F-33A563EE780A}" type="datetimeFigureOut">
              <a:rPr lang="en-US" smtClean="0"/>
              <a:t>9/2/2022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CABF5A-EC28-2742-B902-84B8555D6357}" type="slidenum">
              <a:rPr lang="en-US" smtClean="0"/>
              <a:t>‹#›</a:t>
            </a:fld>
            <a:endParaRPr lang="en-US"/>
          </a:p>
        </p:txBody>
      </p:sp>
    </p:spTree>
    <p:extLst>
      <p:ext uri="{BB962C8B-B14F-4D97-AF65-F5344CB8AC3E}">
        <p14:creationId xmlns:p14="http://schemas.microsoft.com/office/powerpoint/2010/main" val="1749597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275ADD3-E2A3-AD45-A10F-33A563EE780A}" type="datetimeFigureOut">
              <a:rPr lang="en-US" smtClean="0"/>
              <a:t>9/2/2022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CABF5A-EC28-2742-B902-84B8555D6357}" type="slidenum">
              <a:rPr lang="en-US" smtClean="0"/>
              <a:t>‹#›</a:t>
            </a:fld>
            <a:endParaRPr lang="en-US"/>
          </a:p>
        </p:txBody>
      </p:sp>
    </p:spTree>
    <p:extLst>
      <p:ext uri="{BB962C8B-B14F-4D97-AF65-F5344CB8AC3E}">
        <p14:creationId xmlns:p14="http://schemas.microsoft.com/office/powerpoint/2010/main" val="351323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5ADD3-E2A3-AD45-A10F-33A563EE780A}" type="datetimeFigureOut">
              <a:rPr lang="en-US" smtClean="0"/>
              <a:t>9/2/2022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CABF5A-EC28-2742-B902-84B8555D6357}" type="slidenum">
              <a:rPr lang="en-US" smtClean="0"/>
              <a:t>‹#›</a:t>
            </a:fld>
            <a:endParaRPr lang="en-US"/>
          </a:p>
        </p:txBody>
      </p:sp>
    </p:spTree>
    <p:extLst>
      <p:ext uri="{BB962C8B-B14F-4D97-AF65-F5344CB8AC3E}">
        <p14:creationId xmlns:p14="http://schemas.microsoft.com/office/powerpoint/2010/main" val="3857767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75ADD3-E2A3-AD45-A10F-33A563EE780A}" type="datetimeFigureOut">
              <a:rPr lang="en-US" smtClean="0"/>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CABF5A-EC28-2742-B902-84B8555D6357}" type="slidenum">
              <a:rPr lang="en-US" smtClean="0"/>
              <a:t>‹#›</a:t>
            </a:fld>
            <a:endParaRPr lang="en-US"/>
          </a:p>
        </p:txBody>
      </p:sp>
    </p:spTree>
    <p:extLst>
      <p:ext uri="{BB962C8B-B14F-4D97-AF65-F5344CB8AC3E}">
        <p14:creationId xmlns:p14="http://schemas.microsoft.com/office/powerpoint/2010/main" val="163132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75ADD3-E2A3-AD45-A10F-33A563EE780A}" type="datetimeFigureOut">
              <a:rPr lang="en-US" smtClean="0"/>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CABF5A-EC28-2742-B902-84B8555D6357}" type="slidenum">
              <a:rPr lang="en-US" smtClean="0"/>
              <a:t>‹#›</a:t>
            </a:fld>
            <a:endParaRPr lang="en-US"/>
          </a:p>
        </p:txBody>
      </p:sp>
    </p:spTree>
    <p:extLst>
      <p:ext uri="{BB962C8B-B14F-4D97-AF65-F5344CB8AC3E}">
        <p14:creationId xmlns:p14="http://schemas.microsoft.com/office/powerpoint/2010/main" val="2005091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75ADD3-E2A3-AD45-A10F-33A563EE780A}" type="datetimeFigureOut">
              <a:rPr lang="en-US" smtClean="0"/>
              <a:t>9/2/2022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CABF5A-EC28-2742-B902-84B8555D6357}" type="slidenum">
              <a:rPr lang="en-US" smtClean="0"/>
              <a:t>‹#›</a:t>
            </a:fld>
            <a:endParaRPr lang="en-US"/>
          </a:p>
        </p:txBody>
      </p:sp>
    </p:spTree>
    <p:extLst>
      <p:ext uri="{BB962C8B-B14F-4D97-AF65-F5344CB8AC3E}">
        <p14:creationId xmlns:p14="http://schemas.microsoft.com/office/powerpoint/2010/main" val="2360073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Fluorescence Spectroscopy</a:t>
            </a:r>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pPr algn="just"/>
            <a:r>
              <a:rPr lang="en-US" dirty="0"/>
              <a:t>Fluorescence spectroscopy or fluorimetry or </a:t>
            </a:r>
            <a:r>
              <a:rPr lang="en-US" dirty="0" err="1"/>
              <a:t>spectro</a:t>
            </a:r>
            <a:r>
              <a:rPr lang="en-US" dirty="0"/>
              <a:t>-fluorimetry is a technique to detect and analyze the fluorescence in the sample.</a:t>
            </a:r>
          </a:p>
          <a:p>
            <a:pPr marL="0" indent="0" algn="just">
              <a:buNone/>
            </a:pPr>
            <a:endParaRPr lang="en-US" dirty="0"/>
          </a:p>
          <a:p>
            <a:r>
              <a:rPr lang="en-US" dirty="0"/>
              <a:t>Fluorescence is the emission of light by a substance (fluor) that has absorbed light or other electro-magnetic radiation. </a:t>
            </a:r>
          </a:p>
          <a:p>
            <a:endParaRPr lang="en-US" dirty="0"/>
          </a:p>
          <a:p>
            <a:r>
              <a:rPr lang="en-US" dirty="0"/>
              <a:t>In this emission phenomenon, a beam of light (usually UV light) excites the electron in a  molecule which moves from ground state to higher energy excited state. </a:t>
            </a:r>
          </a:p>
          <a:p>
            <a:endParaRPr lang="en-US" dirty="0"/>
          </a:p>
          <a:p>
            <a:r>
              <a:rPr lang="en-US" dirty="0"/>
              <a:t>When the electron falls back to the ground state, it emits fluorescence. </a:t>
            </a:r>
          </a:p>
        </p:txBody>
      </p:sp>
    </p:spTree>
    <p:extLst>
      <p:ext uri="{BB962C8B-B14F-4D97-AF65-F5344CB8AC3E}">
        <p14:creationId xmlns:p14="http://schemas.microsoft.com/office/powerpoint/2010/main" val="4016757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br>
              <a:rPr lang="en-US" dirty="0"/>
            </a:br>
            <a:r>
              <a:rPr lang="en-US" b="1" dirty="0"/>
              <a:t>Quantum efficiency </a:t>
            </a:r>
            <a:br>
              <a:rPr lang="en-US" dirty="0"/>
            </a:br>
            <a:br>
              <a:rPr lang="en-US" dirty="0"/>
            </a:br>
            <a:br>
              <a:rPr lang="en-US" dirty="0"/>
            </a:br>
            <a:br>
              <a:rPr lang="en-US" dirty="0"/>
            </a:br>
            <a:endParaRPr lang="en-US" dirty="0"/>
          </a:p>
        </p:txBody>
      </p:sp>
      <p:sp>
        <p:nvSpPr>
          <p:cNvPr id="3" name="Content Placeholder 2"/>
          <p:cNvSpPr>
            <a:spLocks noGrp="1"/>
          </p:cNvSpPr>
          <p:nvPr>
            <p:ph idx="1"/>
          </p:nvPr>
        </p:nvSpPr>
        <p:spPr/>
        <p:txBody>
          <a:bodyPr/>
          <a:lstStyle/>
          <a:p>
            <a:r>
              <a:rPr lang="en-US" b="1" dirty="0"/>
              <a:t>Quantum efficiency (Q) </a:t>
            </a:r>
            <a:r>
              <a:rPr lang="en-US" dirty="0"/>
              <a:t>= quanta fluoresce/quanta absorbed </a:t>
            </a:r>
            <a:r>
              <a:rPr lang="en-US" b="1" dirty="0"/>
              <a:t>or </a:t>
            </a:r>
            <a:r>
              <a:rPr lang="en-US" dirty="0"/>
              <a:t>number of photons emitted/number of photons absorbed. It is independent of the excitation wavelength. </a:t>
            </a:r>
          </a:p>
        </p:txBody>
      </p:sp>
    </p:spTree>
    <p:extLst>
      <p:ext uri="{BB962C8B-B14F-4D97-AF65-F5344CB8AC3E}">
        <p14:creationId xmlns:p14="http://schemas.microsoft.com/office/powerpoint/2010/main" val="1742973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Spectrofluorimeter</a:t>
            </a:r>
            <a:r>
              <a:rPr lang="en-US" dirty="0"/>
              <a:t> Instrumentation</a:t>
            </a:r>
          </a:p>
        </p:txBody>
      </p:sp>
      <p:sp>
        <p:nvSpPr>
          <p:cNvPr id="3" name="Content Placeholder 2"/>
          <p:cNvSpPr>
            <a:spLocks noGrp="1"/>
          </p:cNvSpPr>
          <p:nvPr>
            <p:ph idx="1"/>
          </p:nvPr>
        </p:nvSpPr>
        <p:spPr/>
        <p:txBody>
          <a:bodyPr>
            <a:normAutofit lnSpcReduction="10000"/>
          </a:bodyPr>
          <a:lstStyle/>
          <a:p>
            <a:r>
              <a:rPr lang="en-US" dirty="0"/>
              <a:t>Light Source:  A high intensity light beam: Xenon Arc lamp , LASER</a:t>
            </a:r>
          </a:p>
          <a:p>
            <a:r>
              <a:rPr lang="en-US" dirty="0" err="1"/>
              <a:t>Monochromator</a:t>
            </a:r>
            <a:r>
              <a:rPr lang="en-US" dirty="0"/>
              <a:t>: Diffraction grating is most common, Two </a:t>
            </a:r>
            <a:r>
              <a:rPr lang="en-US" dirty="0" err="1"/>
              <a:t>monochromators</a:t>
            </a:r>
            <a:r>
              <a:rPr lang="en-US" dirty="0"/>
              <a:t> are  used one is excitation and another is emission </a:t>
            </a:r>
          </a:p>
          <a:p>
            <a:r>
              <a:rPr lang="en-US" dirty="0"/>
              <a:t>Detector: A sensitive Photocell. Single Channel (detects one wavelength at a time) or multichannel (detects all emitted wavelengths)</a:t>
            </a:r>
          </a:p>
        </p:txBody>
      </p:sp>
    </p:spTree>
    <p:extLst>
      <p:ext uri="{BB962C8B-B14F-4D97-AF65-F5344CB8AC3E}">
        <p14:creationId xmlns:p14="http://schemas.microsoft.com/office/powerpoint/2010/main" val="906543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Spectrofluorimeter</a:t>
            </a:r>
            <a:r>
              <a:rPr lang="en-US" dirty="0"/>
              <a:t> Instrumentation</a:t>
            </a:r>
            <a:br>
              <a:rPr lang="en-US" dirty="0"/>
            </a:br>
            <a:r>
              <a:rPr lang="en-US" dirty="0"/>
              <a:t>90</a:t>
            </a:r>
            <a:r>
              <a:rPr lang="en-US" baseline="30000" dirty="0"/>
              <a:t>0</a:t>
            </a:r>
            <a:r>
              <a:rPr lang="en-US" dirty="0"/>
              <a:t> Illumination</a:t>
            </a:r>
          </a:p>
        </p:txBody>
      </p:sp>
      <p:pic>
        <p:nvPicPr>
          <p:cNvPr id="4" name="Content Placeholder 3"/>
          <p:cNvPicPr>
            <a:picLocks noGrp="1" noChangeAspect="1"/>
          </p:cNvPicPr>
          <p:nvPr>
            <p:ph idx="1"/>
          </p:nvPr>
        </p:nvPicPr>
        <p:blipFill>
          <a:blip r:embed="rId2"/>
          <a:srcRect t="7566" b="7566"/>
          <a:stretch>
            <a:fillRect/>
          </a:stretch>
        </p:blipFill>
        <p:spPr/>
      </p:pic>
    </p:spTree>
    <p:extLst>
      <p:ext uri="{BB962C8B-B14F-4D97-AF65-F5344CB8AC3E}">
        <p14:creationId xmlns:p14="http://schemas.microsoft.com/office/powerpoint/2010/main" val="594074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 and Post Filter Effects</a:t>
            </a:r>
          </a:p>
        </p:txBody>
      </p:sp>
      <p:sp>
        <p:nvSpPr>
          <p:cNvPr id="3" name="Content Placeholder 2"/>
          <p:cNvSpPr>
            <a:spLocks noGrp="1"/>
          </p:cNvSpPr>
          <p:nvPr>
            <p:ph idx="1"/>
          </p:nvPr>
        </p:nvSpPr>
        <p:spPr/>
        <p:txBody>
          <a:bodyPr>
            <a:normAutofit lnSpcReduction="10000"/>
          </a:bodyPr>
          <a:lstStyle/>
          <a:p>
            <a:r>
              <a:rPr lang="en-US" b="1" dirty="0"/>
              <a:t>Pre-filter effects </a:t>
            </a:r>
            <a:r>
              <a:rPr lang="en-US" dirty="0"/>
              <a:t>arises due to the absorption of radiation before reaching to the fluorescent molecule and </a:t>
            </a:r>
          </a:p>
          <a:p>
            <a:r>
              <a:rPr lang="en-US" b="1" dirty="0"/>
              <a:t>post-filter effects </a:t>
            </a:r>
            <a:r>
              <a:rPr lang="en-US" dirty="0"/>
              <a:t>arises due to the decrease in fluorescence emitted by the fluorescent molecule before escaping the cuvette. These effects increase with the increase in sample concentration. The use of </a:t>
            </a:r>
            <a:r>
              <a:rPr lang="en-US" dirty="0" err="1"/>
              <a:t>microcuvettes</a:t>
            </a:r>
            <a:r>
              <a:rPr lang="en-US" dirty="0"/>
              <a:t> alleviates this effect to some extent. </a:t>
            </a:r>
          </a:p>
          <a:p>
            <a:pPr marL="0" indent="0">
              <a:buNone/>
            </a:pPr>
            <a:endParaRPr lang="en-US" dirty="0"/>
          </a:p>
        </p:txBody>
      </p:sp>
    </p:spTree>
    <p:extLst>
      <p:ext uri="{BB962C8B-B14F-4D97-AF65-F5344CB8AC3E}">
        <p14:creationId xmlns:p14="http://schemas.microsoft.com/office/powerpoint/2010/main" val="1595755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Pre-and post Filter Effect</a:t>
            </a:r>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57201" y="1800403"/>
            <a:ext cx="8433228" cy="4744465"/>
          </a:xfrm>
          <a:prstGeom prst="rect">
            <a:avLst/>
          </a:prstGeom>
        </p:spPr>
      </p:pic>
    </p:spTree>
    <p:extLst>
      <p:ext uri="{BB962C8B-B14F-4D97-AF65-F5344CB8AC3E}">
        <p14:creationId xmlns:p14="http://schemas.microsoft.com/office/powerpoint/2010/main" val="3696185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Front face illumination</a:t>
            </a:r>
          </a:p>
        </p:txBody>
      </p:sp>
      <p:sp>
        <p:nvSpPr>
          <p:cNvPr id="3" name="Content Placeholder 2"/>
          <p:cNvSpPr>
            <a:spLocks noGrp="1"/>
          </p:cNvSpPr>
          <p:nvPr>
            <p:ph idx="1"/>
          </p:nvPr>
        </p:nvSpPr>
        <p:spPr/>
        <p:txBody>
          <a:bodyPr>
            <a:normAutofit/>
          </a:bodyPr>
          <a:lstStyle/>
          <a:p>
            <a:r>
              <a:rPr lang="en-US" dirty="0"/>
              <a:t>This type of illumination set up removes pre and post filter effects. </a:t>
            </a:r>
          </a:p>
          <a:p>
            <a:r>
              <a:rPr lang="en-US" dirty="0"/>
              <a:t>In front face illumination, cuvette with one optical face is used and the excitation and emission occur at the same face. </a:t>
            </a:r>
          </a:p>
          <a:p>
            <a:r>
              <a:rPr lang="en-US" dirty="0"/>
              <a:t>This set up is less sensitive than 90</a:t>
            </a:r>
            <a:r>
              <a:rPr lang="en-US" baseline="30000" dirty="0"/>
              <a:t>0 </a:t>
            </a:r>
            <a:r>
              <a:rPr lang="en-US" dirty="0"/>
              <a:t>illumination</a:t>
            </a:r>
          </a:p>
        </p:txBody>
      </p:sp>
    </p:spTree>
    <p:extLst>
      <p:ext uri="{BB962C8B-B14F-4D97-AF65-F5344CB8AC3E}">
        <p14:creationId xmlns:p14="http://schemas.microsoft.com/office/powerpoint/2010/main" val="2380713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Front Face illumination</a:t>
            </a:r>
          </a:p>
        </p:txBody>
      </p:sp>
      <p:sp>
        <p:nvSpPr>
          <p:cNvPr id="3" name="Content Placeholder 2"/>
          <p:cNvSpPr>
            <a:spLocks noGrp="1"/>
          </p:cNvSpPr>
          <p:nvPr>
            <p:ph idx="1"/>
          </p:nvPr>
        </p:nvSpPr>
        <p:spPr>
          <a:xfrm>
            <a:off x="457200" y="1600200"/>
            <a:ext cx="8229600" cy="5257800"/>
          </a:xfrm>
        </p:spPr>
        <p:txBody>
          <a:bodyPr/>
          <a:lstStyle/>
          <a:p>
            <a:endParaRPr lang="en-US" dirty="0"/>
          </a:p>
        </p:txBody>
      </p:sp>
      <p:pic>
        <p:nvPicPr>
          <p:cNvPr id="4" name="Picture 3"/>
          <p:cNvPicPr>
            <a:picLocks noChangeAspect="1"/>
          </p:cNvPicPr>
          <p:nvPr/>
        </p:nvPicPr>
        <p:blipFill>
          <a:blip r:embed="rId2"/>
          <a:stretch>
            <a:fillRect/>
          </a:stretch>
        </p:blipFill>
        <p:spPr>
          <a:xfrm>
            <a:off x="457201" y="1600200"/>
            <a:ext cx="7904036" cy="4697693"/>
          </a:xfrm>
          <a:prstGeom prst="rect">
            <a:avLst/>
          </a:prstGeom>
        </p:spPr>
      </p:pic>
    </p:spTree>
    <p:extLst>
      <p:ext uri="{BB962C8B-B14F-4D97-AF65-F5344CB8AC3E}">
        <p14:creationId xmlns:p14="http://schemas.microsoft.com/office/powerpoint/2010/main" val="484230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p:txBody>
          <a:bodyPr/>
          <a:lstStyle/>
          <a:p>
            <a:pPr marL="0" indent="0">
              <a:buNone/>
            </a:pPr>
            <a:r>
              <a:rPr lang="en-US" b="1" dirty="0"/>
              <a:t>Fluorescent probes: </a:t>
            </a:r>
          </a:p>
          <a:p>
            <a:pPr algn="just"/>
            <a:r>
              <a:rPr lang="en-US" dirty="0"/>
              <a:t>Probes are useful in both qualitative and quantitative detection.</a:t>
            </a:r>
          </a:p>
          <a:p>
            <a:pPr algn="just"/>
            <a:r>
              <a:rPr lang="en-US" dirty="0"/>
              <a:t>It helps in the detection of biological compound which is present in very low concentration in a mixture. </a:t>
            </a:r>
          </a:p>
          <a:p>
            <a:pPr algn="just"/>
            <a:r>
              <a:rPr lang="en-US" dirty="0"/>
              <a:t>They are applied to characterize folding intermediates and surface hydrophobicity </a:t>
            </a:r>
          </a:p>
          <a:p>
            <a:pPr algn="just"/>
            <a:endParaRPr lang="en-US" dirty="0"/>
          </a:p>
        </p:txBody>
      </p:sp>
    </p:spTree>
    <p:extLst>
      <p:ext uri="{BB962C8B-B14F-4D97-AF65-F5344CB8AC3E}">
        <p14:creationId xmlns:p14="http://schemas.microsoft.com/office/powerpoint/2010/main" val="1814741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1473"/>
          </a:xfrm>
        </p:spPr>
        <p:txBody>
          <a:bodyPr>
            <a:normAutofit/>
          </a:bodyPr>
          <a:lstStyle/>
          <a:p>
            <a:r>
              <a:rPr lang="en-US" b="1" dirty="0"/>
              <a:t> Protein and peptide structure</a:t>
            </a:r>
            <a:endParaRPr lang="en-US" dirty="0"/>
          </a:p>
        </p:txBody>
      </p:sp>
      <p:sp>
        <p:nvSpPr>
          <p:cNvPr id="3" name="Content Placeholder 2"/>
          <p:cNvSpPr>
            <a:spLocks noGrp="1"/>
          </p:cNvSpPr>
          <p:nvPr>
            <p:ph idx="1"/>
          </p:nvPr>
        </p:nvSpPr>
        <p:spPr>
          <a:xfrm>
            <a:off x="457200" y="1076112"/>
            <a:ext cx="8468508" cy="5781888"/>
          </a:xfrm>
        </p:spPr>
        <p:txBody>
          <a:bodyPr>
            <a:noAutofit/>
          </a:bodyPr>
          <a:lstStyle/>
          <a:p>
            <a:pPr algn="just"/>
            <a:r>
              <a:rPr lang="en-US" sz="2800" dirty="0"/>
              <a:t>The intrinsic </a:t>
            </a:r>
            <a:r>
              <a:rPr lang="en-US" sz="2800" dirty="0" err="1"/>
              <a:t>fluors</a:t>
            </a:r>
            <a:r>
              <a:rPr lang="en-US" sz="2800" dirty="0"/>
              <a:t> such </a:t>
            </a:r>
            <a:r>
              <a:rPr lang="en-US" sz="2800" dirty="0" err="1"/>
              <a:t>Trp</a:t>
            </a:r>
            <a:r>
              <a:rPr lang="en-US" sz="2800" dirty="0"/>
              <a:t>, Tyr and </a:t>
            </a:r>
            <a:r>
              <a:rPr lang="en-US" sz="2800" dirty="0" err="1"/>
              <a:t>Phe</a:t>
            </a:r>
            <a:r>
              <a:rPr lang="en-US" sz="2800" dirty="0"/>
              <a:t> are present in the protein. </a:t>
            </a:r>
          </a:p>
          <a:p>
            <a:pPr algn="just"/>
            <a:r>
              <a:rPr lang="en-US" sz="2800" dirty="0"/>
              <a:t>Proteins are generally excited at 280 nm and fluorescence is measured at 295 nm. </a:t>
            </a:r>
          </a:p>
          <a:p>
            <a:pPr algn="just"/>
            <a:r>
              <a:rPr lang="en-US" sz="2800" dirty="0"/>
              <a:t>The fluorescence of folded protein is contributed by all individual aromatic amino acids present in it.</a:t>
            </a:r>
          </a:p>
          <a:p>
            <a:pPr algn="just"/>
            <a:r>
              <a:rPr lang="en-US" sz="2800" dirty="0"/>
              <a:t>Among these, </a:t>
            </a:r>
            <a:r>
              <a:rPr lang="en-US" sz="2800" dirty="0" err="1"/>
              <a:t>Trp</a:t>
            </a:r>
            <a:r>
              <a:rPr lang="en-US" sz="2800" dirty="0"/>
              <a:t> exhibits strong fluorescence   whereas Tyr and </a:t>
            </a:r>
            <a:r>
              <a:rPr lang="en-US" sz="2800" dirty="0" err="1"/>
              <a:t>Phe</a:t>
            </a:r>
            <a:r>
              <a:rPr lang="en-US" sz="2800" dirty="0"/>
              <a:t> exhibits less fluorescence. </a:t>
            </a:r>
          </a:p>
          <a:p>
            <a:pPr algn="just"/>
            <a:r>
              <a:rPr lang="en-US" sz="2800" dirty="0"/>
              <a:t>The emission fluorescence of </a:t>
            </a:r>
            <a:r>
              <a:rPr lang="en-US" sz="2800" dirty="0" err="1"/>
              <a:t>Trp</a:t>
            </a:r>
            <a:r>
              <a:rPr lang="en-US" sz="2800" dirty="0"/>
              <a:t> is solvent dependent. </a:t>
            </a:r>
          </a:p>
          <a:p>
            <a:pPr algn="just"/>
            <a:r>
              <a:rPr lang="en-US" sz="2800" dirty="0"/>
              <a:t>As the polarity of the solvent surrounding the </a:t>
            </a:r>
            <a:r>
              <a:rPr lang="en-US" sz="2800" dirty="0" err="1"/>
              <a:t>Trp</a:t>
            </a:r>
            <a:r>
              <a:rPr lang="en-US" sz="2800" dirty="0"/>
              <a:t> decreases, the fluorescence intensity of the </a:t>
            </a:r>
            <a:r>
              <a:rPr lang="en-US" sz="2800" dirty="0" err="1"/>
              <a:t>Trp</a:t>
            </a:r>
            <a:r>
              <a:rPr lang="en-US" sz="2800" dirty="0"/>
              <a:t> increase. </a:t>
            </a:r>
          </a:p>
          <a:p>
            <a:endParaRPr lang="en-US" sz="2800" dirty="0"/>
          </a:p>
        </p:txBody>
      </p:sp>
    </p:spTree>
    <p:extLst>
      <p:ext uri="{BB962C8B-B14F-4D97-AF65-F5344CB8AC3E}">
        <p14:creationId xmlns:p14="http://schemas.microsoft.com/office/powerpoint/2010/main" val="413194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Protein and peptide structure (</a:t>
            </a:r>
            <a:r>
              <a:rPr lang="en-US" b="1" dirty="0" err="1"/>
              <a:t>Contd</a:t>
            </a:r>
            <a:r>
              <a:rPr lang="en-US" b="1" dirty="0"/>
              <a:t>)</a:t>
            </a:r>
            <a:endParaRPr lang="en-US" dirty="0"/>
          </a:p>
        </p:txBody>
      </p:sp>
      <p:sp>
        <p:nvSpPr>
          <p:cNvPr id="3" name="Content Placeholder 2"/>
          <p:cNvSpPr>
            <a:spLocks noGrp="1"/>
          </p:cNvSpPr>
          <p:nvPr>
            <p:ph idx="1"/>
          </p:nvPr>
        </p:nvSpPr>
        <p:spPr>
          <a:xfrm>
            <a:off x="457200" y="1417638"/>
            <a:ext cx="8229600" cy="4708525"/>
          </a:xfrm>
        </p:spPr>
        <p:txBody>
          <a:bodyPr>
            <a:normAutofit fontScale="70000" lnSpcReduction="20000"/>
          </a:bodyPr>
          <a:lstStyle/>
          <a:p>
            <a:r>
              <a:rPr lang="en-US" dirty="0"/>
              <a:t>	</a:t>
            </a:r>
            <a:r>
              <a:rPr lang="en-US" sz="3400" b="1" dirty="0"/>
              <a:t>Tyr </a:t>
            </a:r>
            <a:r>
              <a:rPr lang="en-US" sz="3400" dirty="0"/>
              <a:t>emits fluorescence less than the </a:t>
            </a:r>
            <a:r>
              <a:rPr lang="en-US" sz="3400" b="1" dirty="0" err="1"/>
              <a:t>Trp</a:t>
            </a:r>
            <a:r>
              <a:rPr lang="en-US" sz="3400" dirty="0"/>
              <a:t> and its 	fluorescence is quenched by the </a:t>
            </a:r>
            <a:r>
              <a:rPr lang="en-US" sz="3400" b="1" dirty="0" err="1"/>
              <a:t>Trp</a:t>
            </a:r>
            <a:r>
              <a:rPr lang="en-US" sz="3400" dirty="0"/>
              <a:t> present in its 	vicinity. </a:t>
            </a:r>
          </a:p>
          <a:p>
            <a:r>
              <a:rPr lang="en-US" sz="3400" dirty="0"/>
              <a:t> </a:t>
            </a:r>
            <a:r>
              <a:rPr lang="en-US" sz="3400" b="1" dirty="0" err="1"/>
              <a:t>Phe</a:t>
            </a:r>
            <a:r>
              <a:rPr lang="en-US" sz="3400" dirty="0"/>
              <a:t> gives weak fluorescence and its fluorescence is only   observed when both </a:t>
            </a:r>
            <a:r>
              <a:rPr lang="en-US" sz="3400" b="1" dirty="0"/>
              <a:t>Tyr </a:t>
            </a:r>
            <a:r>
              <a:rPr lang="en-US" sz="3400" dirty="0"/>
              <a:t>and </a:t>
            </a:r>
            <a:r>
              <a:rPr lang="en-US" sz="3400" b="1" dirty="0" err="1"/>
              <a:t>Trp</a:t>
            </a:r>
            <a:r>
              <a:rPr lang="en-US" sz="3400" dirty="0"/>
              <a:t> are absent.</a:t>
            </a:r>
          </a:p>
          <a:p>
            <a:r>
              <a:rPr lang="en-US" sz="3400" dirty="0"/>
              <a:t>Any conformational change in the protein therefore changes the absorbance. </a:t>
            </a:r>
          </a:p>
          <a:p>
            <a:r>
              <a:rPr lang="en-US" sz="3400" dirty="0"/>
              <a:t>Cofactors such as FMN, FAD, NAD exhibits the fluorescence and are also applied in the protein structural studies. </a:t>
            </a:r>
          </a:p>
          <a:p>
            <a:r>
              <a:rPr lang="en-US" sz="3400" dirty="0"/>
              <a:t>The binding and release of cofactors, inhibitors, substrates at sites close to the </a:t>
            </a:r>
            <a:r>
              <a:rPr lang="en-US" sz="3400" dirty="0" err="1"/>
              <a:t>fluor</a:t>
            </a:r>
            <a:r>
              <a:rPr lang="en-US" sz="3400" dirty="0"/>
              <a:t>, cause changes in the conformation  and thus changes the fluorescence spectra.</a:t>
            </a:r>
          </a:p>
          <a:p>
            <a:r>
              <a:rPr lang="en-US" sz="3400" dirty="0"/>
              <a:t> It can also be used to study the denaturation and aggregation of protein and peptides. </a:t>
            </a:r>
          </a:p>
          <a:p>
            <a:endParaRPr lang="en-US" sz="3400" dirty="0"/>
          </a:p>
        </p:txBody>
      </p:sp>
    </p:spTree>
    <p:extLst>
      <p:ext uri="{BB962C8B-B14F-4D97-AF65-F5344CB8AC3E}">
        <p14:creationId xmlns:p14="http://schemas.microsoft.com/office/powerpoint/2010/main" val="1746030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539067" cy="1143000"/>
          </a:xfrm>
        </p:spPr>
        <p:txBody>
          <a:bodyPr>
            <a:normAutofit fontScale="90000"/>
          </a:bodyPr>
          <a:lstStyle/>
          <a:p>
            <a:r>
              <a:rPr lang="en-US" dirty="0"/>
              <a:t>Absorbance/Fluorescence Spectroscopy</a:t>
            </a:r>
          </a:p>
        </p:txBody>
      </p:sp>
      <p:sp>
        <p:nvSpPr>
          <p:cNvPr id="3" name="Content Placeholder 2"/>
          <p:cNvSpPr>
            <a:spLocks noGrp="1"/>
          </p:cNvSpPr>
          <p:nvPr>
            <p:ph idx="1"/>
          </p:nvPr>
        </p:nvSpPr>
        <p:spPr/>
        <p:txBody>
          <a:bodyPr>
            <a:normAutofit/>
          </a:bodyPr>
          <a:lstStyle/>
          <a:p>
            <a:r>
              <a:rPr lang="en-US" dirty="0"/>
              <a:t>Fluorescence is more sensitive to environment than absorbance</a:t>
            </a:r>
          </a:p>
          <a:p>
            <a:r>
              <a:rPr lang="en-US" dirty="0"/>
              <a:t>Smaller amounts of material are required for fluorescence spectroscopy </a:t>
            </a:r>
          </a:p>
          <a:p>
            <a:r>
              <a:rPr lang="en-US" dirty="0"/>
              <a:t>Hence Fluorescence spectroscopy is of greater value than Absorbance spectroscopy.</a:t>
            </a:r>
          </a:p>
          <a:p>
            <a:r>
              <a:rPr lang="en-US" dirty="0">
                <a:solidFill>
                  <a:srgbClr val="FF0000"/>
                </a:solidFill>
              </a:rPr>
              <a:t>Absorbance spectroscopy is simpler to perform</a:t>
            </a:r>
          </a:p>
        </p:txBody>
      </p:sp>
    </p:spTree>
    <p:extLst>
      <p:ext uri="{BB962C8B-B14F-4D97-AF65-F5344CB8AC3E}">
        <p14:creationId xmlns:p14="http://schemas.microsoft.com/office/powerpoint/2010/main" val="836530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19214"/>
          </a:xfrm>
        </p:spPr>
        <p:txBody>
          <a:bodyPr>
            <a:normAutofit fontScale="90000"/>
          </a:bodyPr>
          <a:lstStyle/>
          <a:p>
            <a:r>
              <a:rPr lang="en-US" sz="4000" b="1" dirty="0"/>
              <a:t>Membrane Structure </a:t>
            </a:r>
            <a:endParaRPr lang="en-US" sz="4000" dirty="0"/>
          </a:p>
        </p:txBody>
      </p:sp>
      <p:sp>
        <p:nvSpPr>
          <p:cNvPr id="3" name="Content Placeholder 2"/>
          <p:cNvSpPr>
            <a:spLocks noGrp="1"/>
          </p:cNvSpPr>
          <p:nvPr>
            <p:ph idx="1"/>
          </p:nvPr>
        </p:nvSpPr>
        <p:spPr>
          <a:xfrm>
            <a:off x="176397" y="793853"/>
            <a:ext cx="8819869" cy="5786299"/>
          </a:xfrm>
        </p:spPr>
        <p:txBody>
          <a:bodyPr>
            <a:noAutofit/>
          </a:bodyPr>
          <a:lstStyle/>
          <a:p>
            <a:r>
              <a:rPr lang="en-US" sz="2000" dirty="0"/>
              <a:t>The intensity fluorescence of a fluorescently labelled molecule is dependent upon the solvent/environment in which it is present.</a:t>
            </a:r>
          </a:p>
          <a:p>
            <a:r>
              <a:rPr lang="en-US" sz="2000" dirty="0"/>
              <a:t> Changes in the pH or solvent polarity affects the conformation and therefore structure changes can be monitored by the changes in the fluorescence. </a:t>
            </a:r>
          </a:p>
          <a:p>
            <a:r>
              <a:rPr lang="en-US" sz="2000" dirty="0"/>
              <a:t>Extrinsic fluor, ANS (1-Anilino-8-naphthalene sulphonate) probe can be used to monitor the changes in the mitochondrial membranes during energy transduction. </a:t>
            </a:r>
          </a:p>
          <a:p>
            <a:r>
              <a:rPr lang="en-US" sz="2000" dirty="0"/>
              <a:t>Hydrophilic and hydrophobic probes can be used for the membrane structure studies as they can orient themselves in hydrophilic and hydrophobic regions of the membrane and gives the information regarding the properties of the membrane and its surface.</a:t>
            </a:r>
          </a:p>
          <a:p>
            <a:r>
              <a:rPr lang="en-US" sz="2000" dirty="0"/>
              <a:t> Phospholipids containing 12-(9-anthroanoyl)-stearic acid and 2-(9-anthroanoyl)-palmitic acid into membranes yields the information about the thickness of the membrane. </a:t>
            </a:r>
          </a:p>
          <a:p>
            <a:pPr marL="0" indent="0">
              <a:buNone/>
            </a:pPr>
            <a:endParaRPr lang="en-US" sz="2000" dirty="0"/>
          </a:p>
        </p:txBody>
      </p:sp>
    </p:spTree>
    <p:extLst>
      <p:ext uri="{BB962C8B-B14F-4D97-AF65-F5344CB8AC3E}">
        <p14:creationId xmlns:p14="http://schemas.microsoft.com/office/powerpoint/2010/main" val="951638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Membrane Fluidity</a:t>
            </a:r>
          </a:p>
        </p:txBody>
      </p:sp>
      <p:sp>
        <p:nvSpPr>
          <p:cNvPr id="3" name="Content Placeholder 2"/>
          <p:cNvSpPr>
            <a:spLocks noGrp="1"/>
          </p:cNvSpPr>
          <p:nvPr>
            <p:ph idx="1"/>
          </p:nvPr>
        </p:nvSpPr>
        <p:spPr>
          <a:xfrm>
            <a:off x="141118" y="1199599"/>
            <a:ext cx="9002882" cy="5658402"/>
          </a:xfrm>
        </p:spPr>
        <p:txBody>
          <a:bodyPr>
            <a:normAutofit/>
          </a:bodyPr>
          <a:lstStyle/>
          <a:p>
            <a:pPr marL="0" indent="0">
              <a:buNone/>
            </a:pPr>
            <a:r>
              <a:rPr lang="en-US" sz="2800" dirty="0"/>
              <a:t>For polarization measurement, polarizers are inserted into the excitation and emission light paths. With the excitation polarizer fixed, the emission polarizer can be rotated to measure the perpendicular (I</a:t>
            </a:r>
            <a:r>
              <a:rPr lang="en-US" sz="2800" u="sng" baseline="-25000" dirty="0"/>
              <a:t>i</a:t>
            </a:r>
            <a:r>
              <a:rPr lang="en-US" sz="2800" dirty="0"/>
              <a:t>) and parallel(I</a:t>
            </a:r>
            <a:r>
              <a:rPr lang="en-US" sz="2800" baseline="-25000" dirty="0"/>
              <a:t>ii</a:t>
            </a:r>
            <a:r>
              <a:rPr lang="en-US" sz="2800" dirty="0"/>
              <a:t>)</a:t>
            </a:r>
          </a:p>
          <a:p>
            <a:pPr marL="0" indent="0">
              <a:buNone/>
            </a:pPr>
            <a:r>
              <a:rPr lang="en-US" sz="2800" dirty="0"/>
              <a:t>components of the fluorescence emission. The steady state polarization is defined as:  </a:t>
            </a:r>
          </a:p>
          <a:p>
            <a:pPr marL="0" indent="0">
              <a:buNone/>
            </a:pPr>
            <a:r>
              <a:rPr lang="en-US" sz="4600" dirty="0"/>
              <a:t>P= I</a:t>
            </a:r>
            <a:r>
              <a:rPr lang="en-US" sz="4600" u="sng" baseline="-25000" dirty="0"/>
              <a:t>i</a:t>
            </a:r>
            <a:r>
              <a:rPr lang="en-US" sz="4600" dirty="0"/>
              <a:t> -I</a:t>
            </a:r>
            <a:r>
              <a:rPr lang="en-US" sz="4600" baseline="-25000" dirty="0"/>
              <a:t>ii</a:t>
            </a:r>
            <a:r>
              <a:rPr lang="en-US" sz="4600" dirty="0"/>
              <a:t>/I</a:t>
            </a:r>
            <a:r>
              <a:rPr lang="en-US" sz="4600" u="sng" baseline="-25000" dirty="0"/>
              <a:t>i</a:t>
            </a:r>
            <a:r>
              <a:rPr lang="en-US" sz="4600" dirty="0"/>
              <a:t> +I</a:t>
            </a:r>
            <a:r>
              <a:rPr lang="en-US" sz="4600" baseline="-25000" dirty="0"/>
              <a:t>ii</a:t>
            </a:r>
            <a:endParaRPr lang="en-US" sz="4600" dirty="0"/>
          </a:p>
          <a:p>
            <a:pPr marL="0" indent="0">
              <a:buNone/>
            </a:pPr>
            <a:r>
              <a:rPr lang="en-US" dirty="0"/>
              <a:t>and an equivalent measure is the steady state anisotropy:</a:t>
            </a:r>
          </a:p>
          <a:p>
            <a:pPr marL="0" indent="0">
              <a:buNone/>
            </a:pPr>
            <a:r>
              <a:rPr lang="en-US" sz="4000" dirty="0"/>
              <a:t>r= I</a:t>
            </a:r>
            <a:r>
              <a:rPr lang="en-US" sz="4000" u="sng" baseline="-25000" dirty="0"/>
              <a:t>i</a:t>
            </a:r>
            <a:r>
              <a:rPr lang="en-US" sz="4000" dirty="0"/>
              <a:t> -I</a:t>
            </a:r>
            <a:r>
              <a:rPr lang="en-US" sz="4000" baseline="-25000" dirty="0"/>
              <a:t>ii</a:t>
            </a:r>
            <a:r>
              <a:rPr lang="en-US" sz="4000" dirty="0"/>
              <a:t>/I</a:t>
            </a:r>
            <a:r>
              <a:rPr lang="en-US" sz="4000" u="sng" baseline="-25000" dirty="0"/>
              <a:t>i</a:t>
            </a:r>
            <a:r>
              <a:rPr lang="en-US" sz="4000" dirty="0"/>
              <a:t> +2I</a:t>
            </a:r>
            <a:r>
              <a:rPr lang="en-US" sz="4000" baseline="-25000" dirty="0"/>
              <a:t>ii</a:t>
            </a:r>
            <a:endParaRPr lang="en-US" sz="40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59707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642702"/>
          </a:xfrm>
        </p:spPr>
        <p:txBody>
          <a:bodyPr>
            <a:normAutofit fontScale="90000"/>
          </a:bodyPr>
          <a:lstStyle/>
          <a:p>
            <a:br>
              <a:rPr lang="en-US" sz="3200" dirty="0"/>
            </a:br>
            <a:r>
              <a:rPr lang="en-US" sz="3200" b="1" dirty="0"/>
              <a:t>Fluorescence recovery after </a:t>
            </a:r>
            <a:r>
              <a:rPr lang="en-US" sz="3200" b="1" dirty="0" err="1"/>
              <a:t>photobleaching</a:t>
            </a:r>
            <a:r>
              <a:rPr lang="en-US" sz="3200" b="1" dirty="0"/>
              <a:t> (FRAP) </a:t>
            </a:r>
            <a:br>
              <a:rPr lang="en-US" sz="3200" dirty="0"/>
            </a:br>
            <a:endParaRPr lang="en-US" sz="3200" dirty="0"/>
          </a:p>
        </p:txBody>
      </p:sp>
      <p:sp>
        <p:nvSpPr>
          <p:cNvPr id="3" name="Content Placeholder 2"/>
          <p:cNvSpPr>
            <a:spLocks noGrp="1"/>
          </p:cNvSpPr>
          <p:nvPr>
            <p:ph idx="1"/>
          </p:nvPr>
        </p:nvSpPr>
        <p:spPr>
          <a:xfrm>
            <a:off x="229317" y="917341"/>
            <a:ext cx="8784589" cy="5680451"/>
          </a:xfrm>
        </p:spPr>
        <p:txBody>
          <a:bodyPr>
            <a:noAutofit/>
          </a:bodyPr>
          <a:lstStyle/>
          <a:p>
            <a:pPr algn="just"/>
            <a:r>
              <a:rPr lang="en-US" sz="2000" dirty="0"/>
              <a:t>FRAP technique is used for measuring the lateral diffusion in layers or thin membrane by fluorescent probes. </a:t>
            </a:r>
          </a:p>
          <a:p>
            <a:pPr algn="just"/>
            <a:r>
              <a:rPr lang="en-US" sz="2000" dirty="0"/>
              <a:t>The sample under the study is fluorescently labeled and fluorescence in measured in sample and image is observed and captured with the help of optical microscope equipped with the timeline camera. </a:t>
            </a:r>
          </a:p>
          <a:p>
            <a:pPr algn="just"/>
            <a:r>
              <a:rPr lang="en-US" sz="2000" dirty="0"/>
              <a:t>Light source is focused on the small patch of the sample and exposed to high intensity illumination (radiation) which causes photo bleaching of fluorescent probes.</a:t>
            </a:r>
          </a:p>
          <a:p>
            <a:pPr algn="just"/>
            <a:r>
              <a:rPr lang="en-US" sz="2000" dirty="0"/>
              <a:t> Photo bleaching permanently lose the ability of </a:t>
            </a:r>
            <a:r>
              <a:rPr lang="en-US" sz="2000" dirty="0" err="1"/>
              <a:t>fluor</a:t>
            </a:r>
            <a:r>
              <a:rPr lang="en-US" sz="2000" dirty="0"/>
              <a:t> to fluoresce. This turns the patch in to dark color, fluorescence intensity in this area decreases and the image of the sample is continuously observed in the microscope.</a:t>
            </a:r>
          </a:p>
          <a:p>
            <a:pPr algn="just"/>
            <a:r>
              <a:rPr lang="en-US" sz="2000" dirty="0"/>
              <a:t>With time, the adjacent and nearby fluorescing probes will slowly diffuse into the dark patch as Brownian motion proceeds. Depending upon the speed of diffusion and time, the dark patch will fluoresce again as the fluorescent probes moved in to the bleached area of non-fluorescent probes (beached probes).</a:t>
            </a:r>
          </a:p>
        </p:txBody>
      </p:sp>
    </p:spTree>
    <p:extLst>
      <p:ext uri="{BB962C8B-B14F-4D97-AF65-F5344CB8AC3E}">
        <p14:creationId xmlns:p14="http://schemas.microsoft.com/office/powerpoint/2010/main" val="3995180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FRAP (</a:t>
            </a:r>
            <a:r>
              <a:rPr lang="en-US" dirty="0" err="1"/>
              <a:t>Contd</a:t>
            </a:r>
            <a:r>
              <a:rPr lang="en-US" dirty="0"/>
              <a:t>)</a:t>
            </a:r>
          </a:p>
        </p:txBody>
      </p:sp>
      <p:sp>
        <p:nvSpPr>
          <p:cNvPr id="3" name="Content Placeholder 2"/>
          <p:cNvSpPr>
            <a:spLocks noGrp="1"/>
          </p:cNvSpPr>
          <p:nvPr>
            <p:ph idx="1"/>
          </p:nvPr>
        </p:nvSpPr>
        <p:spPr>
          <a:xfrm>
            <a:off x="457200" y="1600200"/>
            <a:ext cx="8229600" cy="5050516"/>
          </a:xfrm>
        </p:spPr>
        <p:txBody>
          <a:bodyPr>
            <a:normAutofit fontScale="92500" lnSpcReduction="20000"/>
          </a:bodyPr>
          <a:lstStyle/>
          <a:p>
            <a:r>
              <a:rPr lang="en-US" dirty="0"/>
              <a:t>This technique is very useful for studying the diffusion, fluorescently labeled phospholipids or proteins may be incorporated into a biological membrane and subjected to the similar treatment. </a:t>
            </a:r>
          </a:p>
          <a:p>
            <a:r>
              <a:rPr lang="en-US" dirty="0"/>
              <a:t>The motion of these phospholipids or proteins in the membrane can be studied by monitoring with low intensity radiation. </a:t>
            </a:r>
          </a:p>
          <a:p>
            <a:r>
              <a:rPr lang="en-US" dirty="0"/>
              <a:t>FRAP can also be used to study the protein binding in cell membrane, cell surface characterization, studying free energy in phospholipid layer. </a:t>
            </a:r>
          </a:p>
        </p:txBody>
      </p:sp>
    </p:spTree>
    <p:extLst>
      <p:ext uri="{BB962C8B-B14F-4D97-AF65-F5344CB8AC3E}">
        <p14:creationId xmlns:p14="http://schemas.microsoft.com/office/powerpoint/2010/main" val="3571101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69332"/>
          </a:xfrm>
          <a:prstGeom prst="rect">
            <a:avLst/>
          </a:prstGeom>
        </p:spPr>
        <p:txBody>
          <a:bodyPr wrap="square">
            <a:spAutoFit/>
          </a:bodyPr>
          <a:lstStyle/>
          <a:p>
            <a:pPr algn="ctr"/>
            <a:r>
              <a:rPr lang="en-US" b="1" dirty="0">
                <a:solidFill>
                  <a:srgbClr val="7030A0"/>
                </a:solidFill>
                <a:latin typeface="Times New Roman" pitchFamily="18" charset="0"/>
                <a:cs typeface="Times New Roman" pitchFamily="18" charset="0"/>
              </a:rPr>
              <a:t>Lipids and Many Membrane Proteins Diffuse Rapidly in the Plane of the Membrane</a:t>
            </a:r>
          </a:p>
        </p:txBody>
      </p:sp>
      <p:cxnSp>
        <p:nvCxnSpPr>
          <p:cNvPr id="3" name="Straight Connector 2"/>
          <p:cNvCxnSpPr/>
          <p:nvPr/>
        </p:nvCxnSpPr>
        <p:spPr>
          <a:xfrm>
            <a:off x="0" y="381000"/>
            <a:ext cx="9144000" cy="0"/>
          </a:xfrm>
          <a:prstGeom prst="line">
            <a:avLst/>
          </a:prstGeom>
          <a:ln w="69850" cmpd="thinThick">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3448" y="381000"/>
            <a:ext cx="9157447" cy="3416320"/>
          </a:xfrm>
          <a:prstGeom prst="rect">
            <a:avLst/>
          </a:prstGeom>
        </p:spPr>
        <p:txBody>
          <a:bodyPr wrap="square">
            <a:spAutoFit/>
          </a:bodyPr>
          <a:lstStyle/>
          <a:p>
            <a:pPr marL="285750" indent="-285750" algn="just">
              <a:buFont typeface="Wingdings" pitchFamily="2" charset="2"/>
              <a:buChar char="v"/>
            </a:pPr>
            <a:r>
              <a:rPr lang="en-US" dirty="0">
                <a:latin typeface="Times New Roman" pitchFamily="18" charset="0"/>
                <a:cs typeface="Times New Roman" pitchFamily="18" charset="0"/>
              </a:rPr>
              <a:t>Lipids and many membrane proteins are constantly in lateral motion, a process called lateral diffusion</a:t>
            </a:r>
          </a:p>
          <a:p>
            <a:pPr marL="285750" indent="-285750" algn="just">
              <a:buFont typeface="Wingdings" pitchFamily="2" charset="2"/>
              <a:buChar char="v"/>
            </a:pPr>
            <a:r>
              <a:rPr lang="en-US" dirty="0">
                <a:latin typeface="Times New Roman" pitchFamily="18" charset="0"/>
                <a:cs typeface="Times New Roman" pitchFamily="18" charset="0"/>
              </a:rPr>
              <a:t>The rapid lateral movement of membrane proteins has been visualized by means of fluorescence microscopy through the use of the technique of fluorescence recovery after </a:t>
            </a:r>
            <a:r>
              <a:rPr lang="en-US" dirty="0" err="1">
                <a:latin typeface="Times New Roman" pitchFamily="18" charset="0"/>
                <a:cs typeface="Times New Roman" pitchFamily="18" charset="0"/>
              </a:rPr>
              <a:t>Photobleaching</a:t>
            </a:r>
            <a:r>
              <a:rPr lang="en-US" dirty="0">
                <a:latin typeface="Times New Roman" pitchFamily="18" charset="0"/>
                <a:cs typeface="Times New Roman" pitchFamily="18" charset="0"/>
              </a:rPr>
              <a:t>.</a:t>
            </a:r>
          </a:p>
          <a:p>
            <a:pPr marL="285750" indent="-285750" algn="just">
              <a:buFont typeface="Wingdings" pitchFamily="2" charset="2"/>
              <a:buChar char="v"/>
            </a:pPr>
            <a:r>
              <a:rPr lang="en-US" dirty="0">
                <a:latin typeface="Times New Roman" pitchFamily="18" charset="0"/>
                <a:cs typeface="Times New Roman" pitchFamily="18" charset="0"/>
              </a:rPr>
              <a:t>The rate of recovery of fluorescence depends on the lateral mobility of the fluorescence-labeled component, which can be expressed in terms of a diffusion coefficient, D.</a:t>
            </a:r>
          </a:p>
          <a:p>
            <a:pPr marL="285750" indent="-285750" algn="just">
              <a:buFont typeface="Wingdings" pitchFamily="2" charset="2"/>
              <a:buChar char="v"/>
            </a:pPr>
            <a:r>
              <a:rPr lang="en-US" dirty="0">
                <a:latin typeface="Times New Roman" pitchFamily="18" charset="0"/>
                <a:cs typeface="Times New Roman" pitchFamily="18" charset="0"/>
              </a:rPr>
              <a:t>The average distance s traversed in time t depends on D according to the expression</a:t>
            </a:r>
          </a:p>
          <a:p>
            <a:pPr marL="285750" indent="-285750" algn="just">
              <a:buFont typeface="Wingdings" pitchFamily="2" charset="2"/>
              <a:buChar char="v"/>
            </a:pPr>
            <a:endParaRPr lang="en-US" dirty="0">
              <a:latin typeface="Times New Roman" pitchFamily="18" charset="0"/>
              <a:cs typeface="Times New Roman" pitchFamily="18" charset="0"/>
            </a:endParaRPr>
          </a:p>
          <a:p>
            <a:pPr marL="285750" indent="-285750" algn="just">
              <a:buFont typeface="Wingdings" pitchFamily="2" charset="2"/>
              <a:buChar char="v"/>
            </a:pPr>
            <a:endParaRPr lang="en-US" dirty="0">
              <a:latin typeface="Times New Roman" pitchFamily="18" charset="0"/>
              <a:cs typeface="Times New Roman" pitchFamily="18" charset="0"/>
            </a:endParaRPr>
          </a:p>
          <a:p>
            <a:pPr marL="285750" indent="-285750">
              <a:buFont typeface="Wingdings" pitchFamily="2" charset="2"/>
              <a:buChar char="v"/>
            </a:pPr>
            <a:r>
              <a:rPr lang="en-US" dirty="0">
                <a:latin typeface="Times New Roman" pitchFamily="18" charset="0"/>
                <a:cs typeface="Times New Roman" pitchFamily="18" charset="0"/>
              </a:rPr>
              <a:t>Proteins vary markedly in their lateral mobility. Some proteins are nearly as mobile as lipids, whereas others are virtually immobile.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063" y="2667000"/>
            <a:ext cx="1833563" cy="4527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752850"/>
            <a:ext cx="5991225" cy="16573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35860" y="5410200"/>
            <a:ext cx="9143999" cy="1477328"/>
          </a:xfrm>
          <a:prstGeom prst="rect">
            <a:avLst/>
          </a:prstGeom>
        </p:spPr>
        <p:txBody>
          <a:bodyPr wrap="square">
            <a:spAutoFit/>
          </a:bodyPr>
          <a:lstStyle/>
          <a:p>
            <a:pPr algn="just"/>
            <a:r>
              <a:rPr lang="en-US" b="1" dirty="0">
                <a:latin typeface="Times New Roman" pitchFamily="18" charset="0"/>
                <a:cs typeface="Times New Roman" pitchFamily="18" charset="0"/>
              </a:rPr>
              <a:t>Figure: Fluorescence Recovery After </a:t>
            </a:r>
            <a:r>
              <a:rPr lang="en-US" b="1" dirty="0" err="1">
                <a:latin typeface="Times New Roman" pitchFamily="18" charset="0"/>
                <a:cs typeface="Times New Roman" pitchFamily="18" charset="0"/>
              </a:rPr>
              <a:t>Photobleaching</a:t>
            </a:r>
            <a:r>
              <a:rPr lang="en-US" b="1" dirty="0">
                <a:latin typeface="Times New Roman" pitchFamily="18" charset="0"/>
                <a:cs typeface="Times New Roman" pitchFamily="18" charset="0"/>
              </a:rPr>
              <a:t> (FRAP) Technique. </a:t>
            </a:r>
            <a:r>
              <a:rPr lang="en-US" dirty="0">
                <a:latin typeface="Times New Roman" pitchFamily="18" charset="0"/>
                <a:cs typeface="Times New Roman" pitchFamily="18" charset="0"/>
              </a:rPr>
              <a:t>(A) The cell-surface fluoresces because of a labeled surface component. (B) The fluorescent molecules of a small part of the surface are bleached by an intense light pulse. (C) The fluorescence intensity recovers as bleached molecules diffuse out of the region and unbleached molecules diffuse into it. (D) The rate of recovery depends on the diffusion coefficient.</a:t>
            </a:r>
          </a:p>
        </p:txBody>
      </p:sp>
    </p:spTree>
    <p:extLst>
      <p:ext uri="{BB962C8B-B14F-4D97-AF65-F5344CB8AC3E}">
        <p14:creationId xmlns:p14="http://schemas.microsoft.com/office/powerpoint/2010/main" val="2554958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4191000" cy="641980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4558352" y="515208"/>
            <a:ext cx="4572000" cy="5909310"/>
          </a:xfrm>
          <a:prstGeom prst="rect">
            <a:avLst/>
          </a:prstGeom>
        </p:spPr>
        <p:txBody>
          <a:bodyPr>
            <a:spAutoFit/>
          </a:bodyPr>
          <a:lstStyle/>
          <a:p>
            <a:pPr algn="just"/>
            <a:r>
              <a:rPr lang="en-US" b="1" dirty="0">
                <a:latin typeface="Times New Roman" pitchFamily="18" charset="0"/>
                <a:cs typeface="Times New Roman" pitchFamily="18" charset="0"/>
              </a:rPr>
              <a:t>FIGURE: Measurement of lateral diffusion rates of lipids by fluorescence recovery after </a:t>
            </a:r>
            <a:r>
              <a:rPr lang="en-US" b="1" dirty="0" err="1">
                <a:latin typeface="Times New Roman" pitchFamily="18" charset="0"/>
                <a:cs typeface="Times New Roman" pitchFamily="18" charset="0"/>
              </a:rPr>
              <a:t>photobleaching</a:t>
            </a:r>
            <a:endParaRPr lang="en-US" b="1"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(FRAP). </a:t>
            </a:r>
            <a:r>
              <a:rPr lang="en-US" dirty="0">
                <a:latin typeface="Times New Roman" pitchFamily="18" charset="0"/>
                <a:cs typeface="Times New Roman" pitchFamily="18" charset="0"/>
              </a:rPr>
              <a:t>Lipids in the outer leaflet of the plasma membrane are labeled by reaction with a membrane-</a:t>
            </a:r>
            <a:r>
              <a:rPr lang="en-US" dirty="0" err="1">
                <a:latin typeface="Times New Roman" pitchFamily="18" charset="0"/>
                <a:cs typeface="Times New Roman" pitchFamily="18" charset="0"/>
              </a:rPr>
              <a:t>impermeant</a:t>
            </a:r>
            <a:r>
              <a:rPr lang="en-US" dirty="0">
                <a:latin typeface="Times New Roman" pitchFamily="18" charset="0"/>
                <a:cs typeface="Times New Roman" pitchFamily="18" charset="0"/>
              </a:rPr>
              <a:t> fluorescent probe (red) so that the surface is uniformly labeled when viewed with a fluorescence microscope. A small area is bleached by irradiation with an intense laser beam and becomes </a:t>
            </a:r>
            <a:r>
              <a:rPr lang="en-US" dirty="0" err="1">
                <a:latin typeface="Times New Roman" pitchFamily="18" charset="0"/>
                <a:cs typeface="Times New Roman" pitchFamily="18" charset="0"/>
              </a:rPr>
              <a:t>nonfluorescent</a:t>
            </a:r>
            <a:r>
              <a:rPr lang="en-US" dirty="0">
                <a:latin typeface="Times New Roman" pitchFamily="18" charset="0"/>
                <a:cs typeface="Times New Roman" pitchFamily="18" charset="0"/>
              </a:rPr>
              <a:t>. With the passage of time, labeled lipid molecules diffuse into the bleached region, and it again becomes fluorescent. Researchers can track the time course of fluorescence return and determine a diffusion coefficient for the labeled lipid. The diffusion rates are typically high; a lipid moving at this speed could circumnavigate an </a:t>
            </a:r>
            <a:r>
              <a:rPr lang="en-US" i="1" dirty="0">
                <a:latin typeface="Times New Roman" pitchFamily="18" charset="0"/>
                <a:cs typeface="Times New Roman" pitchFamily="18" charset="0"/>
              </a:rPr>
              <a:t>E. coli </a:t>
            </a:r>
            <a:r>
              <a:rPr lang="en-US" dirty="0">
                <a:latin typeface="Times New Roman" pitchFamily="18" charset="0"/>
                <a:cs typeface="Times New Roman" pitchFamily="18" charset="0"/>
              </a:rPr>
              <a:t>cell in one second. (The FRAP method can also be used to </a:t>
            </a:r>
            <a:r>
              <a:rPr lang="en-US" dirty="0" err="1">
                <a:latin typeface="Times New Roman" pitchFamily="18" charset="0"/>
                <a:cs typeface="Times New Roman" pitchFamily="18" charset="0"/>
              </a:rPr>
              <a:t>measurelateral</a:t>
            </a:r>
            <a:r>
              <a:rPr lang="en-US" dirty="0">
                <a:latin typeface="Times New Roman" pitchFamily="18" charset="0"/>
                <a:cs typeface="Times New Roman" pitchFamily="18" charset="0"/>
              </a:rPr>
              <a:t> diffusion of membrane proteins.)</a:t>
            </a:r>
          </a:p>
        </p:txBody>
      </p:sp>
    </p:spTree>
    <p:extLst>
      <p:ext uri="{BB962C8B-B14F-4D97-AF65-F5344CB8AC3E}">
        <p14:creationId xmlns:p14="http://schemas.microsoft.com/office/powerpoint/2010/main" val="2093701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Fluorescence resonance energy transfer (FRET) </a:t>
            </a:r>
            <a:br>
              <a:rPr lang="en-US" sz="3600" dirty="0"/>
            </a:br>
            <a:endParaRPr lang="en-US" sz="3600" dirty="0"/>
          </a:p>
        </p:txBody>
      </p:sp>
      <p:sp>
        <p:nvSpPr>
          <p:cNvPr id="3" name="Content Placeholder 2"/>
          <p:cNvSpPr>
            <a:spLocks noGrp="1"/>
          </p:cNvSpPr>
          <p:nvPr>
            <p:ph idx="1"/>
          </p:nvPr>
        </p:nvSpPr>
        <p:spPr>
          <a:xfrm>
            <a:off x="457200" y="934981"/>
            <a:ext cx="8229600" cy="5662811"/>
          </a:xfrm>
        </p:spPr>
        <p:txBody>
          <a:bodyPr>
            <a:normAutofit fontScale="85000" lnSpcReduction="10000"/>
          </a:bodyPr>
          <a:lstStyle/>
          <a:p>
            <a:r>
              <a:rPr lang="en-US" dirty="0"/>
              <a:t>Energy may be transferred from donor to acceptor flour through FRET or electronic energy transfer or dipole-dipole coupling.</a:t>
            </a:r>
          </a:p>
          <a:p>
            <a:r>
              <a:rPr lang="en-US" dirty="0"/>
              <a:t> For this to happen, the distance between the donor and acceptor is critical and both the </a:t>
            </a:r>
            <a:r>
              <a:rPr lang="en-US" dirty="0" err="1"/>
              <a:t>fluors</a:t>
            </a:r>
            <a:r>
              <a:rPr lang="en-US" dirty="0"/>
              <a:t> must be situated closely, there must be overlap between the donor fluorescence spectrum and acceptor fluorescence spectrum. </a:t>
            </a:r>
          </a:p>
          <a:p>
            <a:r>
              <a:rPr lang="en-US" dirty="0"/>
              <a:t>When the donor </a:t>
            </a:r>
            <a:r>
              <a:rPr lang="en-US" dirty="0" err="1"/>
              <a:t>fluor</a:t>
            </a:r>
            <a:r>
              <a:rPr lang="en-US" dirty="0"/>
              <a:t> is present alone, it will fluoresce. Placing the acceptor </a:t>
            </a:r>
            <a:r>
              <a:rPr lang="en-US" dirty="0" err="1"/>
              <a:t>fluor</a:t>
            </a:r>
            <a:r>
              <a:rPr lang="en-US" dirty="0"/>
              <a:t> in the vicinity of donor </a:t>
            </a:r>
            <a:r>
              <a:rPr lang="en-US" dirty="0" err="1"/>
              <a:t>fluor</a:t>
            </a:r>
            <a:r>
              <a:rPr lang="en-US" dirty="0"/>
              <a:t>, quenches the fluorescence emitted by the donor flour. This emitted radiation is sufficient for the electronic transitions in the acceptor flour, and thus emits the fluorescence of different intensity. </a:t>
            </a:r>
          </a:p>
        </p:txBody>
      </p:sp>
    </p:spTree>
    <p:extLst>
      <p:ext uri="{BB962C8B-B14F-4D97-AF65-F5344CB8AC3E}">
        <p14:creationId xmlns:p14="http://schemas.microsoft.com/office/powerpoint/2010/main" val="719103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FRET (</a:t>
            </a:r>
            <a:r>
              <a:rPr lang="en-US" b="1" dirty="0" err="1"/>
              <a:t>Contd</a:t>
            </a:r>
            <a:r>
              <a:rPr lang="en-US" b="1" dirty="0"/>
              <a:t>)</a:t>
            </a:r>
            <a:br>
              <a:rPr lang="en-US" dirty="0"/>
            </a:br>
            <a:endParaRPr lang="en-US" dirty="0"/>
          </a:p>
        </p:txBody>
      </p:sp>
      <p:sp>
        <p:nvSpPr>
          <p:cNvPr id="3" name="Content Placeholder 2"/>
          <p:cNvSpPr>
            <a:spLocks noGrp="1"/>
          </p:cNvSpPr>
          <p:nvPr>
            <p:ph idx="1"/>
          </p:nvPr>
        </p:nvSpPr>
        <p:spPr>
          <a:xfrm>
            <a:off x="457200" y="1093752"/>
            <a:ext cx="8486148" cy="5539323"/>
          </a:xfrm>
        </p:spPr>
        <p:txBody>
          <a:bodyPr>
            <a:normAutofit lnSpcReduction="10000"/>
          </a:bodyPr>
          <a:lstStyle/>
          <a:p>
            <a:pPr algn="just"/>
            <a:r>
              <a:rPr lang="en-US" dirty="0"/>
              <a:t>Detects very small changes in distance</a:t>
            </a:r>
          </a:p>
          <a:p>
            <a:r>
              <a:rPr lang="en-US" dirty="0"/>
              <a:t>Detects molecular interactions in different systems, localization of metals in </a:t>
            </a:r>
            <a:r>
              <a:rPr lang="en-US" dirty="0" err="1"/>
              <a:t>metalloproteins</a:t>
            </a:r>
            <a:r>
              <a:rPr lang="en-US" dirty="0"/>
              <a:t> </a:t>
            </a:r>
          </a:p>
          <a:p>
            <a:pPr algn="just"/>
            <a:r>
              <a:rPr lang="en-US" dirty="0"/>
              <a:t>Detects the interaction the between the proteins, measurement of conformational changes during binding of enzymes with substrate and receptors with ligand</a:t>
            </a:r>
          </a:p>
          <a:p>
            <a:pPr algn="just"/>
            <a:r>
              <a:rPr lang="en-US" dirty="0"/>
              <a:t>Used to measure the distance between the two domains in the same protein, gives information about lipid rafts in the cell membranes </a:t>
            </a:r>
          </a:p>
          <a:p>
            <a:endParaRPr lang="en-US" dirty="0"/>
          </a:p>
        </p:txBody>
      </p:sp>
    </p:spTree>
    <p:extLst>
      <p:ext uri="{BB962C8B-B14F-4D97-AF65-F5344CB8AC3E}">
        <p14:creationId xmlns:p14="http://schemas.microsoft.com/office/powerpoint/2010/main" val="2817320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Fluorescence immunoassay (FIA) </a:t>
            </a:r>
            <a:br>
              <a:rPr lang="en-US" dirty="0"/>
            </a:br>
            <a:endParaRPr lang="en-US" dirty="0"/>
          </a:p>
        </p:txBody>
      </p:sp>
      <p:sp>
        <p:nvSpPr>
          <p:cNvPr id="3" name="Content Placeholder 2"/>
          <p:cNvSpPr>
            <a:spLocks noGrp="1"/>
          </p:cNvSpPr>
          <p:nvPr>
            <p:ph idx="1"/>
          </p:nvPr>
        </p:nvSpPr>
        <p:spPr>
          <a:xfrm>
            <a:off x="141119" y="1023188"/>
            <a:ext cx="8837508" cy="5834812"/>
          </a:xfrm>
        </p:spPr>
        <p:txBody>
          <a:bodyPr>
            <a:normAutofit fontScale="70000" lnSpcReduction="20000"/>
          </a:bodyPr>
          <a:lstStyle/>
          <a:p>
            <a:r>
              <a:rPr lang="en-US" dirty="0"/>
              <a:t>FIA is a sophisticated technique and is used to detect the antigen and antibody interactions by using the fluorescent probes to label either antigen or antibody.</a:t>
            </a:r>
          </a:p>
          <a:p>
            <a:r>
              <a:rPr lang="en-US" dirty="0"/>
              <a:t>Antigen is detected by the binding of primary antibody. Excess of the primary antibody can be removed by washing. The antigen-antibody complex is then detected by the secondary antibody </a:t>
            </a:r>
            <a:r>
              <a:rPr lang="en-US" dirty="0" err="1"/>
              <a:t>labelled</a:t>
            </a:r>
            <a:r>
              <a:rPr lang="en-US" dirty="0"/>
              <a:t> with the </a:t>
            </a:r>
            <a:r>
              <a:rPr lang="en-US" dirty="0" err="1"/>
              <a:t>fluor</a:t>
            </a:r>
            <a:r>
              <a:rPr lang="en-US" dirty="0"/>
              <a:t>.</a:t>
            </a:r>
          </a:p>
          <a:p>
            <a:r>
              <a:rPr lang="en-US" dirty="0"/>
              <a:t> Excess of the secondary antibody can be removed by washing. The </a:t>
            </a:r>
            <a:r>
              <a:rPr lang="en-US" dirty="0" err="1"/>
              <a:t>fluor</a:t>
            </a:r>
            <a:r>
              <a:rPr lang="en-US" dirty="0"/>
              <a:t> is excited at a particular wavelength and the fluorescence is detected by the </a:t>
            </a:r>
            <a:r>
              <a:rPr lang="en-US" dirty="0" err="1"/>
              <a:t>spectrofluorimetry</a:t>
            </a:r>
            <a:r>
              <a:rPr lang="en-US" dirty="0"/>
              <a:t>.</a:t>
            </a:r>
          </a:p>
          <a:p>
            <a:r>
              <a:rPr lang="en-US" dirty="0"/>
              <a:t> High background fluorescence is the major disadvantage of this technique. </a:t>
            </a:r>
          </a:p>
          <a:p>
            <a:r>
              <a:rPr lang="en-US" dirty="0"/>
              <a:t>Two approaches are followed to reduce the background fluorescence and increases the sensitivity.</a:t>
            </a:r>
          </a:p>
          <a:p>
            <a:r>
              <a:rPr lang="en-US" dirty="0"/>
              <a:t>First, </a:t>
            </a:r>
            <a:r>
              <a:rPr lang="en-US" dirty="0" err="1"/>
              <a:t>fluors</a:t>
            </a:r>
            <a:r>
              <a:rPr lang="en-US" dirty="0"/>
              <a:t> having large stokes shifts should be preferred, example: europium chelates.</a:t>
            </a:r>
          </a:p>
          <a:p>
            <a:r>
              <a:rPr lang="en-US" dirty="0"/>
              <a:t>And secondly well designed </a:t>
            </a:r>
            <a:r>
              <a:rPr lang="en-US" dirty="0" err="1"/>
              <a:t>fluorimeters</a:t>
            </a:r>
            <a:r>
              <a:rPr lang="en-US" dirty="0"/>
              <a:t>, which delays the detection of emitted light and mean while the background fluorescence declines. </a:t>
            </a:r>
          </a:p>
        </p:txBody>
      </p:sp>
    </p:spTree>
    <p:extLst>
      <p:ext uri="{BB962C8B-B14F-4D97-AF65-F5344CB8AC3E}">
        <p14:creationId xmlns:p14="http://schemas.microsoft.com/office/powerpoint/2010/main" val="387237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920228"/>
          </a:xfrm>
        </p:spPr>
        <p:txBody>
          <a:bodyPr>
            <a:normAutofit fontScale="90000"/>
          </a:bodyPr>
          <a:lstStyle/>
          <a:p>
            <a:r>
              <a:rPr lang="en-US" sz="4000" b="1" dirty="0"/>
              <a:t>Fluorescence activated cell sorter (FACS) </a:t>
            </a:r>
            <a:br>
              <a:rPr lang="en-US" dirty="0"/>
            </a:br>
            <a:endParaRPr lang="en-US" dirty="0"/>
          </a:p>
        </p:txBody>
      </p:sp>
      <p:sp>
        <p:nvSpPr>
          <p:cNvPr id="3" name="Content Placeholder 2"/>
          <p:cNvSpPr>
            <a:spLocks noGrp="1"/>
          </p:cNvSpPr>
          <p:nvPr>
            <p:ph idx="1"/>
          </p:nvPr>
        </p:nvSpPr>
        <p:spPr>
          <a:xfrm>
            <a:off x="147261" y="570542"/>
            <a:ext cx="8835671" cy="6110314"/>
          </a:xfrm>
        </p:spPr>
        <p:txBody>
          <a:bodyPr>
            <a:normAutofit fontScale="92500" lnSpcReduction="10000"/>
          </a:bodyPr>
          <a:lstStyle/>
          <a:p>
            <a:r>
              <a:rPr lang="en-US" sz="3800" dirty="0"/>
              <a:t>FACS is a type of flow cytometer.</a:t>
            </a:r>
          </a:p>
          <a:p>
            <a:r>
              <a:rPr lang="en-US" sz="3800" dirty="0"/>
              <a:t>It is sorting of cells from a mixture of cells (cell suspension) into different compartments on the basis of fluorescence and light scattering emitted by the cells tagged with different </a:t>
            </a:r>
            <a:r>
              <a:rPr lang="en-US" sz="3800" dirty="0" err="1"/>
              <a:t>fluor</a:t>
            </a:r>
            <a:r>
              <a:rPr lang="en-US" sz="3800" dirty="0"/>
              <a:t>.</a:t>
            </a:r>
          </a:p>
          <a:p>
            <a:r>
              <a:rPr lang="en-US" sz="3800" dirty="0"/>
              <a:t> A cell suspension is allowed to pass through a narrow nozzle in a stream of liquid. This fast flowing stream of liquid is broken into droplets, each droplet containing a single cell and is achieved by vibration. </a:t>
            </a:r>
          </a:p>
        </p:txBody>
      </p:sp>
    </p:spTree>
    <p:extLst>
      <p:ext uri="{BB962C8B-B14F-4D97-AF65-F5344CB8AC3E}">
        <p14:creationId xmlns:p14="http://schemas.microsoft.com/office/powerpoint/2010/main" val="141570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Information obtained from Fluorescence Spectra </a:t>
            </a:r>
          </a:p>
        </p:txBody>
      </p:sp>
      <p:sp>
        <p:nvSpPr>
          <p:cNvPr id="3" name="Content Placeholder 2"/>
          <p:cNvSpPr>
            <a:spLocks noGrp="1"/>
          </p:cNvSpPr>
          <p:nvPr>
            <p:ph idx="1"/>
          </p:nvPr>
        </p:nvSpPr>
        <p:spPr/>
        <p:txBody>
          <a:bodyPr>
            <a:normAutofit fontScale="92500" lnSpcReduction="10000"/>
          </a:bodyPr>
          <a:lstStyle/>
          <a:p>
            <a:r>
              <a:rPr lang="en-US" dirty="0"/>
              <a:t>Conformation </a:t>
            </a:r>
          </a:p>
          <a:p>
            <a:r>
              <a:rPr lang="en-US" dirty="0"/>
              <a:t>Binding sites</a:t>
            </a:r>
          </a:p>
          <a:p>
            <a:r>
              <a:rPr lang="en-US" dirty="0"/>
              <a:t>Solvent interactions</a:t>
            </a:r>
          </a:p>
          <a:p>
            <a:r>
              <a:rPr lang="en-US" dirty="0"/>
              <a:t>Degree of flexibility</a:t>
            </a:r>
          </a:p>
          <a:p>
            <a:r>
              <a:rPr lang="en-US" dirty="0"/>
              <a:t>Intermolecular distance</a:t>
            </a:r>
          </a:p>
          <a:p>
            <a:r>
              <a:rPr lang="en-US" dirty="0"/>
              <a:t>Rotational diffusion coefficient of macromolecules</a:t>
            </a:r>
          </a:p>
          <a:p>
            <a:r>
              <a:rPr lang="en-US" dirty="0"/>
              <a:t>With living cells fluorescence can be used to localize otherwise undetectable substance  </a:t>
            </a:r>
          </a:p>
          <a:p>
            <a:endParaRPr lang="en-US" dirty="0"/>
          </a:p>
        </p:txBody>
      </p:sp>
    </p:spTree>
    <p:extLst>
      <p:ext uri="{BB962C8B-B14F-4D97-AF65-F5344CB8AC3E}">
        <p14:creationId xmlns:p14="http://schemas.microsoft.com/office/powerpoint/2010/main" val="1919762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FACS (Contd.)</a:t>
            </a:r>
            <a:endParaRPr lang="en-US" dirty="0"/>
          </a:p>
        </p:txBody>
      </p:sp>
      <p:sp>
        <p:nvSpPr>
          <p:cNvPr id="3" name="Content Placeholder 2"/>
          <p:cNvSpPr>
            <a:spLocks noGrp="1"/>
          </p:cNvSpPr>
          <p:nvPr>
            <p:ph idx="1"/>
          </p:nvPr>
        </p:nvSpPr>
        <p:spPr>
          <a:xfrm>
            <a:off x="457200" y="1600200"/>
            <a:ext cx="8686800" cy="4525963"/>
          </a:xfrm>
        </p:spPr>
        <p:txBody>
          <a:bodyPr>
            <a:normAutofit fontScale="85000" lnSpcReduction="20000"/>
          </a:bodyPr>
          <a:lstStyle/>
          <a:p>
            <a:r>
              <a:rPr lang="en-US" dirty="0"/>
              <a:t>One cell in one droplet then pass through the fluorescence detection apparatus, which senses the fluorescence characteristic of the particular cell. </a:t>
            </a:r>
          </a:p>
          <a:p>
            <a:r>
              <a:rPr lang="en-US" dirty="0"/>
              <a:t>Additionally, each droplet also passes through an electric charging ring which give the charges to the droplet, </a:t>
            </a:r>
          </a:p>
          <a:p>
            <a:r>
              <a:rPr lang="en-US" dirty="0"/>
              <a:t>The charges depend upon the fluorescence emitted by the cell. These charged droplets then pass through an electrostatic deflection system, which senses the charges on the droplet and physically separate/deflects the droplets in to sequentially arranged containers.</a:t>
            </a:r>
          </a:p>
          <a:p>
            <a:r>
              <a:rPr lang="en-US" dirty="0"/>
              <a:t> This techniques is used in the counting the cells, separation of cells, purification of cells from a mixture. </a:t>
            </a:r>
          </a:p>
          <a:p>
            <a:endParaRPr lang="en-US" dirty="0"/>
          </a:p>
        </p:txBody>
      </p:sp>
    </p:spTree>
    <p:extLst>
      <p:ext uri="{BB962C8B-B14F-4D97-AF65-F5344CB8AC3E}">
        <p14:creationId xmlns:p14="http://schemas.microsoft.com/office/powerpoint/2010/main" val="341020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1659"/>
          </a:xfrm>
        </p:spPr>
        <p:txBody>
          <a:bodyPr/>
          <a:lstStyle/>
          <a:p>
            <a:r>
              <a:rPr lang="en-US" b="1" dirty="0"/>
              <a:t>Micro-</a:t>
            </a:r>
            <a:r>
              <a:rPr lang="en-US" b="1" dirty="0" err="1"/>
              <a:t>spectrofluorimetry</a:t>
            </a:r>
            <a:endParaRPr lang="en-US" dirty="0"/>
          </a:p>
        </p:txBody>
      </p:sp>
      <p:sp>
        <p:nvSpPr>
          <p:cNvPr id="3" name="Content Placeholder 2"/>
          <p:cNvSpPr>
            <a:spLocks noGrp="1"/>
          </p:cNvSpPr>
          <p:nvPr>
            <p:ph idx="1"/>
          </p:nvPr>
        </p:nvSpPr>
        <p:spPr>
          <a:xfrm>
            <a:off x="457200" y="1398748"/>
            <a:ext cx="8229600" cy="5153276"/>
          </a:xfrm>
        </p:spPr>
        <p:txBody>
          <a:bodyPr>
            <a:normAutofit fontScale="92500" lnSpcReduction="20000"/>
          </a:bodyPr>
          <a:lstStyle/>
          <a:p>
            <a:pPr algn="just"/>
            <a:r>
              <a:rPr lang="en-US" dirty="0"/>
              <a:t>A </a:t>
            </a:r>
            <a:r>
              <a:rPr lang="en-US" dirty="0" err="1"/>
              <a:t>spectrofluorimter</a:t>
            </a:r>
            <a:r>
              <a:rPr lang="en-US" dirty="0"/>
              <a:t> is equipped with microscope which enables to observe the binding of antibody to a single bacterial cell or subcellular organelle </a:t>
            </a:r>
          </a:p>
          <a:p>
            <a:pPr algn="just"/>
            <a:r>
              <a:rPr lang="en-US" dirty="0"/>
              <a:t>Helps in the identification of cancerous cells from normal cell as they express different set of protein for which fluoresce </a:t>
            </a:r>
            <a:r>
              <a:rPr lang="en-US" dirty="0" err="1"/>
              <a:t>labelled</a:t>
            </a:r>
            <a:r>
              <a:rPr lang="en-US" dirty="0"/>
              <a:t> specific antibody can be applied.</a:t>
            </a:r>
          </a:p>
          <a:p>
            <a:pPr algn="just"/>
            <a:r>
              <a:rPr lang="en-US" dirty="0"/>
              <a:t>Since some malignant cells have more nucleic acid content than do normal cell have, therefore these malignant cells take up more </a:t>
            </a:r>
            <a:r>
              <a:rPr lang="en-US" dirty="0" err="1"/>
              <a:t>acridine</a:t>
            </a:r>
            <a:r>
              <a:rPr lang="en-US" dirty="0"/>
              <a:t> orange dye which binds to the DNA and can be differentiated from the normal cells </a:t>
            </a:r>
          </a:p>
        </p:txBody>
      </p:sp>
    </p:spTree>
    <p:extLst>
      <p:ext uri="{BB962C8B-B14F-4D97-AF65-F5344CB8AC3E}">
        <p14:creationId xmlns:p14="http://schemas.microsoft.com/office/powerpoint/2010/main" val="497938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0"/>
            <a:ext cx="8686801" cy="1417638"/>
          </a:xfrm>
        </p:spPr>
        <p:txBody>
          <a:bodyPr>
            <a:normAutofit/>
          </a:bodyPr>
          <a:lstStyle/>
          <a:p>
            <a:pPr algn="l"/>
            <a:r>
              <a:rPr lang="en-US" sz="3600" dirty="0" err="1"/>
              <a:t>Jablonski</a:t>
            </a:r>
            <a:r>
              <a:rPr lang="en-US" sz="3600" dirty="0"/>
              <a:t> diagram of Fluorescence excitation, </a:t>
            </a:r>
            <a:r>
              <a:rPr lang="en-US" sz="3600" dirty="0" err="1"/>
              <a:t>radiative</a:t>
            </a:r>
            <a:r>
              <a:rPr lang="en-US" sz="3600" dirty="0"/>
              <a:t> decay and </a:t>
            </a:r>
            <a:r>
              <a:rPr lang="en-US" sz="3600" dirty="0" err="1"/>
              <a:t>nonradiative</a:t>
            </a:r>
            <a:r>
              <a:rPr lang="en-US" sz="3600" dirty="0"/>
              <a:t> decay</a:t>
            </a:r>
          </a:p>
        </p:txBody>
      </p:sp>
      <p:pic>
        <p:nvPicPr>
          <p:cNvPr id="5" name="Content Placeholder 4"/>
          <p:cNvPicPr>
            <a:picLocks noGrp="1" noChangeAspect="1"/>
          </p:cNvPicPr>
          <p:nvPr>
            <p:ph idx="1"/>
          </p:nvPr>
        </p:nvPicPr>
        <p:blipFill>
          <a:blip r:embed="rId2"/>
          <a:srcRect t="10916" b="10916"/>
          <a:stretch>
            <a:fillRect/>
          </a:stretch>
        </p:blipFill>
        <p:spPr>
          <a:xfrm>
            <a:off x="457199" y="1417638"/>
            <a:ext cx="8433229" cy="4862614"/>
          </a:xfrm>
        </p:spPr>
      </p:pic>
    </p:spTree>
    <p:extLst>
      <p:ext uri="{BB962C8B-B14F-4D97-AF65-F5344CB8AC3E}">
        <p14:creationId xmlns:p14="http://schemas.microsoft.com/office/powerpoint/2010/main" val="1762095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110248" cy="483932"/>
          </a:xfrm>
        </p:spPr>
        <p:txBody>
          <a:bodyPr>
            <a:normAutofit fontScale="90000"/>
          </a:bodyPr>
          <a:lstStyle/>
          <a:p>
            <a:pPr algn="l"/>
            <a:r>
              <a:rPr lang="en-US" dirty="0"/>
              <a:t>Theory of Fluorescence:</a:t>
            </a:r>
          </a:p>
        </p:txBody>
      </p:sp>
      <p:sp>
        <p:nvSpPr>
          <p:cNvPr id="3" name="Content Placeholder 2"/>
          <p:cNvSpPr>
            <a:spLocks noGrp="1"/>
          </p:cNvSpPr>
          <p:nvPr>
            <p:ph idx="1"/>
          </p:nvPr>
        </p:nvSpPr>
        <p:spPr>
          <a:xfrm>
            <a:off x="194037" y="899700"/>
            <a:ext cx="8802230" cy="5958300"/>
          </a:xfrm>
        </p:spPr>
        <p:txBody>
          <a:bodyPr>
            <a:noAutofit/>
          </a:bodyPr>
          <a:lstStyle/>
          <a:p>
            <a:r>
              <a:rPr lang="en-US" sz="1600" dirty="0"/>
              <a:t>When a molecule absorbs light, an electron is promoted to a higher excited state (generally a</a:t>
            </a:r>
          </a:p>
          <a:p>
            <a:pPr marL="0" indent="0">
              <a:buNone/>
            </a:pPr>
            <a:r>
              <a:rPr lang="en-US" sz="1600" dirty="0"/>
              <a:t>singlet state but may also be a triplet state). The excited state can get depopulated in several ways.</a:t>
            </a:r>
          </a:p>
          <a:p>
            <a:pPr marL="0" indent="0">
              <a:buNone/>
            </a:pPr>
            <a:r>
              <a:rPr lang="en-US" sz="1600" dirty="0"/>
              <a:t>• The molecule can lose its energy non –radiatively by giving</a:t>
            </a:r>
          </a:p>
          <a:p>
            <a:pPr marL="0" indent="0">
              <a:buNone/>
            </a:pPr>
            <a:r>
              <a:rPr lang="en-US" sz="1600" dirty="0"/>
              <a:t> its energy to another absorbing species in its immediate</a:t>
            </a:r>
          </a:p>
          <a:p>
            <a:pPr marL="0" indent="0">
              <a:buNone/>
            </a:pPr>
            <a:r>
              <a:rPr lang="en-US" sz="1600" dirty="0"/>
              <a:t>vicinity (energy transfer) or by collisions with other species </a:t>
            </a:r>
          </a:p>
          <a:p>
            <a:pPr marL="0" indent="0">
              <a:buNone/>
            </a:pPr>
            <a:r>
              <a:rPr lang="en-US" sz="1600" dirty="0"/>
              <a:t>in the medium.</a:t>
            </a:r>
          </a:p>
          <a:p>
            <a:pPr marL="0" indent="0">
              <a:buNone/>
            </a:pPr>
            <a:r>
              <a:rPr lang="en-US" sz="1600" dirty="0"/>
              <a:t>• If an excited state triplet overlaps with the exited state</a:t>
            </a:r>
          </a:p>
          <a:p>
            <a:pPr marL="0" indent="0">
              <a:buNone/>
            </a:pPr>
            <a:r>
              <a:rPr lang="en-US" sz="1600" dirty="0"/>
              <a:t>singlet, the molecule can cross over into this triplet state</a:t>
            </a:r>
          </a:p>
          <a:p>
            <a:pPr marL="0" indent="0">
              <a:buNone/>
            </a:pPr>
            <a:r>
              <a:rPr lang="en-US" sz="1600" dirty="0"/>
              <a:t> This is known as inter system crossing</a:t>
            </a:r>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 If the molecule then returns to the ground state singlet (T</a:t>
            </a:r>
            <a:r>
              <a:rPr lang="en-US" sz="1600" baseline="-25000" dirty="0"/>
              <a:t>1</a:t>
            </a:r>
            <a:r>
              <a:rPr lang="en-US" sz="1600" dirty="0"/>
              <a:t>--S</a:t>
            </a:r>
            <a:r>
              <a:rPr lang="en-US" sz="1600" baseline="-25000" dirty="0"/>
              <a:t>0</a:t>
            </a:r>
            <a:r>
              <a:rPr lang="en-US" sz="1600" dirty="0"/>
              <a:t>) by emitting light, the process is known as </a:t>
            </a:r>
            <a:r>
              <a:rPr lang="en-US" sz="1600" b="1" dirty="0"/>
              <a:t>phosphorescence.</a:t>
            </a:r>
          </a:p>
          <a:p>
            <a:pPr marL="0" indent="0">
              <a:buNone/>
            </a:pPr>
            <a:r>
              <a:rPr lang="en-US" sz="1600" dirty="0"/>
              <a:t> The molecule can partially dissipate its energy by undergoing conformational changes and relaxed to the lowest vibrational level of the excited state in a process called </a:t>
            </a:r>
            <a:r>
              <a:rPr lang="en-US" sz="1600" b="1" dirty="0"/>
              <a:t>vibrational relaxation</a:t>
            </a:r>
            <a:r>
              <a:rPr lang="en-US" sz="1600" dirty="0"/>
              <a:t>.</a:t>
            </a:r>
          </a:p>
          <a:p>
            <a:pPr marL="0" indent="0">
              <a:buNone/>
            </a:pPr>
            <a:r>
              <a:rPr lang="en-US" sz="1600" dirty="0"/>
              <a:t> If the molecule is rigid and cannot vibrationally relax to the ground state, it then returns to the ground state (S</a:t>
            </a:r>
            <a:r>
              <a:rPr lang="en-US" sz="1600" baseline="-25000" dirty="0"/>
              <a:t>1</a:t>
            </a:r>
            <a:r>
              <a:rPr lang="en-US" sz="1600" dirty="0"/>
              <a:t>-- S</a:t>
            </a:r>
            <a:r>
              <a:rPr lang="en-US" sz="1600" baseline="-25000" dirty="0"/>
              <a:t>0</a:t>
            </a:r>
            <a:r>
              <a:rPr lang="en-US" sz="1600" dirty="0"/>
              <a:t>) by emitting light, the process is known </a:t>
            </a:r>
            <a:r>
              <a:rPr lang="en-US" sz="1600" b="1" dirty="0"/>
              <a:t>as fluorescence.</a:t>
            </a:r>
          </a:p>
        </p:txBody>
      </p:sp>
      <p:pic>
        <p:nvPicPr>
          <p:cNvPr id="5" name="Picture 4"/>
          <p:cNvPicPr>
            <a:picLocks noChangeAspect="1"/>
          </p:cNvPicPr>
          <p:nvPr/>
        </p:nvPicPr>
        <p:blipFill>
          <a:blip r:embed="rId2"/>
          <a:stretch>
            <a:fillRect/>
          </a:stretch>
        </p:blipFill>
        <p:spPr>
          <a:xfrm>
            <a:off x="5362482" y="1627542"/>
            <a:ext cx="3633786" cy="2765106"/>
          </a:xfrm>
          <a:prstGeom prst="rect">
            <a:avLst/>
          </a:prstGeom>
        </p:spPr>
      </p:pic>
    </p:spTree>
    <p:extLst>
      <p:ext uri="{BB962C8B-B14F-4D97-AF65-F5344CB8AC3E}">
        <p14:creationId xmlns:p14="http://schemas.microsoft.com/office/powerpoint/2010/main" val="997194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Stokes Shift:  </a:t>
            </a:r>
          </a:p>
        </p:txBody>
      </p:sp>
      <p:sp>
        <p:nvSpPr>
          <p:cNvPr id="3" name="Content Placeholder 2"/>
          <p:cNvSpPr>
            <a:spLocks noGrp="1"/>
          </p:cNvSpPr>
          <p:nvPr>
            <p:ph idx="1"/>
          </p:nvPr>
        </p:nvSpPr>
        <p:spPr/>
        <p:txBody>
          <a:bodyPr>
            <a:normAutofit fontScale="47500" lnSpcReduction="20000"/>
          </a:bodyPr>
          <a:lstStyle/>
          <a:p>
            <a:pPr algn="just"/>
            <a:r>
              <a:rPr lang="en-US" sz="4400" dirty="0"/>
              <a:t>The difference between the wavelength of absorption maxima and the emission maxima. </a:t>
            </a:r>
          </a:p>
          <a:p>
            <a:pPr algn="just"/>
            <a:endParaRPr lang="en-US" sz="4400" dirty="0"/>
          </a:p>
          <a:p>
            <a:pPr algn="just"/>
            <a:r>
              <a:rPr lang="en-US" sz="4400" dirty="0"/>
              <a:t>Wavelength of absorbed radiation (having low wavelength, higher energy ) is denoted by (a) wavelength of emitted (fluorescence) radiation (having higher wavelength  values and lower energy) denoted by (b)</a:t>
            </a:r>
          </a:p>
          <a:p>
            <a:pPr algn="just"/>
            <a:endParaRPr lang="en-US" sz="4400" dirty="0"/>
          </a:p>
          <a:p>
            <a:pPr marL="0" indent="0">
              <a:buNone/>
            </a:pPr>
            <a:r>
              <a:rPr lang="en-US" sz="4400" dirty="0"/>
              <a:t>           Stokes shift = b-a.</a:t>
            </a:r>
          </a:p>
          <a:p>
            <a:pPr marL="0" indent="0">
              <a:buNone/>
            </a:pPr>
            <a:endParaRPr lang="en-US" sz="4400" dirty="0"/>
          </a:p>
          <a:p>
            <a:pPr algn="just"/>
            <a:r>
              <a:rPr lang="en-US" sz="4400" dirty="0"/>
              <a:t>Good results are achieved with the compounds having the greater Stokes shift. Greater the Stokes shift, lesser will be the interference as the excitation and the emission spectra do not overlap.</a:t>
            </a:r>
          </a:p>
          <a:p>
            <a:pPr marL="0" indent="0" algn="just">
              <a:buNone/>
            </a:pPr>
            <a:r>
              <a:rPr lang="en-US" sz="4400" dirty="0"/>
              <a:t> </a:t>
            </a:r>
          </a:p>
          <a:p>
            <a:endParaRPr lang="en-US" sz="4400" dirty="0"/>
          </a:p>
          <a:p>
            <a:endParaRPr lang="en-US" dirty="0"/>
          </a:p>
        </p:txBody>
      </p:sp>
    </p:spTree>
    <p:extLst>
      <p:ext uri="{BB962C8B-B14F-4D97-AF65-F5344CB8AC3E}">
        <p14:creationId xmlns:p14="http://schemas.microsoft.com/office/powerpoint/2010/main" val="3709489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688139" cy="960243"/>
          </a:xfrm>
        </p:spPr>
        <p:txBody>
          <a:bodyPr>
            <a:normAutofit/>
          </a:bodyPr>
          <a:lstStyle/>
          <a:p>
            <a:r>
              <a:rPr lang="en-US" dirty="0"/>
              <a:t>Fluorophores:</a:t>
            </a:r>
          </a:p>
        </p:txBody>
      </p:sp>
      <p:sp>
        <p:nvSpPr>
          <p:cNvPr id="3" name="Content Placeholder 2"/>
          <p:cNvSpPr>
            <a:spLocks noGrp="1"/>
          </p:cNvSpPr>
          <p:nvPr>
            <p:ph idx="1"/>
          </p:nvPr>
        </p:nvSpPr>
        <p:spPr>
          <a:xfrm>
            <a:off x="1" y="1234882"/>
            <a:ext cx="8996266" cy="5623118"/>
          </a:xfrm>
        </p:spPr>
        <p:txBody>
          <a:bodyPr>
            <a:normAutofit fontScale="77500" lnSpcReduction="20000"/>
          </a:bodyPr>
          <a:lstStyle/>
          <a:p>
            <a:r>
              <a:rPr lang="en-US" dirty="0"/>
              <a:t>Chromophores which exhibit the phenomenon of fluorescence are called </a:t>
            </a:r>
            <a:r>
              <a:rPr lang="en-US" dirty="0" err="1"/>
              <a:t>fluors</a:t>
            </a:r>
            <a:r>
              <a:rPr lang="en-US" dirty="0"/>
              <a:t> or fluorophores (organic molecules of 20-100 Daltons). </a:t>
            </a:r>
          </a:p>
          <a:p>
            <a:endParaRPr lang="en-US" dirty="0"/>
          </a:p>
          <a:p>
            <a:r>
              <a:rPr lang="en-US" dirty="0"/>
              <a:t>Fluorescent molecules absorb the electromagnetic radiation in visible region and emit the radiation at a higher wavelength in the visible e.g., ethidium bromide (493 nm/620 nm).</a:t>
            </a:r>
          </a:p>
          <a:p>
            <a:endParaRPr lang="en-US" dirty="0"/>
          </a:p>
          <a:p>
            <a:r>
              <a:rPr lang="en-US" dirty="0"/>
              <a:t> Most commonly fluorescent molecules absorb the electromagnetic radiation in the UV range and emits in visible range. Example: green fluorescent protein (360 nm/508 nm). </a:t>
            </a:r>
          </a:p>
          <a:p>
            <a:endParaRPr lang="en-US" dirty="0"/>
          </a:p>
          <a:p>
            <a:r>
              <a:rPr lang="en-US" dirty="0" err="1"/>
              <a:t>Fluors</a:t>
            </a:r>
            <a:r>
              <a:rPr lang="en-US" dirty="0"/>
              <a:t> have characteristics emission spectrum (fluorescence) or as well as characteristic absorbance spectrum which depends upon its structure and chemical environment. </a:t>
            </a:r>
          </a:p>
          <a:p>
            <a:endParaRPr lang="en-US" dirty="0"/>
          </a:p>
          <a:p>
            <a:endParaRPr lang="en-US" dirty="0"/>
          </a:p>
        </p:txBody>
      </p:sp>
    </p:spTree>
    <p:extLst>
      <p:ext uri="{BB962C8B-B14F-4D97-AF65-F5344CB8AC3E}">
        <p14:creationId xmlns:p14="http://schemas.microsoft.com/office/powerpoint/2010/main" val="1647409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5525"/>
          </a:xfrm>
        </p:spPr>
        <p:txBody>
          <a:bodyPr/>
          <a:lstStyle/>
          <a:p>
            <a:pPr algn="l"/>
            <a:r>
              <a:rPr lang="en-US" dirty="0" err="1"/>
              <a:t>Fluorophores</a:t>
            </a:r>
            <a:r>
              <a:rPr lang="en-US" dirty="0"/>
              <a:t> (Contd.)</a:t>
            </a:r>
          </a:p>
        </p:txBody>
      </p:sp>
      <p:sp>
        <p:nvSpPr>
          <p:cNvPr id="3" name="Content Placeholder 2"/>
          <p:cNvSpPr>
            <a:spLocks noGrp="1"/>
          </p:cNvSpPr>
          <p:nvPr>
            <p:ph idx="1"/>
          </p:nvPr>
        </p:nvSpPr>
        <p:spPr>
          <a:xfrm>
            <a:off x="457200" y="1270164"/>
            <a:ext cx="8229600" cy="4856000"/>
          </a:xfrm>
        </p:spPr>
        <p:txBody>
          <a:bodyPr>
            <a:normAutofit fontScale="92500" lnSpcReduction="20000"/>
          </a:bodyPr>
          <a:lstStyle/>
          <a:p>
            <a:r>
              <a:rPr lang="en-US" b="1" dirty="0"/>
              <a:t>Intrinsic </a:t>
            </a:r>
            <a:r>
              <a:rPr lang="en-US" b="1" dirty="0" err="1"/>
              <a:t>fluors</a:t>
            </a:r>
            <a:r>
              <a:rPr lang="en-US" b="1" dirty="0"/>
              <a:t>: </a:t>
            </a:r>
            <a:r>
              <a:rPr lang="en-US" dirty="0"/>
              <a:t>The native compound exhibits the property due to the presence of aromatic groups in amino acid side-chains in the case of proteins for example tyrosine, tryptophan and phenylalanine. Cofactors such as FMN, FAD and NAD also exhibit fluorescence.</a:t>
            </a:r>
          </a:p>
          <a:p>
            <a:endParaRPr lang="en-US" dirty="0"/>
          </a:p>
          <a:p>
            <a:r>
              <a:rPr lang="en-US" b="1" dirty="0"/>
              <a:t> Extrinsic </a:t>
            </a:r>
            <a:r>
              <a:rPr lang="en-US" b="1" dirty="0" err="1"/>
              <a:t>fluors</a:t>
            </a:r>
            <a:r>
              <a:rPr lang="en-US" b="1" dirty="0"/>
              <a:t>: </a:t>
            </a:r>
            <a:r>
              <a:rPr lang="en-US" dirty="0"/>
              <a:t>Non-fluorescent compounds can be detected by coupling a fluorescent probe (or </a:t>
            </a:r>
            <a:r>
              <a:rPr lang="en-US" dirty="0" err="1"/>
              <a:t>fluor</a:t>
            </a:r>
            <a:r>
              <a:rPr lang="en-US" dirty="0"/>
              <a:t>). Examples are 1- Anilino-8-naphthalene </a:t>
            </a:r>
            <a:r>
              <a:rPr lang="en-US" dirty="0" err="1"/>
              <a:t>suphonate</a:t>
            </a:r>
            <a:r>
              <a:rPr lang="en-US" dirty="0"/>
              <a:t>, fluorescein (for protein), </a:t>
            </a:r>
            <a:r>
              <a:rPr lang="en-US" dirty="0" err="1"/>
              <a:t>ethidium</a:t>
            </a:r>
            <a:r>
              <a:rPr lang="en-US" dirty="0"/>
              <a:t> bromide and </a:t>
            </a:r>
            <a:r>
              <a:rPr lang="en-US" dirty="0" err="1"/>
              <a:t>acridine</a:t>
            </a:r>
            <a:r>
              <a:rPr lang="en-US" dirty="0"/>
              <a:t> orange (for DNA). </a:t>
            </a:r>
          </a:p>
          <a:p>
            <a:pPr marL="0" indent="0">
              <a:buNone/>
            </a:pPr>
            <a:endParaRPr lang="en-US" dirty="0"/>
          </a:p>
          <a:p>
            <a:endParaRPr lang="en-US" dirty="0"/>
          </a:p>
        </p:txBody>
      </p:sp>
    </p:spTree>
    <p:extLst>
      <p:ext uri="{BB962C8B-B14F-4D97-AF65-F5344CB8AC3E}">
        <p14:creationId xmlns:p14="http://schemas.microsoft.com/office/powerpoint/2010/main" val="1014507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Disadvantages of Fluorescence Spectroscopy</a:t>
            </a:r>
          </a:p>
        </p:txBody>
      </p:sp>
      <p:sp>
        <p:nvSpPr>
          <p:cNvPr id="3" name="Content Placeholder 2"/>
          <p:cNvSpPr>
            <a:spLocks noGrp="1"/>
          </p:cNvSpPr>
          <p:nvPr>
            <p:ph idx="1"/>
          </p:nvPr>
        </p:nvSpPr>
        <p:spPr/>
        <p:txBody>
          <a:bodyPr>
            <a:normAutofit fontScale="70000" lnSpcReduction="20000"/>
          </a:bodyPr>
          <a:lstStyle/>
          <a:p>
            <a:endParaRPr lang="en-US" dirty="0"/>
          </a:p>
          <a:p>
            <a:r>
              <a:rPr lang="en-US" dirty="0"/>
              <a:t>Fluorescence is susceptible to pH, temperature and solvent polarity. </a:t>
            </a:r>
          </a:p>
          <a:p>
            <a:r>
              <a:rPr lang="en-US" dirty="0"/>
              <a:t>Whether a particular compound will fluoresce or not is the main problem being encountered. </a:t>
            </a:r>
          </a:p>
          <a:p>
            <a:r>
              <a:rPr lang="en-US" dirty="0"/>
              <a:t>Fluorescence quenching. This occurs when emitted fluorescence is lost to other molecules by collision interaction. Quenching is more in concentrated samples </a:t>
            </a:r>
          </a:p>
          <a:p>
            <a:r>
              <a:rPr lang="en-US" dirty="0"/>
              <a:t>To increase the sensitivity and accuracy of spectrofluorometer, very low concentrated samples are used which decrease the collisions and hence the quenching. </a:t>
            </a:r>
          </a:p>
          <a:p>
            <a:r>
              <a:rPr lang="en-US" dirty="0"/>
              <a:t>Many interfering materials such as detergents, filter paper and some tissues material may affect the fluorescence </a:t>
            </a:r>
          </a:p>
          <a:p>
            <a:endParaRPr lang="en-US" dirty="0"/>
          </a:p>
        </p:txBody>
      </p:sp>
    </p:spTree>
    <p:extLst>
      <p:ext uri="{BB962C8B-B14F-4D97-AF65-F5344CB8AC3E}">
        <p14:creationId xmlns:p14="http://schemas.microsoft.com/office/powerpoint/2010/main" val="2378022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7F2C33CDDEE544916A9BA2F157AF29" ma:contentTypeVersion="0" ma:contentTypeDescription="Create a new document." ma:contentTypeScope="" ma:versionID="fd3003e34892f247d0ece645beb3df9c">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D3808C-9577-4833-AD0A-D6A5C406540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21BB53A-7C88-45D7-ADF0-6422C18C75DC}">
  <ds:schemaRefs>
    <ds:schemaRef ds:uri="http://schemas.microsoft.com/sharepoint/v3/contenttype/forms"/>
  </ds:schemaRefs>
</ds:datastoreItem>
</file>

<file path=customXml/itemProps3.xml><?xml version="1.0" encoding="utf-8"?>
<ds:datastoreItem xmlns:ds="http://schemas.openxmlformats.org/officeDocument/2006/customXml" ds:itemID="{45E0DDB4-48FC-4BA5-9E90-22C850C124E9}"/>
</file>

<file path=docProps/app.xml><?xml version="1.0" encoding="utf-8"?>
<Properties xmlns="http://schemas.openxmlformats.org/officeDocument/2006/extended-properties" xmlns:vt="http://schemas.openxmlformats.org/officeDocument/2006/docPropsVTypes">
  <TotalTime>545</TotalTime>
  <Words>2710</Words>
  <Application>Microsoft Office PowerPoint</Application>
  <PresentationFormat>On-screen Show (4:3)</PresentationFormat>
  <Paragraphs>164</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Times New Roman</vt:lpstr>
      <vt:lpstr>Wingdings</vt:lpstr>
      <vt:lpstr>Office Theme</vt:lpstr>
      <vt:lpstr>Fluorescence Spectroscopy</vt:lpstr>
      <vt:lpstr>Absorbance/Fluorescence Spectroscopy</vt:lpstr>
      <vt:lpstr>Information obtained from Fluorescence Spectra </vt:lpstr>
      <vt:lpstr>Jablonski diagram of Fluorescence excitation, radiative decay and nonradiative decay</vt:lpstr>
      <vt:lpstr>Theory of Fluorescence:</vt:lpstr>
      <vt:lpstr>Stokes Shift:  </vt:lpstr>
      <vt:lpstr>Fluorophores:</vt:lpstr>
      <vt:lpstr>Fluorophores (Contd.)</vt:lpstr>
      <vt:lpstr>Disadvantages of Fluorescence Spectroscopy</vt:lpstr>
      <vt:lpstr>   Quantum efficiency     </vt:lpstr>
      <vt:lpstr>Spectrofluorimeter Instrumentation</vt:lpstr>
      <vt:lpstr>Spectrofluorimeter Instrumentation 900 Illumination</vt:lpstr>
      <vt:lpstr>Pre and Post Filter Effects</vt:lpstr>
      <vt:lpstr>Pre-and post Filter Effect</vt:lpstr>
      <vt:lpstr>Front face illumination</vt:lpstr>
      <vt:lpstr>Front Face illumination</vt:lpstr>
      <vt:lpstr>Applications</vt:lpstr>
      <vt:lpstr> Protein and peptide structure</vt:lpstr>
      <vt:lpstr>Protein and peptide structure (Contd)</vt:lpstr>
      <vt:lpstr>Membrane Structure </vt:lpstr>
      <vt:lpstr>Membrane Fluidity</vt:lpstr>
      <vt:lpstr> Fluorescence recovery after photobleaching (FRAP)  </vt:lpstr>
      <vt:lpstr>FRAP (Contd)</vt:lpstr>
      <vt:lpstr>PowerPoint Presentation</vt:lpstr>
      <vt:lpstr>PowerPoint Presentation</vt:lpstr>
      <vt:lpstr>Fluorescence resonance energy transfer (FRET)  </vt:lpstr>
      <vt:lpstr>FRET (Contd) </vt:lpstr>
      <vt:lpstr>Fluorescence immunoassay (FIA)  </vt:lpstr>
      <vt:lpstr>Fluorescence activated cell sorter (FACS)  </vt:lpstr>
      <vt:lpstr>FACS (Contd.)</vt:lpstr>
      <vt:lpstr>Micro-spectrofluorimetry</vt:lpstr>
    </vt:vector>
  </TitlesOfParts>
  <Company>IITD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Fluorescence Spectroscopy</dc:title>
  <dc:creator>Prashant Mishra</dc:creator>
  <cp:lastModifiedBy>Prashant Mishra</cp:lastModifiedBy>
  <cp:revision>49</cp:revision>
  <dcterms:created xsi:type="dcterms:W3CDTF">2020-10-12T13:27:56Z</dcterms:created>
  <dcterms:modified xsi:type="dcterms:W3CDTF">2022-09-02T04:14:53Z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0x010100567F2C33CDDEE544916A9BA2F157AF29</vt:lpwstr>
  </property>
</Properties>
</file>