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53"/>
  </p:notesMasterIdLst>
  <p:sldIdLst>
    <p:sldId id="327" r:id="rId5"/>
    <p:sldId id="338" r:id="rId6"/>
    <p:sldId id="328" r:id="rId7"/>
    <p:sldId id="329" r:id="rId8"/>
    <p:sldId id="376" r:id="rId9"/>
    <p:sldId id="377" r:id="rId10"/>
    <p:sldId id="268" r:id="rId11"/>
    <p:sldId id="330" r:id="rId12"/>
    <p:sldId id="381" r:id="rId13"/>
    <p:sldId id="353" r:id="rId14"/>
    <p:sldId id="313" r:id="rId15"/>
    <p:sldId id="299" r:id="rId16"/>
    <p:sldId id="310" r:id="rId17"/>
    <p:sldId id="311" r:id="rId18"/>
    <p:sldId id="350" r:id="rId19"/>
    <p:sldId id="300" r:id="rId20"/>
    <p:sldId id="301" r:id="rId21"/>
    <p:sldId id="302" r:id="rId22"/>
    <p:sldId id="383" r:id="rId23"/>
    <p:sldId id="304" r:id="rId24"/>
    <p:sldId id="305" r:id="rId25"/>
    <p:sldId id="306" r:id="rId26"/>
    <p:sldId id="308" r:id="rId27"/>
    <p:sldId id="379" r:id="rId28"/>
    <p:sldId id="343" r:id="rId29"/>
    <p:sldId id="372" r:id="rId30"/>
    <p:sldId id="371" r:id="rId31"/>
    <p:sldId id="316" r:id="rId32"/>
    <p:sldId id="323" r:id="rId33"/>
    <p:sldId id="317" r:id="rId34"/>
    <p:sldId id="318" r:id="rId35"/>
    <p:sldId id="321" r:id="rId36"/>
    <p:sldId id="386" r:id="rId37"/>
    <p:sldId id="387" r:id="rId38"/>
    <p:sldId id="344" r:id="rId39"/>
    <p:sldId id="345" r:id="rId40"/>
    <p:sldId id="347" r:id="rId41"/>
    <p:sldId id="355" r:id="rId42"/>
    <p:sldId id="373" r:id="rId43"/>
    <p:sldId id="333" r:id="rId44"/>
    <p:sldId id="336" r:id="rId45"/>
    <p:sldId id="362" r:id="rId46"/>
    <p:sldId id="322" r:id="rId47"/>
    <p:sldId id="326" r:id="rId48"/>
    <p:sldId id="354" r:id="rId49"/>
    <p:sldId id="375" r:id="rId50"/>
    <p:sldId id="363" r:id="rId51"/>
    <p:sldId id="366"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6957" autoAdjust="0"/>
  </p:normalViewPr>
  <p:slideViewPr>
    <p:cSldViewPr>
      <p:cViewPr>
        <p:scale>
          <a:sx n="85" d="100"/>
          <a:sy n="85" d="100"/>
        </p:scale>
        <p:origin x="-2360" y="-40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1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860947B-60B7-4AC1-8B52-84C8C6F0CC42}" type="datetimeFigureOut">
              <a:rPr lang="en-US"/>
              <a:pPr>
                <a:defRPr/>
              </a:pPr>
              <a:t>04/08/22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ED84951-FC23-4ACF-AA35-C392AE337DD5}" type="slidenum">
              <a:rPr lang="en-US"/>
              <a:pPr>
                <a:defRPr/>
              </a:pPr>
              <a:t>‹#›</a:t>
            </a:fld>
            <a:endParaRPr lang="en-US"/>
          </a:p>
        </p:txBody>
      </p:sp>
    </p:spTree>
    <p:extLst>
      <p:ext uri="{BB962C8B-B14F-4D97-AF65-F5344CB8AC3E}">
        <p14:creationId xmlns:p14="http://schemas.microsoft.com/office/powerpoint/2010/main" val="42103497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en.wikipedia.org/w/index.php?title=Black_Hole_Quenchers&amp;action=edit&amp;redlink=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96F02DF-F3EB-4BA8-AD70-741FCD161553}" type="slidenum">
              <a:rPr lang="en-US"/>
              <a:pPr/>
              <a:t>1</a:t>
            </a:fld>
            <a:endParaRPr lang="en-US"/>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Unlike </a:t>
            </a:r>
            <a:r>
              <a:rPr lang="en-IN" sz="1200" kern="1200" baseline="0" dirty="0" err="1" smtClean="0">
                <a:solidFill>
                  <a:schemeClr val="tx1"/>
                </a:solidFill>
                <a:latin typeface="+mn-lt"/>
                <a:ea typeface="+mn-ea"/>
                <a:cs typeface="+mn-cs"/>
              </a:rPr>
              <a:t>TaqMan</a:t>
            </a:r>
            <a:r>
              <a:rPr lang="en-IN" sz="1200" kern="1200" baseline="0" dirty="0" smtClean="0">
                <a:solidFill>
                  <a:schemeClr val="tx1"/>
                </a:solidFill>
                <a:latin typeface="+mn-lt"/>
                <a:ea typeface="+mn-ea"/>
                <a:cs typeface="+mn-cs"/>
              </a:rPr>
              <a:t> assays, molecular beacons are displaced but not destroyed during amplification, because a DNA polymerase lacking the 5' </a:t>
            </a:r>
            <a:r>
              <a:rPr lang="en-IN" sz="1200" kern="1200" baseline="0" dirty="0" err="1" smtClean="0">
                <a:solidFill>
                  <a:schemeClr val="tx1"/>
                </a:solidFill>
                <a:latin typeface="+mn-lt"/>
                <a:ea typeface="+mn-ea"/>
                <a:cs typeface="+mn-cs"/>
              </a:rPr>
              <a:t>exonuclease</a:t>
            </a:r>
            <a:r>
              <a:rPr lang="en-IN" sz="1200" kern="1200" baseline="0" dirty="0" smtClean="0">
                <a:solidFill>
                  <a:schemeClr val="tx1"/>
                </a:solidFill>
                <a:latin typeface="+mn-lt"/>
                <a:ea typeface="+mn-ea"/>
                <a:cs typeface="+mn-cs"/>
              </a:rPr>
              <a:t> activity is used.</a:t>
            </a:r>
          </a:p>
          <a:p>
            <a:r>
              <a:rPr lang="en-IN" sz="1200" kern="1200" baseline="0" dirty="0" smtClean="0">
                <a:solidFill>
                  <a:schemeClr val="tx1"/>
                </a:solidFill>
                <a:latin typeface="+mn-lt"/>
                <a:ea typeface="+mn-ea"/>
                <a:cs typeface="+mn-cs"/>
              </a:rPr>
              <a:t>They are highly specific, can be used for multiplexing, and if the target sequence does not match the beacon sequence exactly, hybridization and fluorescence will not occur —a desirable quality for allelic discrimination experiments.</a:t>
            </a:r>
          </a:p>
          <a:p>
            <a:r>
              <a:rPr lang="en-IN" sz="1200" kern="1200" baseline="0" dirty="0" smtClean="0">
                <a:solidFill>
                  <a:schemeClr val="tx1"/>
                </a:solidFill>
                <a:latin typeface="+mn-lt"/>
                <a:ea typeface="+mn-ea"/>
                <a:cs typeface="+mn-cs"/>
              </a:rPr>
              <a:t>The main disadvantage of using molecular beacons lies in their design. The stem of the hairpin must be strong enough that the molecule will not spontaneously fold into non-hairpin conformations that result in unintended fluorescence. At the same time, the stem of the hairpin must not be too strong, or the beacon may not properly hybridize to the target.</a:t>
            </a:r>
            <a:endParaRPr lang="en-IN" dirty="0"/>
          </a:p>
        </p:txBody>
      </p:sp>
      <p:sp>
        <p:nvSpPr>
          <p:cNvPr id="4" name="Slide Number Placeholder 3"/>
          <p:cNvSpPr>
            <a:spLocks noGrp="1"/>
          </p:cNvSpPr>
          <p:nvPr>
            <p:ph type="sldNum" sz="quarter" idx="10"/>
          </p:nvPr>
        </p:nvSpPr>
        <p:spPr/>
        <p:txBody>
          <a:bodyPr/>
          <a:lstStyle/>
          <a:p>
            <a:pPr>
              <a:defRPr/>
            </a:pPr>
            <a:fld id="{CED84951-FC23-4ACF-AA35-C392AE337DD5}" type="slidenum">
              <a:rPr lang="en-US" smtClean="0"/>
              <a:pPr>
                <a:defRPr/>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https://bmcmicrobiol.biomedcentral.com/articles/10.1186/1471-2180-9-97</a:t>
            </a:r>
          </a:p>
          <a:p>
            <a:r>
              <a:rPr lang="en-IN" sz="1200" b="0" i="0" kern="1200" dirty="0" smtClean="0">
                <a:solidFill>
                  <a:schemeClr val="tx1"/>
                </a:solidFill>
                <a:latin typeface="+mn-lt"/>
                <a:ea typeface="+mn-ea"/>
                <a:cs typeface="+mn-cs"/>
              </a:rPr>
              <a:t>A temperature of 50°C was chosen as an optimal annealing temperature for subsequent real-time PCR studies. At this temperature the difference in fluorescence signal between beacon alone and beacon-target hybrids is large; in the absence of target any fluorescence detected is background level and the temperature is high enough to prevent less energetically favourable hybrids from forming, e.g., primer </a:t>
            </a:r>
            <a:r>
              <a:rPr lang="en-IN" sz="1200" b="0" i="0" kern="1200" dirty="0" err="1" smtClean="0">
                <a:solidFill>
                  <a:schemeClr val="tx1"/>
                </a:solidFill>
                <a:latin typeface="+mn-lt"/>
                <a:ea typeface="+mn-ea"/>
                <a:cs typeface="+mn-cs"/>
              </a:rPr>
              <a:t>dimers</a:t>
            </a:r>
            <a:r>
              <a:rPr lang="en-IN" sz="1200" b="0" i="0" kern="1200" dirty="0" smtClean="0">
                <a:solidFill>
                  <a:schemeClr val="tx1"/>
                </a:solidFill>
                <a:latin typeface="+mn-lt"/>
                <a:ea typeface="+mn-ea"/>
                <a:cs typeface="+mn-cs"/>
              </a:rPr>
              <a:t> or beacon-primer </a:t>
            </a:r>
            <a:r>
              <a:rPr lang="en-IN" sz="1200" b="0" i="0" kern="1200" dirty="0" err="1" smtClean="0">
                <a:solidFill>
                  <a:schemeClr val="tx1"/>
                </a:solidFill>
                <a:latin typeface="+mn-lt"/>
                <a:ea typeface="+mn-ea"/>
                <a:cs typeface="+mn-cs"/>
              </a:rPr>
              <a:t>dimers</a:t>
            </a:r>
            <a:r>
              <a:rPr lang="en-IN"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IN" sz="1200" dirty="0" smtClean="0"/>
              <a:t>When the molecular beacon binds to the target sequence it is </a:t>
            </a:r>
            <a:r>
              <a:rPr lang="en-IN" sz="1200" dirty="0" err="1" smtClean="0"/>
              <a:t>linearized</a:t>
            </a:r>
            <a:r>
              <a:rPr lang="en-IN" sz="1200" dirty="0" smtClean="0"/>
              <a:t>. This separates the quenching group from the </a:t>
            </a:r>
            <a:r>
              <a:rPr lang="en-IN" sz="1200" dirty="0" err="1" smtClean="0"/>
              <a:t>fluorophore</a:t>
            </a:r>
            <a:r>
              <a:rPr lang="en-IN" sz="1200" dirty="0" smtClean="0"/>
              <a:t>, which is now free to fluoresce. Care is needed to avoid disrupting the short stem structure. For example, high temperatures will cause </a:t>
            </a:r>
            <a:r>
              <a:rPr lang="en-IN" sz="1200" dirty="0" err="1" smtClean="0"/>
              <a:t>unpairing</a:t>
            </a:r>
            <a:r>
              <a:rPr lang="en-IN" sz="1200" dirty="0" smtClean="0"/>
              <a:t> and give a false positive response.</a:t>
            </a:r>
          </a:p>
          <a:p>
            <a:endParaRPr lang="en-IN" dirty="0"/>
          </a:p>
        </p:txBody>
      </p:sp>
      <p:sp>
        <p:nvSpPr>
          <p:cNvPr id="4" name="Slide Number Placeholder 3"/>
          <p:cNvSpPr>
            <a:spLocks noGrp="1"/>
          </p:cNvSpPr>
          <p:nvPr>
            <p:ph type="sldNum" sz="quarter" idx="10"/>
          </p:nvPr>
        </p:nvSpPr>
        <p:spPr/>
        <p:txBody>
          <a:bodyPr/>
          <a:lstStyle/>
          <a:p>
            <a:pPr>
              <a:defRPr/>
            </a:pPr>
            <a:fld id="{CED84951-FC23-4ACF-AA35-C392AE337DD5}" type="slidenum">
              <a:rPr lang="en-US" smtClean="0"/>
              <a:pPr>
                <a:defRPr/>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kern="1200" baseline="0" dirty="0" smtClean="0">
                <a:solidFill>
                  <a:schemeClr val="tx1"/>
                </a:solidFill>
                <a:latin typeface="+mn-lt"/>
                <a:ea typeface="+mn-ea"/>
                <a:cs typeface="+mn-cs"/>
              </a:rPr>
              <a:t>Normalized reporter signal (</a:t>
            </a:r>
            <a:r>
              <a:rPr lang="en-IN" sz="1200" b="1" kern="1200" baseline="0" dirty="0" err="1" smtClean="0">
                <a:solidFill>
                  <a:schemeClr val="tx1"/>
                </a:solidFill>
                <a:latin typeface="+mn-lt"/>
                <a:ea typeface="+mn-ea"/>
                <a:cs typeface="+mn-cs"/>
              </a:rPr>
              <a:t>Rn</a:t>
            </a:r>
            <a:r>
              <a:rPr lang="en-IN" sz="1200" b="1" kern="1200" baseline="0" dirty="0" smtClean="0">
                <a:solidFill>
                  <a:schemeClr val="tx1"/>
                </a:solidFill>
                <a:latin typeface="+mn-lt"/>
                <a:ea typeface="+mn-ea"/>
                <a:cs typeface="+mn-cs"/>
              </a:rPr>
              <a:t>): This is the emission intensity of the reporter dye divided by the </a:t>
            </a:r>
            <a:r>
              <a:rPr lang="en-IN" sz="1200" kern="1200" baseline="0" dirty="0" smtClean="0">
                <a:solidFill>
                  <a:schemeClr val="tx1"/>
                </a:solidFill>
                <a:latin typeface="+mn-lt"/>
                <a:ea typeface="+mn-ea"/>
                <a:cs typeface="+mn-cs"/>
              </a:rPr>
              <a:t>emission intensity of the passive reference dye measured in each cycle.</a:t>
            </a:r>
          </a:p>
          <a:p>
            <a:r>
              <a:rPr lang="en-IN" sz="1200" b="1" kern="1200" baseline="0" dirty="0" smtClean="0">
                <a:solidFill>
                  <a:schemeClr val="tx1"/>
                </a:solidFill>
                <a:latin typeface="+mn-lt"/>
                <a:ea typeface="+mn-ea"/>
                <a:cs typeface="+mn-cs"/>
              </a:rPr>
              <a:t>Passive reference dye: On some real-time PCR instruments, the fluorescent dye ROX serves as an</a:t>
            </a:r>
          </a:p>
          <a:p>
            <a:r>
              <a:rPr lang="en-IN" sz="1200" kern="1200" baseline="0" dirty="0" smtClean="0">
                <a:solidFill>
                  <a:schemeClr val="tx1"/>
                </a:solidFill>
                <a:latin typeface="+mn-lt"/>
                <a:ea typeface="+mn-ea"/>
                <a:cs typeface="+mn-cs"/>
              </a:rPr>
              <a:t>internal reference for normalization of the fluorescent signal. It allows correction of well-to-well</a:t>
            </a:r>
          </a:p>
          <a:p>
            <a:r>
              <a:rPr lang="en-IN" sz="1200" kern="1200" baseline="0" dirty="0" smtClean="0">
                <a:solidFill>
                  <a:schemeClr val="tx1"/>
                </a:solidFill>
                <a:latin typeface="+mn-lt"/>
                <a:ea typeface="+mn-ea"/>
                <a:cs typeface="+mn-cs"/>
              </a:rPr>
              <a:t>variation due to </a:t>
            </a:r>
            <a:r>
              <a:rPr lang="en-IN" sz="1200" kern="1200" baseline="0" dirty="0" err="1" smtClean="0">
                <a:solidFill>
                  <a:schemeClr val="tx1"/>
                </a:solidFill>
                <a:latin typeface="+mn-lt"/>
                <a:ea typeface="+mn-ea"/>
                <a:cs typeface="+mn-cs"/>
              </a:rPr>
              <a:t>pipetting</a:t>
            </a:r>
            <a:r>
              <a:rPr lang="en-IN" sz="1200" kern="1200" baseline="0" dirty="0" smtClean="0">
                <a:solidFill>
                  <a:schemeClr val="tx1"/>
                </a:solidFill>
                <a:latin typeface="+mn-lt"/>
                <a:ea typeface="+mn-ea"/>
                <a:cs typeface="+mn-cs"/>
              </a:rPr>
              <a:t> inaccuracies and fluorescence fluctuations. Its presence does not interfere</a:t>
            </a:r>
          </a:p>
          <a:p>
            <a:r>
              <a:rPr lang="en-IN" sz="1200" kern="1200" baseline="0" dirty="0" smtClean="0">
                <a:solidFill>
                  <a:schemeClr val="tx1"/>
                </a:solidFill>
                <a:latin typeface="+mn-lt"/>
                <a:ea typeface="+mn-ea"/>
                <a:cs typeface="+mn-cs"/>
              </a:rPr>
              <a:t>with real-time PCR assays, since it is not involved in PCR and has an emission spectrum completely</a:t>
            </a:r>
          </a:p>
          <a:p>
            <a:r>
              <a:rPr lang="en-IN" sz="1200" kern="1200" baseline="0" dirty="0" smtClean="0">
                <a:solidFill>
                  <a:schemeClr val="tx1"/>
                </a:solidFill>
                <a:latin typeface="+mn-lt"/>
                <a:ea typeface="+mn-ea"/>
                <a:cs typeface="+mn-cs"/>
              </a:rPr>
              <a:t>different from fluorescent dyes commonly used for probes.</a:t>
            </a:r>
            <a:endParaRPr lang="en-IN" dirty="0" smtClean="0"/>
          </a:p>
          <a:p>
            <a:pPr eaLnBrk="1" hangingPunct="1"/>
            <a:endParaRPr lang="en-US" dirty="0" smtClean="0"/>
          </a:p>
          <a:p>
            <a:pPr>
              <a:spcBef>
                <a:spcPct val="0"/>
              </a:spcBef>
            </a:pPr>
            <a:endParaRPr lang="en-US" dirty="0" smtClean="0"/>
          </a:p>
          <a:p>
            <a:endParaRPr lang="en-IN" dirty="0"/>
          </a:p>
        </p:txBody>
      </p:sp>
      <p:sp>
        <p:nvSpPr>
          <p:cNvPr id="4" name="Slide Number Placeholder 3"/>
          <p:cNvSpPr>
            <a:spLocks noGrp="1"/>
          </p:cNvSpPr>
          <p:nvPr>
            <p:ph type="sldNum" sz="quarter" idx="10"/>
          </p:nvPr>
        </p:nvSpPr>
        <p:spPr/>
        <p:txBody>
          <a:bodyPr/>
          <a:lstStyle/>
          <a:p>
            <a:pPr>
              <a:defRPr/>
            </a:pPr>
            <a:fld id="{CED84951-FC23-4ACF-AA35-C392AE337DD5}" type="slidenum">
              <a:rPr lang="en-US" smtClean="0"/>
              <a:pPr>
                <a:defRPr/>
              </a:pPr>
              <a:t>27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9CA7E6-7127-4E05-8D01-BAC1C941506B}" type="slidenum">
              <a:rPr lang="en-US"/>
              <a:pPr fontAlgn="base">
                <a:spcBef>
                  <a:spcPct val="0"/>
                </a:spcBef>
                <a:spcAft>
                  <a:spcPct val="0"/>
                </a:spcAft>
              </a:pPr>
              <a:t>28</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z="1400" dirty="0" smtClean="0"/>
              <a:t>So how do we measure differences in concentration of DNA or </a:t>
            </a:r>
            <a:r>
              <a:rPr lang="en-US" sz="1400" dirty="0" err="1" smtClean="0"/>
              <a:t>cDNA</a:t>
            </a:r>
            <a:r>
              <a:rPr lang="en-US" sz="1400" dirty="0" smtClean="0"/>
              <a:t>? This graph shows a series of 10-fold dilutions of a sample. As one dilutes the sample, it takes more cycles before the amplification is detectable.  The blue line here is the same sample we have been following all along. Note that although the reactions show an orderly series of curves in order of dilution as they cross the orange line, if one looks at the upper parts of the curve, they are rather variable. Thus, if we stopped all these reactions at </a:t>
            </a:r>
            <a:r>
              <a:rPr lang="en-US" sz="1400" dirty="0" err="1" smtClean="0"/>
              <a:t>eg</a:t>
            </a:r>
            <a:r>
              <a:rPr lang="en-US" sz="1400" dirty="0" smtClean="0"/>
              <a:t> 33 cycles and ran a gel, it would indicate that the blue, red and purple reactions had the same amount of amplification, even though the reactions shown by the purple and red lines differ by a factor of 100 in the amount of </a:t>
            </a:r>
            <a:r>
              <a:rPr lang="en-US" sz="1400" dirty="0" err="1" smtClean="0"/>
              <a:t>dna</a:t>
            </a:r>
            <a:r>
              <a:rPr lang="en-US" sz="1400" dirty="0" smtClean="0"/>
              <a:t>.</a:t>
            </a:r>
          </a:p>
          <a:p>
            <a:pPr>
              <a:spcBef>
                <a:spcPct val="0"/>
              </a:spcBef>
            </a:pPr>
            <a:r>
              <a:rPr lang="en-US" sz="1400" dirty="0" smtClean="0"/>
              <a:t>Reactions which differed by a factor of 2  would expect to be 1 cycle apart (samples that differ by 10 would be ~3.3 cycles apart).</a:t>
            </a:r>
          </a:p>
          <a:p>
            <a:pPr>
              <a:spcBef>
                <a:spcPct val="0"/>
              </a:spcBef>
            </a:pPr>
            <a:r>
              <a:rPr lang="en-US" sz="1400" dirty="0" smtClean="0"/>
              <a:t>Is there any way to check that the correct fragments were amplified? One way to do some checking on the products is to do a melting curve. </a:t>
            </a:r>
          </a:p>
          <a:p>
            <a:pPr>
              <a:spcBef>
                <a:spcPct val="0"/>
              </a:spcBef>
            </a:pPr>
            <a:endParaRPr lang="en-US" sz="1400" dirty="0" smtClean="0"/>
          </a:p>
          <a:p>
            <a:pPr eaLnBrk="1" hangingPunct="1"/>
            <a:r>
              <a:rPr lang="en-US" sz="1400" dirty="0" smtClean="0"/>
              <a:t>Back to the kinetics of SYBR green incorporation in our series of 10-fold dilutions. Here is the data on an arithmetic scale.</a:t>
            </a:r>
          </a:p>
          <a:p>
            <a:pPr>
              <a:spcBef>
                <a:spcPct val="0"/>
              </a:spcBef>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36C5F3-9582-4551-8B74-25DB6E8E16C6}" type="slidenum">
              <a:rPr lang="en-US"/>
              <a:pPr fontAlgn="base">
                <a:spcBef>
                  <a:spcPct val="0"/>
                </a:spcBef>
                <a:spcAft>
                  <a:spcPct val="0"/>
                </a:spcAft>
              </a:pPr>
              <a:t>29</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This shows the same data as on the previous slide but on a logarithmic scale. The even spacing of the reactions is now much more obvious. So what the software actually measures for each well is the cycle number at which the fluorescence crosses an arbitrary line called the threshold - shown in orange. This crossing point is known as the Ct value. More dilute samples will cross at later Ct values.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AB4F8C-E631-4F43-9832-11A3CF9F2A3B}" type="slidenum">
              <a:rPr lang="en-US"/>
              <a:pPr fontAlgn="base">
                <a:spcBef>
                  <a:spcPct val="0"/>
                </a:spcBef>
                <a:spcAft>
                  <a:spcPct val="0"/>
                </a:spcAft>
              </a:pPr>
              <a:t>30</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z="900" dirty="0" smtClean="0"/>
              <a:t>The real-time machine not only monitors DNA synthesis during the PCR, it also determines the melting point of the product at the end of the PCR. The melting temperature of a DNA double helix depends on its base composition (and its length if it is very short). All PCR products for a particular primer pair should have the same melting temperature - unless there is contamination, mispriming</a:t>
            </a:r>
            <a:r>
              <a:rPr lang="en-US" sz="900" baseline="30000" dirty="0" smtClean="0"/>
              <a:t>1</a:t>
            </a:r>
            <a:r>
              <a:rPr lang="en-US" sz="900" dirty="0" smtClean="0"/>
              <a:t>, primer-dimer</a:t>
            </a:r>
            <a:r>
              <a:rPr lang="en-US" sz="900" baseline="30000" dirty="0" smtClean="0"/>
              <a:t>2</a:t>
            </a:r>
            <a:r>
              <a:rPr lang="en-US" sz="900" dirty="0" smtClean="0"/>
              <a:t> artifacts, or some other problem. Since SYBR green does not distinguish between one DNA and another, an important means of quality control is to check all samples have a similar melting peak. After real time PCR amplification, the machine can be programmed to do a melt curve, in which the temperature is raised by a fraction of a degree and the change in fluorescence is measured. At the melting point, the two strands of DNA will separate and the fluorescence will rapidly decrease. The software plots the </a:t>
            </a:r>
            <a:r>
              <a:rPr lang="en-US" sz="900" u="sng" dirty="0" smtClean="0"/>
              <a:t>rate of change</a:t>
            </a:r>
            <a:r>
              <a:rPr lang="en-US" sz="900" dirty="0" smtClean="0"/>
              <a:t> of the relative fluorescence units (RFU) with time (T) (-d(RFU)/</a:t>
            </a:r>
            <a:r>
              <a:rPr lang="en-US" sz="900" dirty="0" err="1" smtClean="0"/>
              <a:t>dT</a:t>
            </a:r>
            <a:r>
              <a:rPr lang="en-US" sz="900" dirty="0" smtClean="0"/>
              <a:t>) on the Y-axis versus the temperature on the X-axis, and this will peak at the melting temperature (Tm). These are the melting curves for samples on the previous slide, a primer-</a:t>
            </a:r>
            <a:r>
              <a:rPr lang="en-US" sz="900" dirty="0" err="1" smtClean="0"/>
              <a:t>dimer</a:t>
            </a:r>
            <a:r>
              <a:rPr lang="en-US" sz="900" dirty="0" smtClean="0"/>
              <a:t> </a:t>
            </a:r>
            <a:r>
              <a:rPr lang="en-US" sz="900" dirty="0" err="1" smtClean="0"/>
              <a:t>artefact</a:t>
            </a:r>
            <a:r>
              <a:rPr lang="en-US" sz="900" dirty="0" smtClean="0"/>
              <a:t> would give a peak with a lower melting temperature (because it is such a short DNA). If the peaks are not similar, this might suggest contamination, </a:t>
            </a:r>
            <a:r>
              <a:rPr lang="en-US" sz="900" dirty="0" err="1" smtClean="0"/>
              <a:t>mispriming</a:t>
            </a:r>
            <a:r>
              <a:rPr lang="en-US" sz="900" dirty="0" smtClean="0"/>
              <a:t>, primer-</a:t>
            </a:r>
            <a:r>
              <a:rPr lang="en-US" sz="900" dirty="0" err="1" smtClean="0"/>
              <a:t>dimer</a:t>
            </a:r>
            <a:r>
              <a:rPr lang="en-US" sz="900" dirty="0" smtClean="0"/>
              <a:t> </a:t>
            </a:r>
            <a:r>
              <a:rPr lang="en-US" sz="900" dirty="0" err="1" smtClean="0"/>
              <a:t>artefact</a:t>
            </a:r>
            <a:r>
              <a:rPr lang="en-US" sz="900" dirty="0" smtClean="0"/>
              <a:t> etc - you want to be sure that the only thing you detect with SYBR green is the thing you want to detect, that is: a specific DNA fragment corresponding to the size predicted from the position of the primers on the </a:t>
            </a:r>
            <a:r>
              <a:rPr lang="en-US" sz="900" dirty="0" err="1" smtClean="0"/>
              <a:t>cDNA</a:t>
            </a:r>
            <a:r>
              <a:rPr lang="en-US" sz="900" dirty="0" smtClean="0"/>
              <a:t> (if you are looking at mRNA) or the genomic DNA, plasmid DNA, etc (according to what your target DNA is). </a:t>
            </a:r>
          </a:p>
          <a:p>
            <a:pPr>
              <a:spcBef>
                <a:spcPct val="0"/>
              </a:spcBef>
            </a:pPr>
            <a:r>
              <a:rPr lang="en-US" sz="900" baseline="30000" dirty="0" smtClean="0"/>
              <a:t>1  </a:t>
            </a:r>
            <a:r>
              <a:rPr lang="en-US" sz="900" dirty="0" err="1" smtClean="0"/>
              <a:t>Mispriming</a:t>
            </a:r>
            <a:r>
              <a:rPr lang="en-US" sz="900" dirty="0" smtClean="0"/>
              <a:t>: </a:t>
            </a:r>
            <a:r>
              <a:rPr lang="en-US" sz="900" dirty="0" err="1" smtClean="0"/>
              <a:t>cDNAs</a:t>
            </a:r>
            <a:r>
              <a:rPr lang="en-US" sz="900" dirty="0" smtClean="0"/>
              <a:t> made due to annealing of the primers to complementary, or partially complementary sequences on non-target DNAs.</a:t>
            </a:r>
          </a:p>
          <a:p>
            <a:pPr marL="228600" indent="-228600">
              <a:spcBef>
                <a:spcPct val="0"/>
              </a:spcBef>
              <a:buAutoNum type="arabicPlain" startAt="2"/>
            </a:pPr>
            <a:r>
              <a:rPr lang="en-US" sz="900" dirty="0" smtClean="0"/>
              <a:t>Primer-</a:t>
            </a:r>
            <a:r>
              <a:rPr lang="en-US" sz="900" dirty="0" err="1" smtClean="0"/>
              <a:t>dimer</a:t>
            </a:r>
            <a:r>
              <a:rPr lang="en-US" sz="900" dirty="0" smtClean="0"/>
              <a:t> </a:t>
            </a:r>
            <a:r>
              <a:rPr lang="en-US" sz="900" dirty="0" err="1" smtClean="0"/>
              <a:t>artefacts</a:t>
            </a:r>
            <a:r>
              <a:rPr lang="en-US" sz="900" dirty="0" smtClean="0"/>
              <a:t>: the primers can sometimes anneal to themselves and create small templates for PCR amplification - these are the so-called primer-</a:t>
            </a:r>
            <a:r>
              <a:rPr lang="en-US" sz="900" dirty="0" err="1" smtClean="0"/>
              <a:t>dimer</a:t>
            </a:r>
            <a:r>
              <a:rPr lang="en-US" sz="900" dirty="0" smtClean="0"/>
              <a:t> </a:t>
            </a:r>
            <a:r>
              <a:rPr lang="en-US" sz="900" dirty="0" err="1" smtClean="0"/>
              <a:t>artefacts</a:t>
            </a:r>
            <a:r>
              <a:rPr lang="en-US" sz="900" dirty="0" smtClean="0"/>
              <a:t>.</a:t>
            </a:r>
          </a:p>
          <a:p>
            <a:r>
              <a:rPr lang="en-IN" sz="1200" kern="1200" baseline="0" dirty="0" smtClean="0">
                <a:solidFill>
                  <a:schemeClr val="tx1"/>
                </a:solidFill>
                <a:latin typeface="+mn-lt"/>
                <a:ea typeface="+mn-ea"/>
                <a:cs typeface="+mn-cs"/>
              </a:rPr>
              <a:t>Tm, the temperature at which 50% of the base pairs of a DNA duplex are separated</a:t>
            </a:r>
            <a:endParaRPr lang="en-US" sz="90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178BCE-C1A6-4E66-88E4-0E233E2C8A9C}" type="slidenum">
              <a:rPr lang="en-US"/>
              <a:pPr fontAlgn="base">
                <a:spcBef>
                  <a:spcPct val="0"/>
                </a:spcBef>
                <a:spcAft>
                  <a:spcPct val="0"/>
                </a:spcAft>
              </a:pPr>
              <a:t>31</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In this melting curve all samples were run with the same primer pair, but the sample which contained no DNA (the red line) shows a melting curve with a lower Tm that the other samples. This is due to a primer-</a:t>
            </a:r>
            <a:r>
              <a:rPr lang="en-US" dirty="0" err="1" smtClean="0"/>
              <a:t>dimer</a:t>
            </a:r>
            <a:r>
              <a:rPr lang="en-US" dirty="0" smtClean="0"/>
              <a:t> </a:t>
            </a:r>
            <a:r>
              <a:rPr lang="en-US" dirty="0" err="1" smtClean="0"/>
              <a:t>artefact</a:t>
            </a:r>
            <a:r>
              <a:rPr lang="en-US" dirty="0" smtClean="0"/>
              <a:t>. With the SYBR green method, primer-</a:t>
            </a:r>
            <a:r>
              <a:rPr lang="en-US" dirty="0" err="1" smtClean="0"/>
              <a:t>dimer</a:t>
            </a:r>
            <a:r>
              <a:rPr lang="en-US" dirty="0" smtClean="0"/>
              <a:t> </a:t>
            </a:r>
            <a:r>
              <a:rPr lang="en-US" dirty="0" err="1" smtClean="0"/>
              <a:t>artefacts</a:t>
            </a:r>
            <a:r>
              <a:rPr lang="en-US" dirty="0" smtClean="0"/>
              <a:t> are a problem since you are measuring total DNA synthesis and need be sure you are measuring a signal that is due to the real target for amplification and not a primer-</a:t>
            </a:r>
            <a:r>
              <a:rPr lang="en-US" dirty="0" err="1" smtClean="0"/>
              <a:t>dimer</a:t>
            </a:r>
            <a:r>
              <a:rPr lang="en-US" dirty="0" smtClean="0"/>
              <a:t> </a:t>
            </a:r>
            <a:r>
              <a:rPr lang="en-US" dirty="0" err="1" smtClean="0"/>
              <a:t>artefact</a:t>
            </a:r>
            <a:r>
              <a:rPr lang="en-US" dirty="0" smtClean="0"/>
              <a:t>. Fortunately there are no signs of a primer-</a:t>
            </a:r>
            <a:r>
              <a:rPr lang="en-US" dirty="0" err="1" smtClean="0"/>
              <a:t>dimer</a:t>
            </a:r>
            <a:r>
              <a:rPr lang="en-US" dirty="0" smtClean="0"/>
              <a:t> </a:t>
            </a:r>
            <a:r>
              <a:rPr lang="en-US" dirty="0" err="1" smtClean="0"/>
              <a:t>artefact</a:t>
            </a:r>
            <a:r>
              <a:rPr lang="en-US" dirty="0" smtClean="0"/>
              <a:t> in the samples containing DNA in the above graph. However, this does stress the importance of primer design when using SYBR green.</a:t>
            </a:r>
          </a:p>
          <a:p>
            <a:pPr>
              <a:spcBef>
                <a:spcPct val="0"/>
              </a:spcBef>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CED84951-FC23-4ACF-AA35-C392AE337DD5}" type="slidenum">
              <a:rPr lang="en-US" smtClean="0"/>
              <a:pPr>
                <a:defRPr/>
              </a:pPr>
              <a:t>43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B4599021-4FFE-461E-B7FE-8F261C33DFE1}" type="slidenum">
              <a:rPr lang="en-US" smtClean="0"/>
              <a:pPr/>
              <a:t>46</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r>
              <a:rPr lang="en-US" smtClean="0"/>
              <a:t>So we derived the change in IL1-beta (left panel) and in RPLP0 (right panel), and we now need to divide the change in target gene  by the change in the reference gene as we would do in the </a:t>
            </a:r>
          </a:p>
          <a:p>
            <a:pPr eaLnBrk="1" hangingPunct="1"/>
            <a:r>
              <a:rPr lang="en-US" smtClean="0"/>
              <a:t>‘Northern equation’ on slide 4.</a:t>
            </a:r>
          </a:p>
          <a:p>
            <a:pPr eaLnBrk="1" hangingPunct="1"/>
            <a:r>
              <a:rPr lang="en-US" smtClean="0"/>
              <a:t>If we express this in a more general way as is shown in the bottom, we get a universal formula for doing these calculations - this is the formula in Dr. Pfaffl’s paper.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C03A2F2-5B5F-44AF-8ACA-0ADA3547D11D}" type="slidenum">
              <a:rPr lang="en-US" sz="1200">
                <a:latin typeface="Calibri" pitchFamily="34" charset="0"/>
              </a:rPr>
              <a:pPr algn="r"/>
              <a:t>3</a:t>
            </a:fld>
            <a:endParaRPr lang="en-US" sz="1200">
              <a:latin typeface="Calibri" pitchFamily="34" charset="0"/>
            </a:endParaRPr>
          </a:p>
        </p:txBody>
      </p:sp>
      <p:sp>
        <p:nvSpPr>
          <p:cNvPr id="5222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2228" name="Rectangle 3"/>
          <p:cNvSpPr>
            <a:spLocks noGrp="1" noChangeArrowheads="1"/>
          </p:cNvSpPr>
          <p:nvPr>
            <p:ph type="body" idx="1"/>
          </p:nvPr>
        </p:nvSpPr>
        <p:spPr bwMode="auto">
          <a:solidFill>
            <a:srgbClr val="FFFFFF"/>
          </a:solidFill>
        </p:spPr>
        <p:txBody>
          <a:bodyPr wrap="square" numCol="1" anchor="t" anchorCtr="0" compatLnSpc="1">
            <a:prstTxWarp prst="textNoShape">
              <a:avLst/>
            </a:prstTxWarp>
          </a:bodyPr>
          <a:lstStyle/>
          <a:p>
            <a:pPr>
              <a:spcBef>
                <a:spcPct val="0"/>
              </a:spcBef>
            </a:pPr>
            <a:r>
              <a:rPr lang="en-IN" sz="1000" i="1" dirty="0" err="1" smtClean="0"/>
              <a:t>T.aquaticus</a:t>
            </a:r>
            <a:r>
              <a:rPr lang="en-IN" sz="1000" dirty="0" smtClean="0"/>
              <a:t> is a bacterium that lives in hot springs and hydrothermal vents, and </a:t>
            </a:r>
            <a:r>
              <a:rPr lang="en-IN" sz="1000" dirty="0" err="1" smtClean="0"/>
              <a:t>Taq</a:t>
            </a:r>
            <a:r>
              <a:rPr lang="en-IN" sz="1000" dirty="0" smtClean="0"/>
              <a:t> polymerase was identified  as an enzyme able to withstand the protein-denaturing conditions (high temperature) required during PCR. It replaced the DNA polymerase from </a:t>
            </a:r>
            <a:r>
              <a:rPr lang="en-IN" sz="1000" i="1" dirty="0" err="1" smtClean="0"/>
              <a:t>E.coli</a:t>
            </a:r>
            <a:r>
              <a:rPr lang="en-IN" sz="1000" dirty="0" smtClean="0"/>
              <a:t> originally used in PCR . </a:t>
            </a:r>
            <a:r>
              <a:rPr lang="en-IN" sz="1000" dirty="0" err="1" smtClean="0"/>
              <a:t>Taq's</a:t>
            </a:r>
            <a:r>
              <a:rPr lang="en-IN" sz="1000" dirty="0" smtClean="0"/>
              <a:t> optimum temperature for activity is 75-80°C, with a </a:t>
            </a:r>
            <a:r>
              <a:rPr lang="en-IN" sz="1000" dirty="0" err="1" smtClean="0"/>
              <a:t>halflife</a:t>
            </a:r>
            <a:r>
              <a:rPr lang="en-IN" sz="1000" dirty="0" smtClean="0"/>
              <a:t> of 9 minutes at 97.5°C, and can replicate a 1000 base pair strand of DNA in less than 10 seconds at 72°C.</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61443" name="Rectangle 3"/>
          <p:cNvSpPr>
            <a:spLocks noGrp="1" noChangeArrowheads="1"/>
          </p:cNvSpPr>
          <p:nvPr>
            <p:ph type="body" idx="1"/>
          </p:nvPr>
        </p:nvSpPr>
        <p:spPr bwMode="auto">
          <a:xfrm>
            <a:off x="914400" y="4343400"/>
            <a:ext cx="5029200" cy="4114800"/>
          </a:xfrm>
          <a:noFill/>
        </p:spPr>
        <p:txBody>
          <a:bodyPr wrap="square" lIns="92075" tIns="46038" rIns="92075" bIns="46038"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Advantages of PCR-</a:t>
            </a:r>
          </a:p>
          <a:p>
            <a:pPr marL="465138" indent="-465138" fontAlgn="auto">
              <a:lnSpc>
                <a:spcPct val="85000"/>
              </a:lnSpc>
              <a:spcBef>
                <a:spcPct val="65000"/>
              </a:spcBef>
              <a:spcAft>
                <a:spcPts val="0"/>
              </a:spcAft>
              <a:buClr>
                <a:schemeClr val="accent3"/>
              </a:buClr>
              <a:buFont typeface="Wingdings" pitchFamily="2" charset="2"/>
              <a:buChar char="q"/>
              <a:defRPr/>
            </a:pPr>
            <a:r>
              <a:rPr lang="en-US" sz="1000" dirty="0" smtClean="0">
                <a:latin typeface="Arial" pitchFamily="34" charset="0"/>
              </a:rPr>
              <a:t>Direct cloning from genomic DNA or </a:t>
            </a:r>
            <a:r>
              <a:rPr lang="en-US" sz="1000" dirty="0" err="1" smtClean="0">
                <a:latin typeface="Arial" pitchFamily="34" charset="0"/>
              </a:rPr>
              <a:t>cDNA</a:t>
            </a:r>
            <a:endParaRPr lang="en-US" sz="1000" dirty="0" smtClean="0">
              <a:latin typeface="Arial" pitchFamily="34" charset="0"/>
            </a:endParaRPr>
          </a:p>
          <a:p>
            <a:pPr marL="465138" indent="-465138" fontAlgn="auto">
              <a:lnSpc>
                <a:spcPct val="85000"/>
              </a:lnSpc>
              <a:spcBef>
                <a:spcPct val="65000"/>
              </a:spcBef>
              <a:spcAft>
                <a:spcPts val="0"/>
              </a:spcAft>
              <a:buClr>
                <a:schemeClr val="accent3"/>
              </a:buClr>
              <a:buFont typeface="Wingdings" pitchFamily="2" charset="2"/>
              <a:buChar char="q"/>
              <a:defRPr/>
            </a:pPr>
            <a:r>
              <a:rPr lang="en-US" sz="1000" dirty="0" smtClean="0">
                <a:latin typeface="Arial" pitchFamily="34" charset="0"/>
              </a:rPr>
              <a:t>Genetic fingerprinting of forensic samples (can amplify from small trace of sample)</a:t>
            </a:r>
          </a:p>
          <a:p>
            <a:pPr marL="465138" indent="-465138" fontAlgn="auto">
              <a:lnSpc>
                <a:spcPct val="85000"/>
              </a:lnSpc>
              <a:spcBef>
                <a:spcPct val="65000"/>
              </a:spcBef>
              <a:spcAft>
                <a:spcPts val="0"/>
              </a:spcAft>
              <a:buClr>
                <a:schemeClr val="accent3"/>
              </a:buClr>
              <a:buFont typeface="Wingdings" pitchFamily="2" charset="2"/>
              <a:buChar char="q"/>
              <a:defRPr/>
            </a:pPr>
            <a:r>
              <a:rPr lang="en-US" sz="1000" i="1" dirty="0" smtClean="0">
                <a:latin typeface="Arial" pitchFamily="34" charset="0"/>
              </a:rPr>
              <a:t>In vitro</a:t>
            </a:r>
            <a:r>
              <a:rPr lang="en-US" sz="1000" dirty="0" smtClean="0">
                <a:latin typeface="Arial" pitchFamily="34" charset="0"/>
              </a:rPr>
              <a:t> mutagenesis and genetic engineering</a:t>
            </a:r>
          </a:p>
          <a:p>
            <a:pPr marL="465138" indent="-465138" fontAlgn="auto">
              <a:lnSpc>
                <a:spcPct val="85000"/>
              </a:lnSpc>
              <a:spcBef>
                <a:spcPct val="65000"/>
              </a:spcBef>
              <a:spcAft>
                <a:spcPts val="0"/>
              </a:spcAft>
              <a:buClr>
                <a:schemeClr val="accent3"/>
              </a:buClr>
              <a:buFont typeface="Wingdings" pitchFamily="2" charset="2"/>
              <a:buChar char="q"/>
              <a:defRPr/>
            </a:pPr>
            <a:r>
              <a:rPr lang="en-US" sz="1000" dirty="0" smtClean="0">
                <a:latin typeface="Arial" pitchFamily="34" charset="0"/>
              </a:rPr>
              <a:t>Assays for the presence of infectious agents (HIV, mycobacterium)</a:t>
            </a:r>
          </a:p>
          <a:p>
            <a:pPr marL="465138" indent="-465138" fontAlgn="auto">
              <a:lnSpc>
                <a:spcPct val="85000"/>
              </a:lnSpc>
              <a:spcBef>
                <a:spcPct val="65000"/>
              </a:spcBef>
              <a:spcAft>
                <a:spcPts val="0"/>
              </a:spcAft>
              <a:buClr>
                <a:schemeClr val="accent3"/>
              </a:buClr>
              <a:buFont typeface="Wingdings" pitchFamily="2" charset="2"/>
              <a:buChar char="q"/>
              <a:defRPr/>
            </a:pPr>
            <a:r>
              <a:rPr lang="en-US" sz="1000" dirty="0" smtClean="0">
                <a:latin typeface="Arial" pitchFamily="34" charset="0"/>
              </a:rPr>
              <a:t>Prenatal diagnosis of genetic diseases</a:t>
            </a:r>
          </a:p>
          <a:p>
            <a:pPr marL="465138" indent="-465138" fontAlgn="auto">
              <a:lnSpc>
                <a:spcPct val="85000"/>
              </a:lnSpc>
              <a:spcBef>
                <a:spcPct val="65000"/>
              </a:spcBef>
              <a:spcAft>
                <a:spcPts val="0"/>
              </a:spcAft>
              <a:buClr>
                <a:schemeClr val="accent3"/>
              </a:buClr>
              <a:buFont typeface="Wingdings" pitchFamily="2" charset="2"/>
              <a:buChar char="q"/>
              <a:defRPr/>
            </a:pPr>
            <a:r>
              <a:rPr lang="en-US" sz="1000" dirty="0" smtClean="0">
                <a:latin typeface="Arial" pitchFamily="34" charset="0"/>
              </a:rPr>
              <a:t>Analysis of allelic sequence variations</a:t>
            </a:r>
          </a:p>
          <a:p>
            <a:pPr marL="465138" indent="-465138" fontAlgn="auto">
              <a:lnSpc>
                <a:spcPct val="85000"/>
              </a:lnSpc>
              <a:spcBef>
                <a:spcPct val="65000"/>
              </a:spcBef>
              <a:spcAft>
                <a:spcPts val="0"/>
              </a:spcAft>
              <a:buClr>
                <a:schemeClr val="accent3"/>
              </a:buClr>
              <a:buFont typeface="Wingdings" pitchFamily="2" charset="2"/>
              <a:buChar char="q"/>
              <a:defRPr/>
            </a:pPr>
            <a:r>
              <a:rPr lang="en-US" sz="1000" dirty="0" smtClean="0">
                <a:latin typeface="Arial" pitchFamily="34" charset="0"/>
              </a:rPr>
              <a:t>Direct nucleotide sequencing of genomic and </a:t>
            </a:r>
            <a:r>
              <a:rPr lang="en-US" sz="1000" dirty="0" err="1" smtClean="0">
                <a:latin typeface="Arial" pitchFamily="34" charset="0"/>
              </a:rPr>
              <a:t>cDNA</a:t>
            </a:r>
            <a:endParaRPr lang="en-US" sz="1000" dirty="0" smtClean="0">
              <a:latin typeface="Arial" pitchFamily="34" charset="0"/>
            </a:endParaRPr>
          </a:p>
          <a:p>
            <a:endParaRPr lang="en-IN" dirty="0"/>
          </a:p>
        </p:txBody>
      </p:sp>
      <p:sp>
        <p:nvSpPr>
          <p:cNvPr id="4" name="Slide Number Placeholder 3"/>
          <p:cNvSpPr>
            <a:spLocks noGrp="1"/>
          </p:cNvSpPr>
          <p:nvPr>
            <p:ph type="sldNum" sz="quarter" idx="10"/>
          </p:nvPr>
        </p:nvSpPr>
        <p:spPr/>
        <p:txBody>
          <a:bodyPr/>
          <a:lstStyle/>
          <a:p>
            <a:pPr>
              <a:defRPr/>
            </a:pPr>
            <a:fld id="{967D8AF9-7167-4B98-878D-EA17FF834419}" type="slidenum">
              <a:rPr lang="en-US" smtClean="0"/>
              <a:pPr>
                <a:defRPr/>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6C549B-EDDA-4745-AA4B-A0D3383B6A27}" type="slidenum">
              <a:rPr lang="en-US"/>
              <a:pPr fontAlgn="base">
                <a:spcBef>
                  <a:spcPct val="0"/>
                </a:spcBef>
                <a:spcAft>
                  <a:spcPct val="0"/>
                </a:spcAft>
              </a:pPr>
              <a:t>13</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real-time machine is connected to a computer and software on the computer is needed to run the real time PCR machine in real-time mode.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SYBR Green I is a dye that binds to </a:t>
            </a:r>
            <a:r>
              <a:rPr lang="en-IN" sz="1200" b="1" i="0" kern="1200" dirty="0" smtClean="0">
                <a:solidFill>
                  <a:schemeClr val="tx1"/>
                </a:solidFill>
                <a:latin typeface="+mn-lt"/>
                <a:ea typeface="+mn-ea"/>
                <a:cs typeface="+mn-cs"/>
              </a:rPr>
              <a:t>the minor groove of double-stranded DNA (</a:t>
            </a:r>
            <a:r>
              <a:rPr lang="en-IN" sz="1200" b="1" i="0" kern="1200" dirty="0" err="1" smtClean="0">
                <a:solidFill>
                  <a:schemeClr val="tx1"/>
                </a:solidFill>
                <a:latin typeface="+mn-lt"/>
                <a:ea typeface="+mn-ea"/>
                <a:cs typeface="+mn-cs"/>
              </a:rPr>
              <a:t>dsDNA</a:t>
            </a:r>
            <a:r>
              <a:rPr lang="en-IN" sz="1200" b="1" i="0" kern="1200" dirty="0" smtClean="0">
                <a:solidFill>
                  <a:schemeClr val="tx1"/>
                </a:solidFill>
                <a:latin typeface="+mn-lt"/>
                <a:ea typeface="+mn-ea"/>
                <a:cs typeface="+mn-cs"/>
              </a:rPr>
              <a:t>)</a:t>
            </a:r>
            <a:r>
              <a:rPr lang="en-IN" sz="1200" b="0" i="0" kern="1200" dirty="0" smtClean="0">
                <a:solidFill>
                  <a:schemeClr val="tx1"/>
                </a:solidFill>
                <a:latin typeface="+mn-lt"/>
                <a:ea typeface="+mn-ea"/>
                <a:cs typeface="+mn-cs"/>
              </a:rPr>
              <a:t> in a sequence-independent way, emitting 1000-fold greater fluorescence than when unbound (</a:t>
            </a:r>
            <a:r>
              <a:rPr lang="en-IN" sz="1200" b="0" i="0" kern="1200" dirty="0" err="1" smtClean="0">
                <a:solidFill>
                  <a:schemeClr val="tx1"/>
                </a:solidFill>
                <a:latin typeface="+mn-lt"/>
                <a:ea typeface="+mn-ea"/>
                <a:cs typeface="+mn-cs"/>
              </a:rPr>
              <a:t>Wittwer</a:t>
            </a:r>
            <a:r>
              <a:rPr lang="en-IN" sz="1200" b="0" i="0" kern="1200" dirty="0" smtClean="0">
                <a:solidFill>
                  <a:schemeClr val="tx1"/>
                </a:solidFill>
                <a:latin typeface="+mn-lt"/>
                <a:ea typeface="+mn-ea"/>
                <a:cs typeface="+mn-cs"/>
              </a:rPr>
              <a:t> et al., 1997).</a:t>
            </a:r>
            <a:endParaRPr lang="en-IN" dirty="0"/>
          </a:p>
        </p:txBody>
      </p:sp>
      <p:sp>
        <p:nvSpPr>
          <p:cNvPr id="4" name="Slide Number Placeholder 3"/>
          <p:cNvSpPr>
            <a:spLocks noGrp="1"/>
          </p:cNvSpPr>
          <p:nvPr>
            <p:ph type="sldNum" sz="quarter" idx="10"/>
          </p:nvPr>
        </p:nvSpPr>
        <p:spPr/>
        <p:txBody>
          <a:bodyPr/>
          <a:lstStyle/>
          <a:p>
            <a:pPr>
              <a:defRPr/>
            </a:pPr>
            <a:fld id="{CED84951-FC23-4ACF-AA35-C392AE337DD5}" type="slidenum">
              <a:rPr lang="en-US" smtClean="0"/>
              <a:pPr>
                <a:defRPr/>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CED84951-FC23-4ACF-AA35-C392AE337DD5}" type="slidenum">
              <a:rPr lang="en-US" smtClean="0"/>
              <a:pPr>
                <a:defRPr/>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https://www.youtube.com/watch?v=ob3teCrpgxY</a:t>
            </a:r>
          </a:p>
          <a:p>
            <a:r>
              <a:rPr lang="en-IN" dirty="0" smtClean="0"/>
              <a:t>https://www.youtube.com/watch?v=YhXj5Yy4ksQ</a:t>
            </a:r>
            <a:endParaRPr lang="en-IN" dirty="0"/>
          </a:p>
        </p:txBody>
      </p:sp>
      <p:sp>
        <p:nvSpPr>
          <p:cNvPr id="4" name="Slide Number Placeholder 3"/>
          <p:cNvSpPr>
            <a:spLocks noGrp="1"/>
          </p:cNvSpPr>
          <p:nvPr>
            <p:ph type="sldNum" sz="quarter" idx="10"/>
          </p:nvPr>
        </p:nvSpPr>
        <p:spPr/>
        <p:txBody>
          <a:bodyPr/>
          <a:lstStyle/>
          <a:p>
            <a:pPr>
              <a:defRPr/>
            </a:pPr>
            <a:fld id="{CED84951-FC23-4ACF-AA35-C392AE337DD5}" type="slidenum">
              <a:rPr lang="en-US" smtClean="0"/>
              <a:pPr>
                <a:defRPr/>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One commonly used fluorescent </a:t>
            </a:r>
            <a:r>
              <a:rPr lang="en-IN" sz="1200" kern="1200" baseline="0" dirty="0" err="1" smtClean="0">
                <a:solidFill>
                  <a:schemeClr val="tx1"/>
                </a:solidFill>
                <a:latin typeface="+mn-lt"/>
                <a:ea typeface="+mn-ea"/>
                <a:cs typeface="+mn-cs"/>
              </a:rPr>
              <a:t>reporterquencher</a:t>
            </a:r>
            <a:r>
              <a:rPr lang="en-IN" sz="1200" kern="1200" baseline="0" dirty="0" smtClean="0">
                <a:solidFill>
                  <a:schemeClr val="tx1"/>
                </a:solidFill>
                <a:latin typeface="+mn-lt"/>
                <a:ea typeface="+mn-ea"/>
                <a:cs typeface="+mn-cs"/>
              </a:rPr>
              <a:t> pair is </a:t>
            </a:r>
            <a:r>
              <a:rPr lang="en-IN" sz="1200" kern="1200" baseline="0" dirty="0" err="1" smtClean="0">
                <a:solidFill>
                  <a:schemeClr val="tx1"/>
                </a:solidFill>
                <a:latin typeface="+mn-lt"/>
                <a:ea typeface="+mn-ea"/>
                <a:cs typeface="+mn-cs"/>
              </a:rPr>
              <a:t>fluorescein</a:t>
            </a:r>
            <a:r>
              <a:rPr lang="en-IN" sz="1200" kern="1200" baseline="0" dirty="0" smtClean="0">
                <a:solidFill>
                  <a:schemeClr val="tx1"/>
                </a:solidFill>
                <a:latin typeface="+mn-lt"/>
                <a:ea typeface="+mn-ea"/>
                <a:cs typeface="+mn-cs"/>
              </a:rPr>
              <a:t> (FAM, which emits green fluorescence) and Black Hole Quencher 1.</a:t>
            </a:r>
          </a:p>
          <a:p>
            <a:pPr marL="0" marR="0" indent="0" algn="l" defTabSz="914400" rtl="0" eaLnBrk="1" fontAlgn="base" latinLnBrk="0" hangingPunct="1">
              <a:lnSpc>
                <a:spcPct val="100000"/>
              </a:lnSpc>
              <a:spcBef>
                <a:spcPct val="30000"/>
              </a:spcBef>
              <a:spcAft>
                <a:spcPct val="0"/>
              </a:spcAft>
              <a:buClrTx/>
              <a:buSzTx/>
              <a:buFontTx/>
              <a:buNone/>
              <a:tabLst/>
              <a:defRPr/>
            </a:pPr>
            <a:r>
              <a:rPr lang="en-IN" sz="1200" b="0" i="0" u="none" strike="noStrike" kern="1200" dirty="0" smtClean="0">
                <a:solidFill>
                  <a:schemeClr val="tx1"/>
                </a:solidFill>
                <a:latin typeface="+mn-lt"/>
                <a:ea typeface="+mn-ea"/>
                <a:cs typeface="+mn-cs"/>
                <a:hlinkClick r:id="rId3" tooltip="Black Hole Quenchers (page does not exist)"/>
              </a:rPr>
              <a:t>Black Hole Quenchers</a:t>
            </a:r>
            <a:r>
              <a:rPr lang="en-IN" sz="1200" b="0" i="0" kern="1200" dirty="0" smtClean="0">
                <a:solidFill>
                  <a:schemeClr val="tx1"/>
                </a:solidFill>
                <a:latin typeface="+mn-lt"/>
                <a:ea typeface="+mn-ea"/>
                <a:cs typeface="+mn-cs"/>
              </a:rPr>
              <a:t> are capable of quenching across the entire visible spectrum.</a:t>
            </a:r>
          </a:p>
          <a:p>
            <a:endParaRPr lang="en-IN" dirty="0"/>
          </a:p>
        </p:txBody>
      </p:sp>
      <p:sp>
        <p:nvSpPr>
          <p:cNvPr id="4" name="Slide Number Placeholder 3"/>
          <p:cNvSpPr>
            <a:spLocks noGrp="1"/>
          </p:cNvSpPr>
          <p:nvPr>
            <p:ph type="sldNum" sz="quarter" idx="10"/>
          </p:nvPr>
        </p:nvSpPr>
        <p:spPr/>
        <p:txBody>
          <a:bodyPr/>
          <a:lstStyle/>
          <a:p>
            <a:pPr>
              <a:defRPr/>
            </a:pPr>
            <a:fld id="{CED84951-FC23-4ACF-AA35-C392AE337DD5}" type="slidenum">
              <a:rPr lang="en-US" smtClean="0"/>
              <a:pPr>
                <a:defRPr/>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A927709D-08F8-431F-BA11-EE065E49B281}" type="datetimeFigureOut">
              <a:rPr lang="en-US"/>
              <a:pPr>
                <a:defRPr/>
              </a:pPr>
              <a:t>04/08/22</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9C596EA4-958E-4E25-B1FA-A6763288A2B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039B513-DA5D-4E27-B137-4A059D0FA4EC}" type="datetimeFigureOut">
              <a:rPr lang="en-US"/>
              <a:pPr>
                <a:defRPr/>
              </a:pPr>
              <a:t>04/08/22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74496F0-09E6-4F1A-845A-C461282F3D6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FC05F7A-E913-4ED1-932A-223073C24BF4}" type="datetimeFigureOut">
              <a:rPr lang="en-US"/>
              <a:pPr>
                <a:defRPr/>
              </a:pPr>
              <a:t>04/08/22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D5F8E31-5107-4224-B0A8-F8C6A0F4174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25963"/>
          </a:xfrm>
        </p:spPr>
        <p:txBody>
          <a:bodyPr>
            <a:normAutofit/>
          </a:bodyPr>
          <a:lstStyle/>
          <a:p>
            <a:pPr lvl="0"/>
            <a:endParaRPr lang="en-US" noProof="0"/>
          </a:p>
        </p:txBody>
      </p:sp>
      <p:sp>
        <p:nvSpPr>
          <p:cNvPr id="5" name="Date Placeholder 9"/>
          <p:cNvSpPr>
            <a:spLocks noGrp="1"/>
          </p:cNvSpPr>
          <p:nvPr>
            <p:ph type="dt" sz="half" idx="10"/>
          </p:nvPr>
        </p:nvSpPr>
        <p:spPr/>
        <p:txBody>
          <a:bodyPr/>
          <a:lstStyle>
            <a:lvl1pPr>
              <a:defRPr/>
            </a:lvl1pPr>
          </a:lstStyle>
          <a:p>
            <a:pPr>
              <a:defRPr/>
            </a:pPr>
            <a:fld id="{18641C6D-AF53-4537-B46E-18C9C4D33BD9}" type="datetimeFigureOut">
              <a:rPr lang="en-US"/>
              <a:pPr>
                <a:defRPr/>
              </a:pPr>
              <a:t>04/08/22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4C2E98BD-D2A7-4C2A-9BA6-B27751D0279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51575"/>
            <a:ext cx="2133600" cy="476250"/>
          </a:xfrm>
        </p:spPr>
        <p:txBody>
          <a:bodyPr/>
          <a:lstStyle>
            <a:lvl1pPr>
              <a:defRPr/>
            </a:lvl1pPr>
          </a:lstStyle>
          <a:p>
            <a:pPr>
              <a:defRPr/>
            </a:pPr>
            <a:endParaRPr lang="en-IN"/>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pPr>
              <a:defRPr/>
            </a:pPr>
            <a:fld id="{DC95E0E5-FBDE-4037-98C1-CE661D6169B5}" type="slidenum">
              <a:rPr lang="en-IN"/>
              <a:pPr>
                <a:defRPr/>
              </a:pPr>
              <a:t>‹#›</a:t>
            </a:fld>
            <a:endParaRPr lang="en-IN"/>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pPr>
              <a:defRPr/>
            </a:pP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A077A64-35AE-4964-8D5B-B3137D2A2BE9}" type="datetimeFigureOut">
              <a:rPr lang="en-US"/>
              <a:pPr>
                <a:defRPr/>
              </a:pPr>
              <a:t>04/08/22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8693DEE-CE27-43B6-9D4C-385850B20A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D5E2E04-3D36-46EE-9C16-0BB95CE45E41}" type="datetimeFigureOut">
              <a:rPr lang="en-US"/>
              <a:pPr>
                <a:defRPr/>
              </a:pPr>
              <a:t>04/08/22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CD8E91-1F3C-491F-89D5-81CAF496B74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75CE2F3-6863-406E-8451-741EC766450D}" type="datetimeFigureOut">
              <a:rPr lang="en-US"/>
              <a:pPr>
                <a:defRPr/>
              </a:pPr>
              <a:t>04/08/22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C384FC2-E136-4AC7-A0D1-B1E809EFC0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23C84821-EE87-4FF6-9FB6-F6DFFB54B83D}" type="datetimeFigureOut">
              <a:rPr lang="en-US"/>
              <a:pPr>
                <a:defRPr/>
              </a:pPr>
              <a:t>04/08/22</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F9353F5E-A0B1-46BB-B9D9-3C2D9BE01C9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3FCC9B05-8BC8-4E33-A0F9-8EDD26CAB1F3}" type="datetimeFigureOut">
              <a:rPr lang="en-US"/>
              <a:pPr>
                <a:defRPr/>
              </a:pPr>
              <a:t>04/08/22</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FAD995EE-FE78-4312-BBDF-8E363963005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8D7F85E-149D-4A22-9254-3D3956B9B71F}" type="datetimeFigureOut">
              <a:rPr lang="en-US"/>
              <a:pPr>
                <a:defRPr/>
              </a:pPr>
              <a:t>04/08/22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6D6B9F6-20AA-47F1-B4D9-3890A0909EF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927920C-F700-4F49-9814-0E70967558DE}" type="datetimeFigureOut">
              <a:rPr lang="en-US"/>
              <a:pPr>
                <a:defRPr/>
              </a:pPr>
              <a:t>04/08/22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7853EA4-B7FE-4654-89B6-FD980ECFA34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295D5B0-4692-4E24-B534-852E34CFA34F}" type="datetimeFigureOut">
              <a:rPr lang="en-US"/>
              <a:pPr>
                <a:defRPr/>
              </a:pPr>
              <a:t>04/08/22</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4238AE37-85A9-40DD-A0FA-BEF4FC78BA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73C1E20B-705C-4E87-B91B-ADADC277E878}" type="datetimeFigureOut">
              <a:rPr lang="en-US"/>
              <a:pPr>
                <a:defRPr/>
              </a:pPr>
              <a:t>04/08/22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6B10EFDD-4B20-4EC9-8AF8-52E867C5A699}"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92" r:id="rId1"/>
    <p:sldLayoutId id="2147483684" r:id="rId2"/>
    <p:sldLayoutId id="2147483693" r:id="rId3"/>
    <p:sldLayoutId id="2147483685" r:id="rId4"/>
    <p:sldLayoutId id="2147483686" r:id="rId5"/>
    <p:sldLayoutId id="2147483687" r:id="rId6"/>
    <p:sldLayoutId id="2147483688" r:id="rId7"/>
    <p:sldLayoutId id="2147483689" r:id="rId8"/>
    <p:sldLayoutId id="2147483694" r:id="rId9"/>
    <p:sldLayoutId id="2147483690" r:id="rId10"/>
    <p:sldLayoutId id="2147483691" r:id="rId11"/>
    <p:sldLayoutId id="2147483695" r:id="rId12"/>
    <p:sldLayoutId id="2147483696" r:id="rId13"/>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Oligonucleotide" TargetMode="External"/><Relationship Id="rId4" Type="http://schemas.openxmlformats.org/officeDocument/2006/relationships/hyperlink" Target="http://en.wikipedia.org/wiki/Fluorescence" TargetMode="External"/><Relationship Id="rId1" Type="http://schemas.openxmlformats.org/officeDocument/2006/relationships/slideLayout" Target="../slideLayouts/slideLayout2.xml"/><Relationship Id="rId2" Type="http://schemas.openxmlformats.org/officeDocument/2006/relationships/hyperlink" Target="http://en.wikipedia.org/wiki/Fluorescent_dy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en.wikipedia.org/wiki/Thermocycl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 Id="rId3" Type="http://schemas.openxmlformats.org/officeDocument/2006/relationships/image" Target="../media/image2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gif"/><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bin"/><Relationship Id="rId5" Type="http://schemas.openxmlformats.org/officeDocument/2006/relationships/image" Target="../media/image41.wmf"/><Relationship Id="rId6" Type="http://schemas.openxmlformats.org/officeDocument/2006/relationships/oleObject" Target="../embeddings/oleObject2.bin"/><Relationship Id="rId7" Type="http://schemas.openxmlformats.org/officeDocument/2006/relationships/image" Target="../media/image42.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51585645-36BD-4411-8357-1A081C9E55D0}" type="slidenum">
              <a:rPr lang="en-US"/>
              <a:pPr>
                <a:defRPr/>
              </a:pPr>
              <a:t>1</a:t>
            </a:fld>
            <a:endParaRPr lang="en-US"/>
          </a:p>
        </p:txBody>
      </p:sp>
      <p:sp>
        <p:nvSpPr>
          <p:cNvPr id="17411" name="Rectangle 2"/>
          <p:cNvSpPr>
            <a:spLocks noGrp="1" noChangeArrowheads="1"/>
          </p:cNvSpPr>
          <p:nvPr>
            <p:ph type="ctrTitle"/>
          </p:nvPr>
        </p:nvSpPr>
        <p:spPr>
          <a:xfrm>
            <a:off x="685800" y="2286000"/>
            <a:ext cx="7772400" cy="1143000"/>
          </a:xfrm>
        </p:spPr>
        <p:txBody>
          <a:bodyPr/>
          <a:lstStyle/>
          <a:p>
            <a:pPr eaLnBrk="1" hangingPunct="1"/>
            <a:r>
              <a:rPr lang="en-US" smtClean="0"/>
              <a:t>REAL TIME PCR</a:t>
            </a:r>
          </a:p>
        </p:txBody>
      </p:sp>
      <p:sp>
        <p:nvSpPr>
          <p:cNvPr id="21" name="Subtitle 20"/>
          <p:cNvSpPr>
            <a:spLocks noGrp="1"/>
          </p:cNvSpPr>
          <p:nvPr>
            <p:ph type="subTitle" idx="1"/>
          </p:nvPr>
        </p:nvSpPr>
        <p:spPr/>
        <p:txBody>
          <a:bodyPr/>
          <a:lstStyle/>
          <a:p>
            <a:endParaRPr lang="en-IN"/>
          </a:p>
        </p:txBody>
      </p:sp>
      <p:sp>
        <p:nvSpPr>
          <p:cNvPr id="5" name="TextBox 4"/>
          <p:cNvSpPr txBox="1"/>
          <p:nvPr/>
        </p:nvSpPr>
        <p:spPr>
          <a:xfrm>
            <a:off x="196166" y="6172200"/>
            <a:ext cx="8947834" cy="369332"/>
          </a:xfrm>
          <a:prstGeom prst="rect">
            <a:avLst/>
          </a:prstGeom>
          <a:noFill/>
        </p:spPr>
        <p:txBody>
          <a:bodyPr wrap="none" rtlCol="0">
            <a:spAutoFit/>
          </a:bodyPr>
          <a:lstStyle/>
          <a:p>
            <a:r>
              <a:rPr lang="en-US" dirty="0" smtClean="0"/>
              <a:t>Source- </a:t>
            </a:r>
            <a:r>
              <a:rPr lang="en-IN" dirty="0" smtClean="0"/>
              <a:t>C:\Users\admin\Documents\Ritu\Real-Time PCR\Real Time PCR Tutorial.mht</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smtClean="0"/>
          </a:p>
        </p:txBody>
      </p:sp>
      <p:pic>
        <p:nvPicPr>
          <p:cNvPr id="36867" name="Picture 2"/>
          <p:cNvPicPr>
            <a:picLocks noGrp="1" noChangeAspect="1" noChangeArrowheads="1"/>
          </p:cNvPicPr>
          <p:nvPr>
            <p:ph idx="1"/>
          </p:nvPr>
        </p:nvPicPr>
        <p:blipFill>
          <a:blip r:embed="rId2"/>
          <a:srcRect/>
          <a:stretch>
            <a:fillRect/>
          </a:stretch>
        </p:blipFill>
        <p:spPr>
          <a:xfrm>
            <a:off x="228600" y="0"/>
            <a:ext cx="8878888" cy="6858000"/>
          </a:xfr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457200"/>
            <a:ext cx="8229600" cy="1143000"/>
          </a:xfrm>
        </p:spPr>
        <p:txBody>
          <a:bodyPr/>
          <a:lstStyle/>
          <a:p>
            <a:r>
              <a:rPr lang="en-US" smtClean="0"/>
              <a:t>EVOLUTION OF REAL-TIME PCR</a:t>
            </a:r>
          </a:p>
        </p:txBody>
      </p:sp>
      <p:pic>
        <p:nvPicPr>
          <p:cNvPr id="23555" name="Picture 2"/>
          <p:cNvPicPr>
            <a:picLocks noGrp="1" noChangeAspect="1" noChangeArrowheads="1"/>
          </p:cNvPicPr>
          <p:nvPr>
            <p:ph idx="1"/>
          </p:nvPr>
        </p:nvPicPr>
        <p:blipFill>
          <a:blip r:embed="rId2"/>
          <a:srcRect/>
          <a:stretch>
            <a:fillRect/>
          </a:stretch>
        </p:blipFill>
        <p:spPr>
          <a:xfrm>
            <a:off x="423863" y="1828800"/>
            <a:ext cx="8339137" cy="4625975"/>
          </a:xfrm>
          <a:noFill/>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47650" y="196850"/>
            <a:ext cx="8686800" cy="1143000"/>
          </a:xfrm>
        </p:spPr>
        <p:txBody>
          <a:bodyPr/>
          <a:lstStyle/>
          <a:p>
            <a:r>
              <a:rPr lang="en-IN" sz="4000" smtClean="0"/>
              <a:t>Real-time polymerase chain reaction</a:t>
            </a:r>
          </a:p>
        </p:txBody>
      </p:sp>
      <p:sp>
        <p:nvSpPr>
          <p:cNvPr id="24579" name="Rectangle 3"/>
          <p:cNvSpPr>
            <a:spLocks noGrp="1" noChangeArrowheads="1"/>
          </p:cNvSpPr>
          <p:nvPr>
            <p:ph idx="1"/>
          </p:nvPr>
        </p:nvSpPr>
        <p:spPr/>
        <p:txBody>
          <a:bodyPr/>
          <a:lstStyle/>
          <a:p>
            <a:pPr marL="365125" indent="-255588">
              <a:lnSpc>
                <a:spcPct val="90000"/>
              </a:lnSpc>
              <a:buFont typeface="Wingdings 3" pitchFamily="18" charset="2"/>
              <a:buChar char=""/>
            </a:pPr>
            <a:r>
              <a:rPr lang="en-IN" sz="2800" b="1" smtClean="0"/>
              <a:t>Real-time polymerase chain reaction</a:t>
            </a:r>
            <a:r>
              <a:rPr lang="en-IN" sz="2800" smtClean="0"/>
              <a:t>, also called </a:t>
            </a:r>
            <a:r>
              <a:rPr lang="en-IN" sz="2800" i="1" smtClean="0"/>
              <a:t>quantitative real time polymerase chain reaction</a:t>
            </a:r>
            <a:r>
              <a:rPr lang="en-IN" sz="2800" smtClean="0"/>
              <a:t> (Q-PCR/qPCR) is a laboratory technique based on the polymerase chain reaction, which is used to amplify and simultaneously quantify a targeted DNA molecule. It enables both detection and quantification (as absolute number of copies or relative amount when normalized to DNA input or additional normalizing genes) of a specific sequence in a DNA sample. </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4E069D10-C64A-4E19-BD23-CD71BE8C3786}" type="slidenum">
              <a:rPr lang="en-US"/>
              <a:pPr>
                <a:defRPr/>
              </a:pPr>
              <a:t>13</a:t>
            </a:fld>
            <a:endParaRPr lang="en-US"/>
          </a:p>
        </p:txBody>
      </p:sp>
      <p:pic>
        <p:nvPicPr>
          <p:cNvPr id="25603" name="Picture 2" descr="ola-pcr-sm"/>
          <p:cNvPicPr>
            <a:picLocks noChangeAspect="1" noChangeArrowheads="1"/>
          </p:cNvPicPr>
          <p:nvPr/>
        </p:nvPicPr>
        <p:blipFill>
          <a:blip r:embed="rId3"/>
          <a:srcRect l="6482" t="6473"/>
          <a:stretch>
            <a:fillRect/>
          </a:stretch>
        </p:blipFill>
        <p:spPr bwMode="auto">
          <a:xfrm>
            <a:off x="0" y="0"/>
            <a:ext cx="9144000" cy="6858000"/>
          </a:xfrm>
          <a:prstGeom prst="rect">
            <a:avLst/>
          </a:prstGeom>
          <a:noFill/>
          <a:ln w="9525">
            <a:noFill/>
            <a:miter lim="800000"/>
            <a:headEnd/>
            <a:tailEnd/>
          </a:ln>
        </p:spPr>
      </p:pic>
      <p:sp>
        <p:nvSpPr>
          <p:cNvPr id="4" name="Rectangle 2"/>
          <p:cNvSpPr txBox="1">
            <a:spLocks noChangeArrowheads="1"/>
          </p:cNvSpPr>
          <p:nvPr/>
        </p:nvSpPr>
        <p:spPr>
          <a:xfrm>
            <a:off x="247650" y="196850"/>
            <a:ext cx="8686800" cy="1143000"/>
          </a:xfrm>
          <a:prstGeom prst="rect">
            <a:avLst/>
          </a:prstGeom>
        </p:spPr>
        <p:txBody>
          <a:bodyPr>
            <a:normAutofit fontScale="85000" lnSpcReduction="10000"/>
          </a:bodyPr>
          <a:lstStyle/>
          <a:p>
            <a:pPr fontAlgn="auto">
              <a:spcAft>
                <a:spcPts val="0"/>
              </a:spcAft>
              <a:defRPr/>
            </a:pPr>
            <a:r>
              <a:rPr lang="en-IN" sz="4000" b="1" dirty="0">
                <a:solidFill>
                  <a:schemeClr val="bg1"/>
                </a:solidFill>
                <a:latin typeface="+mj-lt"/>
                <a:ea typeface="+mj-ea"/>
                <a:cs typeface="+mj-cs"/>
              </a:rPr>
              <a:t>Real-time machine is connected to a computer with software to run real-time PCR machine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F99C77D3-41A4-4643-823C-B7ECA4E41992}" type="slidenum">
              <a:rPr lang="en-US"/>
              <a:pPr>
                <a:defRPr/>
              </a:pPr>
              <a:t>14</a:t>
            </a:fld>
            <a:endParaRPr lang="en-US"/>
          </a:p>
        </p:txBody>
      </p:sp>
      <p:pic>
        <p:nvPicPr>
          <p:cNvPr id="26627" name="Picture 3" descr="view of sliding lid"/>
          <p:cNvPicPr>
            <a:picLocks noChangeAspect="1" noChangeArrowheads="1"/>
          </p:cNvPicPr>
          <p:nvPr/>
        </p:nvPicPr>
        <p:blipFill>
          <a:blip r:embed="rId2"/>
          <a:srcRect/>
          <a:stretch>
            <a:fillRect/>
          </a:stretch>
        </p:blipFill>
        <p:spPr bwMode="auto">
          <a:xfrm>
            <a:off x="4540250" y="1219200"/>
            <a:ext cx="4603750" cy="5486400"/>
          </a:xfrm>
          <a:prstGeom prst="rect">
            <a:avLst/>
          </a:prstGeom>
          <a:noFill/>
          <a:ln w="9525">
            <a:noFill/>
            <a:miter lim="800000"/>
            <a:headEnd/>
            <a:tailEnd/>
          </a:ln>
        </p:spPr>
      </p:pic>
      <p:pic>
        <p:nvPicPr>
          <p:cNvPr id="26628" name="Picture 4" descr="view of sliding lid open"/>
          <p:cNvPicPr>
            <a:picLocks noChangeAspect="1" noChangeArrowheads="1"/>
          </p:cNvPicPr>
          <p:nvPr/>
        </p:nvPicPr>
        <p:blipFill>
          <a:blip r:embed="rId3"/>
          <a:srcRect/>
          <a:stretch>
            <a:fillRect/>
          </a:stretch>
        </p:blipFill>
        <p:spPr bwMode="auto">
          <a:xfrm>
            <a:off x="0" y="1219200"/>
            <a:ext cx="4419600" cy="5486400"/>
          </a:xfrm>
          <a:prstGeom prst="rect">
            <a:avLst/>
          </a:prstGeom>
          <a:noFill/>
          <a:ln w="9525">
            <a:noFill/>
            <a:miter lim="800000"/>
            <a:headEnd/>
            <a:tailEnd/>
          </a:ln>
        </p:spPr>
      </p:pic>
      <p:sp>
        <p:nvSpPr>
          <p:cNvPr id="5" name="TextBox 4"/>
          <p:cNvSpPr txBox="1"/>
          <p:nvPr/>
        </p:nvSpPr>
        <p:spPr>
          <a:xfrm>
            <a:off x="-76200" y="381000"/>
            <a:ext cx="9309100" cy="646113"/>
          </a:xfrm>
          <a:prstGeom prst="rect">
            <a:avLst/>
          </a:prstGeom>
          <a:noFill/>
        </p:spPr>
        <p:txBody>
          <a:bodyPr wrap="none">
            <a:spAutoFit/>
          </a:bodyPr>
          <a:lstStyle/>
          <a:p>
            <a:pPr fontAlgn="auto">
              <a:spcBef>
                <a:spcPts val="0"/>
              </a:spcBef>
              <a:spcAft>
                <a:spcPts val="0"/>
              </a:spcAft>
              <a:defRPr/>
            </a:pPr>
            <a:r>
              <a:rPr lang="en-US" sz="3600" dirty="0">
                <a:solidFill>
                  <a:schemeClr val="tx2"/>
                </a:solidFill>
                <a:latin typeface="+mj-lt"/>
                <a:cs typeface="+mn-cs"/>
              </a:rPr>
              <a:t>LOADING SAMPLES IN  REAL-TIME PCR MACHINE</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35717E03-0611-4876-9A7B-20DD3F341D2E}" type="slidenum">
              <a:rPr lang="en-US"/>
              <a:pPr>
                <a:defRPr/>
              </a:pPr>
              <a:t>15</a:t>
            </a:fld>
            <a:endParaRPr lang="en-US"/>
          </a:p>
        </p:txBody>
      </p:sp>
      <p:grpSp>
        <p:nvGrpSpPr>
          <p:cNvPr id="2" name="Group 13"/>
          <p:cNvGrpSpPr>
            <a:grpSpLocks/>
          </p:cNvGrpSpPr>
          <p:nvPr/>
        </p:nvGrpSpPr>
        <p:grpSpPr bwMode="auto">
          <a:xfrm>
            <a:off x="0" y="0"/>
            <a:ext cx="9144000" cy="6629400"/>
            <a:chOff x="0" y="0"/>
            <a:chExt cx="5760" cy="4176"/>
          </a:xfrm>
        </p:grpSpPr>
        <p:pic>
          <p:nvPicPr>
            <p:cNvPr id="29700" name="Picture 2"/>
            <p:cNvPicPr>
              <a:picLocks noChangeAspect="1" noChangeArrowheads="1"/>
            </p:cNvPicPr>
            <p:nvPr/>
          </p:nvPicPr>
          <p:blipFill>
            <a:blip r:embed="rId2"/>
            <a:srcRect t="89618"/>
            <a:stretch>
              <a:fillRect/>
            </a:stretch>
          </p:blipFill>
          <p:spPr bwMode="auto">
            <a:xfrm>
              <a:off x="0" y="3744"/>
              <a:ext cx="5760" cy="415"/>
            </a:xfrm>
            <a:prstGeom prst="rect">
              <a:avLst/>
            </a:prstGeom>
            <a:noFill/>
            <a:ln w="9525">
              <a:noFill/>
              <a:miter lim="800000"/>
              <a:headEnd/>
              <a:tailEnd/>
            </a:ln>
          </p:spPr>
        </p:pic>
        <p:sp>
          <p:nvSpPr>
            <p:cNvPr id="29701" name="Text Box 3"/>
            <p:cNvSpPr txBox="1">
              <a:spLocks noChangeArrowheads="1"/>
            </p:cNvSpPr>
            <p:nvPr/>
          </p:nvSpPr>
          <p:spPr bwMode="auto">
            <a:xfrm>
              <a:off x="4608" y="3984"/>
              <a:ext cx="942" cy="192"/>
            </a:xfrm>
            <a:prstGeom prst="rect">
              <a:avLst/>
            </a:prstGeom>
            <a:noFill/>
            <a:ln w="9525">
              <a:noFill/>
              <a:miter lim="800000"/>
              <a:headEnd/>
              <a:tailEnd/>
            </a:ln>
          </p:spPr>
          <p:txBody>
            <a:bodyPr wrap="none">
              <a:spAutoFit/>
            </a:bodyPr>
            <a:lstStyle/>
            <a:p>
              <a:r>
                <a:rPr lang="en-US" sz="1400" b="1"/>
                <a:t>www.biorad.com</a:t>
              </a:r>
            </a:p>
          </p:txBody>
        </p:sp>
        <p:pic>
          <p:nvPicPr>
            <p:cNvPr id="29702" name="Picture 5"/>
            <p:cNvPicPr>
              <a:picLocks noChangeAspect="1" noChangeArrowheads="1"/>
            </p:cNvPicPr>
            <p:nvPr/>
          </p:nvPicPr>
          <p:blipFill>
            <a:blip r:embed="rId3"/>
            <a:srcRect l="32031" t="37111" r="30469" b="38474"/>
            <a:stretch>
              <a:fillRect/>
            </a:stretch>
          </p:blipFill>
          <p:spPr bwMode="auto">
            <a:xfrm>
              <a:off x="0" y="0"/>
              <a:ext cx="5760" cy="3000"/>
            </a:xfrm>
            <a:prstGeom prst="rect">
              <a:avLst/>
            </a:prstGeom>
            <a:noFill/>
            <a:ln w="9525">
              <a:noFill/>
              <a:miter lim="800000"/>
              <a:headEnd/>
              <a:tailEnd/>
            </a:ln>
          </p:spPr>
        </p:pic>
        <p:sp>
          <p:nvSpPr>
            <p:cNvPr id="29703" name="Text Box 6"/>
            <p:cNvSpPr txBox="1">
              <a:spLocks noChangeArrowheads="1"/>
            </p:cNvSpPr>
            <p:nvPr/>
          </p:nvSpPr>
          <p:spPr bwMode="auto">
            <a:xfrm>
              <a:off x="912" y="2688"/>
              <a:ext cx="1090" cy="366"/>
            </a:xfrm>
            <a:prstGeom prst="rect">
              <a:avLst/>
            </a:prstGeom>
            <a:noFill/>
            <a:ln w="9525">
              <a:noFill/>
              <a:miter lim="800000"/>
              <a:headEnd/>
              <a:tailEnd/>
            </a:ln>
          </p:spPr>
          <p:txBody>
            <a:bodyPr>
              <a:spAutoFit/>
            </a:bodyPr>
            <a:lstStyle/>
            <a:p>
              <a:pPr>
                <a:spcBef>
                  <a:spcPct val="50000"/>
                </a:spcBef>
              </a:pPr>
              <a:r>
                <a:rPr lang="en-US" sz="1600" b="1"/>
                <a:t>2a. excitation filters</a:t>
              </a:r>
            </a:p>
          </p:txBody>
        </p:sp>
        <p:sp>
          <p:nvSpPr>
            <p:cNvPr id="29704" name="Text Box 7"/>
            <p:cNvSpPr txBox="1">
              <a:spLocks noChangeArrowheads="1"/>
            </p:cNvSpPr>
            <p:nvPr/>
          </p:nvSpPr>
          <p:spPr bwMode="auto">
            <a:xfrm>
              <a:off x="3312" y="1872"/>
              <a:ext cx="1090" cy="366"/>
            </a:xfrm>
            <a:prstGeom prst="rect">
              <a:avLst/>
            </a:prstGeom>
            <a:noFill/>
            <a:ln w="9525">
              <a:noFill/>
              <a:miter lim="800000"/>
              <a:headEnd/>
              <a:tailEnd/>
            </a:ln>
          </p:spPr>
          <p:txBody>
            <a:bodyPr>
              <a:spAutoFit/>
            </a:bodyPr>
            <a:lstStyle/>
            <a:p>
              <a:pPr>
                <a:spcBef>
                  <a:spcPct val="50000"/>
                </a:spcBef>
              </a:pPr>
              <a:r>
                <a:rPr lang="en-US" sz="1600" b="1"/>
                <a:t>2b. emission filters</a:t>
              </a:r>
            </a:p>
          </p:txBody>
        </p:sp>
        <p:sp>
          <p:nvSpPr>
            <p:cNvPr id="29705" name="Text Box 8"/>
            <p:cNvSpPr txBox="1">
              <a:spLocks noChangeArrowheads="1"/>
            </p:cNvSpPr>
            <p:nvPr/>
          </p:nvSpPr>
          <p:spPr bwMode="auto">
            <a:xfrm>
              <a:off x="0" y="1680"/>
              <a:ext cx="1090" cy="366"/>
            </a:xfrm>
            <a:prstGeom prst="rect">
              <a:avLst/>
            </a:prstGeom>
            <a:noFill/>
            <a:ln w="9525">
              <a:noFill/>
              <a:miter lim="800000"/>
              <a:headEnd/>
              <a:tailEnd/>
            </a:ln>
          </p:spPr>
          <p:txBody>
            <a:bodyPr>
              <a:spAutoFit/>
            </a:bodyPr>
            <a:lstStyle/>
            <a:p>
              <a:pPr>
                <a:spcBef>
                  <a:spcPct val="50000"/>
                </a:spcBef>
              </a:pPr>
              <a:r>
                <a:rPr lang="en-US" sz="1600" b="1"/>
                <a:t>1. halogen tungsten lamp</a:t>
              </a:r>
            </a:p>
          </p:txBody>
        </p:sp>
        <p:sp>
          <p:nvSpPr>
            <p:cNvPr id="29706" name="Text Box 10"/>
            <p:cNvSpPr txBox="1">
              <a:spLocks noChangeArrowheads="1"/>
            </p:cNvSpPr>
            <p:nvPr/>
          </p:nvSpPr>
          <p:spPr bwMode="auto">
            <a:xfrm>
              <a:off x="2352" y="2976"/>
              <a:ext cx="1090" cy="212"/>
            </a:xfrm>
            <a:prstGeom prst="rect">
              <a:avLst/>
            </a:prstGeom>
            <a:noFill/>
            <a:ln w="9525">
              <a:noFill/>
              <a:miter lim="800000"/>
              <a:headEnd/>
              <a:tailEnd/>
            </a:ln>
          </p:spPr>
          <p:txBody>
            <a:bodyPr>
              <a:spAutoFit/>
            </a:bodyPr>
            <a:lstStyle/>
            <a:p>
              <a:pPr>
                <a:spcBef>
                  <a:spcPct val="50000"/>
                </a:spcBef>
              </a:pPr>
              <a:r>
                <a:rPr lang="en-US" sz="1600" b="1"/>
                <a:t>4. sample plate</a:t>
              </a:r>
            </a:p>
          </p:txBody>
        </p:sp>
        <p:sp>
          <p:nvSpPr>
            <p:cNvPr id="29707" name="Text Box 11"/>
            <p:cNvSpPr txBox="1">
              <a:spLocks noChangeArrowheads="1"/>
            </p:cNvSpPr>
            <p:nvPr/>
          </p:nvSpPr>
          <p:spPr bwMode="auto">
            <a:xfrm>
              <a:off x="4080" y="1344"/>
              <a:ext cx="816" cy="212"/>
            </a:xfrm>
            <a:prstGeom prst="rect">
              <a:avLst/>
            </a:prstGeom>
            <a:solidFill>
              <a:schemeClr val="bg1"/>
            </a:solidFill>
            <a:ln w="9525">
              <a:noFill/>
              <a:miter lim="800000"/>
              <a:headEnd/>
              <a:tailEnd/>
            </a:ln>
          </p:spPr>
          <p:txBody>
            <a:bodyPr>
              <a:spAutoFit/>
            </a:bodyPr>
            <a:lstStyle/>
            <a:p>
              <a:pPr>
                <a:spcBef>
                  <a:spcPct val="50000"/>
                </a:spcBef>
              </a:pPr>
              <a:r>
                <a:rPr lang="en-US" sz="1600" b="1"/>
                <a:t>3. intensifier</a:t>
              </a:r>
            </a:p>
          </p:txBody>
        </p:sp>
        <p:sp>
          <p:nvSpPr>
            <p:cNvPr id="29708" name="Text Box 12"/>
            <p:cNvSpPr txBox="1">
              <a:spLocks noChangeArrowheads="1"/>
            </p:cNvSpPr>
            <p:nvPr/>
          </p:nvSpPr>
          <p:spPr bwMode="auto">
            <a:xfrm>
              <a:off x="4938" y="1440"/>
              <a:ext cx="630" cy="674"/>
            </a:xfrm>
            <a:prstGeom prst="rect">
              <a:avLst/>
            </a:prstGeom>
            <a:solidFill>
              <a:schemeClr val="bg1"/>
            </a:solidFill>
            <a:ln w="9525">
              <a:noFill/>
              <a:miter lim="800000"/>
              <a:headEnd/>
              <a:tailEnd/>
            </a:ln>
          </p:spPr>
          <p:txBody>
            <a:bodyPr>
              <a:spAutoFit/>
            </a:bodyPr>
            <a:lstStyle/>
            <a:p>
              <a:pPr>
                <a:spcBef>
                  <a:spcPct val="50000"/>
                </a:spcBef>
              </a:pPr>
              <a:r>
                <a:rPr lang="en-US" sz="1600" b="1"/>
                <a:t>5. ccd detector 350,000 pixels</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1143000"/>
          </a:xfrm>
        </p:spPr>
        <p:txBody>
          <a:bodyPr/>
          <a:lstStyle/>
          <a:p>
            <a:r>
              <a:rPr lang="en-US" sz="4000" dirty="0" smtClean="0"/>
              <a:t>METHODS OF DETECTION</a:t>
            </a:r>
          </a:p>
        </p:txBody>
      </p:sp>
      <p:sp>
        <p:nvSpPr>
          <p:cNvPr id="27651" name="Rectangle 3"/>
          <p:cNvSpPr>
            <a:spLocks noGrp="1" noChangeArrowheads="1"/>
          </p:cNvSpPr>
          <p:nvPr>
            <p:ph idx="1"/>
          </p:nvPr>
        </p:nvSpPr>
        <p:spPr>
          <a:xfrm>
            <a:off x="468313" y="2549525"/>
            <a:ext cx="8229600" cy="3470275"/>
          </a:xfrm>
        </p:spPr>
        <p:txBody>
          <a:bodyPr/>
          <a:lstStyle/>
          <a:p>
            <a:pPr marL="609600" indent="-609600">
              <a:buFontTx/>
              <a:buNone/>
            </a:pPr>
            <a:r>
              <a:rPr lang="en-US" sz="2800" dirty="0" smtClean="0"/>
              <a:t>Two common methods of quantification</a:t>
            </a:r>
          </a:p>
          <a:p>
            <a:pPr marL="609600" indent="-609600">
              <a:buFontTx/>
              <a:buAutoNum type="arabicPeriod"/>
            </a:pPr>
            <a:r>
              <a:rPr lang="en-US" sz="2800" dirty="0" smtClean="0"/>
              <a:t>use of </a:t>
            </a:r>
            <a:r>
              <a:rPr lang="en-US" sz="2800" dirty="0" smtClean="0">
                <a:hlinkClick r:id="rId2" tooltip="Fluorescent dye"/>
              </a:rPr>
              <a:t>fluorescent dyes</a:t>
            </a:r>
            <a:r>
              <a:rPr lang="en-US" sz="2800" dirty="0" smtClean="0"/>
              <a:t> that intercalate with double-stranded DNA.</a:t>
            </a:r>
          </a:p>
          <a:p>
            <a:pPr marL="609600" indent="-609600">
              <a:buFontTx/>
              <a:buAutoNum type="arabicPeriod"/>
            </a:pPr>
            <a:r>
              <a:rPr lang="en-US" sz="2800" dirty="0" smtClean="0"/>
              <a:t> modified DNA </a:t>
            </a:r>
            <a:r>
              <a:rPr lang="en-US" sz="2800" dirty="0" err="1" smtClean="0">
                <a:hlinkClick r:id="rId3" tooltip="Oligonucleotide"/>
              </a:rPr>
              <a:t>oligonucleotide</a:t>
            </a:r>
            <a:r>
              <a:rPr lang="en-US" sz="2800" dirty="0" smtClean="0"/>
              <a:t> probes that </a:t>
            </a:r>
            <a:r>
              <a:rPr lang="en-US" sz="2800" dirty="0" smtClean="0">
                <a:hlinkClick r:id="rId4" tooltip="Fluorescence"/>
              </a:rPr>
              <a:t>fluoresce</a:t>
            </a:r>
            <a:r>
              <a:rPr lang="en-US" sz="2800" dirty="0" smtClean="0"/>
              <a:t> when hybridized with a complementary DNA. </a:t>
            </a:r>
          </a:p>
        </p:txBody>
      </p:sp>
      <p:sp>
        <p:nvSpPr>
          <p:cNvPr id="27652" name="Rectangle 3"/>
          <p:cNvSpPr>
            <a:spLocks noChangeArrowheads="1"/>
          </p:cNvSpPr>
          <p:nvPr/>
        </p:nvSpPr>
        <p:spPr bwMode="auto">
          <a:xfrm>
            <a:off x="228600" y="1752600"/>
            <a:ext cx="8428038" cy="1016000"/>
          </a:xfrm>
          <a:prstGeom prst="rect">
            <a:avLst/>
          </a:prstGeom>
          <a:noFill/>
          <a:ln w="9525">
            <a:noFill/>
            <a:miter lim="800000"/>
            <a:headEnd/>
            <a:tailEnd/>
          </a:ln>
        </p:spPr>
        <p:txBody>
          <a:bodyPr>
            <a:spAutoFit/>
          </a:bodyPr>
          <a:lstStyle/>
          <a:p>
            <a:pPr algn="just"/>
            <a:r>
              <a:rPr lang="en-US">
                <a:latin typeface="Lucida Sans Unicode" pitchFamily="34" charset="0"/>
              </a:rPr>
              <a:t>All real time PCR systems rely upon the detection and quantification of fluorescent reporter, the signal of which increases in direct proportion of the amount of PCR product in a reaction.</a:t>
            </a:r>
            <a:endParaRPr lang="en-IN">
              <a:latin typeface="Lucida Sans Unicode"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6200"/>
            <a:ext cx="8229600" cy="1143000"/>
          </a:xfrm>
        </p:spPr>
        <p:txBody>
          <a:bodyPr/>
          <a:lstStyle/>
          <a:p>
            <a:r>
              <a:rPr lang="en-US" dirty="0" smtClean="0"/>
              <a:t>USING FLUORESCENT DYES</a:t>
            </a:r>
          </a:p>
        </p:txBody>
      </p:sp>
      <p:sp>
        <p:nvSpPr>
          <p:cNvPr id="28675" name="Rectangle 3"/>
          <p:cNvSpPr>
            <a:spLocks noGrp="1" noChangeArrowheads="1"/>
          </p:cNvSpPr>
          <p:nvPr>
            <p:ph idx="1"/>
          </p:nvPr>
        </p:nvSpPr>
        <p:spPr>
          <a:xfrm>
            <a:off x="304800" y="990600"/>
            <a:ext cx="8534400" cy="2408237"/>
          </a:xfrm>
        </p:spPr>
        <p:txBody>
          <a:bodyPr/>
          <a:lstStyle/>
          <a:p>
            <a:r>
              <a:rPr lang="en-US" sz="2000" dirty="0" smtClean="0"/>
              <a:t>The reaction is prepared as usual, with the addition of fluorescent </a:t>
            </a:r>
            <a:r>
              <a:rPr lang="en-US" sz="2000" dirty="0" err="1" smtClean="0"/>
              <a:t>dsDNA</a:t>
            </a:r>
            <a:r>
              <a:rPr lang="en-US" sz="2000" dirty="0" smtClean="0"/>
              <a:t> dye like SYBR GREEN. </a:t>
            </a:r>
          </a:p>
          <a:p>
            <a:r>
              <a:rPr lang="en-US" sz="2000" dirty="0" smtClean="0"/>
              <a:t>The reaction is run in a </a:t>
            </a:r>
            <a:r>
              <a:rPr lang="en-US" sz="2000" dirty="0" err="1" smtClean="0">
                <a:hlinkClick r:id="rId3" tooltip="Thermocycler"/>
              </a:rPr>
              <a:t>thermocycler</a:t>
            </a:r>
            <a:r>
              <a:rPr lang="en-US" sz="2000" dirty="0" smtClean="0"/>
              <a:t>, and after each cycle, the levels of fluorescence are measured with a detector; the dye only fluoresces when bound to the </a:t>
            </a:r>
            <a:r>
              <a:rPr lang="en-US" sz="2000" dirty="0" err="1" smtClean="0"/>
              <a:t>dsDNA</a:t>
            </a:r>
            <a:r>
              <a:rPr lang="en-US" sz="2000" dirty="0" smtClean="0"/>
              <a:t>.</a:t>
            </a:r>
          </a:p>
          <a:p>
            <a:r>
              <a:rPr lang="en-IN" sz="2000" dirty="0" smtClean="0"/>
              <a:t>The resulting DNA-dye-complex best absorbs 497 </a:t>
            </a:r>
            <a:r>
              <a:rPr lang="en-IN" sz="2000" dirty="0" err="1" smtClean="0"/>
              <a:t>nanometer</a:t>
            </a:r>
            <a:r>
              <a:rPr lang="en-IN" sz="2000" dirty="0" smtClean="0"/>
              <a:t> blue light (</a:t>
            </a:r>
            <a:r>
              <a:rPr lang="el-GR" sz="2000" dirty="0" smtClean="0"/>
              <a:t>λ</a:t>
            </a:r>
            <a:r>
              <a:rPr lang="en-IN" sz="2000" baseline="-25000" dirty="0" smtClean="0"/>
              <a:t>max</a:t>
            </a:r>
            <a:r>
              <a:rPr lang="en-IN" sz="2000" dirty="0" smtClean="0"/>
              <a:t> = 497 nm) and emits green light (</a:t>
            </a:r>
            <a:r>
              <a:rPr lang="el-GR" sz="2000" dirty="0" smtClean="0"/>
              <a:t>λ</a:t>
            </a:r>
            <a:r>
              <a:rPr lang="en-IN" sz="2000" baseline="-25000" dirty="0" smtClean="0"/>
              <a:t>max</a:t>
            </a:r>
            <a:r>
              <a:rPr lang="en-IN" sz="2000" dirty="0" smtClean="0"/>
              <a:t> = 520 nm). </a:t>
            </a:r>
            <a:endParaRPr lang="en-US" sz="2000" dirty="0" smtClean="0"/>
          </a:p>
        </p:txBody>
      </p:sp>
      <p:grpSp>
        <p:nvGrpSpPr>
          <p:cNvPr id="2" name="Group 5"/>
          <p:cNvGrpSpPr>
            <a:grpSpLocks/>
          </p:cNvGrpSpPr>
          <p:nvPr/>
        </p:nvGrpSpPr>
        <p:grpSpPr bwMode="auto">
          <a:xfrm>
            <a:off x="2514600" y="3657600"/>
            <a:ext cx="3814762" cy="2584450"/>
            <a:chOff x="1296" y="3216"/>
            <a:chExt cx="2976" cy="1008"/>
          </a:xfrm>
        </p:grpSpPr>
        <p:sp>
          <p:nvSpPr>
            <p:cNvPr id="28677" name="Line 6"/>
            <p:cNvSpPr>
              <a:spLocks noChangeShapeType="1"/>
            </p:cNvSpPr>
            <p:nvPr/>
          </p:nvSpPr>
          <p:spPr bwMode="auto">
            <a:xfrm>
              <a:off x="1296" y="3792"/>
              <a:ext cx="1152" cy="0"/>
            </a:xfrm>
            <a:prstGeom prst="line">
              <a:avLst/>
            </a:prstGeom>
            <a:noFill/>
            <a:ln w="57150">
              <a:solidFill>
                <a:schemeClr val="tx1"/>
              </a:solidFill>
              <a:round/>
              <a:headEnd/>
              <a:tailEnd/>
            </a:ln>
          </p:spPr>
          <p:txBody>
            <a:bodyPr/>
            <a:lstStyle/>
            <a:p>
              <a:endParaRPr lang="en-IN"/>
            </a:p>
          </p:txBody>
        </p:sp>
        <p:sp>
          <p:nvSpPr>
            <p:cNvPr id="28678" name="Line 7"/>
            <p:cNvSpPr>
              <a:spLocks noChangeShapeType="1"/>
            </p:cNvSpPr>
            <p:nvPr/>
          </p:nvSpPr>
          <p:spPr bwMode="auto">
            <a:xfrm>
              <a:off x="3072" y="3792"/>
              <a:ext cx="1200" cy="0"/>
            </a:xfrm>
            <a:prstGeom prst="line">
              <a:avLst/>
            </a:prstGeom>
            <a:noFill/>
            <a:ln w="57150">
              <a:solidFill>
                <a:schemeClr val="tx1"/>
              </a:solidFill>
              <a:round/>
              <a:headEnd/>
              <a:tailEnd/>
            </a:ln>
          </p:spPr>
          <p:txBody>
            <a:bodyPr/>
            <a:lstStyle/>
            <a:p>
              <a:endParaRPr lang="en-IN"/>
            </a:p>
          </p:txBody>
        </p:sp>
        <p:sp>
          <p:nvSpPr>
            <p:cNvPr id="28679" name="Line 8"/>
            <p:cNvSpPr>
              <a:spLocks noChangeShapeType="1"/>
            </p:cNvSpPr>
            <p:nvPr/>
          </p:nvSpPr>
          <p:spPr bwMode="auto">
            <a:xfrm>
              <a:off x="3072" y="3984"/>
              <a:ext cx="1200" cy="0"/>
            </a:xfrm>
            <a:prstGeom prst="line">
              <a:avLst/>
            </a:prstGeom>
            <a:noFill/>
            <a:ln w="57150">
              <a:solidFill>
                <a:schemeClr val="tx1"/>
              </a:solidFill>
              <a:round/>
              <a:headEnd/>
              <a:tailEnd/>
            </a:ln>
          </p:spPr>
          <p:txBody>
            <a:bodyPr/>
            <a:lstStyle/>
            <a:p>
              <a:endParaRPr lang="en-IN"/>
            </a:p>
          </p:txBody>
        </p:sp>
        <p:sp>
          <p:nvSpPr>
            <p:cNvPr id="28680" name="Oval 9"/>
            <p:cNvSpPr>
              <a:spLocks noChangeArrowheads="1"/>
            </p:cNvSpPr>
            <p:nvPr/>
          </p:nvSpPr>
          <p:spPr bwMode="auto">
            <a:xfrm>
              <a:off x="1632" y="3360"/>
              <a:ext cx="144" cy="144"/>
            </a:xfrm>
            <a:prstGeom prst="ellipse">
              <a:avLst/>
            </a:prstGeom>
            <a:solidFill>
              <a:srgbClr val="99FF66"/>
            </a:solidFill>
            <a:ln w="9525">
              <a:solidFill>
                <a:schemeClr val="tx1"/>
              </a:solidFill>
              <a:round/>
              <a:headEnd/>
              <a:tailEnd/>
            </a:ln>
          </p:spPr>
          <p:txBody>
            <a:bodyPr wrap="none" anchor="ctr"/>
            <a:lstStyle/>
            <a:p>
              <a:endParaRPr lang="en-US">
                <a:latin typeface="Lucida Sans Unicode" pitchFamily="34" charset="0"/>
              </a:endParaRPr>
            </a:p>
          </p:txBody>
        </p:sp>
        <p:sp>
          <p:nvSpPr>
            <p:cNvPr id="28681" name="Oval 10"/>
            <p:cNvSpPr>
              <a:spLocks noChangeArrowheads="1"/>
            </p:cNvSpPr>
            <p:nvPr/>
          </p:nvSpPr>
          <p:spPr bwMode="auto">
            <a:xfrm>
              <a:off x="3360" y="3216"/>
              <a:ext cx="144" cy="144"/>
            </a:xfrm>
            <a:prstGeom prst="ellipse">
              <a:avLst/>
            </a:prstGeom>
            <a:solidFill>
              <a:srgbClr val="99FF66"/>
            </a:solidFill>
            <a:ln w="9525">
              <a:solidFill>
                <a:schemeClr val="tx1"/>
              </a:solidFill>
              <a:round/>
              <a:headEnd/>
              <a:tailEnd/>
            </a:ln>
          </p:spPr>
          <p:txBody>
            <a:bodyPr wrap="none" anchor="ctr"/>
            <a:lstStyle/>
            <a:p>
              <a:endParaRPr lang="en-US">
                <a:latin typeface="Lucida Sans Unicode" pitchFamily="34" charset="0"/>
              </a:endParaRPr>
            </a:p>
          </p:txBody>
        </p:sp>
        <p:sp>
          <p:nvSpPr>
            <p:cNvPr id="28682" name="Oval 11"/>
            <p:cNvSpPr>
              <a:spLocks noChangeArrowheads="1"/>
            </p:cNvSpPr>
            <p:nvPr/>
          </p:nvSpPr>
          <p:spPr bwMode="auto">
            <a:xfrm>
              <a:off x="1344" y="4032"/>
              <a:ext cx="144" cy="144"/>
            </a:xfrm>
            <a:prstGeom prst="ellipse">
              <a:avLst/>
            </a:prstGeom>
            <a:solidFill>
              <a:srgbClr val="99FF66"/>
            </a:solidFill>
            <a:ln w="9525">
              <a:solidFill>
                <a:schemeClr val="tx1"/>
              </a:solidFill>
              <a:round/>
              <a:headEnd/>
              <a:tailEnd/>
            </a:ln>
          </p:spPr>
          <p:txBody>
            <a:bodyPr wrap="none" anchor="ctr"/>
            <a:lstStyle/>
            <a:p>
              <a:endParaRPr lang="en-US">
                <a:latin typeface="Lucida Sans Unicode" pitchFamily="34" charset="0"/>
              </a:endParaRPr>
            </a:p>
          </p:txBody>
        </p:sp>
        <p:sp>
          <p:nvSpPr>
            <p:cNvPr id="28683" name="Oval 12"/>
            <p:cNvSpPr>
              <a:spLocks noChangeArrowheads="1"/>
            </p:cNvSpPr>
            <p:nvPr/>
          </p:nvSpPr>
          <p:spPr bwMode="auto">
            <a:xfrm>
              <a:off x="1968" y="4080"/>
              <a:ext cx="144" cy="144"/>
            </a:xfrm>
            <a:prstGeom prst="ellipse">
              <a:avLst/>
            </a:prstGeom>
            <a:solidFill>
              <a:srgbClr val="99FF66"/>
            </a:solidFill>
            <a:ln w="9525">
              <a:solidFill>
                <a:schemeClr val="tx1"/>
              </a:solidFill>
              <a:round/>
              <a:headEnd/>
              <a:tailEnd/>
            </a:ln>
          </p:spPr>
          <p:txBody>
            <a:bodyPr wrap="none" anchor="ctr"/>
            <a:lstStyle/>
            <a:p>
              <a:endParaRPr lang="en-US">
                <a:latin typeface="Lucida Sans Unicode" pitchFamily="34" charset="0"/>
              </a:endParaRPr>
            </a:p>
          </p:txBody>
        </p:sp>
        <p:sp>
          <p:nvSpPr>
            <p:cNvPr id="28684" name="AutoShape 13"/>
            <p:cNvSpPr>
              <a:spLocks noChangeArrowheads="1"/>
            </p:cNvSpPr>
            <p:nvPr/>
          </p:nvSpPr>
          <p:spPr bwMode="auto">
            <a:xfrm>
              <a:off x="3072" y="3552"/>
              <a:ext cx="288" cy="288"/>
            </a:xfrm>
            <a:prstGeom prst="sun">
              <a:avLst>
                <a:gd name="adj" fmla="val 25000"/>
              </a:avLst>
            </a:prstGeom>
            <a:solidFill>
              <a:srgbClr val="00FF00"/>
            </a:solidFill>
            <a:ln w="9525">
              <a:solidFill>
                <a:schemeClr val="tx1"/>
              </a:solidFill>
              <a:miter lim="800000"/>
              <a:headEnd/>
              <a:tailEnd/>
            </a:ln>
          </p:spPr>
          <p:txBody>
            <a:bodyPr wrap="none" anchor="ctr"/>
            <a:lstStyle/>
            <a:p>
              <a:endParaRPr lang="en-US">
                <a:latin typeface="Lucida Sans Unicode" pitchFamily="34" charset="0"/>
              </a:endParaRPr>
            </a:p>
          </p:txBody>
        </p:sp>
        <p:sp>
          <p:nvSpPr>
            <p:cNvPr id="28685" name="AutoShape 14"/>
            <p:cNvSpPr>
              <a:spLocks noChangeArrowheads="1"/>
            </p:cNvSpPr>
            <p:nvPr/>
          </p:nvSpPr>
          <p:spPr bwMode="auto">
            <a:xfrm>
              <a:off x="3600" y="3552"/>
              <a:ext cx="288" cy="288"/>
            </a:xfrm>
            <a:prstGeom prst="sun">
              <a:avLst>
                <a:gd name="adj" fmla="val 25000"/>
              </a:avLst>
            </a:prstGeom>
            <a:solidFill>
              <a:srgbClr val="00FF00"/>
            </a:solidFill>
            <a:ln w="9525">
              <a:solidFill>
                <a:schemeClr val="tx1"/>
              </a:solidFill>
              <a:miter lim="800000"/>
              <a:headEnd/>
              <a:tailEnd/>
            </a:ln>
          </p:spPr>
          <p:txBody>
            <a:bodyPr wrap="none" anchor="ctr"/>
            <a:lstStyle/>
            <a:p>
              <a:endParaRPr lang="en-US">
                <a:latin typeface="Lucida Sans Unicode" pitchFamily="34" charset="0"/>
              </a:endParaRPr>
            </a:p>
          </p:txBody>
        </p:sp>
        <p:sp>
          <p:nvSpPr>
            <p:cNvPr id="28686" name="AutoShape 15"/>
            <p:cNvSpPr>
              <a:spLocks noChangeArrowheads="1"/>
            </p:cNvSpPr>
            <p:nvPr/>
          </p:nvSpPr>
          <p:spPr bwMode="auto">
            <a:xfrm>
              <a:off x="3840" y="3936"/>
              <a:ext cx="288" cy="288"/>
            </a:xfrm>
            <a:prstGeom prst="sun">
              <a:avLst>
                <a:gd name="adj" fmla="val 25000"/>
              </a:avLst>
            </a:prstGeom>
            <a:solidFill>
              <a:srgbClr val="00FF00"/>
            </a:solidFill>
            <a:ln w="9525">
              <a:solidFill>
                <a:schemeClr val="tx1"/>
              </a:solidFill>
              <a:miter lim="800000"/>
              <a:headEnd/>
              <a:tailEnd/>
            </a:ln>
          </p:spPr>
          <p:txBody>
            <a:bodyPr wrap="none" anchor="ctr"/>
            <a:lstStyle/>
            <a:p>
              <a:endParaRPr lang="en-US">
                <a:latin typeface="Lucida Sans Unicode" pitchFamily="34" charset="0"/>
              </a:endParaRPr>
            </a:p>
          </p:txBody>
        </p:sp>
        <p:sp>
          <p:nvSpPr>
            <p:cNvPr id="28687" name="Oval 16"/>
            <p:cNvSpPr>
              <a:spLocks noChangeArrowheads="1"/>
            </p:cNvSpPr>
            <p:nvPr/>
          </p:nvSpPr>
          <p:spPr bwMode="auto">
            <a:xfrm>
              <a:off x="2304" y="3408"/>
              <a:ext cx="144" cy="144"/>
            </a:xfrm>
            <a:prstGeom prst="ellipse">
              <a:avLst/>
            </a:prstGeom>
            <a:solidFill>
              <a:srgbClr val="99FF66"/>
            </a:solidFill>
            <a:ln w="9525">
              <a:solidFill>
                <a:schemeClr val="tx1"/>
              </a:solidFill>
              <a:round/>
              <a:headEnd/>
              <a:tailEnd/>
            </a:ln>
          </p:spPr>
          <p:txBody>
            <a:bodyPr wrap="none" anchor="ctr"/>
            <a:lstStyle/>
            <a:p>
              <a:endParaRPr lang="en-US">
                <a:latin typeface="Lucida Sans Unicode" pitchFamily="34" charset="0"/>
              </a:endParaRPr>
            </a:p>
          </p:txBody>
        </p:sp>
        <p:sp>
          <p:nvSpPr>
            <p:cNvPr id="28688" name="AutoShape 17"/>
            <p:cNvSpPr>
              <a:spLocks noChangeArrowheads="1"/>
            </p:cNvSpPr>
            <p:nvPr/>
          </p:nvSpPr>
          <p:spPr bwMode="auto">
            <a:xfrm>
              <a:off x="3312" y="3936"/>
              <a:ext cx="288" cy="288"/>
            </a:xfrm>
            <a:prstGeom prst="sun">
              <a:avLst>
                <a:gd name="adj" fmla="val 25000"/>
              </a:avLst>
            </a:prstGeom>
            <a:solidFill>
              <a:srgbClr val="00FF00"/>
            </a:solidFill>
            <a:ln w="9525">
              <a:solidFill>
                <a:schemeClr val="tx1"/>
              </a:solidFill>
              <a:miter lim="800000"/>
              <a:headEnd/>
              <a:tailEnd/>
            </a:ln>
          </p:spPr>
          <p:txBody>
            <a:bodyPr wrap="none" anchor="ctr"/>
            <a:lstStyle/>
            <a:p>
              <a:endParaRPr lang="en-US">
                <a:latin typeface="Lucida Sans Unicode" pitchFamily="34" charset="0"/>
              </a:endParaRPr>
            </a:p>
          </p:txBody>
        </p:sp>
        <p:sp>
          <p:nvSpPr>
            <p:cNvPr id="28689" name="Oval 18"/>
            <p:cNvSpPr>
              <a:spLocks noChangeArrowheads="1"/>
            </p:cNvSpPr>
            <p:nvPr/>
          </p:nvSpPr>
          <p:spPr bwMode="auto">
            <a:xfrm>
              <a:off x="2592" y="3984"/>
              <a:ext cx="144" cy="144"/>
            </a:xfrm>
            <a:prstGeom prst="ellipse">
              <a:avLst/>
            </a:prstGeom>
            <a:solidFill>
              <a:srgbClr val="99FF66"/>
            </a:solidFill>
            <a:ln w="9525">
              <a:solidFill>
                <a:schemeClr val="tx1"/>
              </a:solidFill>
              <a:round/>
              <a:headEnd/>
              <a:tailEnd/>
            </a:ln>
          </p:spPr>
          <p:txBody>
            <a:bodyPr wrap="none" anchor="ctr"/>
            <a:lstStyle/>
            <a:p>
              <a:endParaRPr lang="en-US">
                <a:latin typeface="Lucida Sans Unicode" pitchFamily="34" charset="0"/>
              </a:endParaRPr>
            </a:p>
          </p:txBody>
        </p:sp>
        <p:sp>
          <p:nvSpPr>
            <p:cNvPr id="28690" name="Oval 19"/>
            <p:cNvSpPr>
              <a:spLocks noChangeArrowheads="1"/>
            </p:cNvSpPr>
            <p:nvPr/>
          </p:nvSpPr>
          <p:spPr bwMode="auto">
            <a:xfrm>
              <a:off x="2736" y="3264"/>
              <a:ext cx="144" cy="144"/>
            </a:xfrm>
            <a:prstGeom prst="ellipse">
              <a:avLst/>
            </a:prstGeom>
            <a:solidFill>
              <a:srgbClr val="99FF66"/>
            </a:solidFill>
            <a:ln w="9525">
              <a:solidFill>
                <a:schemeClr val="tx1"/>
              </a:solidFill>
              <a:round/>
              <a:headEnd/>
              <a:tailEnd/>
            </a:ln>
          </p:spPr>
          <p:txBody>
            <a:bodyPr wrap="none" anchor="ctr"/>
            <a:lstStyle/>
            <a:p>
              <a:endParaRPr lang="en-US">
                <a:latin typeface="Lucida Sans Unicode" pitchFamily="34" charset="0"/>
              </a:endParaRPr>
            </a:p>
          </p:txBody>
        </p:sp>
        <p:sp>
          <p:nvSpPr>
            <p:cNvPr id="28691" name="Oval 20"/>
            <p:cNvSpPr>
              <a:spLocks noChangeArrowheads="1"/>
            </p:cNvSpPr>
            <p:nvPr/>
          </p:nvSpPr>
          <p:spPr bwMode="auto">
            <a:xfrm>
              <a:off x="4080" y="3408"/>
              <a:ext cx="144" cy="144"/>
            </a:xfrm>
            <a:prstGeom prst="ellipse">
              <a:avLst/>
            </a:prstGeom>
            <a:solidFill>
              <a:srgbClr val="99FF66"/>
            </a:solidFill>
            <a:ln w="9525">
              <a:solidFill>
                <a:schemeClr val="tx1"/>
              </a:solidFill>
              <a:round/>
              <a:headEnd/>
              <a:tailEnd/>
            </a:ln>
          </p:spPr>
          <p:txBody>
            <a:bodyPr wrap="none" anchor="ctr"/>
            <a:lstStyle/>
            <a:p>
              <a:endParaRPr lang="en-US">
                <a:latin typeface="Lucida Sans Unicode" pitchFamily="34"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0"/>
            <a:ext cx="8229600" cy="1143000"/>
          </a:xfrm>
        </p:spPr>
        <p:txBody>
          <a:bodyPr/>
          <a:lstStyle/>
          <a:p>
            <a:r>
              <a:rPr lang="en-US" smtClean="0"/>
              <a:t>How SYBR Green dye works</a:t>
            </a:r>
            <a:endParaRPr lang="en-IN" smtClean="0"/>
          </a:p>
        </p:txBody>
      </p:sp>
      <p:sp>
        <p:nvSpPr>
          <p:cNvPr id="29699" name="Rectangle 3"/>
          <p:cNvSpPr>
            <a:spLocks noGrp="1" noChangeArrowheads="1"/>
          </p:cNvSpPr>
          <p:nvPr>
            <p:ph type="body" sz="half" idx="1"/>
          </p:nvPr>
        </p:nvSpPr>
        <p:spPr>
          <a:xfrm>
            <a:off x="0" y="1981200"/>
            <a:ext cx="4038600" cy="4525963"/>
          </a:xfrm>
        </p:spPr>
        <p:txBody>
          <a:bodyPr/>
          <a:lstStyle/>
          <a:p>
            <a:r>
              <a:rPr lang="en-US" sz="2800" smtClean="0"/>
              <a:t>SYBR green binds to double stranded DNA and upon excitation emits light at 520nm</a:t>
            </a:r>
          </a:p>
          <a:p>
            <a:r>
              <a:rPr lang="en-US" sz="2800" smtClean="0"/>
              <a:t>Thus as PCR product accumulates the fluorescence increases</a:t>
            </a:r>
            <a:endParaRPr lang="en-IN" sz="2800" smtClean="0"/>
          </a:p>
        </p:txBody>
      </p:sp>
      <p:sp>
        <p:nvSpPr>
          <p:cNvPr id="29700" name="Rectangle 4"/>
          <p:cNvSpPr>
            <a:spLocks noChangeArrowheads="1"/>
          </p:cNvSpPr>
          <p:nvPr/>
        </p:nvSpPr>
        <p:spPr bwMode="auto">
          <a:xfrm>
            <a:off x="381000" y="1143000"/>
            <a:ext cx="8488363" cy="708025"/>
          </a:xfrm>
          <a:prstGeom prst="rect">
            <a:avLst/>
          </a:prstGeom>
          <a:noFill/>
          <a:ln w="9525">
            <a:noFill/>
            <a:miter lim="800000"/>
            <a:headEnd/>
            <a:tailEnd/>
          </a:ln>
        </p:spPr>
        <p:txBody>
          <a:bodyPr>
            <a:spAutoFit/>
          </a:bodyPr>
          <a:lstStyle/>
          <a:p>
            <a:r>
              <a:rPr lang="en-US">
                <a:latin typeface="Lucida Sans Unicode" pitchFamily="34" charset="0"/>
              </a:rPr>
              <a:t>Sybr green is a dye which binds to double stranded DNA but not to single-stranded DNA </a:t>
            </a:r>
          </a:p>
        </p:txBody>
      </p:sp>
      <p:pic>
        <p:nvPicPr>
          <p:cNvPr id="29701" name="Picture 4" descr="SYBR Green Extract-N-Amp PCR Data for a Variety of Tissue Types"/>
          <p:cNvPicPr>
            <a:picLocks noChangeAspect="1" noChangeArrowheads="1"/>
          </p:cNvPicPr>
          <p:nvPr/>
        </p:nvPicPr>
        <p:blipFill>
          <a:blip r:embed="rId3"/>
          <a:srcRect/>
          <a:stretch>
            <a:fillRect/>
          </a:stretch>
        </p:blipFill>
        <p:spPr bwMode="auto">
          <a:xfrm>
            <a:off x="3962400" y="1938338"/>
            <a:ext cx="4887913" cy="49196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381000"/>
            <a:ext cx="5478359" cy="584775"/>
          </a:xfrm>
          <a:prstGeom prst="rect">
            <a:avLst/>
          </a:prstGeom>
          <a:noFill/>
        </p:spPr>
        <p:txBody>
          <a:bodyPr wrap="none" rtlCol="0">
            <a:spAutoFit/>
          </a:bodyPr>
          <a:lstStyle/>
          <a:p>
            <a:r>
              <a:rPr lang="en-US" sz="3200" dirty="0" smtClean="0"/>
              <a:t>Typical Real-Time PCR cycle</a:t>
            </a:r>
            <a:endParaRPr lang="en-IN" sz="3200" dirty="0"/>
          </a:p>
        </p:txBody>
      </p:sp>
      <p:sp>
        <p:nvSpPr>
          <p:cNvPr id="3" name="TextBox 2"/>
          <p:cNvSpPr txBox="1"/>
          <p:nvPr/>
        </p:nvSpPr>
        <p:spPr>
          <a:xfrm>
            <a:off x="1066800" y="1447800"/>
            <a:ext cx="6400800" cy="4801314"/>
          </a:xfrm>
          <a:prstGeom prst="rect">
            <a:avLst/>
          </a:prstGeom>
          <a:noFill/>
        </p:spPr>
        <p:txBody>
          <a:bodyPr wrap="square" rtlCol="0">
            <a:spAutoFit/>
          </a:bodyPr>
          <a:lstStyle/>
          <a:p>
            <a:r>
              <a:rPr lang="en-US" dirty="0" smtClean="0"/>
              <a:t>1. 95 C- 10 min</a:t>
            </a:r>
          </a:p>
          <a:p>
            <a:endParaRPr lang="en-US" dirty="0" smtClean="0"/>
          </a:p>
          <a:p>
            <a:r>
              <a:rPr lang="en-US" dirty="0" smtClean="0"/>
              <a:t>2. 95- 30 sec</a:t>
            </a:r>
          </a:p>
          <a:p>
            <a:endParaRPr lang="en-US" dirty="0" smtClean="0"/>
          </a:p>
          <a:p>
            <a:r>
              <a:rPr lang="en-US" dirty="0" smtClean="0"/>
              <a:t>3. 60- 30 sec</a:t>
            </a:r>
          </a:p>
          <a:p>
            <a:endParaRPr lang="en-US" dirty="0" smtClean="0"/>
          </a:p>
          <a:p>
            <a:r>
              <a:rPr lang="en-US" dirty="0" smtClean="0"/>
              <a:t>4. 72-30 sec</a:t>
            </a:r>
          </a:p>
          <a:p>
            <a:endParaRPr lang="en-US" dirty="0" smtClean="0"/>
          </a:p>
          <a:p>
            <a:r>
              <a:rPr lang="en-US" dirty="0" smtClean="0"/>
              <a:t>5. Read</a:t>
            </a:r>
          </a:p>
          <a:p>
            <a:endParaRPr lang="en-US" dirty="0" smtClean="0"/>
          </a:p>
          <a:p>
            <a:r>
              <a:rPr lang="en-US" dirty="0" smtClean="0"/>
              <a:t>6. Go to step 2 for 39 more cycles</a:t>
            </a:r>
          </a:p>
          <a:p>
            <a:endParaRPr lang="en-US" dirty="0" smtClean="0"/>
          </a:p>
          <a:p>
            <a:r>
              <a:rPr lang="en-US" dirty="0" smtClean="0"/>
              <a:t>7. </a:t>
            </a:r>
            <a:r>
              <a:rPr lang="en-IN" dirty="0" smtClean="0"/>
              <a:t>The melt curve protocol follows with 30 seconds at 95°C and then cooling to </a:t>
            </a:r>
            <a:r>
              <a:rPr lang="en-IN" dirty="0" err="1" smtClean="0"/>
              <a:t>Anneaing</a:t>
            </a:r>
            <a:r>
              <a:rPr lang="en-IN" dirty="0" smtClean="0"/>
              <a:t> temp (60C) for 30 sec. and then10 seconds each at 0.2°C increments between 60°C and 95°C. Data collection is enabled at each increment of the melt curve. </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6324600"/>
          </a:xfrm>
        </p:spPr>
        <p:txBody>
          <a:bodyPr/>
          <a:lstStyle/>
          <a:p>
            <a:r>
              <a:rPr lang="en-US" dirty="0" smtClean="0"/>
              <a:t>PCR- Recap</a:t>
            </a:r>
          </a:p>
          <a:p>
            <a:r>
              <a:rPr lang="en-US" dirty="0" smtClean="0"/>
              <a:t>Real-time PCR (machine and detection)</a:t>
            </a:r>
          </a:p>
          <a:p>
            <a:pPr lvl="1"/>
            <a:r>
              <a:rPr lang="en-US" dirty="0" smtClean="0"/>
              <a:t>Detection Ways</a:t>
            </a:r>
          </a:p>
          <a:p>
            <a:pPr lvl="2"/>
            <a:r>
              <a:rPr lang="en-US" dirty="0" err="1" smtClean="0"/>
              <a:t>SyBr</a:t>
            </a:r>
            <a:r>
              <a:rPr lang="en-US" dirty="0" smtClean="0"/>
              <a:t> Green</a:t>
            </a:r>
          </a:p>
          <a:p>
            <a:pPr lvl="2"/>
            <a:r>
              <a:rPr lang="en-US" dirty="0" err="1" smtClean="0"/>
              <a:t>Taqman</a:t>
            </a:r>
            <a:r>
              <a:rPr lang="en-US" dirty="0" smtClean="0"/>
              <a:t> Probe</a:t>
            </a:r>
          </a:p>
          <a:p>
            <a:pPr lvl="2"/>
            <a:r>
              <a:rPr lang="en-US" dirty="0" smtClean="0"/>
              <a:t>Molecular Beacons</a:t>
            </a:r>
            <a:endParaRPr lang="en-IN" dirty="0" smtClean="0"/>
          </a:p>
          <a:p>
            <a:r>
              <a:rPr lang="en-US" dirty="0" smtClean="0"/>
              <a:t>PCR </a:t>
            </a:r>
            <a:r>
              <a:rPr lang="en-US" dirty="0" err="1" smtClean="0"/>
              <a:t>vs</a:t>
            </a:r>
            <a:r>
              <a:rPr lang="en-US" dirty="0" smtClean="0"/>
              <a:t> Real-Time PCR </a:t>
            </a:r>
          </a:p>
          <a:p>
            <a:r>
              <a:rPr lang="en-US" dirty="0" smtClean="0"/>
              <a:t>Reading the Graphs</a:t>
            </a:r>
          </a:p>
          <a:p>
            <a:pPr lvl="2"/>
            <a:r>
              <a:rPr lang="en-US" dirty="0" smtClean="0"/>
              <a:t>X and Y axis</a:t>
            </a:r>
          </a:p>
          <a:p>
            <a:pPr lvl="2"/>
            <a:r>
              <a:rPr lang="en-US" dirty="0" smtClean="0"/>
              <a:t>Threshold and Ct value</a:t>
            </a:r>
          </a:p>
          <a:p>
            <a:pPr lvl="2"/>
            <a:r>
              <a:rPr lang="en-US" dirty="0" smtClean="0"/>
              <a:t>Melting Temperature</a:t>
            </a:r>
          </a:p>
          <a:p>
            <a:pPr lvl="2"/>
            <a:r>
              <a:rPr lang="en-US" dirty="0" smtClean="0"/>
              <a:t>Controls, Normalization Controls, Efficiency and Slope</a:t>
            </a:r>
          </a:p>
          <a:p>
            <a:pPr lvl="2"/>
            <a:r>
              <a:rPr lang="en-US" dirty="0" smtClean="0"/>
              <a:t>Quantification- Absolute and Relative Quantification</a:t>
            </a:r>
          </a:p>
          <a:p>
            <a:r>
              <a:rPr lang="en-US" dirty="0" smtClean="0"/>
              <a:t>Precautions</a:t>
            </a:r>
          </a:p>
          <a:p>
            <a:r>
              <a:rPr lang="en-US" dirty="0" smtClean="0"/>
              <a:t>Uses </a:t>
            </a:r>
          </a:p>
          <a:p>
            <a:pPr lvl="1"/>
            <a:endParaRPr lang="en-US" dirty="0" smtClean="0"/>
          </a:p>
          <a:p>
            <a:pPr lvl="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Other Emerging Alternatives</a:t>
            </a:r>
            <a:endParaRPr lang="en-IN" smtClean="0"/>
          </a:p>
        </p:txBody>
      </p:sp>
      <p:sp>
        <p:nvSpPr>
          <p:cNvPr id="30723" name="Rectangle 3"/>
          <p:cNvSpPr>
            <a:spLocks noGrp="1" noChangeArrowheads="1"/>
          </p:cNvSpPr>
          <p:nvPr>
            <p:ph type="body" sz="half" idx="1"/>
          </p:nvPr>
        </p:nvSpPr>
        <p:spPr/>
        <p:txBody>
          <a:bodyPr/>
          <a:lstStyle/>
          <a:p>
            <a:r>
              <a:rPr lang="en-US" sz="2400" dirty="0" smtClean="0"/>
              <a:t>Two most popular alternatives to SYBR green are </a:t>
            </a:r>
            <a:r>
              <a:rPr lang="en-US" sz="2400" b="1" dirty="0" err="1" smtClean="0">
                <a:solidFill>
                  <a:srgbClr val="FF0000"/>
                </a:solidFill>
              </a:rPr>
              <a:t>TaqMan</a:t>
            </a:r>
            <a:r>
              <a:rPr lang="en-US" sz="2400" b="1" dirty="0" smtClean="0">
                <a:solidFill>
                  <a:srgbClr val="FF0000"/>
                </a:solidFill>
                <a:latin typeface="Arial" charset="0"/>
              </a:rPr>
              <a:t>®</a:t>
            </a:r>
            <a:r>
              <a:rPr lang="en-US" sz="2400" dirty="0" smtClean="0"/>
              <a:t> and </a:t>
            </a:r>
            <a:r>
              <a:rPr lang="en-US" sz="2400" b="1" dirty="0" smtClean="0">
                <a:solidFill>
                  <a:srgbClr val="00CC00"/>
                </a:solidFill>
              </a:rPr>
              <a:t>Molecular Beacons</a:t>
            </a:r>
            <a:r>
              <a:rPr lang="en-US" sz="2400" dirty="0" smtClean="0"/>
              <a:t>.</a:t>
            </a:r>
          </a:p>
          <a:p>
            <a:r>
              <a:rPr lang="en-US" sz="2400" dirty="0" smtClean="0"/>
              <a:t>Both technologies depend on hybridization probes.</a:t>
            </a:r>
          </a:p>
        </p:txBody>
      </p:sp>
      <p:pic>
        <p:nvPicPr>
          <p:cNvPr id="30724" name="Picture 4"/>
          <p:cNvPicPr>
            <a:picLocks noGrp="1" noChangeAspect="1" noChangeArrowheads="1"/>
          </p:cNvPicPr>
          <p:nvPr>
            <p:ph sz="half" idx="2"/>
          </p:nvPr>
        </p:nvPicPr>
        <p:blipFill>
          <a:blip r:embed="rId3"/>
          <a:srcRect/>
          <a:stretch>
            <a:fillRect/>
          </a:stretch>
        </p:blipFill>
        <p:spPr>
          <a:xfrm>
            <a:off x="4648200" y="1752600"/>
            <a:ext cx="4038600" cy="3578225"/>
          </a:xfr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1143000"/>
          </a:xfrm>
        </p:spPr>
        <p:txBody>
          <a:bodyPr/>
          <a:lstStyle/>
          <a:p>
            <a:r>
              <a:rPr lang="en-US" smtClean="0"/>
              <a:t>USING PROBES</a:t>
            </a:r>
          </a:p>
        </p:txBody>
      </p:sp>
      <p:sp>
        <p:nvSpPr>
          <p:cNvPr id="31747" name="Rectangle 3"/>
          <p:cNvSpPr>
            <a:spLocks noGrp="1" noChangeArrowheads="1"/>
          </p:cNvSpPr>
          <p:nvPr>
            <p:ph idx="1"/>
          </p:nvPr>
        </p:nvSpPr>
        <p:spPr>
          <a:xfrm>
            <a:off x="304800" y="1219200"/>
            <a:ext cx="8229600" cy="4191000"/>
          </a:xfrm>
        </p:spPr>
        <p:txBody>
          <a:bodyPr/>
          <a:lstStyle/>
          <a:p>
            <a:endParaRPr lang="en-US" sz="2000" dirty="0" smtClean="0"/>
          </a:p>
          <a:p>
            <a:r>
              <a:rPr lang="en-US" sz="2000" dirty="0" smtClean="0"/>
              <a:t>The PCR reaction is prepared as usual and the reporter probe is added. </a:t>
            </a:r>
          </a:p>
          <a:p>
            <a:pPr>
              <a:buFont typeface="Wingdings 2" pitchFamily="18" charset="2"/>
              <a:buNone/>
            </a:pPr>
            <a:endParaRPr lang="en-US" sz="2000" dirty="0" smtClean="0"/>
          </a:p>
          <a:p>
            <a:r>
              <a:rPr lang="en-US" sz="2000" dirty="0" smtClean="0"/>
              <a:t>both probe and primers anneal to the DNA target. </a:t>
            </a:r>
          </a:p>
          <a:p>
            <a:pPr>
              <a:buFont typeface="Wingdings 2" pitchFamily="18" charset="2"/>
              <a:buNone/>
            </a:pPr>
            <a:endParaRPr lang="en-US" sz="2000" dirty="0" smtClean="0"/>
          </a:p>
          <a:p>
            <a:r>
              <a:rPr lang="en-US" sz="2000" dirty="0" smtClean="0"/>
              <a:t>once the polymerase reaches the probe, its 5'-3-exonuclease degrades the probe, physically separating the fluorescent reporter from the quencher, resulting in an increase in fluorescence.</a:t>
            </a:r>
          </a:p>
          <a:p>
            <a:endParaRPr lang="en-US" sz="2000" dirty="0" smtClean="0"/>
          </a:p>
          <a:p>
            <a:r>
              <a:rPr lang="en-US" sz="2000" dirty="0" smtClean="0"/>
              <a:t> Fluorescence is detected and measured in the real time PCR </a:t>
            </a:r>
            <a:r>
              <a:rPr lang="en-US" sz="2000" dirty="0" err="1" smtClean="0"/>
              <a:t>thermocycler</a:t>
            </a:r>
            <a:endParaRPr lang="en-US" sz="2000" dirty="0" smtClean="0"/>
          </a:p>
          <a:p>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www.asuragen.com/images/TaqMan%20GX%20cartoon.jpg"/>
          <p:cNvPicPr>
            <a:picLocks noChangeAspect="1" noChangeArrowheads="1"/>
          </p:cNvPicPr>
          <p:nvPr/>
        </p:nvPicPr>
        <p:blipFill>
          <a:blip r:embed="rId3"/>
          <a:srcRect/>
          <a:stretch>
            <a:fillRect/>
          </a:stretch>
        </p:blipFill>
        <p:spPr bwMode="auto">
          <a:xfrm>
            <a:off x="990600" y="838200"/>
            <a:ext cx="7010400" cy="6019800"/>
          </a:xfrm>
          <a:prstGeom prst="rect">
            <a:avLst/>
          </a:prstGeom>
          <a:noFill/>
          <a:ln w="9525">
            <a:noFill/>
            <a:miter lim="800000"/>
            <a:headEnd/>
            <a:tailEnd/>
          </a:ln>
        </p:spPr>
      </p:pic>
      <p:sp>
        <p:nvSpPr>
          <p:cNvPr id="32771" name="TextBox 5"/>
          <p:cNvSpPr txBox="1">
            <a:spLocks noChangeArrowheads="1"/>
          </p:cNvSpPr>
          <p:nvPr/>
        </p:nvSpPr>
        <p:spPr bwMode="auto">
          <a:xfrm>
            <a:off x="228600" y="228600"/>
            <a:ext cx="3608388" cy="708025"/>
          </a:xfrm>
          <a:prstGeom prst="rect">
            <a:avLst/>
          </a:prstGeom>
          <a:noFill/>
          <a:ln w="9525">
            <a:noFill/>
            <a:miter lim="800000"/>
            <a:headEnd/>
            <a:tailEnd/>
          </a:ln>
        </p:spPr>
        <p:txBody>
          <a:bodyPr wrap="none">
            <a:spAutoFit/>
          </a:bodyPr>
          <a:lstStyle/>
          <a:p>
            <a:r>
              <a:rPr lang="en-US" sz="4000">
                <a:solidFill>
                  <a:schemeClr val="tx2"/>
                </a:solidFill>
                <a:latin typeface="Constantia" pitchFamily="18" charset="0"/>
              </a:rPr>
              <a:t>Taqman Probes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0"/>
            <a:ext cx="8229600" cy="1143000"/>
          </a:xfrm>
        </p:spPr>
        <p:txBody>
          <a:bodyPr/>
          <a:lstStyle/>
          <a:p>
            <a:r>
              <a:rPr lang="en-US" smtClean="0"/>
              <a:t>Molecular Beacons</a:t>
            </a:r>
            <a:endParaRPr lang="en-IN" smtClean="0"/>
          </a:p>
        </p:txBody>
      </p:sp>
      <p:sp>
        <p:nvSpPr>
          <p:cNvPr id="33795" name="Rectangle 3"/>
          <p:cNvSpPr>
            <a:spLocks noGrp="1" noChangeArrowheads="1"/>
          </p:cNvSpPr>
          <p:nvPr>
            <p:ph type="body" sz="half" idx="1"/>
          </p:nvPr>
        </p:nvSpPr>
        <p:spPr>
          <a:xfrm>
            <a:off x="368300" y="1622425"/>
            <a:ext cx="4038600" cy="3995738"/>
          </a:xfrm>
        </p:spPr>
        <p:txBody>
          <a:bodyPr/>
          <a:lstStyle/>
          <a:p>
            <a:pPr>
              <a:lnSpc>
                <a:spcPct val="80000"/>
              </a:lnSpc>
            </a:pPr>
            <a:r>
              <a:rPr lang="en-IN" sz="2000" smtClean="0"/>
              <a:t>Molecular beacons are short segments of single-stranded DNA . </a:t>
            </a:r>
          </a:p>
          <a:p>
            <a:pPr>
              <a:lnSpc>
                <a:spcPct val="80000"/>
              </a:lnSpc>
            </a:pPr>
            <a:endParaRPr lang="en-IN" sz="2000" smtClean="0"/>
          </a:p>
          <a:p>
            <a:pPr>
              <a:lnSpc>
                <a:spcPct val="80000"/>
              </a:lnSpc>
            </a:pPr>
            <a:r>
              <a:rPr lang="en-US" sz="2000" smtClean="0"/>
              <a:t>They are designed to adopt a hairpin structure while free in solution, bringing the fluorescent dye and quencher in close proximity. When a molecular beacon hybridizes to a target the fluorescent dye emits light upon irradiation, and rebind to target in every cycle for signal measurement.</a:t>
            </a:r>
            <a:endParaRPr lang="en-IN" sz="2000" smtClean="0"/>
          </a:p>
        </p:txBody>
      </p:sp>
      <p:pic>
        <p:nvPicPr>
          <p:cNvPr id="33796" name="Picture 2" descr="http://www.premierbiosoft.com/images/molecular_beacon_technique.jpg"/>
          <p:cNvPicPr>
            <a:picLocks noChangeAspect="1" noChangeArrowheads="1"/>
          </p:cNvPicPr>
          <p:nvPr/>
        </p:nvPicPr>
        <p:blipFill>
          <a:blip r:embed="rId3"/>
          <a:srcRect/>
          <a:stretch>
            <a:fillRect/>
          </a:stretch>
        </p:blipFill>
        <p:spPr bwMode="auto">
          <a:xfrm>
            <a:off x="4608513" y="1290638"/>
            <a:ext cx="4017962" cy="46799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609600"/>
            <a:ext cx="8001000" cy="1569660"/>
          </a:xfrm>
          <a:prstGeom prst="rect">
            <a:avLst/>
          </a:prstGeom>
        </p:spPr>
        <p:txBody>
          <a:bodyPr wrap="square">
            <a:spAutoFit/>
          </a:bodyPr>
          <a:lstStyle/>
          <a:p>
            <a:r>
              <a:rPr lang="en-IN" sz="2400" b="1" dirty="0" smtClean="0"/>
              <a:t>Molecular Beacon Cycle-</a:t>
            </a:r>
          </a:p>
          <a:p>
            <a:r>
              <a:rPr lang="en-IN" sz="2400" dirty="0" smtClean="0"/>
              <a:t>Activation step at 95°C for 10 min, followed by 50 cycles, each consisting of 95°C for 15 s, 50°C for 30 s (</a:t>
            </a:r>
            <a:r>
              <a:rPr lang="en-IN" sz="2400" b="1" dirty="0" smtClean="0">
                <a:solidFill>
                  <a:srgbClr val="0070C0"/>
                </a:solidFill>
              </a:rPr>
              <a:t>data collection step</a:t>
            </a:r>
            <a:r>
              <a:rPr lang="en-IN" sz="2400" dirty="0" smtClean="0"/>
              <a:t>) and 72°C for 30 s.</a:t>
            </a:r>
          </a:p>
        </p:txBody>
      </p:sp>
      <p:pic>
        <p:nvPicPr>
          <p:cNvPr id="157698" name="Picture 2" descr="figure1"/>
          <p:cNvPicPr>
            <a:picLocks noChangeAspect="1" noChangeArrowheads="1"/>
          </p:cNvPicPr>
          <p:nvPr/>
        </p:nvPicPr>
        <p:blipFill>
          <a:blip r:embed="rId3"/>
          <a:srcRect/>
          <a:stretch>
            <a:fillRect/>
          </a:stretch>
        </p:blipFill>
        <p:spPr bwMode="auto">
          <a:xfrm>
            <a:off x="0" y="2286000"/>
            <a:ext cx="6095999" cy="4267200"/>
          </a:xfrm>
          <a:prstGeom prst="rect">
            <a:avLst/>
          </a:prstGeom>
          <a:noFill/>
        </p:spPr>
      </p:pic>
      <p:sp>
        <p:nvSpPr>
          <p:cNvPr id="7" name="Rectangle 6"/>
          <p:cNvSpPr/>
          <p:nvPr/>
        </p:nvSpPr>
        <p:spPr>
          <a:xfrm>
            <a:off x="5791200" y="2133600"/>
            <a:ext cx="3352800" cy="4247317"/>
          </a:xfrm>
          <a:prstGeom prst="rect">
            <a:avLst/>
          </a:prstGeom>
        </p:spPr>
        <p:txBody>
          <a:bodyPr wrap="square">
            <a:spAutoFit/>
          </a:bodyPr>
          <a:lstStyle/>
          <a:p>
            <a:r>
              <a:rPr lang="en-IN" b="1" dirty="0" smtClean="0"/>
              <a:t>Thermal </a:t>
            </a:r>
            <a:r>
              <a:rPr lang="en-IN" b="1" dirty="0" err="1" smtClean="0"/>
              <a:t>denaturation</a:t>
            </a:r>
            <a:r>
              <a:rPr lang="en-IN" b="1" dirty="0" smtClean="0"/>
              <a:t> profiles of the molecular beacons</a:t>
            </a:r>
            <a:r>
              <a:rPr lang="en-IN" dirty="0" smtClean="0"/>
              <a:t>. Thermal </a:t>
            </a:r>
            <a:r>
              <a:rPr lang="en-IN" dirty="0" err="1" smtClean="0"/>
              <a:t>denaturation</a:t>
            </a:r>
            <a:r>
              <a:rPr lang="en-IN" dirty="0" smtClean="0"/>
              <a:t> profiles of the molecular beacons used in this study as established by melting curve analysis (described in Materials and Methods). The figure shows normalised </a:t>
            </a:r>
            <a:r>
              <a:rPr lang="en-IN" dirty="0" err="1" smtClean="0"/>
              <a:t>fluoresence</a:t>
            </a:r>
            <a:r>
              <a:rPr lang="en-IN" dirty="0" smtClean="0"/>
              <a:t> thermal transitions of molecular beacon plotted in pink circles and beacon-target complexes plotted in blue squares.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533400"/>
            <a:ext cx="8763000" cy="511492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762000"/>
            <a:ext cx="5478359" cy="584775"/>
          </a:xfrm>
          <a:prstGeom prst="rect">
            <a:avLst/>
          </a:prstGeom>
          <a:noFill/>
        </p:spPr>
        <p:txBody>
          <a:bodyPr wrap="none" rtlCol="0">
            <a:spAutoFit/>
          </a:bodyPr>
          <a:lstStyle/>
          <a:p>
            <a:r>
              <a:rPr lang="en-US" sz="3200" dirty="0" smtClean="0"/>
              <a:t>Typical Real-Time PCR cycle</a:t>
            </a:r>
            <a:endParaRPr lang="en-IN" sz="3200" dirty="0"/>
          </a:p>
        </p:txBody>
      </p:sp>
      <p:sp>
        <p:nvSpPr>
          <p:cNvPr id="3" name="TextBox 2"/>
          <p:cNvSpPr txBox="1"/>
          <p:nvPr/>
        </p:nvSpPr>
        <p:spPr>
          <a:xfrm>
            <a:off x="914400" y="1981201"/>
            <a:ext cx="6400800" cy="4801314"/>
          </a:xfrm>
          <a:prstGeom prst="rect">
            <a:avLst/>
          </a:prstGeom>
          <a:noFill/>
        </p:spPr>
        <p:txBody>
          <a:bodyPr wrap="square" rtlCol="0">
            <a:spAutoFit/>
          </a:bodyPr>
          <a:lstStyle/>
          <a:p>
            <a:r>
              <a:rPr lang="en-US" dirty="0" smtClean="0"/>
              <a:t>1. 95 C- 10 min</a:t>
            </a:r>
          </a:p>
          <a:p>
            <a:endParaRPr lang="en-US" dirty="0" smtClean="0"/>
          </a:p>
          <a:p>
            <a:r>
              <a:rPr lang="en-US" dirty="0" smtClean="0"/>
              <a:t>2. 95- 30 sec</a:t>
            </a:r>
          </a:p>
          <a:p>
            <a:endParaRPr lang="en-US" dirty="0" smtClean="0"/>
          </a:p>
          <a:p>
            <a:r>
              <a:rPr lang="en-US" dirty="0" smtClean="0"/>
              <a:t>3. 60- 30 sec</a:t>
            </a:r>
          </a:p>
          <a:p>
            <a:endParaRPr lang="en-US" dirty="0" smtClean="0"/>
          </a:p>
          <a:p>
            <a:r>
              <a:rPr lang="en-US" dirty="0" smtClean="0"/>
              <a:t>4. 72-30 sec</a:t>
            </a:r>
          </a:p>
          <a:p>
            <a:endParaRPr lang="en-US" dirty="0" smtClean="0"/>
          </a:p>
          <a:p>
            <a:r>
              <a:rPr lang="en-US" dirty="0" smtClean="0"/>
              <a:t>5. Read</a:t>
            </a:r>
          </a:p>
          <a:p>
            <a:endParaRPr lang="en-US" dirty="0" smtClean="0"/>
          </a:p>
          <a:p>
            <a:r>
              <a:rPr lang="en-US" dirty="0" smtClean="0"/>
              <a:t>6. Go to step 2 for 39 more cycles</a:t>
            </a:r>
          </a:p>
          <a:p>
            <a:endParaRPr lang="en-US" dirty="0" smtClean="0"/>
          </a:p>
          <a:p>
            <a:r>
              <a:rPr lang="en-US" dirty="0" smtClean="0"/>
              <a:t>7. </a:t>
            </a:r>
            <a:r>
              <a:rPr lang="en-IN" dirty="0" smtClean="0"/>
              <a:t>The melt curve protocol follows with 30 seconds at 95°C and then cooling to </a:t>
            </a:r>
            <a:r>
              <a:rPr lang="en-IN" dirty="0" err="1" smtClean="0"/>
              <a:t>Anneaing</a:t>
            </a:r>
            <a:r>
              <a:rPr lang="en-IN" dirty="0" smtClean="0"/>
              <a:t> temp (60C) for 30 sec. and then10 seconds each at 0.2°C increments between 60°C and 95°C. Data collection is enabled at each increment of the melt curve. </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descr="SYBR Green Extract-N-Amp PCR Data for a Variety of Tissue Types"/>
          <p:cNvPicPr>
            <a:picLocks noChangeAspect="1" noChangeArrowheads="1"/>
          </p:cNvPicPr>
          <p:nvPr/>
        </p:nvPicPr>
        <p:blipFill>
          <a:blip r:embed="rId3"/>
          <a:srcRect/>
          <a:stretch>
            <a:fillRect/>
          </a:stretch>
        </p:blipFill>
        <p:spPr bwMode="auto">
          <a:xfrm>
            <a:off x="446087" y="1447800"/>
            <a:ext cx="8393113" cy="5334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AE5BF5F1-1133-405E-99C3-54E4DF68C450}" type="slidenum">
              <a:rPr lang="en-US"/>
              <a:pPr>
                <a:defRPr/>
              </a:pPr>
              <a:t>28</a:t>
            </a:fld>
            <a:endParaRPr lang="en-US"/>
          </a:p>
        </p:txBody>
      </p:sp>
      <p:pic>
        <p:nvPicPr>
          <p:cNvPr id="37891" name="Picture 2"/>
          <p:cNvPicPr>
            <a:picLocks noChangeAspect="1" noChangeArrowheads="1"/>
          </p:cNvPicPr>
          <p:nvPr/>
        </p:nvPicPr>
        <p:blipFill>
          <a:blip r:embed="rId3"/>
          <a:srcRect l="1794" r="28206" b="23878"/>
          <a:stretch>
            <a:fillRect/>
          </a:stretch>
        </p:blipFill>
        <p:spPr bwMode="auto">
          <a:xfrm>
            <a:off x="0" y="1196975"/>
            <a:ext cx="8915400" cy="5661025"/>
          </a:xfrm>
          <a:prstGeom prst="rect">
            <a:avLst/>
          </a:prstGeom>
          <a:noFill/>
          <a:ln w="9525">
            <a:noFill/>
            <a:miter lim="800000"/>
            <a:headEnd/>
            <a:tailEnd/>
          </a:ln>
        </p:spPr>
      </p:pic>
      <p:sp>
        <p:nvSpPr>
          <p:cNvPr id="214020" name="Line 4"/>
          <p:cNvSpPr>
            <a:spLocks noChangeShapeType="1"/>
          </p:cNvSpPr>
          <p:nvPr/>
        </p:nvSpPr>
        <p:spPr bwMode="auto">
          <a:xfrm>
            <a:off x="6800850" y="304800"/>
            <a:ext cx="0" cy="4495800"/>
          </a:xfrm>
          <a:prstGeom prst="line">
            <a:avLst/>
          </a:prstGeom>
          <a:noFill/>
          <a:ln w="38100">
            <a:solidFill>
              <a:schemeClr val="tx1"/>
            </a:solidFill>
            <a:prstDash val="sysDot"/>
            <a:round/>
            <a:headEnd/>
            <a:tailEnd/>
          </a:ln>
        </p:spPr>
        <p:txBody>
          <a:bodyPr/>
          <a:lstStyle/>
          <a:p>
            <a:endParaRPr lang="en-IN"/>
          </a:p>
        </p:txBody>
      </p:sp>
      <p:sp>
        <p:nvSpPr>
          <p:cNvPr id="37893" name="Text Box 3"/>
          <p:cNvSpPr txBox="1">
            <a:spLocks noChangeArrowheads="1"/>
          </p:cNvSpPr>
          <p:nvPr/>
        </p:nvSpPr>
        <p:spPr bwMode="auto">
          <a:xfrm>
            <a:off x="762000" y="533400"/>
            <a:ext cx="6527800" cy="708025"/>
          </a:xfrm>
          <a:prstGeom prst="rect">
            <a:avLst/>
          </a:prstGeom>
          <a:noFill/>
          <a:ln w="9525">
            <a:noFill/>
            <a:miter lim="800000"/>
            <a:headEnd/>
            <a:tailEnd/>
          </a:ln>
        </p:spPr>
        <p:txBody>
          <a:bodyPr wrap="none">
            <a:spAutoFit/>
          </a:bodyPr>
          <a:lstStyle/>
          <a:p>
            <a:r>
              <a:rPr lang="en-US" sz="4000">
                <a:solidFill>
                  <a:schemeClr val="tx2"/>
                </a:solidFill>
                <a:latin typeface="Calibri" pitchFamily="34" charset="0"/>
              </a:rPr>
              <a:t>SERIES OF 10-FOLD DILUTIONS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pPr>
              <a:defRPr/>
            </a:pPr>
            <a:fld id="{A8384890-84D4-4342-97EA-90B08096C613}" type="slidenum">
              <a:rPr lang="en-US"/>
              <a:pPr>
                <a:defRPr/>
              </a:pPr>
              <a:t>29</a:t>
            </a:fld>
            <a:endParaRPr lang="en-US"/>
          </a:p>
        </p:txBody>
      </p:sp>
      <p:pic>
        <p:nvPicPr>
          <p:cNvPr id="38915" name="Picture 4"/>
          <p:cNvPicPr>
            <a:picLocks noChangeAspect="1" noChangeArrowheads="1"/>
          </p:cNvPicPr>
          <p:nvPr/>
        </p:nvPicPr>
        <p:blipFill>
          <a:blip r:embed="rId3"/>
          <a:srcRect r="29167" b="22926"/>
          <a:stretch>
            <a:fillRect/>
          </a:stretch>
        </p:blipFill>
        <p:spPr bwMode="auto">
          <a:xfrm>
            <a:off x="0" y="0"/>
            <a:ext cx="9144000" cy="5808663"/>
          </a:xfrm>
          <a:prstGeom prst="rect">
            <a:avLst/>
          </a:prstGeom>
          <a:noFill/>
          <a:ln w="9525">
            <a:noFill/>
            <a:miter lim="800000"/>
            <a:headEnd/>
            <a:tailEnd/>
          </a:ln>
        </p:spPr>
      </p:pic>
      <p:grpSp>
        <p:nvGrpSpPr>
          <p:cNvPr id="2" name="Group 23"/>
          <p:cNvGrpSpPr>
            <a:grpSpLocks/>
          </p:cNvGrpSpPr>
          <p:nvPr/>
        </p:nvGrpSpPr>
        <p:grpSpPr bwMode="auto">
          <a:xfrm>
            <a:off x="3943350" y="2505075"/>
            <a:ext cx="3594100" cy="190500"/>
            <a:chOff x="2484" y="1578"/>
            <a:chExt cx="2264" cy="120"/>
          </a:xfrm>
        </p:grpSpPr>
        <p:sp>
          <p:nvSpPr>
            <p:cNvPr id="38924" name="Oval 8"/>
            <p:cNvSpPr>
              <a:spLocks noChangeArrowheads="1"/>
            </p:cNvSpPr>
            <p:nvPr/>
          </p:nvSpPr>
          <p:spPr bwMode="auto">
            <a:xfrm>
              <a:off x="2484" y="1578"/>
              <a:ext cx="114" cy="114"/>
            </a:xfrm>
            <a:prstGeom prst="ellipse">
              <a:avLst/>
            </a:prstGeom>
            <a:noFill/>
            <a:ln w="19050">
              <a:solidFill>
                <a:srgbClr val="FF0000"/>
              </a:solidFill>
              <a:round/>
              <a:headEnd/>
              <a:tailEnd/>
            </a:ln>
          </p:spPr>
          <p:txBody>
            <a:bodyPr wrap="none" anchor="ctr"/>
            <a:lstStyle/>
            <a:p>
              <a:pPr algn="ctr"/>
              <a:endParaRPr lang="en-US">
                <a:solidFill>
                  <a:srgbClr val="FF6600"/>
                </a:solidFill>
                <a:latin typeface="Constantia" pitchFamily="18" charset="0"/>
              </a:endParaRPr>
            </a:p>
          </p:txBody>
        </p:sp>
        <p:sp>
          <p:nvSpPr>
            <p:cNvPr id="38925" name="Oval 12"/>
            <p:cNvSpPr>
              <a:spLocks noChangeArrowheads="1"/>
            </p:cNvSpPr>
            <p:nvPr/>
          </p:nvSpPr>
          <p:spPr bwMode="auto">
            <a:xfrm>
              <a:off x="2892" y="1578"/>
              <a:ext cx="114" cy="114"/>
            </a:xfrm>
            <a:prstGeom prst="ellipse">
              <a:avLst/>
            </a:prstGeom>
            <a:noFill/>
            <a:ln w="19050">
              <a:solidFill>
                <a:srgbClr val="FF0000"/>
              </a:solidFill>
              <a:round/>
              <a:headEnd/>
              <a:tailEnd/>
            </a:ln>
          </p:spPr>
          <p:txBody>
            <a:bodyPr wrap="none" anchor="ctr"/>
            <a:lstStyle/>
            <a:p>
              <a:pPr algn="ctr"/>
              <a:endParaRPr lang="en-US">
                <a:solidFill>
                  <a:srgbClr val="FF6600"/>
                </a:solidFill>
                <a:latin typeface="Constantia" pitchFamily="18" charset="0"/>
              </a:endParaRPr>
            </a:p>
          </p:txBody>
        </p:sp>
        <p:sp>
          <p:nvSpPr>
            <p:cNvPr id="38926" name="Oval 17"/>
            <p:cNvSpPr>
              <a:spLocks noChangeArrowheads="1"/>
            </p:cNvSpPr>
            <p:nvPr/>
          </p:nvSpPr>
          <p:spPr bwMode="auto">
            <a:xfrm>
              <a:off x="3564" y="1584"/>
              <a:ext cx="114" cy="114"/>
            </a:xfrm>
            <a:prstGeom prst="ellipse">
              <a:avLst/>
            </a:prstGeom>
            <a:noFill/>
            <a:ln w="19050">
              <a:solidFill>
                <a:srgbClr val="FF0000"/>
              </a:solidFill>
              <a:round/>
              <a:headEnd/>
              <a:tailEnd/>
            </a:ln>
          </p:spPr>
          <p:txBody>
            <a:bodyPr wrap="none" anchor="ctr"/>
            <a:lstStyle/>
            <a:p>
              <a:pPr algn="ctr"/>
              <a:endParaRPr lang="en-US">
                <a:solidFill>
                  <a:srgbClr val="FF6600"/>
                </a:solidFill>
                <a:latin typeface="Constantia" pitchFamily="18" charset="0"/>
              </a:endParaRPr>
            </a:p>
          </p:txBody>
        </p:sp>
        <p:sp>
          <p:nvSpPr>
            <p:cNvPr id="38927" name="Oval 18"/>
            <p:cNvSpPr>
              <a:spLocks noChangeArrowheads="1"/>
            </p:cNvSpPr>
            <p:nvPr/>
          </p:nvSpPr>
          <p:spPr bwMode="auto">
            <a:xfrm>
              <a:off x="3250" y="1584"/>
              <a:ext cx="114" cy="114"/>
            </a:xfrm>
            <a:prstGeom prst="ellipse">
              <a:avLst/>
            </a:prstGeom>
            <a:noFill/>
            <a:ln w="19050">
              <a:solidFill>
                <a:srgbClr val="FF0000"/>
              </a:solidFill>
              <a:round/>
              <a:headEnd/>
              <a:tailEnd/>
            </a:ln>
          </p:spPr>
          <p:txBody>
            <a:bodyPr wrap="none" anchor="ctr"/>
            <a:lstStyle/>
            <a:p>
              <a:pPr algn="ctr"/>
              <a:endParaRPr lang="en-US">
                <a:solidFill>
                  <a:srgbClr val="FF6600"/>
                </a:solidFill>
                <a:latin typeface="Constantia" pitchFamily="18" charset="0"/>
              </a:endParaRPr>
            </a:p>
          </p:txBody>
        </p:sp>
        <p:sp>
          <p:nvSpPr>
            <p:cNvPr id="38928" name="Oval 19"/>
            <p:cNvSpPr>
              <a:spLocks noChangeArrowheads="1"/>
            </p:cNvSpPr>
            <p:nvPr/>
          </p:nvSpPr>
          <p:spPr bwMode="auto">
            <a:xfrm>
              <a:off x="3976" y="1584"/>
              <a:ext cx="114" cy="114"/>
            </a:xfrm>
            <a:prstGeom prst="ellipse">
              <a:avLst/>
            </a:prstGeom>
            <a:noFill/>
            <a:ln w="19050">
              <a:solidFill>
                <a:srgbClr val="FF0000"/>
              </a:solidFill>
              <a:round/>
              <a:headEnd/>
              <a:tailEnd/>
            </a:ln>
          </p:spPr>
          <p:txBody>
            <a:bodyPr wrap="none" anchor="ctr"/>
            <a:lstStyle/>
            <a:p>
              <a:pPr algn="ctr"/>
              <a:endParaRPr lang="en-US">
                <a:solidFill>
                  <a:srgbClr val="FF6600"/>
                </a:solidFill>
                <a:latin typeface="Constantia" pitchFamily="18" charset="0"/>
              </a:endParaRPr>
            </a:p>
          </p:txBody>
        </p:sp>
        <p:sp>
          <p:nvSpPr>
            <p:cNvPr id="38929" name="Oval 20"/>
            <p:cNvSpPr>
              <a:spLocks noChangeArrowheads="1"/>
            </p:cNvSpPr>
            <p:nvPr/>
          </p:nvSpPr>
          <p:spPr bwMode="auto">
            <a:xfrm>
              <a:off x="4362" y="1584"/>
              <a:ext cx="114" cy="114"/>
            </a:xfrm>
            <a:prstGeom prst="ellipse">
              <a:avLst/>
            </a:prstGeom>
            <a:noFill/>
            <a:ln w="19050">
              <a:solidFill>
                <a:srgbClr val="FF0000"/>
              </a:solidFill>
              <a:round/>
              <a:headEnd/>
              <a:tailEnd/>
            </a:ln>
          </p:spPr>
          <p:txBody>
            <a:bodyPr wrap="none" anchor="ctr"/>
            <a:lstStyle/>
            <a:p>
              <a:pPr algn="ctr"/>
              <a:endParaRPr lang="en-US">
                <a:solidFill>
                  <a:srgbClr val="FF6600"/>
                </a:solidFill>
                <a:latin typeface="Constantia" pitchFamily="18" charset="0"/>
              </a:endParaRPr>
            </a:p>
          </p:txBody>
        </p:sp>
        <p:sp>
          <p:nvSpPr>
            <p:cNvPr id="38930" name="Oval 21"/>
            <p:cNvSpPr>
              <a:spLocks noChangeArrowheads="1"/>
            </p:cNvSpPr>
            <p:nvPr/>
          </p:nvSpPr>
          <p:spPr bwMode="auto">
            <a:xfrm>
              <a:off x="4634" y="1582"/>
              <a:ext cx="114" cy="114"/>
            </a:xfrm>
            <a:prstGeom prst="ellipse">
              <a:avLst/>
            </a:prstGeom>
            <a:noFill/>
            <a:ln w="19050">
              <a:solidFill>
                <a:srgbClr val="FF0000"/>
              </a:solidFill>
              <a:round/>
              <a:headEnd/>
              <a:tailEnd/>
            </a:ln>
          </p:spPr>
          <p:txBody>
            <a:bodyPr wrap="none" anchor="ctr"/>
            <a:lstStyle/>
            <a:p>
              <a:pPr algn="ctr"/>
              <a:endParaRPr lang="en-US">
                <a:solidFill>
                  <a:srgbClr val="FF6600"/>
                </a:solidFill>
                <a:latin typeface="Constantia" pitchFamily="18" charset="0"/>
              </a:endParaRPr>
            </a:p>
          </p:txBody>
        </p:sp>
      </p:grpSp>
      <p:grpSp>
        <p:nvGrpSpPr>
          <p:cNvPr id="3" name="Group 7"/>
          <p:cNvGrpSpPr>
            <a:grpSpLocks/>
          </p:cNvGrpSpPr>
          <p:nvPr/>
        </p:nvGrpSpPr>
        <p:grpSpPr bwMode="auto">
          <a:xfrm>
            <a:off x="2409825" y="609600"/>
            <a:ext cx="1439863" cy="1981200"/>
            <a:chOff x="1518" y="384"/>
            <a:chExt cx="907" cy="1248"/>
          </a:xfrm>
        </p:grpSpPr>
        <p:sp>
          <p:nvSpPr>
            <p:cNvPr id="38922" name="Text Box 5"/>
            <p:cNvSpPr txBox="1">
              <a:spLocks noChangeArrowheads="1"/>
            </p:cNvSpPr>
            <p:nvPr/>
          </p:nvSpPr>
          <p:spPr bwMode="auto">
            <a:xfrm>
              <a:off x="1518" y="384"/>
              <a:ext cx="907" cy="288"/>
            </a:xfrm>
            <a:prstGeom prst="rect">
              <a:avLst/>
            </a:prstGeom>
            <a:noFill/>
            <a:ln w="9525">
              <a:noFill/>
              <a:miter lim="800000"/>
              <a:headEnd/>
              <a:tailEnd/>
            </a:ln>
          </p:spPr>
          <p:txBody>
            <a:bodyPr wrap="none">
              <a:spAutoFit/>
            </a:bodyPr>
            <a:lstStyle/>
            <a:p>
              <a:r>
                <a:rPr lang="en-US" b="1">
                  <a:solidFill>
                    <a:srgbClr val="FF6600"/>
                  </a:solidFill>
                  <a:latin typeface="Constantia" pitchFamily="18" charset="0"/>
                </a:rPr>
                <a:t>threshold</a:t>
              </a:r>
            </a:p>
          </p:txBody>
        </p:sp>
        <p:sp>
          <p:nvSpPr>
            <p:cNvPr id="38923" name="Line 6"/>
            <p:cNvSpPr>
              <a:spLocks noChangeShapeType="1"/>
            </p:cNvSpPr>
            <p:nvPr/>
          </p:nvSpPr>
          <p:spPr bwMode="auto">
            <a:xfrm flipH="1">
              <a:off x="1968" y="624"/>
              <a:ext cx="0" cy="1008"/>
            </a:xfrm>
            <a:prstGeom prst="line">
              <a:avLst/>
            </a:prstGeom>
            <a:noFill/>
            <a:ln w="57150">
              <a:solidFill>
                <a:srgbClr val="FF6600"/>
              </a:solidFill>
              <a:round/>
              <a:headEnd/>
              <a:tailEnd type="triangle" w="med" len="med"/>
            </a:ln>
          </p:spPr>
          <p:txBody>
            <a:bodyPr/>
            <a:lstStyle/>
            <a:p>
              <a:endParaRPr lang="en-IN"/>
            </a:p>
          </p:txBody>
        </p:sp>
      </p:grpSp>
      <p:grpSp>
        <p:nvGrpSpPr>
          <p:cNvPr id="4" name="Group 27"/>
          <p:cNvGrpSpPr>
            <a:grpSpLocks/>
          </p:cNvGrpSpPr>
          <p:nvPr/>
        </p:nvGrpSpPr>
        <p:grpSpPr bwMode="auto">
          <a:xfrm>
            <a:off x="7448550" y="2581275"/>
            <a:ext cx="890588" cy="1025525"/>
            <a:chOff x="4692" y="1626"/>
            <a:chExt cx="561" cy="646"/>
          </a:xfrm>
        </p:grpSpPr>
        <p:sp>
          <p:nvSpPr>
            <p:cNvPr id="38920" name="Line 24"/>
            <p:cNvSpPr>
              <a:spLocks noChangeShapeType="1"/>
            </p:cNvSpPr>
            <p:nvPr/>
          </p:nvSpPr>
          <p:spPr bwMode="auto">
            <a:xfrm flipH="1" flipV="1">
              <a:off x="4692" y="1626"/>
              <a:ext cx="288" cy="432"/>
            </a:xfrm>
            <a:prstGeom prst="line">
              <a:avLst/>
            </a:prstGeom>
            <a:noFill/>
            <a:ln w="38100">
              <a:solidFill>
                <a:schemeClr val="tx1"/>
              </a:solidFill>
              <a:round/>
              <a:headEnd/>
              <a:tailEnd type="triangle" w="med" len="med"/>
            </a:ln>
          </p:spPr>
          <p:txBody>
            <a:bodyPr/>
            <a:lstStyle/>
            <a:p>
              <a:endParaRPr lang="en-IN"/>
            </a:p>
          </p:txBody>
        </p:sp>
        <p:sp>
          <p:nvSpPr>
            <p:cNvPr id="38921" name="Text Box 25"/>
            <p:cNvSpPr txBox="1">
              <a:spLocks noChangeArrowheads="1"/>
            </p:cNvSpPr>
            <p:nvPr/>
          </p:nvSpPr>
          <p:spPr bwMode="auto">
            <a:xfrm>
              <a:off x="4892" y="1984"/>
              <a:ext cx="361" cy="288"/>
            </a:xfrm>
            <a:prstGeom prst="rect">
              <a:avLst/>
            </a:prstGeom>
            <a:noFill/>
            <a:ln w="9525">
              <a:noFill/>
              <a:miter lim="800000"/>
              <a:headEnd/>
              <a:tailEnd/>
            </a:ln>
          </p:spPr>
          <p:txBody>
            <a:bodyPr wrap="none">
              <a:spAutoFit/>
            </a:bodyPr>
            <a:lstStyle/>
            <a:p>
              <a:r>
                <a:rPr lang="en-US">
                  <a:latin typeface="Constantia" pitchFamily="18" charset="0"/>
                </a:rPr>
                <a:t>Ct </a:t>
              </a:r>
            </a:p>
          </p:txBody>
        </p:sp>
      </p:grpSp>
      <p:sp>
        <p:nvSpPr>
          <p:cNvPr id="38919" name="Rectangle 18"/>
          <p:cNvSpPr>
            <a:spLocks noChangeArrowheads="1"/>
          </p:cNvSpPr>
          <p:nvPr/>
        </p:nvSpPr>
        <p:spPr bwMode="auto">
          <a:xfrm>
            <a:off x="304800" y="5657850"/>
            <a:ext cx="8839200" cy="1200150"/>
          </a:xfrm>
          <a:prstGeom prst="rect">
            <a:avLst/>
          </a:prstGeom>
          <a:noFill/>
          <a:ln w="9525">
            <a:noFill/>
            <a:miter lim="800000"/>
            <a:headEnd/>
            <a:tailEnd/>
          </a:ln>
        </p:spPr>
        <p:txBody>
          <a:bodyPr>
            <a:spAutoFit/>
          </a:bodyPr>
          <a:lstStyle/>
          <a:p>
            <a:r>
              <a:rPr lang="en-US">
                <a:latin typeface="Constantia" pitchFamily="18" charset="0"/>
              </a:rPr>
              <a:t>The </a:t>
            </a:r>
            <a:r>
              <a:rPr lang="en-US" b="1">
                <a:latin typeface="Constantia" pitchFamily="18" charset="0"/>
              </a:rPr>
              <a:t>Threshold line is the level of </a:t>
            </a:r>
            <a:r>
              <a:rPr lang="en-US">
                <a:latin typeface="Constantia" pitchFamily="18" charset="0"/>
              </a:rPr>
              <a:t>detection or the point at which a reaction reaches a fluorescent intensity above background. The threshold line is set in the exponential phase of the amplification for the most accurate reading. The cycle at which the sample reaches this level is called the </a:t>
            </a:r>
            <a:r>
              <a:rPr lang="en-US" b="1">
                <a:latin typeface="Constantia" pitchFamily="18" charset="0"/>
              </a:rPr>
              <a:t>Cycle Threshold, Ct. </a:t>
            </a:r>
            <a:endParaRPr lang="en-US">
              <a:latin typeface="Constantia"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80" name="Rectangle 4" descr="Rectangle: Click to edit Master text styles&#10;Second level&#10;Third level&#10;Fourth level&#10;Fifth level"/>
          <p:cNvSpPr>
            <a:spLocks noGrp="1" noChangeArrowheads="1"/>
          </p:cNvSpPr>
          <p:nvPr>
            <p:ph idx="4294967295"/>
          </p:nvPr>
        </p:nvSpPr>
        <p:spPr>
          <a:xfrm>
            <a:off x="0" y="1371600"/>
            <a:ext cx="3886200" cy="4797425"/>
          </a:xfrm>
        </p:spPr>
        <p:txBody>
          <a:bodyPr>
            <a:normAutofit/>
          </a:bodyPr>
          <a:lstStyle/>
          <a:p>
            <a:pPr marL="365760" indent="-256032" fontAlgn="auto">
              <a:lnSpc>
                <a:spcPct val="90000"/>
              </a:lnSpc>
              <a:spcAft>
                <a:spcPts val="0"/>
              </a:spcAft>
              <a:buClr>
                <a:schemeClr val="accent3"/>
              </a:buClr>
              <a:buFont typeface="Wingdings 3"/>
              <a:buChar char=""/>
              <a:defRPr/>
            </a:pPr>
            <a:r>
              <a:rPr lang="en-US" sz="1600" u="sng" dirty="0" smtClean="0">
                <a:solidFill>
                  <a:srgbClr val="CC0000"/>
                </a:solidFill>
              </a:rPr>
              <a:t>Polymerase Chain Reaction</a:t>
            </a:r>
            <a:endParaRPr lang="en-US" sz="1600" u="sng" dirty="0" smtClean="0"/>
          </a:p>
          <a:p>
            <a:pPr marL="342900" indent="-342900" fontAlgn="auto">
              <a:lnSpc>
                <a:spcPct val="90000"/>
              </a:lnSpc>
              <a:spcBef>
                <a:spcPct val="50000"/>
              </a:spcBef>
              <a:spcAft>
                <a:spcPts val="0"/>
              </a:spcAft>
              <a:buClr>
                <a:schemeClr val="accent3"/>
              </a:buClr>
              <a:buFont typeface="Wingdings" pitchFamily="2" charset="2"/>
              <a:buChar char="q"/>
              <a:defRPr/>
            </a:pPr>
            <a:r>
              <a:rPr lang="en-US" sz="1600" dirty="0" smtClean="0"/>
              <a:t>Rapid procedure for in vitro enzymatic amplification of a specific segment of DNA</a:t>
            </a:r>
          </a:p>
          <a:p>
            <a:pPr marL="342900" indent="-342900" fontAlgn="auto">
              <a:lnSpc>
                <a:spcPct val="90000"/>
              </a:lnSpc>
              <a:spcBef>
                <a:spcPct val="50000"/>
              </a:spcBef>
              <a:spcAft>
                <a:spcPts val="0"/>
              </a:spcAft>
              <a:buClr>
                <a:schemeClr val="accent3"/>
              </a:buClr>
              <a:buFont typeface="Wingdings" pitchFamily="2" charset="2"/>
              <a:buChar char="q"/>
              <a:defRPr/>
            </a:pPr>
            <a:endParaRPr lang="en-US" sz="1600" dirty="0" smtClean="0"/>
          </a:p>
          <a:p>
            <a:pPr marL="342900" indent="-342900" fontAlgn="auto">
              <a:lnSpc>
                <a:spcPct val="90000"/>
              </a:lnSpc>
              <a:spcBef>
                <a:spcPct val="50000"/>
              </a:spcBef>
              <a:spcAft>
                <a:spcPts val="0"/>
              </a:spcAft>
              <a:buClr>
                <a:schemeClr val="accent3"/>
              </a:buClr>
              <a:buFont typeface="Wingdings" pitchFamily="2" charset="2"/>
              <a:buChar char="q"/>
              <a:defRPr/>
            </a:pPr>
            <a:r>
              <a:rPr lang="en-US" sz="1600" dirty="0" smtClean="0"/>
              <a:t>It takes place in three steps:</a:t>
            </a:r>
          </a:p>
          <a:p>
            <a:pPr marL="342900" indent="-342900" fontAlgn="auto">
              <a:lnSpc>
                <a:spcPct val="90000"/>
              </a:lnSpc>
              <a:spcBef>
                <a:spcPct val="50000"/>
              </a:spcBef>
              <a:spcAft>
                <a:spcPts val="0"/>
              </a:spcAft>
              <a:buClr>
                <a:schemeClr val="accent3"/>
              </a:buClr>
              <a:buFont typeface="Wingdings" pitchFamily="2" charset="2"/>
              <a:buChar char="q"/>
              <a:defRPr/>
            </a:pPr>
            <a:r>
              <a:rPr lang="en-US" sz="1600" dirty="0" err="1" smtClean="0">
                <a:solidFill>
                  <a:srgbClr val="FF0000"/>
                </a:solidFill>
              </a:rPr>
              <a:t>Denaturation</a:t>
            </a:r>
            <a:r>
              <a:rPr lang="en-US" sz="1600" dirty="0" smtClean="0"/>
              <a:t> at 94C</a:t>
            </a:r>
          </a:p>
          <a:p>
            <a:pPr marL="342900" indent="-342900" fontAlgn="auto">
              <a:lnSpc>
                <a:spcPct val="90000"/>
              </a:lnSpc>
              <a:spcBef>
                <a:spcPct val="50000"/>
              </a:spcBef>
              <a:spcAft>
                <a:spcPts val="0"/>
              </a:spcAft>
              <a:buClr>
                <a:schemeClr val="accent3"/>
              </a:buClr>
              <a:buFont typeface="Wingdings" pitchFamily="2" charset="2"/>
              <a:buChar char="q"/>
              <a:defRPr/>
            </a:pPr>
            <a:endParaRPr lang="en-US" sz="1600" dirty="0" smtClean="0"/>
          </a:p>
          <a:p>
            <a:pPr marL="342900" indent="-342900" fontAlgn="auto">
              <a:lnSpc>
                <a:spcPct val="90000"/>
              </a:lnSpc>
              <a:spcBef>
                <a:spcPct val="50000"/>
              </a:spcBef>
              <a:spcAft>
                <a:spcPts val="0"/>
              </a:spcAft>
              <a:buClr>
                <a:schemeClr val="accent3"/>
              </a:buClr>
              <a:buFont typeface="Wingdings" pitchFamily="2" charset="2"/>
              <a:buChar char="q"/>
              <a:defRPr/>
            </a:pPr>
            <a:r>
              <a:rPr lang="en-US" sz="1600" dirty="0" smtClean="0">
                <a:solidFill>
                  <a:srgbClr val="FF0000"/>
                </a:solidFill>
              </a:rPr>
              <a:t>Annealing</a:t>
            </a:r>
            <a:r>
              <a:rPr lang="en-US" sz="1600" dirty="0" smtClean="0"/>
              <a:t> of Primers at 50-65C</a:t>
            </a:r>
          </a:p>
          <a:p>
            <a:pPr marL="342900" indent="-342900" fontAlgn="auto">
              <a:lnSpc>
                <a:spcPct val="90000"/>
              </a:lnSpc>
              <a:spcBef>
                <a:spcPct val="50000"/>
              </a:spcBef>
              <a:spcAft>
                <a:spcPts val="0"/>
              </a:spcAft>
              <a:buClr>
                <a:schemeClr val="accent3"/>
              </a:buClr>
              <a:buFont typeface="Wingdings" pitchFamily="2" charset="2"/>
              <a:buChar char="q"/>
              <a:defRPr/>
            </a:pPr>
            <a:endParaRPr lang="en-US" sz="1600" dirty="0" smtClean="0"/>
          </a:p>
          <a:p>
            <a:pPr marL="342900" indent="-342900" fontAlgn="auto">
              <a:lnSpc>
                <a:spcPct val="90000"/>
              </a:lnSpc>
              <a:spcBef>
                <a:spcPct val="50000"/>
              </a:spcBef>
              <a:spcAft>
                <a:spcPts val="0"/>
              </a:spcAft>
              <a:buClr>
                <a:schemeClr val="accent3"/>
              </a:buClr>
              <a:buFont typeface="Wingdings" pitchFamily="2" charset="2"/>
              <a:buChar char="q"/>
              <a:defRPr/>
            </a:pPr>
            <a:r>
              <a:rPr lang="en-US" sz="1600" dirty="0" smtClean="0">
                <a:solidFill>
                  <a:srgbClr val="FF0000"/>
                </a:solidFill>
              </a:rPr>
              <a:t>Extension</a:t>
            </a:r>
            <a:r>
              <a:rPr lang="en-US" sz="1600" dirty="0" smtClean="0"/>
              <a:t> by DNA polymerase at 72C</a:t>
            </a:r>
          </a:p>
          <a:p>
            <a:pPr marL="342900" indent="-342900" fontAlgn="auto">
              <a:lnSpc>
                <a:spcPct val="90000"/>
              </a:lnSpc>
              <a:spcBef>
                <a:spcPct val="50000"/>
              </a:spcBef>
              <a:spcAft>
                <a:spcPts val="0"/>
              </a:spcAft>
              <a:buClr>
                <a:schemeClr val="accent3"/>
              </a:buClr>
              <a:buFont typeface="Wingdings" pitchFamily="2" charset="2"/>
              <a:buChar char="q"/>
              <a:defRPr/>
            </a:pPr>
            <a:endParaRPr lang="en-US" sz="1600" dirty="0" smtClean="0"/>
          </a:p>
          <a:p>
            <a:pPr marL="342900" indent="-342900" fontAlgn="auto">
              <a:lnSpc>
                <a:spcPct val="90000"/>
              </a:lnSpc>
              <a:spcBef>
                <a:spcPct val="50000"/>
              </a:spcBef>
              <a:spcAft>
                <a:spcPts val="0"/>
              </a:spcAft>
              <a:buClr>
                <a:schemeClr val="accent3"/>
              </a:buClr>
              <a:buFont typeface="Wingdings" pitchFamily="2" charset="2"/>
              <a:buChar char="q"/>
              <a:defRPr/>
            </a:pPr>
            <a:r>
              <a:rPr lang="en-US" sz="1600" dirty="0" smtClean="0"/>
              <a:t>A total of 25-40 cycles.</a:t>
            </a:r>
            <a:endParaRPr lang="en-US" sz="1600" dirty="0"/>
          </a:p>
        </p:txBody>
      </p:sp>
      <p:sp>
        <p:nvSpPr>
          <p:cNvPr id="54274" name="Rectangle 2"/>
          <p:cNvSpPr>
            <a:spLocks noGrp="1" noChangeArrowheads="1"/>
          </p:cNvSpPr>
          <p:nvPr>
            <p:ph type="title" idx="4294967295"/>
          </p:nvPr>
        </p:nvSpPr>
        <p:spPr>
          <a:xfrm>
            <a:off x="609600" y="457200"/>
            <a:ext cx="8534400" cy="609600"/>
          </a:xfrm>
        </p:spPr>
        <p:txBody>
          <a:bodyPr rtlCol="0">
            <a:normAutofit fontScale="90000"/>
          </a:bodyPr>
          <a:lstStyle/>
          <a:p>
            <a:pPr fontAlgn="auto">
              <a:spcAft>
                <a:spcPts val="0"/>
              </a:spcAft>
              <a:defRPr/>
            </a:pPr>
            <a:r>
              <a:rPr lang="en-US" dirty="0" smtClean="0"/>
              <a:t>Copy DNA without plasmids? </a:t>
            </a:r>
            <a:r>
              <a:rPr lang="en-US" u="sng" dirty="0" smtClean="0">
                <a:solidFill>
                  <a:srgbClr val="CC0000"/>
                </a:solidFill>
              </a:rPr>
              <a:t>PCR</a:t>
            </a:r>
            <a:r>
              <a:rPr lang="en-US" i="1" dirty="0" smtClean="0"/>
              <a:t>!</a:t>
            </a:r>
            <a:endParaRPr lang="en-US" dirty="0" smtClean="0"/>
          </a:p>
        </p:txBody>
      </p:sp>
      <p:pic>
        <p:nvPicPr>
          <p:cNvPr id="9220" name="Picture 3" descr="20-07-PolymeraseChain-L"/>
          <p:cNvPicPr>
            <a:picLocks noChangeAspect="1" noChangeArrowheads="1"/>
          </p:cNvPicPr>
          <p:nvPr/>
        </p:nvPicPr>
        <p:blipFill>
          <a:blip r:embed="rId3"/>
          <a:srcRect b="3600"/>
          <a:stretch>
            <a:fillRect/>
          </a:stretch>
        </p:blipFill>
        <p:spPr bwMode="auto">
          <a:xfrm>
            <a:off x="3821113" y="1055688"/>
            <a:ext cx="5322887" cy="56499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906DF300-7C8A-4F23-8403-247AEBF7096F}" type="slidenum">
              <a:rPr lang="en-US"/>
              <a:pPr>
                <a:defRPr/>
              </a:pPr>
              <a:t>30</a:t>
            </a:fld>
            <a:endParaRPr lang="en-US"/>
          </a:p>
        </p:txBody>
      </p:sp>
      <p:pic>
        <p:nvPicPr>
          <p:cNvPr id="39939" name="Picture 2"/>
          <p:cNvPicPr>
            <a:picLocks noChangeAspect="1" noChangeArrowheads="1"/>
          </p:cNvPicPr>
          <p:nvPr/>
        </p:nvPicPr>
        <p:blipFill>
          <a:blip r:embed="rId3"/>
          <a:srcRect r="22490" b="18636"/>
          <a:stretch>
            <a:fillRect/>
          </a:stretch>
        </p:blipFill>
        <p:spPr bwMode="auto">
          <a:xfrm>
            <a:off x="0" y="1066800"/>
            <a:ext cx="9144000" cy="4876800"/>
          </a:xfrm>
          <a:prstGeom prst="rect">
            <a:avLst/>
          </a:prstGeom>
          <a:noFill/>
          <a:ln w="9525">
            <a:noFill/>
            <a:miter lim="800000"/>
            <a:headEnd/>
            <a:tailEnd/>
          </a:ln>
        </p:spPr>
      </p:pic>
      <p:sp>
        <p:nvSpPr>
          <p:cNvPr id="4" name="Text Box 3"/>
          <p:cNvSpPr txBox="1">
            <a:spLocks noChangeArrowheads="1"/>
          </p:cNvSpPr>
          <p:nvPr/>
        </p:nvSpPr>
        <p:spPr bwMode="auto">
          <a:xfrm>
            <a:off x="685800" y="533400"/>
            <a:ext cx="3619500" cy="708025"/>
          </a:xfrm>
          <a:prstGeom prst="rect">
            <a:avLst/>
          </a:prstGeom>
          <a:noFill/>
          <a:ln w="9525">
            <a:noFill/>
            <a:miter lim="800000"/>
            <a:headEnd/>
            <a:tailEnd/>
          </a:ln>
        </p:spPr>
        <p:txBody>
          <a:bodyPr wrap="none">
            <a:spAutoFit/>
          </a:bodyPr>
          <a:lstStyle/>
          <a:p>
            <a:pPr fontAlgn="auto">
              <a:spcBef>
                <a:spcPts val="0"/>
              </a:spcBef>
              <a:spcAft>
                <a:spcPts val="0"/>
              </a:spcAft>
              <a:defRPr/>
            </a:pPr>
            <a:r>
              <a:rPr lang="en-US" sz="4000" dirty="0">
                <a:solidFill>
                  <a:schemeClr val="tx2"/>
                </a:solidFill>
                <a:latin typeface="+mj-lt"/>
                <a:cs typeface="+mn-cs"/>
              </a:rPr>
              <a:t>MELTING CURVE</a:t>
            </a:r>
          </a:p>
        </p:txBody>
      </p:sp>
      <p:sp>
        <p:nvSpPr>
          <p:cNvPr id="39941" name="Rectangle 5"/>
          <p:cNvSpPr>
            <a:spLocks noChangeArrowheads="1"/>
          </p:cNvSpPr>
          <p:nvPr/>
        </p:nvSpPr>
        <p:spPr bwMode="auto">
          <a:xfrm>
            <a:off x="228600" y="5715000"/>
            <a:ext cx="8763000" cy="923925"/>
          </a:xfrm>
          <a:prstGeom prst="rect">
            <a:avLst/>
          </a:prstGeom>
          <a:noFill/>
          <a:ln w="9525">
            <a:noFill/>
            <a:miter lim="800000"/>
            <a:headEnd/>
            <a:tailEnd/>
          </a:ln>
        </p:spPr>
        <p:txBody>
          <a:bodyPr>
            <a:spAutoFit/>
          </a:bodyPr>
          <a:lstStyle/>
          <a:p>
            <a:r>
              <a:rPr lang="en-US">
                <a:latin typeface="Constantia" pitchFamily="18" charset="0"/>
              </a:rPr>
              <a:t>The software plots the rate of change of the relative fluorescence units (RFU) with time (T) (-d(RFU)/dT) on the Y-axis versus the temperature on the X-axis, and this will peak at the melting temperature (Tm).</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765CAA43-5342-44A5-B55E-145768FBA344}" type="slidenum">
              <a:rPr lang="en-US"/>
              <a:pPr>
                <a:defRPr/>
              </a:pPr>
              <a:t>31</a:t>
            </a:fld>
            <a:endParaRPr lang="en-US"/>
          </a:p>
        </p:txBody>
      </p:sp>
      <p:pic>
        <p:nvPicPr>
          <p:cNvPr id="40963" name="Picture 4"/>
          <p:cNvPicPr>
            <a:picLocks noChangeAspect="1" noChangeArrowheads="1"/>
          </p:cNvPicPr>
          <p:nvPr/>
        </p:nvPicPr>
        <p:blipFill>
          <a:blip r:embed="rId3"/>
          <a:srcRect r="23334"/>
          <a:stretch>
            <a:fillRect/>
          </a:stretch>
        </p:blipFill>
        <p:spPr bwMode="auto">
          <a:xfrm>
            <a:off x="0" y="1001713"/>
            <a:ext cx="8839200" cy="5856287"/>
          </a:xfrm>
          <a:prstGeom prst="rect">
            <a:avLst/>
          </a:prstGeom>
          <a:noFill/>
          <a:ln w="9525">
            <a:noFill/>
            <a:miter lim="800000"/>
            <a:headEnd/>
            <a:tailEnd/>
          </a:ln>
        </p:spPr>
      </p:pic>
      <p:sp>
        <p:nvSpPr>
          <p:cNvPr id="4" name="Text Box 3"/>
          <p:cNvSpPr txBox="1">
            <a:spLocks noChangeArrowheads="1"/>
          </p:cNvSpPr>
          <p:nvPr/>
        </p:nvSpPr>
        <p:spPr bwMode="auto">
          <a:xfrm>
            <a:off x="685800" y="533400"/>
            <a:ext cx="3619500" cy="708025"/>
          </a:xfrm>
          <a:prstGeom prst="rect">
            <a:avLst/>
          </a:prstGeom>
          <a:noFill/>
          <a:ln w="9525">
            <a:noFill/>
            <a:miter lim="800000"/>
            <a:headEnd/>
            <a:tailEnd/>
          </a:ln>
        </p:spPr>
        <p:txBody>
          <a:bodyPr wrap="none">
            <a:spAutoFit/>
          </a:bodyPr>
          <a:lstStyle/>
          <a:p>
            <a:pPr fontAlgn="auto">
              <a:spcBef>
                <a:spcPts val="0"/>
              </a:spcBef>
              <a:spcAft>
                <a:spcPts val="0"/>
              </a:spcAft>
              <a:defRPr/>
            </a:pPr>
            <a:r>
              <a:rPr lang="en-US" sz="4000" dirty="0">
                <a:solidFill>
                  <a:schemeClr val="tx2"/>
                </a:solidFill>
                <a:latin typeface="+mj-lt"/>
                <a:cs typeface="+mn-cs"/>
              </a:rPr>
              <a:t>MELTING CURVE</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457200" y="1028700"/>
            <a:ext cx="8124825" cy="5829300"/>
          </a:xfrm>
          <a:prstGeom prst="rect">
            <a:avLst/>
          </a:prstGeom>
          <a:noFill/>
          <a:ln w="9525">
            <a:noFill/>
            <a:miter lim="800000"/>
            <a:headEnd/>
            <a:tailEnd/>
          </a:ln>
        </p:spPr>
      </p:pic>
      <p:sp>
        <p:nvSpPr>
          <p:cNvPr id="3" name="Text Box 3"/>
          <p:cNvSpPr txBox="1">
            <a:spLocks noChangeArrowheads="1"/>
          </p:cNvSpPr>
          <p:nvPr/>
        </p:nvSpPr>
        <p:spPr bwMode="auto">
          <a:xfrm>
            <a:off x="685800" y="533400"/>
            <a:ext cx="3619500" cy="708025"/>
          </a:xfrm>
          <a:prstGeom prst="rect">
            <a:avLst/>
          </a:prstGeom>
          <a:noFill/>
          <a:ln w="9525">
            <a:noFill/>
            <a:miter lim="800000"/>
            <a:headEnd/>
            <a:tailEnd/>
          </a:ln>
        </p:spPr>
        <p:txBody>
          <a:bodyPr wrap="none">
            <a:spAutoFit/>
          </a:bodyPr>
          <a:lstStyle/>
          <a:p>
            <a:pPr fontAlgn="auto">
              <a:spcBef>
                <a:spcPts val="0"/>
              </a:spcBef>
              <a:spcAft>
                <a:spcPts val="0"/>
              </a:spcAft>
              <a:defRPr/>
            </a:pPr>
            <a:r>
              <a:rPr lang="en-US" sz="4000" dirty="0">
                <a:solidFill>
                  <a:schemeClr val="tx2"/>
                </a:solidFill>
                <a:latin typeface="+mj-lt"/>
                <a:cs typeface="+mn-cs"/>
              </a:rPr>
              <a:t>MELTING CURVE</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676400"/>
            <a:ext cx="8305800" cy="3416320"/>
          </a:xfrm>
          <a:prstGeom prst="rect">
            <a:avLst/>
          </a:prstGeom>
        </p:spPr>
        <p:txBody>
          <a:bodyPr wrap="square">
            <a:spAutoFit/>
          </a:bodyPr>
          <a:lstStyle/>
          <a:p>
            <a:pPr algn="just"/>
            <a:r>
              <a:rPr lang="en-IN" dirty="0" smtClean="0"/>
              <a:t>High Resolution Melt (HRM) analysis is a powerful technique in molecular biology for the detection of mutations, polymorphisms and epigenetic differences in double-stranded DNA samples. It was discovered and developed by Idaho Technology and the University of Utah. It has advantages over other genotyping technologies, namely:</a:t>
            </a:r>
          </a:p>
          <a:p>
            <a:pPr algn="just"/>
            <a:endParaRPr lang="en-IN" dirty="0" smtClean="0"/>
          </a:p>
          <a:p>
            <a:pPr algn="just"/>
            <a:r>
              <a:rPr lang="en-IN" dirty="0" smtClean="0"/>
              <a:t>It is cost-effective vs. other genotyping technologies such as sequencing and </a:t>
            </a:r>
            <a:r>
              <a:rPr lang="en-IN" dirty="0" err="1" smtClean="0"/>
              <a:t>TaqMan</a:t>
            </a:r>
            <a:r>
              <a:rPr lang="en-IN" dirty="0" smtClean="0"/>
              <a:t> SNP typing. This makes it ideal for large scale genotyping projects.</a:t>
            </a:r>
          </a:p>
          <a:p>
            <a:pPr algn="just"/>
            <a:r>
              <a:rPr lang="en-IN" dirty="0" smtClean="0"/>
              <a:t>It is fast and powerful thus able to accurately genotype many samples rapidly.</a:t>
            </a:r>
          </a:p>
          <a:p>
            <a:pPr algn="just"/>
            <a:r>
              <a:rPr lang="en-IN" dirty="0" smtClean="0"/>
              <a:t>It is simple. With a good quality HRM assay, powerful genotyping can be performed by non-geneticists in any laboratory with access to an HRM capable real-time PCR machine.</a:t>
            </a:r>
            <a:endParaRPr lang="en-IN" dirty="0"/>
          </a:p>
        </p:txBody>
      </p:sp>
      <p:sp>
        <p:nvSpPr>
          <p:cNvPr id="4" name="Rectangle 3"/>
          <p:cNvSpPr/>
          <p:nvPr/>
        </p:nvSpPr>
        <p:spPr>
          <a:xfrm>
            <a:off x="914400" y="762000"/>
            <a:ext cx="6882012" cy="584775"/>
          </a:xfrm>
          <a:prstGeom prst="rect">
            <a:avLst/>
          </a:prstGeom>
        </p:spPr>
        <p:txBody>
          <a:bodyPr wrap="none">
            <a:spAutoFit/>
          </a:bodyPr>
          <a:lstStyle/>
          <a:p>
            <a:r>
              <a:rPr lang="en-IN" sz="3200" dirty="0" smtClean="0"/>
              <a:t>High Resolution Melt (HRM) analysis</a:t>
            </a:r>
            <a:endParaRPr lang="en-IN" sz="3200"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NA melting scematic curve 2.jpg"/>
          <p:cNvPicPr>
            <a:picLocks noChangeAspect="1" noChangeArrowheads="1"/>
          </p:cNvPicPr>
          <p:nvPr/>
        </p:nvPicPr>
        <p:blipFill>
          <a:blip r:embed="rId2"/>
          <a:srcRect/>
          <a:stretch>
            <a:fillRect/>
          </a:stretch>
        </p:blipFill>
        <p:spPr bwMode="auto">
          <a:xfrm>
            <a:off x="1676400" y="609600"/>
            <a:ext cx="5943600" cy="2566112"/>
          </a:xfrm>
          <a:prstGeom prst="rect">
            <a:avLst/>
          </a:prstGeom>
          <a:noFill/>
        </p:spPr>
      </p:pic>
      <p:pic>
        <p:nvPicPr>
          <p:cNvPr id="1028" name="Picture 4" descr="STD HRM plot.JPG"/>
          <p:cNvPicPr>
            <a:picLocks noChangeAspect="1" noChangeArrowheads="1"/>
          </p:cNvPicPr>
          <p:nvPr/>
        </p:nvPicPr>
        <p:blipFill>
          <a:blip r:embed="rId3"/>
          <a:srcRect/>
          <a:stretch>
            <a:fillRect/>
          </a:stretch>
        </p:blipFill>
        <p:spPr bwMode="auto">
          <a:xfrm>
            <a:off x="1676399" y="3124200"/>
            <a:ext cx="5957455" cy="3276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600200"/>
            <a:ext cx="8229599" cy="4524315"/>
          </a:xfrm>
          <a:prstGeom prst="rect">
            <a:avLst/>
          </a:prstGeom>
          <a:noFill/>
        </p:spPr>
        <p:txBody>
          <a:bodyPr wrap="square" rtlCol="0">
            <a:spAutoFit/>
          </a:bodyPr>
          <a:lstStyle/>
          <a:p>
            <a:pPr algn="just"/>
            <a:r>
              <a:rPr lang="en-IN" sz="2400" b="1" dirty="0" smtClean="0"/>
              <a:t>No template control (NTC): </a:t>
            </a:r>
            <a:r>
              <a:rPr lang="en-IN" sz="2400" dirty="0" smtClean="0"/>
              <a:t>A control reaction that contains all essential components of the amplification reaction except the template. This enables detection of contamination.</a:t>
            </a:r>
          </a:p>
          <a:p>
            <a:pPr algn="just"/>
            <a:r>
              <a:rPr lang="en-IN" sz="2400" b="1" dirty="0" smtClean="0"/>
              <a:t>RT minus control: </a:t>
            </a:r>
            <a:r>
              <a:rPr lang="en-IN" sz="2400" dirty="0" smtClean="0"/>
              <a:t>RNA preparations may contain residual genomic DNA, which may be detected in real-time PCR if assays are not designed to only detect and amplify RNA.</a:t>
            </a:r>
          </a:p>
          <a:p>
            <a:pPr algn="just"/>
            <a:r>
              <a:rPr lang="en-IN" sz="2400" dirty="0" smtClean="0"/>
              <a:t>DNA contamination can be detected by performing a control reaction in which no reverse transcription takes place.</a:t>
            </a:r>
          </a:p>
          <a:p>
            <a:pPr algn="just"/>
            <a:r>
              <a:rPr lang="en-IN" sz="2400" b="1" dirty="0" smtClean="0"/>
              <a:t>Standard: </a:t>
            </a:r>
            <a:r>
              <a:rPr lang="en-IN" sz="2400" dirty="0" smtClean="0"/>
              <a:t>Sample of known concentration or copy number used to construct a standard curve.</a:t>
            </a:r>
            <a:endParaRPr lang="en-IN" sz="2400" dirty="0"/>
          </a:p>
        </p:txBody>
      </p:sp>
      <p:sp>
        <p:nvSpPr>
          <p:cNvPr id="4" name="TextBox 3"/>
          <p:cNvSpPr txBox="1"/>
          <p:nvPr/>
        </p:nvSpPr>
        <p:spPr>
          <a:xfrm>
            <a:off x="3048000" y="710625"/>
            <a:ext cx="2590800" cy="584775"/>
          </a:xfrm>
          <a:prstGeom prst="rect">
            <a:avLst/>
          </a:prstGeom>
          <a:noFill/>
        </p:spPr>
        <p:txBody>
          <a:bodyPr wrap="square" rtlCol="0">
            <a:spAutoFit/>
          </a:bodyPr>
          <a:lstStyle/>
          <a:p>
            <a:r>
              <a:rPr lang="en-US" sz="3200" b="1" dirty="0" smtClean="0"/>
              <a:t>CONTROLS</a:t>
            </a:r>
            <a:endParaRPr lang="en-IN" sz="3200" b="1"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57200" y="990600"/>
            <a:ext cx="8142514" cy="25908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2362200" y="3825874"/>
            <a:ext cx="4343400" cy="295592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38200" y="1447800"/>
            <a:ext cx="7543800" cy="3200400"/>
          </a:xfrm>
          <a:prstGeom prst="rect">
            <a:avLst/>
          </a:prstGeom>
          <a:noFill/>
          <a:ln w="9525">
            <a:noFill/>
            <a:miter lim="800000"/>
            <a:headEnd/>
            <a:tailEnd/>
          </a:ln>
          <a:effectLst/>
        </p:spPr>
      </p:pic>
      <p:sp>
        <p:nvSpPr>
          <p:cNvPr id="3" name="TextBox 2"/>
          <p:cNvSpPr txBox="1"/>
          <p:nvPr/>
        </p:nvSpPr>
        <p:spPr>
          <a:xfrm>
            <a:off x="1828800" y="685800"/>
            <a:ext cx="5117876" cy="584775"/>
          </a:xfrm>
          <a:prstGeom prst="rect">
            <a:avLst/>
          </a:prstGeom>
          <a:noFill/>
        </p:spPr>
        <p:txBody>
          <a:bodyPr wrap="none" rtlCol="0">
            <a:spAutoFit/>
          </a:bodyPr>
          <a:lstStyle/>
          <a:p>
            <a:r>
              <a:rPr lang="en-US" sz="3200" b="1" dirty="0" smtClean="0"/>
              <a:t>SLOPE AND EFFICIENCY</a:t>
            </a:r>
            <a:endParaRPr lang="en-IN" sz="3200" b="1"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https://www.gene-quantification.de/slope-1.gif"/>
          <p:cNvPicPr>
            <a:picLocks noChangeAspect="1" noChangeArrowheads="1"/>
          </p:cNvPicPr>
          <p:nvPr/>
        </p:nvPicPr>
        <p:blipFill>
          <a:blip r:embed="rId2"/>
          <a:srcRect/>
          <a:stretch>
            <a:fillRect/>
          </a:stretch>
        </p:blipFill>
        <p:spPr bwMode="auto">
          <a:xfrm>
            <a:off x="1066800" y="2286000"/>
            <a:ext cx="6858000" cy="4572000"/>
          </a:xfrm>
          <a:prstGeom prst="rect">
            <a:avLst/>
          </a:prstGeom>
          <a:noFill/>
        </p:spPr>
      </p:pic>
      <p:pic>
        <p:nvPicPr>
          <p:cNvPr id="3" name="Picture 3"/>
          <p:cNvPicPr>
            <a:picLocks noChangeAspect="1" noChangeArrowheads="1"/>
          </p:cNvPicPr>
          <p:nvPr/>
        </p:nvPicPr>
        <p:blipFill>
          <a:blip r:embed="rId3"/>
          <a:srcRect/>
          <a:stretch>
            <a:fillRect/>
          </a:stretch>
        </p:blipFill>
        <p:spPr bwMode="auto">
          <a:xfrm>
            <a:off x="990600" y="914400"/>
            <a:ext cx="7162800" cy="10096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667000"/>
            <a:ext cx="4171335" cy="1569660"/>
          </a:xfrm>
          <a:prstGeom prst="rect">
            <a:avLst/>
          </a:prstGeom>
          <a:noFill/>
        </p:spPr>
        <p:txBody>
          <a:bodyPr wrap="none" rtlCol="0">
            <a:spAutoFit/>
          </a:bodyPr>
          <a:lstStyle/>
          <a:p>
            <a:pPr algn="ctr"/>
            <a:r>
              <a:rPr lang="en-US" sz="3200" dirty="0" smtClean="0"/>
              <a:t>Quantification</a:t>
            </a:r>
          </a:p>
          <a:p>
            <a:pPr algn="ctr"/>
            <a:endParaRPr lang="en-US" sz="3200" dirty="0" smtClean="0"/>
          </a:p>
          <a:p>
            <a:pPr algn="ctr"/>
            <a:r>
              <a:rPr lang="en-US" sz="3200" dirty="0" smtClean="0"/>
              <a:t>Absolute and Relative</a:t>
            </a:r>
            <a:endParaRPr lang="en-IN" sz="32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17CCE57-E93F-4492-A778-44DB9DB6302C}" type="slidenum">
              <a:rPr lang="en-US" smtClean="0"/>
              <a:pPr>
                <a:defRPr/>
              </a:pPr>
              <a:t>4</a:t>
            </a:fld>
            <a:endParaRPr lang="en-US"/>
          </a:p>
        </p:txBody>
      </p:sp>
      <p:pic>
        <p:nvPicPr>
          <p:cNvPr id="3" name="Picture 2"/>
          <p:cNvPicPr>
            <a:picLocks noChangeAspect="1" noChangeArrowheads="1"/>
          </p:cNvPicPr>
          <p:nvPr/>
        </p:nvPicPr>
        <p:blipFill>
          <a:blip r:embed="rId2"/>
          <a:srcRect/>
          <a:stretch>
            <a:fillRect/>
          </a:stretch>
        </p:blipFill>
        <p:spPr bwMode="auto">
          <a:xfrm>
            <a:off x="533400" y="381000"/>
            <a:ext cx="8061325" cy="5940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381000"/>
            <a:ext cx="4398961" cy="584775"/>
          </a:xfrm>
          <a:prstGeom prst="rect">
            <a:avLst/>
          </a:prstGeom>
          <a:noFill/>
        </p:spPr>
        <p:txBody>
          <a:bodyPr wrap="none" rtlCol="0">
            <a:spAutoFit/>
          </a:bodyPr>
          <a:lstStyle/>
          <a:p>
            <a:r>
              <a:rPr lang="en-US" sz="3200" dirty="0" smtClean="0"/>
              <a:t>Absolute Quantification</a:t>
            </a:r>
            <a:endParaRPr lang="en-IN" sz="3200" dirty="0"/>
          </a:p>
        </p:txBody>
      </p:sp>
      <p:pic>
        <p:nvPicPr>
          <p:cNvPr id="2050" name="Picture 2"/>
          <p:cNvPicPr>
            <a:picLocks noChangeAspect="1" noChangeArrowheads="1"/>
          </p:cNvPicPr>
          <p:nvPr/>
        </p:nvPicPr>
        <p:blipFill>
          <a:blip r:embed="rId2"/>
          <a:srcRect/>
          <a:stretch>
            <a:fillRect/>
          </a:stretch>
        </p:blipFill>
        <p:spPr bwMode="auto">
          <a:xfrm>
            <a:off x="1066800" y="990600"/>
            <a:ext cx="7254240" cy="2286000"/>
          </a:xfrm>
          <a:prstGeom prst="rect">
            <a:avLst/>
          </a:prstGeom>
          <a:noFill/>
          <a:ln w="9525">
            <a:noFill/>
            <a:miter lim="800000"/>
            <a:headEnd/>
            <a:tailEnd/>
          </a:ln>
          <a:effectLst/>
        </p:spPr>
      </p:pic>
      <p:sp>
        <p:nvSpPr>
          <p:cNvPr id="6" name="Rectangle 5"/>
          <p:cNvSpPr/>
          <p:nvPr/>
        </p:nvSpPr>
        <p:spPr>
          <a:xfrm>
            <a:off x="1066800" y="2133600"/>
            <a:ext cx="1371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3"/>
          <a:srcRect/>
          <a:stretch>
            <a:fillRect/>
          </a:stretch>
        </p:blipFill>
        <p:spPr bwMode="auto">
          <a:xfrm>
            <a:off x="2362200" y="3048000"/>
            <a:ext cx="5486400" cy="37338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914400" y="1752600"/>
            <a:ext cx="7641771" cy="2743200"/>
          </a:xfrm>
          <a:prstGeom prst="rect">
            <a:avLst/>
          </a:prstGeom>
          <a:noFill/>
          <a:ln w="9525">
            <a:noFill/>
            <a:miter lim="800000"/>
            <a:headEnd/>
            <a:tailEnd/>
          </a:ln>
          <a:effectLst/>
        </p:spPr>
      </p:pic>
      <p:sp>
        <p:nvSpPr>
          <p:cNvPr id="3" name="TextBox 2"/>
          <p:cNvSpPr txBox="1"/>
          <p:nvPr/>
        </p:nvSpPr>
        <p:spPr>
          <a:xfrm>
            <a:off x="2438400" y="609600"/>
            <a:ext cx="4285147" cy="584775"/>
          </a:xfrm>
          <a:prstGeom prst="rect">
            <a:avLst/>
          </a:prstGeom>
          <a:noFill/>
        </p:spPr>
        <p:txBody>
          <a:bodyPr wrap="none" rtlCol="0">
            <a:spAutoFit/>
          </a:bodyPr>
          <a:lstStyle/>
          <a:p>
            <a:r>
              <a:rPr lang="en-US" sz="3200" dirty="0" smtClean="0"/>
              <a:t>Relative Quantification</a:t>
            </a:r>
            <a:endParaRPr lang="en-IN" sz="3200"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62000" y="1143000"/>
            <a:ext cx="7820758" cy="5398399"/>
          </a:xfrm>
          <a:prstGeom prst="rect">
            <a:avLst/>
          </a:prstGeom>
          <a:noFill/>
          <a:ln w="9525">
            <a:noFill/>
            <a:miter lim="800000"/>
            <a:headEnd/>
            <a:tailEnd/>
          </a:ln>
          <a:effectLst/>
        </p:spPr>
      </p:pic>
      <p:sp>
        <p:nvSpPr>
          <p:cNvPr id="3" name="TextBox 2"/>
          <p:cNvSpPr txBox="1"/>
          <p:nvPr/>
        </p:nvSpPr>
        <p:spPr>
          <a:xfrm>
            <a:off x="1752600" y="685800"/>
            <a:ext cx="6019800" cy="584775"/>
          </a:xfrm>
          <a:prstGeom prst="rect">
            <a:avLst/>
          </a:prstGeom>
          <a:noFill/>
        </p:spPr>
        <p:txBody>
          <a:bodyPr wrap="square" rtlCol="0">
            <a:spAutoFit/>
          </a:bodyPr>
          <a:lstStyle/>
          <a:p>
            <a:r>
              <a:rPr lang="en-US" sz="3200" b="1" dirty="0" smtClean="0"/>
              <a:t>NORMALIZATION CONTROLS</a:t>
            </a:r>
            <a:endParaRPr lang="en-IN" sz="3200" b="1"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srcRect/>
          <a:stretch>
            <a:fillRect/>
          </a:stretch>
        </p:blipFill>
        <p:spPr bwMode="auto">
          <a:xfrm>
            <a:off x="1524000" y="1143000"/>
            <a:ext cx="6219825" cy="5715000"/>
          </a:xfrm>
          <a:prstGeom prst="rect">
            <a:avLst/>
          </a:prstGeom>
          <a:noFill/>
          <a:ln w="9525">
            <a:noFill/>
            <a:miter lim="800000"/>
            <a:headEnd/>
            <a:tailEnd/>
          </a:ln>
        </p:spPr>
      </p:pic>
      <p:sp>
        <p:nvSpPr>
          <p:cNvPr id="3" name="Text Box 3"/>
          <p:cNvSpPr txBox="1">
            <a:spLocks noChangeArrowheads="1"/>
          </p:cNvSpPr>
          <p:nvPr/>
        </p:nvSpPr>
        <p:spPr bwMode="auto">
          <a:xfrm>
            <a:off x="685800" y="457200"/>
            <a:ext cx="5527675" cy="708025"/>
          </a:xfrm>
          <a:prstGeom prst="rect">
            <a:avLst/>
          </a:prstGeom>
          <a:noFill/>
          <a:ln w="9525">
            <a:noFill/>
            <a:miter lim="800000"/>
            <a:headEnd/>
            <a:tailEnd/>
          </a:ln>
        </p:spPr>
        <p:txBody>
          <a:bodyPr wrap="none">
            <a:spAutoFit/>
          </a:bodyPr>
          <a:lstStyle/>
          <a:p>
            <a:pPr fontAlgn="auto">
              <a:spcBef>
                <a:spcPts val="0"/>
              </a:spcBef>
              <a:spcAft>
                <a:spcPts val="0"/>
              </a:spcAft>
              <a:defRPr/>
            </a:pPr>
            <a:r>
              <a:rPr lang="en-US" sz="4000" dirty="0">
                <a:solidFill>
                  <a:schemeClr val="tx2"/>
                </a:solidFill>
                <a:latin typeface="+mj-lt"/>
                <a:cs typeface="+mn-cs"/>
              </a:rPr>
              <a:t>RELATIVE QUANTITATION </a:t>
            </a:r>
          </a:p>
        </p:txBody>
      </p:sp>
      <p:pic>
        <p:nvPicPr>
          <p:cNvPr id="43012" name="Picture 3"/>
          <p:cNvPicPr>
            <a:picLocks noChangeAspect="1" noChangeArrowheads="1"/>
          </p:cNvPicPr>
          <p:nvPr/>
        </p:nvPicPr>
        <p:blipFill>
          <a:blip r:embed="rId4"/>
          <a:srcRect/>
          <a:stretch>
            <a:fillRect/>
          </a:stretch>
        </p:blipFill>
        <p:spPr bwMode="auto">
          <a:xfrm>
            <a:off x="5867400" y="685800"/>
            <a:ext cx="2933700" cy="3429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a:srcRect l="20498" t="15422" r="17423"/>
          <a:stretch>
            <a:fillRect/>
          </a:stretch>
        </p:blipFill>
        <p:spPr bwMode="auto">
          <a:xfrm>
            <a:off x="228600" y="457201"/>
            <a:ext cx="8815372" cy="64008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a:srcRect/>
          <a:stretch>
            <a:fillRect/>
          </a:stretch>
        </p:blipFill>
        <p:spPr bwMode="auto">
          <a:xfrm>
            <a:off x="990600" y="1066800"/>
            <a:ext cx="6829425" cy="44958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E800D484-0AFF-42C0-9A3D-0982F20A0CEC}" type="slidenum">
              <a:rPr lang="en-US"/>
              <a:pPr>
                <a:defRPr/>
              </a:pPr>
              <a:t>46</a:t>
            </a:fld>
            <a:endParaRPr lang="en-US"/>
          </a:p>
        </p:txBody>
      </p:sp>
      <p:sp>
        <p:nvSpPr>
          <p:cNvPr id="14341" name="Text Box 5"/>
          <p:cNvSpPr txBox="1">
            <a:spLocks noChangeArrowheads="1"/>
          </p:cNvSpPr>
          <p:nvPr/>
        </p:nvSpPr>
        <p:spPr bwMode="auto">
          <a:xfrm>
            <a:off x="219075" y="3749675"/>
            <a:ext cx="6326188" cy="822325"/>
          </a:xfrm>
          <a:prstGeom prst="rect">
            <a:avLst/>
          </a:prstGeom>
          <a:noFill/>
          <a:ln w="9525">
            <a:noFill/>
            <a:miter lim="800000"/>
            <a:headEnd/>
            <a:tailEnd/>
          </a:ln>
        </p:spPr>
        <p:txBody>
          <a:bodyPr wrap="none">
            <a:spAutoFit/>
          </a:bodyPr>
          <a:lstStyle/>
          <a:p>
            <a:r>
              <a:rPr lang="en-US" b="1"/>
              <a:t>ratio = </a:t>
            </a:r>
            <a:r>
              <a:rPr lang="en-US" b="1">
                <a:solidFill>
                  <a:srgbClr val="9900CC"/>
                </a:solidFill>
              </a:rPr>
              <a:t>change in IL1-B</a:t>
            </a:r>
            <a:r>
              <a:rPr lang="en-US" b="1"/>
              <a:t>     = </a:t>
            </a:r>
            <a:r>
              <a:rPr lang="en-US" b="1">
                <a:solidFill>
                  <a:srgbClr val="9900CC"/>
                </a:solidFill>
              </a:rPr>
              <a:t>2053</a:t>
            </a:r>
            <a:r>
              <a:rPr lang="en-US" b="1"/>
              <a:t>/</a:t>
            </a:r>
            <a:r>
              <a:rPr lang="en-US" b="1">
                <a:solidFill>
                  <a:srgbClr val="0066FF"/>
                </a:solidFill>
              </a:rPr>
              <a:t>1.08</a:t>
            </a:r>
            <a:r>
              <a:rPr lang="en-US" b="1"/>
              <a:t> = 1901</a:t>
            </a:r>
          </a:p>
          <a:p>
            <a:r>
              <a:rPr lang="en-US" b="1"/>
              <a:t>	</a:t>
            </a:r>
            <a:r>
              <a:rPr lang="en-US" b="1">
                <a:solidFill>
                  <a:srgbClr val="0066FF"/>
                </a:solidFill>
              </a:rPr>
              <a:t>change in RPLP0</a:t>
            </a:r>
          </a:p>
        </p:txBody>
      </p:sp>
      <p:graphicFrame>
        <p:nvGraphicFramePr>
          <p:cNvPr id="14338" name="Object 6"/>
          <p:cNvGraphicFramePr>
            <a:graphicFrameLocks noChangeAspect="1"/>
          </p:cNvGraphicFramePr>
          <p:nvPr/>
        </p:nvGraphicFramePr>
        <p:xfrm>
          <a:off x="0" y="0"/>
          <a:ext cx="4572000" cy="3232150"/>
        </p:xfrm>
        <a:graphic>
          <a:graphicData uri="http://schemas.openxmlformats.org/presentationml/2006/ole">
            <mc:AlternateContent xmlns:mc="http://schemas.openxmlformats.org/markup-compatibility/2006">
              <mc:Choice xmlns:v="urn:schemas-microsoft-com:vml" Requires="v">
                <p:oleObj spid="_x0000_s79879" name="Slide" r:id="rId4" imgW="3741840" imgH="2805120" progId="PowerPoint.Slide.8">
                  <p:embed/>
                </p:oleObj>
              </mc:Choice>
              <mc:Fallback>
                <p:oleObj name="Slide" r:id="rId4" imgW="3741840" imgH="2805120" progId="PowerPoint.Slid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r="3334" b="8888"/>
                      <a:stretch>
                        <a:fillRect/>
                      </a:stretch>
                    </p:blipFill>
                    <p:spPr bwMode="auto">
                      <a:xfrm>
                        <a:off x="0" y="0"/>
                        <a:ext cx="45720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39" name="Object 7"/>
          <p:cNvGraphicFramePr>
            <a:graphicFrameLocks noChangeAspect="1"/>
          </p:cNvGraphicFramePr>
          <p:nvPr/>
        </p:nvGraphicFramePr>
        <p:xfrm>
          <a:off x="4572000" y="0"/>
          <a:ext cx="4572000" cy="3232150"/>
        </p:xfrm>
        <a:graphic>
          <a:graphicData uri="http://schemas.openxmlformats.org/presentationml/2006/ole">
            <mc:AlternateContent xmlns:mc="http://schemas.openxmlformats.org/markup-compatibility/2006">
              <mc:Choice xmlns:v="urn:schemas-microsoft-com:vml" Requires="v">
                <p:oleObj spid="_x0000_s79880" name="Slide" r:id="rId6" imgW="3741840" imgH="2805120" progId="PowerPoint.Slide.8">
                  <p:embed/>
                </p:oleObj>
              </mc:Choice>
              <mc:Fallback>
                <p:oleObj name="Slide" r:id="rId6" imgW="3741840" imgH="2805120" progId="PowerPoint.Slid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r="3334" b="8888"/>
                      <a:stretch>
                        <a:fillRect/>
                      </a:stretch>
                    </p:blipFill>
                    <p:spPr bwMode="auto">
                      <a:xfrm>
                        <a:off x="4572000" y="0"/>
                        <a:ext cx="45720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 name="Group 12"/>
          <p:cNvGrpSpPr>
            <a:grpSpLocks/>
          </p:cNvGrpSpPr>
          <p:nvPr/>
        </p:nvGrpSpPr>
        <p:grpSpPr bwMode="auto">
          <a:xfrm>
            <a:off x="152400" y="5029200"/>
            <a:ext cx="4724400" cy="947738"/>
            <a:chOff x="96" y="3168"/>
            <a:chExt cx="2976" cy="597"/>
          </a:xfrm>
        </p:grpSpPr>
        <p:sp>
          <p:nvSpPr>
            <p:cNvPr id="14344" name="Line 8"/>
            <p:cNvSpPr>
              <a:spLocks noChangeShapeType="1"/>
            </p:cNvSpPr>
            <p:nvPr/>
          </p:nvSpPr>
          <p:spPr bwMode="auto">
            <a:xfrm>
              <a:off x="768" y="3477"/>
              <a:ext cx="2112" cy="0"/>
            </a:xfrm>
            <a:prstGeom prst="line">
              <a:avLst/>
            </a:prstGeom>
            <a:noFill/>
            <a:ln w="28575">
              <a:solidFill>
                <a:schemeClr val="tx1"/>
              </a:solidFill>
              <a:round/>
              <a:headEnd/>
              <a:tailEnd/>
            </a:ln>
          </p:spPr>
          <p:txBody>
            <a:bodyPr/>
            <a:lstStyle/>
            <a:p>
              <a:endParaRPr lang="en-IN"/>
            </a:p>
          </p:txBody>
        </p:sp>
        <p:sp>
          <p:nvSpPr>
            <p:cNvPr id="14345" name="Text Box 9"/>
            <p:cNvSpPr txBox="1">
              <a:spLocks noChangeArrowheads="1"/>
            </p:cNvSpPr>
            <p:nvPr/>
          </p:nvSpPr>
          <p:spPr bwMode="auto">
            <a:xfrm>
              <a:off x="96" y="3168"/>
              <a:ext cx="2976" cy="288"/>
            </a:xfrm>
            <a:prstGeom prst="rect">
              <a:avLst/>
            </a:prstGeom>
            <a:noFill/>
            <a:ln w="9525">
              <a:noFill/>
              <a:miter lim="800000"/>
              <a:headEnd/>
              <a:tailEnd/>
            </a:ln>
          </p:spPr>
          <p:txBody>
            <a:bodyPr wrap="none">
              <a:spAutoFit/>
            </a:bodyPr>
            <a:lstStyle/>
            <a:p>
              <a:r>
                <a:rPr lang="en-US" b="1"/>
                <a:t>ratio = (E</a:t>
              </a:r>
              <a:r>
                <a:rPr lang="en-US" b="1" baseline="-25000"/>
                <a:t>target</a:t>
              </a:r>
              <a:r>
                <a:rPr lang="en-US" b="1"/>
                <a:t> )</a:t>
              </a:r>
              <a:r>
                <a:rPr lang="en-US" b="1" baseline="30000">
                  <a:latin typeface="Symbol" pitchFamily="18" charset="2"/>
                </a:rPr>
                <a:t>D</a:t>
              </a:r>
              <a:r>
                <a:rPr lang="en-US" b="1" baseline="30000">
                  <a:latin typeface="Arial" charset="0"/>
                </a:rPr>
                <a:t>Ct target (control-treated)</a:t>
              </a:r>
              <a:endParaRPr lang="en-US" b="1" baseline="30000"/>
            </a:p>
          </p:txBody>
        </p:sp>
        <p:sp>
          <p:nvSpPr>
            <p:cNvPr id="14346" name="Text Box 10"/>
            <p:cNvSpPr txBox="1">
              <a:spLocks noChangeArrowheads="1"/>
            </p:cNvSpPr>
            <p:nvPr/>
          </p:nvSpPr>
          <p:spPr bwMode="auto">
            <a:xfrm>
              <a:off x="96" y="3477"/>
              <a:ext cx="2590" cy="288"/>
            </a:xfrm>
            <a:prstGeom prst="rect">
              <a:avLst/>
            </a:prstGeom>
            <a:noFill/>
            <a:ln w="9525">
              <a:noFill/>
              <a:miter lim="800000"/>
              <a:headEnd/>
              <a:tailEnd/>
            </a:ln>
          </p:spPr>
          <p:txBody>
            <a:bodyPr wrap="none">
              <a:spAutoFit/>
            </a:bodyPr>
            <a:lstStyle/>
            <a:p>
              <a:r>
                <a:rPr lang="en-US" b="1"/>
                <a:t>	(E</a:t>
              </a:r>
              <a:r>
                <a:rPr lang="en-US" b="1" baseline="-25000"/>
                <a:t>ref</a:t>
              </a:r>
              <a:r>
                <a:rPr lang="en-US" b="1"/>
                <a:t> )</a:t>
              </a:r>
              <a:r>
                <a:rPr lang="en-US" b="1" baseline="30000">
                  <a:latin typeface="Symbol" pitchFamily="18" charset="2"/>
                </a:rPr>
                <a:t>D</a:t>
              </a:r>
              <a:r>
                <a:rPr lang="en-US" b="1" baseline="30000">
                  <a:latin typeface="Arial" charset="0"/>
                </a:rPr>
                <a:t>Ct ref (control-treated)</a:t>
              </a:r>
              <a:endParaRPr lang="en-US" b="1" baseline="30000"/>
            </a:p>
          </p:txBody>
        </p:sp>
      </p:grpSp>
      <p:sp>
        <p:nvSpPr>
          <p:cNvPr id="14343" name="Line 11"/>
          <p:cNvSpPr>
            <a:spLocks noChangeShapeType="1"/>
          </p:cNvSpPr>
          <p:nvPr/>
        </p:nvSpPr>
        <p:spPr bwMode="auto">
          <a:xfrm>
            <a:off x="990600" y="4038600"/>
            <a:ext cx="2362200" cy="0"/>
          </a:xfrm>
          <a:prstGeom prst="line">
            <a:avLst/>
          </a:prstGeom>
          <a:noFill/>
          <a:ln w="28575">
            <a:solidFill>
              <a:schemeClr val="tx1"/>
            </a:solidFill>
            <a:round/>
            <a:headEnd/>
            <a:tailEnd/>
          </a:ln>
        </p:spPr>
        <p:txBody>
          <a:bodyPr/>
          <a:lstStyle/>
          <a:p>
            <a:endParaRPr lang="en-I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Real-time PCR: Principle, Procedure, Advantages, Limitations and Applications"/>
          <p:cNvPicPr>
            <a:picLocks noChangeAspect="1" noChangeArrowheads="1"/>
          </p:cNvPicPr>
          <p:nvPr/>
        </p:nvPicPr>
        <p:blipFill>
          <a:blip r:embed="rId2"/>
          <a:srcRect/>
          <a:stretch>
            <a:fillRect/>
          </a:stretch>
        </p:blipFill>
        <p:spPr bwMode="auto">
          <a:xfrm>
            <a:off x="1066800" y="685800"/>
            <a:ext cx="6848475" cy="543877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0"/>
            <a:ext cx="7924800" cy="4829207"/>
          </a:xfrm>
          <a:prstGeom prst="rect">
            <a:avLst/>
          </a:prstGeom>
        </p:spPr>
        <p:txBody>
          <a:bodyPr wrap="square">
            <a:spAutoFit/>
          </a:bodyPr>
          <a:lstStyle/>
          <a:p>
            <a:pPr algn="just">
              <a:lnSpc>
                <a:spcPct val="114000"/>
              </a:lnSpc>
            </a:pPr>
            <a:r>
              <a:rPr lang="en-IN" dirty="0" smtClean="0"/>
              <a:t>The following precautions can help you avoid contamination problems:</a:t>
            </a:r>
          </a:p>
          <a:p>
            <a:pPr algn="just">
              <a:lnSpc>
                <a:spcPct val="114000"/>
              </a:lnSpc>
            </a:pPr>
            <a:r>
              <a:rPr lang="en-IN" dirty="0" smtClean="0"/>
              <a:t>• Wipe down workstations with dilute solutions of bleach or with commercially available decontamination solutions</a:t>
            </a:r>
          </a:p>
          <a:p>
            <a:pPr algn="just">
              <a:lnSpc>
                <a:spcPct val="114000"/>
              </a:lnSpc>
            </a:pPr>
            <a:r>
              <a:rPr lang="en-IN" dirty="0" smtClean="0"/>
              <a:t>• Prepare samples in a designated clean room, hood, or </a:t>
            </a:r>
            <a:r>
              <a:rPr lang="en-IN" dirty="0" err="1" smtClean="0"/>
              <a:t>benchtop</a:t>
            </a:r>
            <a:r>
              <a:rPr lang="en-IN" dirty="0" smtClean="0"/>
              <a:t> workstation equipped with a UV lamp. Ideally, this should be located in a different area from the thermal cycler. Take care to avoid contaminating the area with plasmids or </a:t>
            </a:r>
            <a:r>
              <a:rPr lang="en-IN" dirty="0" err="1" smtClean="0"/>
              <a:t>amplicons</a:t>
            </a:r>
            <a:r>
              <a:rPr lang="en-IN" dirty="0" smtClean="0"/>
              <a:t>; never bring </a:t>
            </a:r>
            <a:r>
              <a:rPr lang="en-IN" dirty="0" err="1" smtClean="0"/>
              <a:t>postamplification</a:t>
            </a:r>
            <a:r>
              <a:rPr lang="en-IN" dirty="0" smtClean="0"/>
              <a:t> products into the designated clean area</a:t>
            </a:r>
          </a:p>
          <a:p>
            <a:pPr algn="just">
              <a:lnSpc>
                <a:spcPct val="114000"/>
              </a:lnSpc>
            </a:pPr>
            <a:r>
              <a:rPr lang="en-IN" dirty="0" smtClean="0"/>
              <a:t>• Change gloves frequently during sample preparation and reaction setup</a:t>
            </a:r>
          </a:p>
          <a:p>
            <a:pPr algn="just">
              <a:lnSpc>
                <a:spcPct val="114000"/>
              </a:lnSpc>
            </a:pPr>
            <a:r>
              <a:rPr lang="en-IN" dirty="0" smtClean="0"/>
              <a:t>• Use </a:t>
            </a:r>
            <a:r>
              <a:rPr lang="en-IN" dirty="0" err="1" smtClean="0"/>
              <a:t>shaftguard</a:t>
            </a:r>
            <a:r>
              <a:rPr lang="en-IN" dirty="0" smtClean="0"/>
              <a:t> </a:t>
            </a:r>
            <a:r>
              <a:rPr lang="en-IN" dirty="0" err="1" smtClean="0"/>
              <a:t>pipets</a:t>
            </a:r>
            <a:r>
              <a:rPr lang="en-IN" dirty="0" smtClean="0"/>
              <a:t> and aerosol-barrier </a:t>
            </a:r>
            <a:r>
              <a:rPr lang="en-IN" dirty="0" err="1" smtClean="0"/>
              <a:t>pipet</a:t>
            </a:r>
            <a:r>
              <a:rPr lang="en-IN" dirty="0" smtClean="0"/>
              <a:t> tips</a:t>
            </a:r>
          </a:p>
          <a:p>
            <a:pPr algn="just">
              <a:lnSpc>
                <a:spcPct val="114000"/>
              </a:lnSpc>
            </a:pPr>
            <a:r>
              <a:rPr lang="en-IN" dirty="0" smtClean="0"/>
              <a:t>• Clean </a:t>
            </a:r>
            <a:r>
              <a:rPr lang="en-IN" dirty="0" err="1" smtClean="0"/>
              <a:t>pipets</a:t>
            </a:r>
            <a:r>
              <a:rPr lang="en-IN" dirty="0" smtClean="0"/>
              <a:t> frequently with a dilute solution of bleach</a:t>
            </a:r>
          </a:p>
          <a:p>
            <a:pPr algn="just">
              <a:lnSpc>
                <a:spcPct val="114000"/>
              </a:lnSpc>
            </a:pPr>
            <a:r>
              <a:rPr lang="en-IN" dirty="0" smtClean="0"/>
              <a:t>• Use PCR-grade water and reagents dedicated for PCR use only</a:t>
            </a:r>
          </a:p>
          <a:p>
            <a:pPr algn="just">
              <a:lnSpc>
                <a:spcPct val="114000"/>
              </a:lnSpc>
            </a:pPr>
            <a:r>
              <a:rPr lang="en-IN" dirty="0" smtClean="0"/>
              <a:t>• Use screw-capped tubes for dilutions and reaction setup</a:t>
            </a:r>
          </a:p>
          <a:p>
            <a:pPr algn="just">
              <a:lnSpc>
                <a:spcPct val="114000"/>
              </a:lnSpc>
            </a:pPr>
            <a:r>
              <a:rPr lang="en-US" dirty="0" smtClean="0"/>
              <a:t>Always set up a no-template control and preferably use a hot-star polymerase to prevent amplification before reaction begins.</a:t>
            </a:r>
            <a:endParaRPr lang="en-IN" dirty="0" smtClean="0"/>
          </a:p>
        </p:txBody>
      </p:sp>
      <p:sp>
        <p:nvSpPr>
          <p:cNvPr id="3" name="TextBox 2"/>
          <p:cNvSpPr txBox="1"/>
          <p:nvPr/>
        </p:nvSpPr>
        <p:spPr>
          <a:xfrm>
            <a:off x="762000" y="838200"/>
            <a:ext cx="7356309" cy="584775"/>
          </a:xfrm>
          <a:prstGeom prst="rect">
            <a:avLst/>
          </a:prstGeom>
          <a:noFill/>
        </p:spPr>
        <p:txBody>
          <a:bodyPr wrap="none" rtlCol="0">
            <a:spAutoFit/>
          </a:bodyPr>
          <a:lstStyle/>
          <a:p>
            <a:r>
              <a:rPr lang="en-US" sz="3200" b="1" dirty="0" smtClean="0"/>
              <a:t>Precautions while setting up RT-PCR</a:t>
            </a:r>
            <a:endParaRPr lang="en-IN" sz="3200" b="1"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381000" y="457200"/>
            <a:ext cx="8229600" cy="1143000"/>
          </a:xfrm>
        </p:spPr>
        <p:txBody>
          <a:bodyPr>
            <a:normAutofit fontScale="90000"/>
          </a:bodyPr>
          <a:lstStyle/>
          <a:p>
            <a:pPr fontAlgn="auto">
              <a:spcAft>
                <a:spcPts val="0"/>
              </a:spcAft>
              <a:defRPr/>
            </a:pPr>
            <a:r>
              <a:rPr lang="en-IN" sz="4000" b="1" dirty="0"/>
              <a:t>Reverse transcription polymerase chain </a:t>
            </a:r>
            <a:r>
              <a:rPr lang="en-IN" sz="4000" b="1" dirty="0" smtClean="0"/>
              <a:t>reaction-   RT-PCR</a:t>
            </a:r>
            <a:endParaRPr lang="en-IN" sz="4000" b="1" dirty="0"/>
          </a:p>
        </p:txBody>
      </p:sp>
      <p:sp>
        <p:nvSpPr>
          <p:cNvPr id="47107" name="Rectangle 3"/>
          <p:cNvSpPr>
            <a:spLocks noGrp="1" noChangeArrowheads="1"/>
          </p:cNvSpPr>
          <p:nvPr>
            <p:ph idx="1"/>
          </p:nvPr>
        </p:nvSpPr>
        <p:spPr/>
        <p:txBody>
          <a:bodyPr/>
          <a:lstStyle/>
          <a:p>
            <a:pPr marL="365125" indent="-255588">
              <a:buFont typeface="Wingdings 3" pitchFamily="18" charset="2"/>
              <a:buChar char=""/>
            </a:pPr>
            <a:r>
              <a:rPr lang="en-IN" sz="2800" b="1" smtClean="0"/>
              <a:t>Reverse transcription polymerase chain reaction</a:t>
            </a:r>
            <a:r>
              <a:rPr lang="en-IN" sz="2800" smtClean="0"/>
              <a:t> (</a:t>
            </a:r>
            <a:r>
              <a:rPr lang="en-IN" sz="2800" b="1" smtClean="0"/>
              <a:t>RT-PCR</a:t>
            </a:r>
            <a:r>
              <a:rPr lang="en-IN" sz="2800" smtClean="0"/>
              <a:t>) is a variant of polymerase chain reaction (PCR),  commonly used in molecular biology to generate many copies of a DNA sequence, a process termed "amplification". In RT-PCR, however, RNA strand is first reverse transcribed into its DNA complement  using the enzyme reverse transcriptase, and the resulting cDNA is amplified using traditional or real-time PCR.. </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pPr>
              <a:defRPr/>
            </a:pPr>
            <a:fld id="{D8AE36C9-58DB-4298-B7E6-F895CF9E5C20}" type="slidenum">
              <a:rPr lang="en-US"/>
              <a:pPr>
                <a:defRPr/>
              </a:pPr>
              <a:t>6</a:t>
            </a:fld>
            <a:endParaRPr lang="en-US"/>
          </a:p>
        </p:txBody>
      </p:sp>
      <p:sp>
        <p:nvSpPr>
          <p:cNvPr id="50179" name="Line 2"/>
          <p:cNvSpPr>
            <a:spLocks noChangeShapeType="1"/>
          </p:cNvSpPr>
          <p:nvPr/>
        </p:nvSpPr>
        <p:spPr bwMode="auto">
          <a:xfrm>
            <a:off x="762000" y="2590800"/>
            <a:ext cx="990600" cy="0"/>
          </a:xfrm>
          <a:prstGeom prst="line">
            <a:avLst/>
          </a:prstGeom>
          <a:noFill/>
          <a:ln w="76200">
            <a:solidFill>
              <a:srgbClr val="990099"/>
            </a:solidFill>
            <a:round/>
            <a:headEnd/>
            <a:tailEnd/>
          </a:ln>
        </p:spPr>
        <p:txBody>
          <a:bodyPr/>
          <a:lstStyle/>
          <a:p>
            <a:endParaRPr lang="en-IN"/>
          </a:p>
        </p:txBody>
      </p:sp>
      <p:sp>
        <p:nvSpPr>
          <p:cNvPr id="50180" name="Line 3"/>
          <p:cNvSpPr>
            <a:spLocks noChangeShapeType="1"/>
          </p:cNvSpPr>
          <p:nvPr/>
        </p:nvSpPr>
        <p:spPr bwMode="auto">
          <a:xfrm>
            <a:off x="1752600" y="2590800"/>
            <a:ext cx="3276600" cy="0"/>
          </a:xfrm>
          <a:prstGeom prst="line">
            <a:avLst/>
          </a:prstGeom>
          <a:noFill/>
          <a:ln w="76200">
            <a:solidFill>
              <a:srgbClr val="FF0000"/>
            </a:solidFill>
            <a:round/>
            <a:headEnd/>
            <a:tailEnd/>
          </a:ln>
        </p:spPr>
        <p:txBody>
          <a:bodyPr/>
          <a:lstStyle/>
          <a:p>
            <a:endParaRPr lang="en-IN"/>
          </a:p>
        </p:txBody>
      </p:sp>
      <p:sp>
        <p:nvSpPr>
          <p:cNvPr id="50181" name="Line 4"/>
          <p:cNvSpPr>
            <a:spLocks noChangeShapeType="1"/>
          </p:cNvSpPr>
          <p:nvPr/>
        </p:nvSpPr>
        <p:spPr bwMode="auto">
          <a:xfrm>
            <a:off x="5029200" y="2590800"/>
            <a:ext cx="2590800" cy="0"/>
          </a:xfrm>
          <a:prstGeom prst="line">
            <a:avLst/>
          </a:prstGeom>
          <a:noFill/>
          <a:ln w="76200">
            <a:solidFill>
              <a:srgbClr val="990099"/>
            </a:solidFill>
            <a:round/>
            <a:headEnd/>
            <a:tailEnd/>
          </a:ln>
        </p:spPr>
        <p:txBody>
          <a:bodyPr/>
          <a:lstStyle/>
          <a:p>
            <a:endParaRPr lang="en-IN"/>
          </a:p>
        </p:txBody>
      </p:sp>
      <p:sp>
        <p:nvSpPr>
          <p:cNvPr id="50182" name="Text Box 5"/>
          <p:cNvSpPr txBox="1">
            <a:spLocks noChangeArrowheads="1"/>
          </p:cNvSpPr>
          <p:nvPr/>
        </p:nvSpPr>
        <p:spPr bwMode="auto">
          <a:xfrm>
            <a:off x="746125" y="2252663"/>
            <a:ext cx="1022350" cy="366712"/>
          </a:xfrm>
          <a:prstGeom prst="rect">
            <a:avLst/>
          </a:prstGeom>
          <a:noFill/>
          <a:ln w="9525">
            <a:noFill/>
            <a:miter lim="800000"/>
            <a:headEnd/>
            <a:tailEnd/>
          </a:ln>
        </p:spPr>
        <p:txBody>
          <a:bodyPr wrap="none">
            <a:spAutoFit/>
          </a:bodyPr>
          <a:lstStyle/>
          <a:p>
            <a:r>
              <a:rPr lang="en-US">
                <a:latin typeface="Constantia" pitchFamily="18" charset="0"/>
              </a:rPr>
              <a:t>EXON 1</a:t>
            </a:r>
          </a:p>
        </p:txBody>
      </p:sp>
      <p:sp>
        <p:nvSpPr>
          <p:cNvPr id="50183" name="Text Box 6"/>
          <p:cNvSpPr txBox="1">
            <a:spLocks noChangeArrowheads="1"/>
          </p:cNvSpPr>
          <p:nvPr/>
        </p:nvSpPr>
        <p:spPr bwMode="auto">
          <a:xfrm>
            <a:off x="5562600" y="2247900"/>
            <a:ext cx="1022350" cy="366713"/>
          </a:xfrm>
          <a:prstGeom prst="rect">
            <a:avLst/>
          </a:prstGeom>
          <a:noFill/>
          <a:ln w="9525">
            <a:noFill/>
            <a:miter lim="800000"/>
            <a:headEnd/>
            <a:tailEnd/>
          </a:ln>
        </p:spPr>
        <p:txBody>
          <a:bodyPr wrap="none">
            <a:spAutoFit/>
          </a:bodyPr>
          <a:lstStyle/>
          <a:p>
            <a:r>
              <a:rPr lang="en-US">
                <a:latin typeface="Constantia" pitchFamily="18" charset="0"/>
              </a:rPr>
              <a:t>EXON 2</a:t>
            </a:r>
          </a:p>
        </p:txBody>
      </p:sp>
      <p:sp>
        <p:nvSpPr>
          <p:cNvPr id="50184" name="Text Box 7"/>
          <p:cNvSpPr txBox="1">
            <a:spLocks noChangeArrowheads="1"/>
          </p:cNvSpPr>
          <p:nvPr/>
        </p:nvSpPr>
        <p:spPr bwMode="auto">
          <a:xfrm>
            <a:off x="2895600" y="2247900"/>
            <a:ext cx="1250950" cy="366713"/>
          </a:xfrm>
          <a:prstGeom prst="rect">
            <a:avLst/>
          </a:prstGeom>
          <a:noFill/>
          <a:ln w="9525">
            <a:noFill/>
            <a:miter lim="800000"/>
            <a:headEnd/>
            <a:tailEnd/>
          </a:ln>
        </p:spPr>
        <p:txBody>
          <a:bodyPr wrap="none">
            <a:spAutoFit/>
          </a:bodyPr>
          <a:lstStyle/>
          <a:p>
            <a:r>
              <a:rPr lang="en-US">
                <a:latin typeface="Constantia" pitchFamily="18" charset="0"/>
              </a:rPr>
              <a:t>INTRON 2</a:t>
            </a:r>
          </a:p>
        </p:txBody>
      </p:sp>
      <p:sp>
        <p:nvSpPr>
          <p:cNvPr id="50185" name="Text Box 8"/>
          <p:cNvSpPr txBox="1">
            <a:spLocks noChangeArrowheads="1"/>
          </p:cNvSpPr>
          <p:nvPr/>
        </p:nvSpPr>
        <p:spPr bwMode="auto">
          <a:xfrm>
            <a:off x="8061325" y="2286000"/>
            <a:ext cx="828675" cy="457200"/>
          </a:xfrm>
          <a:prstGeom prst="rect">
            <a:avLst/>
          </a:prstGeom>
          <a:noFill/>
          <a:ln w="9525">
            <a:noFill/>
            <a:miter lim="800000"/>
            <a:headEnd/>
            <a:tailEnd/>
          </a:ln>
        </p:spPr>
        <p:txBody>
          <a:bodyPr wrap="none">
            <a:spAutoFit/>
          </a:bodyPr>
          <a:lstStyle/>
          <a:p>
            <a:r>
              <a:rPr lang="en-US" b="1">
                <a:latin typeface="Constantia" pitchFamily="18" charset="0"/>
              </a:rPr>
              <a:t>DNA</a:t>
            </a:r>
          </a:p>
        </p:txBody>
      </p:sp>
      <p:sp>
        <p:nvSpPr>
          <p:cNvPr id="50186" name="Line 9"/>
          <p:cNvSpPr>
            <a:spLocks noChangeShapeType="1"/>
          </p:cNvSpPr>
          <p:nvPr/>
        </p:nvSpPr>
        <p:spPr bwMode="auto">
          <a:xfrm>
            <a:off x="838200" y="2895600"/>
            <a:ext cx="381000" cy="0"/>
          </a:xfrm>
          <a:prstGeom prst="line">
            <a:avLst/>
          </a:prstGeom>
          <a:noFill/>
          <a:ln w="9525">
            <a:solidFill>
              <a:schemeClr val="tx1"/>
            </a:solidFill>
            <a:round/>
            <a:headEnd/>
            <a:tailEnd type="triangle" w="med" len="med"/>
          </a:ln>
        </p:spPr>
        <p:txBody>
          <a:bodyPr/>
          <a:lstStyle/>
          <a:p>
            <a:endParaRPr lang="en-IN"/>
          </a:p>
        </p:txBody>
      </p:sp>
      <p:sp>
        <p:nvSpPr>
          <p:cNvPr id="50187" name="Line 10"/>
          <p:cNvSpPr>
            <a:spLocks noChangeShapeType="1"/>
          </p:cNvSpPr>
          <p:nvPr/>
        </p:nvSpPr>
        <p:spPr bwMode="auto">
          <a:xfrm flipH="1">
            <a:off x="7086600" y="2819400"/>
            <a:ext cx="457200" cy="0"/>
          </a:xfrm>
          <a:prstGeom prst="line">
            <a:avLst/>
          </a:prstGeom>
          <a:noFill/>
          <a:ln w="9525">
            <a:solidFill>
              <a:schemeClr val="tx1"/>
            </a:solidFill>
            <a:round/>
            <a:headEnd/>
            <a:tailEnd type="triangle" w="med" len="med"/>
          </a:ln>
        </p:spPr>
        <p:txBody>
          <a:bodyPr/>
          <a:lstStyle/>
          <a:p>
            <a:endParaRPr lang="en-IN"/>
          </a:p>
        </p:txBody>
      </p:sp>
      <p:sp>
        <p:nvSpPr>
          <p:cNvPr id="50188" name="Line 11"/>
          <p:cNvSpPr>
            <a:spLocks noChangeShapeType="1"/>
          </p:cNvSpPr>
          <p:nvPr/>
        </p:nvSpPr>
        <p:spPr bwMode="auto">
          <a:xfrm>
            <a:off x="666750" y="3581400"/>
            <a:ext cx="990600" cy="0"/>
          </a:xfrm>
          <a:prstGeom prst="line">
            <a:avLst/>
          </a:prstGeom>
          <a:noFill/>
          <a:ln w="76200">
            <a:solidFill>
              <a:srgbClr val="990099"/>
            </a:solidFill>
            <a:round/>
            <a:headEnd/>
            <a:tailEnd/>
          </a:ln>
        </p:spPr>
        <p:txBody>
          <a:bodyPr/>
          <a:lstStyle/>
          <a:p>
            <a:endParaRPr lang="en-IN"/>
          </a:p>
        </p:txBody>
      </p:sp>
      <p:sp>
        <p:nvSpPr>
          <p:cNvPr id="50189" name="Line 12"/>
          <p:cNvSpPr>
            <a:spLocks noChangeShapeType="1"/>
          </p:cNvSpPr>
          <p:nvPr/>
        </p:nvSpPr>
        <p:spPr bwMode="auto">
          <a:xfrm>
            <a:off x="1676400" y="3581400"/>
            <a:ext cx="2590800" cy="0"/>
          </a:xfrm>
          <a:prstGeom prst="line">
            <a:avLst/>
          </a:prstGeom>
          <a:noFill/>
          <a:ln w="76200">
            <a:solidFill>
              <a:srgbClr val="990099"/>
            </a:solidFill>
            <a:round/>
            <a:headEnd/>
            <a:tailEnd/>
          </a:ln>
        </p:spPr>
        <p:txBody>
          <a:bodyPr/>
          <a:lstStyle/>
          <a:p>
            <a:endParaRPr lang="en-IN"/>
          </a:p>
        </p:txBody>
      </p:sp>
      <p:sp>
        <p:nvSpPr>
          <p:cNvPr id="50190" name="Text Box 13"/>
          <p:cNvSpPr txBox="1">
            <a:spLocks noChangeArrowheads="1"/>
          </p:cNvSpPr>
          <p:nvPr/>
        </p:nvSpPr>
        <p:spPr bwMode="auto">
          <a:xfrm>
            <a:off x="650875" y="3243263"/>
            <a:ext cx="1022350" cy="366712"/>
          </a:xfrm>
          <a:prstGeom prst="rect">
            <a:avLst/>
          </a:prstGeom>
          <a:noFill/>
          <a:ln w="9525">
            <a:noFill/>
            <a:miter lim="800000"/>
            <a:headEnd/>
            <a:tailEnd/>
          </a:ln>
        </p:spPr>
        <p:txBody>
          <a:bodyPr wrap="none">
            <a:spAutoFit/>
          </a:bodyPr>
          <a:lstStyle/>
          <a:p>
            <a:r>
              <a:rPr lang="en-US">
                <a:latin typeface="Constantia" pitchFamily="18" charset="0"/>
              </a:rPr>
              <a:t>EXON 1</a:t>
            </a:r>
          </a:p>
        </p:txBody>
      </p:sp>
      <p:sp>
        <p:nvSpPr>
          <p:cNvPr id="50191" name="Text Box 14"/>
          <p:cNvSpPr txBox="1">
            <a:spLocks noChangeArrowheads="1"/>
          </p:cNvSpPr>
          <p:nvPr/>
        </p:nvSpPr>
        <p:spPr bwMode="auto">
          <a:xfrm>
            <a:off x="2209800" y="3238500"/>
            <a:ext cx="1022350" cy="366713"/>
          </a:xfrm>
          <a:prstGeom prst="rect">
            <a:avLst/>
          </a:prstGeom>
          <a:noFill/>
          <a:ln w="9525">
            <a:noFill/>
            <a:miter lim="800000"/>
            <a:headEnd/>
            <a:tailEnd/>
          </a:ln>
        </p:spPr>
        <p:txBody>
          <a:bodyPr wrap="none">
            <a:spAutoFit/>
          </a:bodyPr>
          <a:lstStyle/>
          <a:p>
            <a:r>
              <a:rPr lang="en-US">
                <a:latin typeface="Constantia" pitchFamily="18" charset="0"/>
              </a:rPr>
              <a:t>EXON 2</a:t>
            </a:r>
          </a:p>
        </p:txBody>
      </p:sp>
      <p:sp>
        <p:nvSpPr>
          <p:cNvPr id="50192" name="Text Box 15"/>
          <p:cNvSpPr txBox="1">
            <a:spLocks noChangeArrowheads="1"/>
          </p:cNvSpPr>
          <p:nvPr/>
        </p:nvSpPr>
        <p:spPr bwMode="auto">
          <a:xfrm>
            <a:off x="7966075" y="3276600"/>
            <a:ext cx="828675" cy="457200"/>
          </a:xfrm>
          <a:prstGeom prst="rect">
            <a:avLst/>
          </a:prstGeom>
          <a:noFill/>
          <a:ln w="9525">
            <a:noFill/>
            <a:miter lim="800000"/>
            <a:headEnd/>
            <a:tailEnd/>
          </a:ln>
        </p:spPr>
        <p:txBody>
          <a:bodyPr wrap="none">
            <a:spAutoFit/>
          </a:bodyPr>
          <a:lstStyle/>
          <a:p>
            <a:r>
              <a:rPr lang="en-US" b="1">
                <a:latin typeface="Constantia" pitchFamily="18" charset="0"/>
              </a:rPr>
              <a:t>RNA</a:t>
            </a:r>
          </a:p>
        </p:txBody>
      </p:sp>
      <p:sp>
        <p:nvSpPr>
          <p:cNvPr id="50193" name="Line 16"/>
          <p:cNvSpPr>
            <a:spLocks noChangeShapeType="1"/>
          </p:cNvSpPr>
          <p:nvPr/>
        </p:nvSpPr>
        <p:spPr bwMode="auto">
          <a:xfrm>
            <a:off x="742950" y="3886200"/>
            <a:ext cx="381000" cy="0"/>
          </a:xfrm>
          <a:prstGeom prst="line">
            <a:avLst/>
          </a:prstGeom>
          <a:noFill/>
          <a:ln w="9525">
            <a:solidFill>
              <a:schemeClr val="tx1"/>
            </a:solidFill>
            <a:round/>
            <a:headEnd/>
            <a:tailEnd type="triangle" w="med" len="med"/>
          </a:ln>
        </p:spPr>
        <p:txBody>
          <a:bodyPr/>
          <a:lstStyle/>
          <a:p>
            <a:endParaRPr lang="en-IN"/>
          </a:p>
        </p:txBody>
      </p:sp>
      <p:sp>
        <p:nvSpPr>
          <p:cNvPr id="50194" name="Line 17"/>
          <p:cNvSpPr>
            <a:spLocks noChangeShapeType="1"/>
          </p:cNvSpPr>
          <p:nvPr/>
        </p:nvSpPr>
        <p:spPr bwMode="auto">
          <a:xfrm flipH="1">
            <a:off x="3733800" y="3810000"/>
            <a:ext cx="457200" cy="0"/>
          </a:xfrm>
          <a:prstGeom prst="line">
            <a:avLst/>
          </a:prstGeom>
          <a:noFill/>
          <a:ln w="9525">
            <a:solidFill>
              <a:schemeClr val="tx1"/>
            </a:solidFill>
            <a:round/>
            <a:headEnd/>
            <a:tailEnd type="triangle" w="med" len="med"/>
          </a:ln>
        </p:spPr>
        <p:txBody>
          <a:bodyPr/>
          <a:lstStyle/>
          <a:p>
            <a:endParaRPr lang="en-IN"/>
          </a:p>
        </p:txBody>
      </p:sp>
      <p:sp>
        <p:nvSpPr>
          <p:cNvPr id="19" name="Title 1"/>
          <p:cNvSpPr txBox="1">
            <a:spLocks/>
          </p:cNvSpPr>
          <p:nvPr/>
        </p:nvSpPr>
        <p:spPr>
          <a:xfrm>
            <a:off x="457200" y="704850"/>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Consideration while</a:t>
            </a:r>
            <a:r>
              <a:rPr kumimoji="0" lang="en-US" sz="3200" b="0" i="0" u="none" strike="noStrike" kern="1200" cap="none" spc="0" normalizeH="0" noProof="0" dirty="0" smtClean="0">
                <a:ln>
                  <a:noFill/>
                </a:ln>
                <a:solidFill>
                  <a:schemeClr val="tx2"/>
                </a:solidFill>
                <a:effectLst/>
                <a:uLnTx/>
                <a:uFillTx/>
                <a:latin typeface="+mj-lt"/>
                <a:ea typeface="+mj-ea"/>
                <a:cs typeface="+mj-cs"/>
              </a:rPr>
              <a:t> designing primers for detection of a transcript</a:t>
            </a:r>
            <a:endParaRPr kumimoji="0" lang="en-IN"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22" name="Line 11"/>
          <p:cNvSpPr>
            <a:spLocks noChangeShapeType="1"/>
          </p:cNvSpPr>
          <p:nvPr/>
        </p:nvSpPr>
        <p:spPr bwMode="auto">
          <a:xfrm>
            <a:off x="742950" y="4610100"/>
            <a:ext cx="990600" cy="0"/>
          </a:xfrm>
          <a:prstGeom prst="line">
            <a:avLst/>
          </a:prstGeom>
          <a:noFill/>
          <a:ln w="76200">
            <a:solidFill>
              <a:srgbClr val="990099"/>
            </a:solidFill>
            <a:round/>
            <a:headEnd/>
            <a:tailEnd/>
          </a:ln>
        </p:spPr>
        <p:txBody>
          <a:bodyPr/>
          <a:lstStyle/>
          <a:p>
            <a:endParaRPr lang="en-IN"/>
          </a:p>
        </p:txBody>
      </p:sp>
      <p:sp>
        <p:nvSpPr>
          <p:cNvPr id="23" name="Line 12"/>
          <p:cNvSpPr>
            <a:spLocks noChangeShapeType="1"/>
          </p:cNvSpPr>
          <p:nvPr/>
        </p:nvSpPr>
        <p:spPr bwMode="auto">
          <a:xfrm>
            <a:off x="1752600" y="4610100"/>
            <a:ext cx="2590800" cy="0"/>
          </a:xfrm>
          <a:prstGeom prst="line">
            <a:avLst/>
          </a:prstGeom>
          <a:noFill/>
          <a:ln w="76200">
            <a:solidFill>
              <a:srgbClr val="990099"/>
            </a:solidFill>
            <a:round/>
            <a:headEnd/>
            <a:tailEnd/>
          </a:ln>
        </p:spPr>
        <p:txBody>
          <a:bodyPr/>
          <a:lstStyle/>
          <a:p>
            <a:endParaRPr lang="en-IN"/>
          </a:p>
        </p:txBody>
      </p:sp>
      <p:sp>
        <p:nvSpPr>
          <p:cNvPr id="24" name="Text Box 13"/>
          <p:cNvSpPr txBox="1">
            <a:spLocks noChangeArrowheads="1"/>
          </p:cNvSpPr>
          <p:nvPr/>
        </p:nvSpPr>
        <p:spPr bwMode="auto">
          <a:xfrm>
            <a:off x="727075" y="4271963"/>
            <a:ext cx="1022350" cy="366712"/>
          </a:xfrm>
          <a:prstGeom prst="rect">
            <a:avLst/>
          </a:prstGeom>
          <a:noFill/>
          <a:ln w="9525">
            <a:noFill/>
            <a:miter lim="800000"/>
            <a:headEnd/>
            <a:tailEnd/>
          </a:ln>
        </p:spPr>
        <p:txBody>
          <a:bodyPr wrap="none">
            <a:spAutoFit/>
          </a:bodyPr>
          <a:lstStyle/>
          <a:p>
            <a:r>
              <a:rPr lang="en-US">
                <a:latin typeface="Constantia" pitchFamily="18" charset="0"/>
              </a:rPr>
              <a:t>EXON 1</a:t>
            </a:r>
          </a:p>
        </p:txBody>
      </p:sp>
      <p:sp>
        <p:nvSpPr>
          <p:cNvPr id="25" name="Text Box 14"/>
          <p:cNvSpPr txBox="1">
            <a:spLocks noChangeArrowheads="1"/>
          </p:cNvSpPr>
          <p:nvPr/>
        </p:nvSpPr>
        <p:spPr bwMode="auto">
          <a:xfrm>
            <a:off x="2286000" y="4267200"/>
            <a:ext cx="1022350" cy="366713"/>
          </a:xfrm>
          <a:prstGeom prst="rect">
            <a:avLst/>
          </a:prstGeom>
          <a:noFill/>
          <a:ln w="9525">
            <a:noFill/>
            <a:miter lim="800000"/>
            <a:headEnd/>
            <a:tailEnd/>
          </a:ln>
        </p:spPr>
        <p:txBody>
          <a:bodyPr wrap="none">
            <a:spAutoFit/>
          </a:bodyPr>
          <a:lstStyle/>
          <a:p>
            <a:r>
              <a:rPr lang="en-US">
                <a:latin typeface="Constantia" pitchFamily="18" charset="0"/>
              </a:rPr>
              <a:t>EXON 2</a:t>
            </a:r>
          </a:p>
        </p:txBody>
      </p:sp>
      <p:sp>
        <p:nvSpPr>
          <p:cNvPr id="26" name="Text Box 15"/>
          <p:cNvSpPr txBox="1">
            <a:spLocks noChangeArrowheads="1"/>
          </p:cNvSpPr>
          <p:nvPr/>
        </p:nvSpPr>
        <p:spPr bwMode="auto">
          <a:xfrm>
            <a:off x="8042275" y="4305300"/>
            <a:ext cx="828675" cy="457200"/>
          </a:xfrm>
          <a:prstGeom prst="rect">
            <a:avLst/>
          </a:prstGeom>
          <a:noFill/>
          <a:ln w="9525">
            <a:noFill/>
            <a:miter lim="800000"/>
            <a:headEnd/>
            <a:tailEnd/>
          </a:ln>
        </p:spPr>
        <p:txBody>
          <a:bodyPr wrap="none">
            <a:spAutoFit/>
          </a:bodyPr>
          <a:lstStyle/>
          <a:p>
            <a:r>
              <a:rPr lang="en-US" b="1">
                <a:latin typeface="Constantia" pitchFamily="18" charset="0"/>
              </a:rPr>
              <a:t>RNA</a:t>
            </a:r>
          </a:p>
        </p:txBody>
      </p:sp>
      <p:sp>
        <p:nvSpPr>
          <p:cNvPr id="27" name="Line 16"/>
          <p:cNvSpPr>
            <a:spLocks noChangeShapeType="1"/>
          </p:cNvSpPr>
          <p:nvPr/>
        </p:nvSpPr>
        <p:spPr bwMode="auto">
          <a:xfrm>
            <a:off x="1600200" y="4876800"/>
            <a:ext cx="381000" cy="0"/>
          </a:xfrm>
          <a:prstGeom prst="line">
            <a:avLst/>
          </a:prstGeom>
          <a:noFill/>
          <a:ln w="9525">
            <a:solidFill>
              <a:schemeClr val="tx1"/>
            </a:solidFill>
            <a:round/>
            <a:headEnd/>
            <a:tailEnd type="triangle" w="med" len="med"/>
          </a:ln>
        </p:spPr>
        <p:txBody>
          <a:bodyPr/>
          <a:lstStyle/>
          <a:p>
            <a:endParaRPr lang="en-IN"/>
          </a:p>
        </p:txBody>
      </p:sp>
      <p:sp>
        <p:nvSpPr>
          <p:cNvPr id="28" name="Line 17"/>
          <p:cNvSpPr>
            <a:spLocks noChangeShapeType="1"/>
          </p:cNvSpPr>
          <p:nvPr/>
        </p:nvSpPr>
        <p:spPr bwMode="auto">
          <a:xfrm flipH="1">
            <a:off x="3810000" y="4838700"/>
            <a:ext cx="457200" cy="0"/>
          </a:xfrm>
          <a:prstGeom prst="line">
            <a:avLst/>
          </a:prstGeom>
          <a:noFill/>
          <a:ln w="9525">
            <a:solidFill>
              <a:schemeClr val="tx1"/>
            </a:solidFill>
            <a:round/>
            <a:headEnd/>
            <a:tailEnd type="triangle" w="med" len="med"/>
          </a:ln>
        </p:spPr>
        <p:txBody>
          <a:bodyPr/>
          <a:lstStyle/>
          <a:p>
            <a:endParaRPr lang="en-IN"/>
          </a:p>
        </p:txBody>
      </p:sp>
      <p:sp>
        <p:nvSpPr>
          <p:cNvPr id="29" name="TextBox 28"/>
          <p:cNvSpPr txBox="1"/>
          <p:nvPr/>
        </p:nvSpPr>
        <p:spPr>
          <a:xfrm>
            <a:off x="533400" y="5334000"/>
            <a:ext cx="7772400" cy="646331"/>
          </a:xfrm>
          <a:prstGeom prst="rect">
            <a:avLst/>
          </a:prstGeom>
          <a:noFill/>
        </p:spPr>
        <p:txBody>
          <a:bodyPr wrap="square" rtlCol="0">
            <a:spAutoFit/>
          </a:bodyPr>
          <a:lstStyle/>
          <a:p>
            <a:r>
              <a:rPr lang="en-US" dirty="0" smtClean="0"/>
              <a:t>Utilize the differences in the DNA and RNA (lack of </a:t>
            </a:r>
            <a:r>
              <a:rPr lang="en-US" dirty="0" err="1" smtClean="0"/>
              <a:t>introns</a:t>
            </a:r>
            <a:r>
              <a:rPr lang="en-US" dirty="0" smtClean="0"/>
              <a:t>)</a:t>
            </a:r>
          </a:p>
          <a:p>
            <a:r>
              <a:rPr lang="en-US" dirty="0" smtClean="0"/>
              <a:t>Design primers spanning the </a:t>
            </a:r>
            <a:r>
              <a:rPr lang="en-US" dirty="0" err="1" smtClean="0"/>
              <a:t>intron-exon</a:t>
            </a:r>
            <a:r>
              <a:rPr lang="en-US" dirty="0" smtClean="0"/>
              <a:t> boundary</a:t>
            </a:r>
            <a:endParaRPr lang="en-IN"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685800" y="152400"/>
            <a:ext cx="7772400" cy="1143000"/>
          </a:xfrm>
        </p:spPr>
        <p:txBody>
          <a:bodyPr lIns="92075" tIns="46038" rIns="92075" bIns="46038"/>
          <a:lstStyle/>
          <a:p>
            <a:r>
              <a:rPr lang="en-US" sz="6000" smtClean="0"/>
              <a:t>Amplification</a:t>
            </a:r>
          </a:p>
        </p:txBody>
      </p:sp>
      <p:sp>
        <p:nvSpPr>
          <p:cNvPr id="25603" name="Rectangle 3"/>
          <p:cNvSpPr>
            <a:spLocks noGrp="1"/>
          </p:cNvSpPr>
          <p:nvPr>
            <p:ph type="body" sz="half" idx="1"/>
          </p:nvPr>
        </p:nvSpPr>
        <p:spPr>
          <a:xfrm>
            <a:off x="304800" y="1295400"/>
            <a:ext cx="3505200" cy="2133600"/>
          </a:xfrm>
        </p:spPr>
        <p:txBody>
          <a:bodyPr lIns="92075" tIns="46038" rIns="92075" bIns="46038">
            <a:normAutofit fontScale="77500" lnSpcReduction="20000"/>
          </a:bodyPr>
          <a:lstStyle/>
          <a:p>
            <a:pPr marL="365760" indent="-256032" fontAlgn="auto">
              <a:spcBef>
                <a:spcPct val="50000"/>
              </a:spcBef>
              <a:spcAft>
                <a:spcPts val="0"/>
              </a:spcAft>
              <a:buClr>
                <a:schemeClr val="accent3"/>
              </a:buClr>
              <a:buFont typeface="Wingdings" pitchFamily="2" charset="2"/>
              <a:buChar char="q"/>
              <a:defRPr/>
            </a:pPr>
            <a:r>
              <a:rPr lang="en-US" sz="2400" dirty="0" smtClean="0">
                <a:latin typeface="Arial" pitchFamily="34" charset="0"/>
              </a:rPr>
              <a:t>It has an exponential increase in the number of target DNA fragments </a:t>
            </a:r>
          </a:p>
          <a:p>
            <a:pPr marL="365760" indent="-256032" fontAlgn="auto">
              <a:spcBef>
                <a:spcPct val="50000"/>
              </a:spcBef>
              <a:spcAft>
                <a:spcPts val="0"/>
              </a:spcAft>
              <a:buClr>
                <a:schemeClr val="accent3"/>
              </a:buClr>
              <a:buFont typeface="Wingdings" pitchFamily="2" charset="2"/>
              <a:buChar char="q"/>
              <a:defRPr/>
            </a:pPr>
            <a:r>
              <a:rPr lang="en-US" sz="2400" dirty="0" smtClean="0">
                <a:latin typeface="Arial" pitchFamily="34" charset="0"/>
              </a:rPr>
              <a:t>30 cycles = 2</a:t>
            </a:r>
            <a:r>
              <a:rPr lang="en-US" sz="2400" baseline="30000" dirty="0" smtClean="0">
                <a:latin typeface="Arial" pitchFamily="34" charset="0"/>
              </a:rPr>
              <a:t>30</a:t>
            </a:r>
            <a:r>
              <a:rPr lang="en-US" sz="2400" dirty="0" smtClean="0">
                <a:latin typeface="Arial" pitchFamily="34" charset="0"/>
              </a:rPr>
              <a:t> copies</a:t>
            </a:r>
          </a:p>
          <a:p>
            <a:pPr marL="365760" indent="-256032" fontAlgn="auto">
              <a:spcBef>
                <a:spcPct val="50000"/>
              </a:spcBef>
              <a:spcAft>
                <a:spcPts val="0"/>
              </a:spcAft>
              <a:buClr>
                <a:schemeClr val="accent3"/>
              </a:buClr>
              <a:buFont typeface="Wingdings" pitchFamily="2" charset="2"/>
              <a:buChar char="q"/>
              <a:defRPr/>
            </a:pPr>
            <a:r>
              <a:rPr lang="en-US" sz="2400" dirty="0" smtClean="0">
                <a:latin typeface="Arial" pitchFamily="34" charset="0"/>
              </a:rPr>
              <a:t>Y= A x 2</a:t>
            </a:r>
            <a:r>
              <a:rPr lang="en-US" sz="2400" baseline="30000" dirty="0" smtClean="0">
                <a:latin typeface="Arial" pitchFamily="34" charset="0"/>
              </a:rPr>
              <a:t>n</a:t>
            </a:r>
          </a:p>
          <a:p>
            <a:pPr marL="365760" indent="-256032" fontAlgn="auto">
              <a:spcBef>
                <a:spcPct val="50000"/>
              </a:spcBef>
              <a:spcAft>
                <a:spcPts val="0"/>
              </a:spcAft>
              <a:buClr>
                <a:schemeClr val="accent3"/>
              </a:buClr>
              <a:buFont typeface="Wingdings" pitchFamily="2" charset="2"/>
              <a:buChar char="q"/>
              <a:defRPr/>
            </a:pPr>
            <a:r>
              <a:rPr lang="en-US" sz="1200" dirty="0" smtClean="0">
                <a:latin typeface="Arial" pitchFamily="34" charset="0"/>
              </a:rPr>
              <a:t>A= initial number of copies of target DNA</a:t>
            </a:r>
          </a:p>
          <a:p>
            <a:pPr marL="365760" indent="-256032" fontAlgn="auto">
              <a:spcBef>
                <a:spcPct val="50000"/>
              </a:spcBef>
              <a:spcAft>
                <a:spcPts val="0"/>
              </a:spcAft>
              <a:buClr>
                <a:schemeClr val="accent3"/>
              </a:buClr>
              <a:buFont typeface="Wingdings" pitchFamily="2" charset="2"/>
              <a:buChar char="q"/>
              <a:defRPr/>
            </a:pPr>
            <a:r>
              <a:rPr lang="en-US" sz="1200" dirty="0" smtClean="0">
                <a:latin typeface="Arial" pitchFamily="34" charset="0"/>
              </a:rPr>
              <a:t>N= number of cycles</a:t>
            </a:r>
          </a:p>
          <a:p>
            <a:pPr marL="365760" indent="-256032" fontAlgn="auto">
              <a:spcBef>
                <a:spcPct val="50000"/>
              </a:spcBef>
              <a:spcAft>
                <a:spcPts val="0"/>
              </a:spcAft>
              <a:buClr>
                <a:schemeClr val="accent3"/>
              </a:buClr>
              <a:buFont typeface="Wingdings" pitchFamily="2" charset="2"/>
              <a:buChar char="q"/>
              <a:defRPr/>
            </a:pPr>
            <a:r>
              <a:rPr lang="en-US" sz="1200" dirty="0" smtClean="0">
                <a:latin typeface="Arial" pitchFamily="34" charset="0"/>
              </a:rPr>
              <a:t>Y number of copies of DNA after the reaction</a:t>
            </a:r>
          </a:p>
        </p:txBody>
      </p:sp>
      <p:grpSp>
        <p:nvGrpSpPr>
          <p:cNvPr id="20484" name="Group 4"/>
          <p:cNvGrpSpPr>
            <a:grpSpLocks/>
          </p:cNvGrpSpPr>
          <p:nvPr/>
        </p:nvGrpSpPr>
        <p:grpSpPr bwMode="auto">
          <a:xfrm>
            <a:off x="4267200" y="1600200"/>
            <a:ext cx="3352800" cy="2447925"/>
            <a:chOff x="2496" y="1008"/>
            <a:chExt cx="2112" cy="1542"/>
          </a:xfrm>
        </p:grpSpPr>
        <p:sp>
          <p:nvSpPr>
            <p:cNvPr id="20487" name="Line 5"/>
            <p:cNvSpPr>
              <a:spLocks noChangeShapeType="1"/>
            </p:cNvSpPr>
            <p:nvPr/>
          </p:nvSpPr>
          <p:spPr bwMode="auto">
            <a:xfrm>
              <a:off x="3264" y="1008"/>
              <a:ext cx="0" cy="1268"/>
            </a:xfrm>
            <a:prstGeom prst="line">
              <a:avLst/>
            </a:prstGeom>
            <a:noFill/>
            <a:ln w="25400">
              <a:solidFill>
                <a:schemeClr val="tx1"/>
              </a:solidFill>
              <a:round/>
              <a:headEnd type="none" w="sm" len="sm"/>
              <a:tailEnd type="none" w="sm" len="sm"/>
            </a:ln>
          </p:spPr>
          <p:txBody>
            <a:bodyPr/>
            <a:lstStyle/>
            <a:p>
              <a:endParaRPr lang="en-IN"/>
            </a:p>
          </p:txBody>
        </p:sp>
        <p:sp>
          <p:nvSpPr>
            <p:cNvPr id="20488" name="Line 6"/>
            <p:cNvSpPr>
              <a:spLocks noChangeShapeType="1"/>
            </p:cNvSpPr>
            <p:nvPr/>
          </p:nvSpPr>
          <p:spPr bwMode="auto">
            <a:xfrm flipV="1">
              <a:off x="3264" y="2256"/>
              <a:ext cx="1344" cy="20"/>
            </a:xfrm>
            <a:prstGeom prst="line">
              <a:avLst/>
            </a:prstGeom>
            <a:noFill/>
            <a:ln w="25400">
              <a:solidFill>
                <a:schemeClr val="tx1"/>
              </a:solidFill>
              <a:round/>
              <a:headEnd type="none" w="sm" len="sm"/>
              <a:tailEnd type="none" w="sm" len="sm"/>
            </a:ln>
          </p:spPr>
          <p:txBody>
            <a:bodyPr/>
            <a:lstStyle/>
            <a:p>
              <a:endParaRPr lang="en-IN"/>
            </a:p>
          </p:txBody>
        </p:sp>
        <p:sp>
          <p:nvSpPr>
            <p:cNvPr id="20489" name="Freeform 7"/>
            <p:cNvSpPr>
              <a:spLocks/>
            </p:cNvSpPr>
            <p:nvPr/>
          </p:nvSpPr>
          <p:spPr bwMode="auto">
            <a:xfrm>
              <a:off x="3265" y="1008"/>
              <a:ext cx="792" cy="1269"/>
            </a:xfrm>
            <a:custGeom>
              <a:avLst/>
              <a:gdLst>
                <a:gd name="T0" fmla="*/ 0 w 864"/>
                <a:gd name="T1" fmla="*/ 134 h 1681"/>
                <a:gd name="T2" fmla="*/ 42 w 864"/>
                <a:gd name="T3" fmla="*/ 133 h 1681"/>
                <a:gd name="T4" fmla="*/ 81 w 864"/>
                <a:gd name="T5" fmla="*/ 131 h 1681"/>
                <a:gd name="T6" fmla="*/ 121 w 864"/>
                <a:gd name="T7" fmla="*/ 131 h 1681"/>
                <a:gd name="T8" fmla="*/ 159 w 864"/>
                <a:gd name="T9" fmla="*/ 128 h 1681"/>
                <a:gd name="T10" fmla="*/ 195 w 864"/>
                <a:gd name="T11" fmla="*/ 125 h 1681"/>
                <a:gd name="T12" fmla="*/ 212 w 864"/>
                <a:gd name="T13" fmla="*/ 122 h 1681"/>
                <a:gd name="T14" fmla="*/ 227 w 864"/>
                <a:gd name="T15" fmla="*/ 120 h 1681"/>
                <a:gd name="T16" fmla="*/ 244 w 864"/>
                <a:gd name="T17" fmla="*/ 118 h 1681"/>
                <a:gd name="T18" fmla="*/ 259 w 864"/>
                <a:gd name="T19" fmla="*/ 115 h 1681"/>
                <a:gd name="T20" fmla="*/ 272 w 864"/>
                <a:gd name="T21" fmla="*/ 110 h 1681"/>
                <a:gd name="T22" fmla="*/ 284 w 864"/>
                <a:gd name="T23" fmla="*/ 106 h 1681"/>
                <a:gd name="T24" fmla="*/ 297 w 864"/>
                <a:gd name="T25" fmla="*/ 103 h 1681"/>
                <a:gd name="T26" fmla="*/ 308 w 864"/>
                <a:gd name="T27" fmla="*/ 97 h 1681"/>
                <a:gd name="T28" fmla="*/ 318 w 864"/>
                <a:gd name="T29" fmla="*/ 91 h 1681"/>
                <a:gd name="T30" fmla="*/ 327 w 864"/>
                <a:gd name="T31" fmla="*/ 83 h 1681"/>
                <a:gd name="T32" fmla="*/ 337 w 864"/>
                <a:gd name="T33" fmla="*/ 76 h 1681"/>
                <a:gd name="T34" fmla="*/ 344 w 864"/>
                <a:gd name="T35" fmla="*/ 68 h 1681"/>
                <a:gd name="T36" fmla="*/ 358 w 864"/>
                <a:gd name="T37" fmla="*/ 52 h 1681"/>
                <a:gd name="T38" fmla="*/ 363 w 864"/>
                <a:gd name="T39" fmla="*/ 43 h 1681"/>
                <a:gd name="T40" fmla="*/ 369 w 864"/>
                <a:gd name="T41" fmla="*/ 35 h 1681"/>
                <a:gd name="T42" fmla="*/ 374 w 864"/>
                <a:gd name="T43" fmla="*/ 29 h 1681"/>
                <a:gd name="T44" fmla="*/ 379 w 864"/>
                <a:gd name="T45" fmla="*/ 20 h 1681"/>
                <a:gd name="T46" fmla="*/ 383 w 864"/>
                <a:gd name="T47" fmla="*/ 15 h 1681"/>
                <a:gd name="T48" fmla="*/ 387 w 864"/>
                <a:gd name="T49" fmla="*/ 8 h 1681"/>
                <a:gd name="T50" fmla="*/ 392 w 864"/>
                <a:gd name="T51" fmla="*/ 4 h 1681"/>
                <a:gd name="T52" fmla="*/ 394 w 864"/>
                <a:gd name="T53" fmla="*/ 0 h 16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64"/>
                <a:gd name="T82" fmla="*/ 0 h 1681"/>
                <a:gd name="T83" fmla="*/ 864 w 864"/>
                <a:gd name="T84" fmla="*/ 1681 h 16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64" h="1681">
                  <a:moveTo>
                    <a:pt x="0" y="1680"/>
                  </a:moveTo>
                  <a:lnTo>
                    <a:pt x="90" y="1669"/>
                  </a:lnTo>
                  <a:lnTo>
                    <a:pt x="178" y="1655"/>
                  </a:lnTo>
                  <a:lnTo>
                    <a:pt x="264" y="1636"/>
                  </a:lnTo>
                  <a:lnTo>
                    <a:pt x="348" y="1607"/>
                  </a:lnTo>
                  <a:lnTo>
                    <a:pt x="426" y="1567"/>
                  </a:lnTo>
                  <a:lnTo>
                    <a:pt x="463" y="1540"/>
                  </a:lnTo>
                  <a:lnTo>
                    <a:pt x="499" y="1511"/>
                  </a:lnTo>
                  <a:lnTo>
                    <a:pt x="532" y="1476"/>
                  </a:lnTo>
                  <a:lnTo>
                    <a:pt x="565" y="1438"/>
                  </a:lnTo>
                  <a:lnTo>
                    <a:pt x="595" y="1394"/>
                  </a:lnTo>
                  <a:lnTo>
                    <a:pt x="623" y="1344"/>
                  </a:lnTo>
                  <a:lnTo>
                    <a:pt x="649" y="1286"/>
                  </a:lnTo>
                  <a:lnTo>
                    <a:pt x="673" y="1215"/>
                  </a:lnTo>
                  <a:lnTo>
                    <a:pt x="695" y="1135"/>
                  </a:lnTo>
                  <a:lnTo>
                    <a:pt x="716" y="1046"/>
                  </a:lnTo>
                  <a:lnTo>
                    <a:pt x="735" y="952"/>
                  </a:lnTo>
                  <a:lnTo>
                    <a:pt x="752" y="853"/>
                  </a:lnTo>
                  <a:lnTo>
                    <a:pt x="782" y="649"/>
                  </a:lnTo>
                  <a:lnTo>
                    <a:pt x="795" y="546"/>
                  </a:lnTo>
                  <a:lnTo>
                    <a:pt x="808" y="447"/>
                  </a:lnTo>
                  <a:lnTo>
                    <a:pt x="819" y="352"/>
                  </a:lnTo>
                  <a:lnTo>
                    <a:pt x="829" y="262"/>
                  </a:lnTo>
                  <a:lnTo>
                    <a:pt x="838" y="180"/>
                  </a:lnTo>
                  <a:lnTo>
                    <a:pt x="847" y="108"/>
                  </a:lnTo>
                  <a:lnTo>
                    <a:pt x="856" y="48"/>
                  </a:lnTo>
                  <a:lnTo>
                    <a:pt x="863" y="0"/>
                  </a:lnTo>
                </a:path>
              </a:pathLst>
            </a:custGeom>
            <a:noFill/>
            <a:ln w="50800" cap="rnd">
              <a:solidFill>
                <a:schemeClr val="tx1"/>
              </a:solidFill>
              <a:round/>
              <a:headEnd type="none" w="sm" len="sm"/>
              <a:tailEnd type="none" w="sm" len="sm"/>
            </a:ln>
          </p:spPr>
          <p:txBody>
            <a:bodyPr/>
            <a:lstStyle/>
            <a:p>
              <a:endParaRPr lang="en-IN"/>
            </a:p>
          </p:txBody>
        </p:sp>
        <p:sp>
          <p:nvSpPr>
            <p:cNvPr id="20490" name="Rectangle 8"/>
            <p:cNvSpPr>
              <a:spLocks noChangeArrowheads="1"/>
            </p:cNvSpPr>
            <p:nvPr/>
          </p:nvSpPr>
          <p:spPr bwMode="auto">
            <a:xfrm>
              <a:off x="3784" y="2313"/>
              <a:ext cx="536" cy="237"/>
            </a:xfrm>
            <a:prstGeom prst="rect">
              <a:avLst/>
            </a:prstGeom>
            <a:noFill/>
            <a:ln w="9525">
              <a:solidFill>
                <a:schemeClr val="tx1"/>
              </a:solidFill>
              <a:miter lim="800000"/>
              <a:headEnd/>
              <a:tailEnd/>
            </a:ln>
          </p:spPr>
          <p:txBody>
            <a:bodyPr lIns="92075" tIns="46038" rIns="92075" bIns="46038">
              <a:spAutoFit/>
            </a:bodyPr>
            <a:lstStyle/>
            <a:p>
              <a:pPr eaLnBrk="0" hangingPunct="0">
                <a:spcBef>
                  <a:spcPct val="50000"/>
                </a:spcBef>
              </a:pPr>
              <a:r>
                <a:rPr lang="en-US">
                  <a:latin typeface="Lucida Sans Unicode" pitchFamily="34" charset="0"/>
                </a:rPr>
                <a:t>Time</a:t>
              </a:r>
            </a:p>
          </p:txBody>
        </p:sp>
        <p:sp>
          <p:nvSpPr>
            <p:cNvPr id="20491" name="Rectangle 9"/>
            <p:cNvSpPr>
              <a:spLocks noChangeArrowheads="1"/>
            </p:cNvSpPr>
            <p:nvPr/>
          </p:nvSpPr>
          <p:spPr bwMode="auto">
            <a:xfrm>
              <a:off x="2496" y="1296"/>
              <a:ext cx="768" cy="410"/>
            </a:xfrm>
            <a:prstGeom prst="rect">
              <a:avLst/>
            </a:prstGeom>
            <a:noFill/>
            <a:ln w="9525">
              <a:solidFill>
                <a:schemeClr val="tx1"/>
              </a:solidFill>
              <a:miter lim="800000"/>
              <a:headEnd/>
              <a:tailEnd/>
            </a:ln>
          </p:spPr>
          <p:txBody>
            <a:bodyPr lIns="92075" tIns="46038" rIns="92075" bIns="46038">
              <a:spAutoFit/>
            </a:bodyPr>
            <a:lstStyle/>
            <a:p>
              <a:pPr algn="r" eaLnBrk="0" hangingPunct="0">
                <a:spcBef>
                  <a:spcPct val="50000"/>
                </a:spcBef>
              </a:pPr>
              <a:r>
                <a:rPr lang="en-US">
                  <a:latin typeface="Lucida Sans Unicode" pitchFamily="34" charset="0"/>
                </a:rPr>
                <a:t>Amount of DNA</a:t>
              </a:r>
            </a:p>
          </p:txBody>
        </p:sp>
      </p:grpSp>
      <p:pic>
        <p:nvPicPr>
          <p:cNvPr id="20485" name="Picture 10" descr="chromosome1"/>
          <p:cNvPicPr>
            <a:picLocks noChangeAspect="1" noChangeArrowheads="1"/>
          </p:cNvPicPr>
          <p:nvPr/>
        </p:nvPicPr>
        <p:blipFill>
          <a:blip r:embed="rId3">
            <a:clrChange>
              <a:clrFrom>
                <a:srgbClr val="808080"/>
              </a:clrFrom>
              <a:clrTo>
                <a:srgbClr val="808080">
                  <a:alpha val="0"/>
                </a:srgbClr>
              </a:clrTo>
            </a:clrChange>
          </a:blip>
          <a:srcRect r="6667"/>
          <a:stretch>
            <a:fillRect/>
          </a:stretch>
        </p:blipFill>
        <p:spPr bwMode="auto">
          <a:xfrm>
            <a:off x="8153400" y="3200400"/>
            <a:ext cx="1192213" cy="3657600"/>
          </a:xfrm>
          <a:prstGeom prst="rect">
            <a:avLst/>
          </a:prstGeom>
          <a:noFill/>
          <a:ln w="9525">
            <a:noFill/>
            <a:miter lim="800000"/>
            <a:headEnd/>
            <a:tailEnd/>
          </a:ln>
        </p:spPr>
      </p:pic>
      <p:pic>
        <p:nvPicPr>
          <p:cNvPr id="20486" name="Picture 11" descr="PCR copies"/>
          <p:cNvPicPr>
            <a:picLocks noChangeAspect="1" noChangeArrowheads="1"/>
          </p:cNvPicPr>
          <p:nvPr/>
        </p:nvPicPr>
        <p:blipFill>
          <a:blip r:embed="rId4"/>
          <a:srcRect/>
          <a:stretch>
            <a:fillRect/>
          </a:stretch>
        </p:blipFill>
        <p:spPr bwMode="auto">
          <a:xfrm>
            <a:off x="3581400" y="4191000"/>
            <a:ext cx="4572000" cy="23399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PCR AMPLIFICATION</a:t>
            </a:r>
          </a:p>
        </p:txBody>
      </p:sp>
      <p:pic>
        <p:nvPicPr>
          <p:cNvPr id="21507" name="Picture 2" descr="http://t0.gstatic.com/images?q=tbn:ANd9GcQPpe24IpOXkYmkKX16ZPRz7jHYCvvnD5rC40JFiNA3OgxChvY&amp;t=1&amp;usg=__l5oprAgXH9_x14AdU5e5jPonIdk="/>
          <p:cNvPicPr>
            <a:picLocks noChangeAspect="1" noChangeArrowheads="1"/>
          </p:cNvPicPr>
          <p:nvPr/>
        </p:nvPicPr>
        <p:blipFill>
          <a:blip r:embed="rId3"/>
          <a:srcRect/>
          <a:stretch>
            <a:fillRect/>
          </a:stretch>
        </p:blipFill>
        <p:spPr bwMode="auto">
          <a:xfrm>
            <a:off x="2514600" y="1752600"/>
            <a:ext cx="4038600" cy="2286000"/>
          </a:xfrm>
          <a:prstGeom prst="rect">
            <a:avLst/>
          </a:prstGeom>
          <a:noFill/>
          <a:ln w="9525">
            <a:noFill/>
            <a:miter lim="800000"/>
            <a:headEnd/>
            <a:tailEnd/>
          </a:ln>
        </p:spPr>
      </p:pic>
      <p:pic>
        <p:nvPicPr>
          <p:cNvPr id="21508" name="Picture 4" descr="http://t0.gstatic.com/images?q=tbn:ANd9GcROroRyN43AYxa92iodDojONg78ibx_f96izTDkJLCRrsMlJrg&amp;t=1&amp;usg=__VuGZKzMO3PkqxP6eRVbcSseKmrs="/>
          <p:cNvPicPr>
            <a:picLocks noChangeAspect="1" noChangeArrowheads="1"/>
          </p:cNvPicPr>
          <p:nvPr/>
        </p:nvPicPr>
        <p:blipFill>
          <a:blip r:embed="rId4"/>
          <a:srcRect t="27586"/>
          <a:stretch>
            <a:fillRect/>
          </a:stretch>
        </p:blipFill>
        <p:spPr bwMode="auto">
          <a:xfrm>
            <a:off x="2514600" y="4191000"/>
            <a:ext cx="4800600" cy="2133600"/>
          </a:xfrm>
          <a:prstGeom prst="rect">
            <a:avLst/>
          </a:prstGeom>
          <a:noFill/>
          <a:ln w="9525">
            <a:noFill/>
            <a:miter lim="800000"/>
            <a:headEnd/>
            <a:tailEnd/>
          </a:ln>
        </p:spPr>
      </p:pic>
      <p:sp>
        <p:nvSpPr>
          <p:cNvPr id="5" name="TextBox 4"/>
          <p:cNvSpPr txBox="1"/>
          <p:nvPr/>
        </p:nvSpPr>
        <p:spPr>
          <a:xfrm>
            <a:off x="6629400" y="4343400"/>
            <a:ext cx="2210862" cy="369332"/>
          </a:xfrm>
          <a:prstGeom prst="rect">
            <a:avLst/>
          </a:prstGeom>
          <a:noFill/>
        </p:spPr>
        <p:txBody>
          <a:bodyPr wrap="none" rtlCol="0">
            <a:spAutoFit/>
          </a:bodyPr>
          <a:lstStyle/>
          <a:p>
            <a:r>
              <a:rPr lang="en-US" dirty="0" smtClean="0"/>
              <a:t>End-point Detection</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descr="Quantitative RT-PCR (A-C) and semi-quantitative RT-PCR analysis (D)... |  Download Scientific Diagram"/>
          <p:cNvPicPr>
            <a:picLocks noChangeAspect="1" noChangeArrowheads="1"/>
          </p:cNvPicPr>
          <p:nvPr/>
        </p:nvPicPr>
        <p:blipFill>
          <a:blip r:embed="rId2"/>
          <a:srcRect/>
          <a:stretch>
            <a:fillRect/>
          </a:stretch>
        </p:blipFill>
        <p:spPr bwMode="auto">
          <a:xfrm>
            <a:off x="304800" y="1219200"/>
            <a:ext cx="8096250" cy="472440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5422F6CB0DC42A0DA1CB26FBF8234" ma:contentTypeVersion="2" ma:contentTypeDescription="Create a new document." ma:contentTypeScope="" ma:versionID="b087dfe4bda56cf1519279d8592aba7e">
  <xsd:schema xmlns:xsd="http://www.w3.org/2001/XMLSchema" xmlns:xs="http://www.w3.org/2001/XMLSchema" xmlns:p="http://schemas.microsoft.com/office/2006/metadata/properties" xmlns:ns2="9cd8f695-87f5-4c45-8b72-a128a29ffd59" targetNamespace="http://schemas.microsoft.com/office/2006/metadata/properties" ma:root="true" ma:fieldsID="b48b34e4172092fbb7c2737b6ecf3227" ns2:_="">
    <xsd:import namespace="9cd8f695-87f5-4c45-8b72-a128a29ffd5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d8f695-87f5-4c45-8b72-a128a29ffd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7BE7C9-3F65-463F-A371-0205B0AA9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d8f695-87f5-4c45-8b72-a128a29ffd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9200C-5AB2-4F40-8F0A-F73CAED4C34A}">
  <ds:schemaRefs>
    <ds:schemaRef ds:uri="http://schemas.microsoft.com/sharepoint/v3/contenttype/forms"/>
  </ds:schemaRefs>
</ds:datastoreItem>
</file>

<file path=customXml/itemProps3.xml><?xml version="1.0" encoding="utf-8"?>
<ds:datastoreItem xmlns:ds="http://schemas.openxmlformats.org/officeDocument/2006/customXml" ds:itemID="{871C79AF-F58B-4AE1-BA8C-B2041FB1EBD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Flow</Template>
  <TotalTime>3323</TotalTime>
  <Words>3305</Words>
  <Application>Microsoft Macintosh PowerPoint</Application>
  <PresentationFormat>On-screen Show (4:3)</PresentationFormat>
  <Paragraphs>240</Paragraphs>
  <Slides>48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Flow</vt:lpstr>
      <vt:lpstr>Slide</vt:lpstr>
      <vt:lpstr>REAL TIME PCR</vt:lpstr>
      <vt:lpstr>PowerPoint Presentation</vt:lpstr>
      <vt:lpstr>Copy DNA without plasmids? PCR!</vt:lpstr>
      <vt:lpstr>PowerPoint Presentation</vt:lpstr>
      <vt:lpstr>Reverse transcription polymerase chain reaction-   RT-PCR</vt:lpstr>
      <vt:lpstr>PowerPoint Presentation</vt:lpstr>
      <vt:lpstr>Amplification</vt:lpstr>
      <vt:lpstr>PCR AMPLIFICATION</vt:lpstr>
      <vt:lpstr>PowerPoint Presentation</vt:lpstr>
      <vt:lpstr>PowerPoint Presentation</vt:lpstr>
      <vt:lpstr>EVOLUTION OF REAL-TIME PCR</vt:lpstr>
      <vt:lpstr>Real-time polymerase chain reaction</vt:lpstr>
      <vt:lpstr>PowerPoint Presentation</vt:lpstr>
      <vt:lpstr>PowerPoint Presentation</vt:lpstr>
      <vt:lpstr>PowerPoint Presentation</vt:lpstr>
      <vt:lpstr>METHODS OF DETECTION</vt:lpstr>
      <vt:lpstr>USING FLUORESCENT DYES</vt:lpstr>
      <vt:lpstr>How SYBR Green dye works</vt:lpstr>
      <vt:lpstr>PowerPoint Presentation</vt:lpstr>
      <vt:lpstr>Other Emerging Alternatives</vt:lpstr>
      <vt:lpstr>USING PROBES</vt:lpstr>
      <vt:lpstr>PowerPoint Presentation</vt:lpstr>
      <vt:lpstr>Molecular Beacons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lots of copies of DNA</dc:title>
  <dc:creator>ritu</dc:creator>
  <cp:lastModifiedBy>A</cp:lastModifiedBy>
  <cp:revision>35</cp:revision>
  <dcterms:created xsi:type="dcterms:W3CDTF">2010-08-22T09:45:39Z</dcterms:created>
  <dcterms:modified xsi:type="dcterms:W3CDTF">2022-08-04T16:23:32Z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0x01010053F5422F6CB0DC42A0DA1CB26FBF8234</vt:lpwstr>
  </property>
</Properties>
</file>