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emf" ContentType="image/x-emf"/>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76" r:id="rId8"/>
    <p:sldId id="263" r:id="rId9"/>
    <p:sldId id="264"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1" d="100"/>
          <a:sy n="81" d="100"/>
        </p:scale>
        <p:origin x="-1304" y="-1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presProps" Target="presProps.xml"/><Relationship Id="rId8" Type="http://schemas.openxmlformats.org/officeDocument/2006/relationships/slide" Target="slides/slide7.xml"/><Relationship Id="rId18"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printerSettings" Target="printerSettings/printerSettings1.bin"/><Relationship Id="rId7" Type="http://schemas.openxmlformats.org/officeDocument/2006/relationships/slide" Target="slides/slide6.xml"/><Relationship Id="rId17" Type="http://schemas.openxmlformats.org/officeDocument/2006/relationships/customXml" Target="../customXml/item1.xml"/><Relationship Id="rId16" Type="http://schemas.openxmlformats.org/officeDocument/2006/relationships/tableStyles" Target="tableStyles.xml"/><Relationship Id="rId2" Type="http://schemas.openxmlformats.org/officeDocument/2006/relationships/slide" Target="slides/slide1.xml"/><Relationship Id="rId11"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customXml" Target="../customXml/item3.xml"/><Relationship Id="rId1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AD6DBC-DC21-4AF5-8C43-64A90C3E66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9B3E6F18-5911-420B-AA73-2CE8172DCE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0D1C3577-4FB4-433E-B292-E7E3C4EAD8EC}"/>
              </a:ext>
            </a:extLst>
          </p:cNvPr>
          <p:cNvSpPr>
            <a:spLocks noGrp="1"/>
          </p:cNvSpPr>
          <p:nvPr>
            <p:ph type="dt" sz="half" idx="10"/>
          </p:nvPr>
        </p:nvSpPr>
        <p:spPr/>
        <p:txBody>
          <a:bodyPr/>
          <a:lstStyle/>
          <a:p>
            <a:fld id="{19BADB7C-8288-422A-A857-D5DA6F983D1C}" type="datetimeFigureOut">
              <a:rPr lang="en-IN" smtClean="0"/>
              <a:t>01/03/21</a:t>
            </a:fld>
            <a:endParaRPr lang="en-IN"/>
          </a:p>
        </p:txBody>
      </p:sp>
      <p:sp>
        <p:nvSpPr>
          <p:cNvPr id="5" name="Footer Placeholder 4">
            <a:extLst>
              <a:ext uri="{FF2B5EF4-FFF2-40B4-BE49-F238E27FC236}">
                <a16:creationId xmlns:a16="http://schemas.microsoft.com/office/drawing/2014/main" xmlns="" id="{F956C824-056D-4CB1-9239-47FB978916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9F4E3F3-BE17-4F0E-B324-CAB95A74CD40}"/>
              </a:ext>
            </a:extLst>
          </p:cNvPr>
          <p:cNvSpPr>
            <a:spLocks noGrp="1"/>
          </p:cNvSpPr>
          <p:nvPr>
            <p:ph type="sldNum" sz="quarter" idx="12"/>
          </p:nvPr>
        </p:nvSpPr>
        <p:spPr/>
        <p:txBody>
          <a:bodyPr/>
          <a:lstStyle/>
          <a:p>
            <a:fld id="{08FDA945-BF4F-4AF5-AB5D-CB3EB473F07A}" type="slidenum">
              <a:rPr lang="en-IN" smtClean="0"/>
              <a:t>‹#›</a:t>
            </a:fld>
            <a:endParaRPr lang="en-IN"/>
          </a:p>
        </p:txBody>
      </p:sp>
    </p:spTree>
    <p:extLst>
      <p:ext uri="{BB962C8B-B14F-4D97-AF65-F5344CB8AC3E}">
        <p14:creationId xmlns:p14="http://schemas.microsoft.com/office/powerpoint/2010/main" val="144551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314C75-7393-4FE7-AB61-86FB62C0558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24935D8-4DBA-44D3-9EB6-1E63440345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910E803-0D4A-4A46-B8B1-789F25DA1A45}"/>
              </a:ext>
            </a:extLst>
          </p:cNvPr>
          <p:cNvSpPr>
            <a:spLocks noGrp="1"/>
          </p:cNvSpPr>
          <p:nvPr>
            <p:ph type="dt" sz="half" idx="10"/>
          </p:nvPr>
        </p:nvSpPr>
        <p:spPr/>
        <p:txBody>
          <a:bodyPr/>
          <a:lstStyle/>
          <a:p>
            <a:fld id="{19BADB7C-8288-422A-A857-D5DA6F983D1C}" type="datetimeFigureOut">
              <a:rPr lang="en-IN" smtClean="0"/>
              <a:t>01/03/21</a:t>
            </a:fld>
            <a:endParaRPr lang="en-IN"/>
          </a:p>
        </p:txBody>
      </p:sp>
      <p:sp>
        <p:nvSpPr>
          <p:cNvPr id="5" name="Footer Placeholder 4">
            <a:extLst>
              <a:ext uri="{FF2B5EF4-FFF2-40B4-BE49-F238E27FC236}">
                <a16:creationId xmlns:a16="http://schemas.microsoft.com/office/drawing/2014/main" xmlns="" id="{3B009BE6-7E2B-4C9C-AC76-1F1F5FB53B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0CB7F6D-EE58-4A21-BBB4-64988190220F}"/>
              </a:ext>
            </a:extLst>
          </p:cNvPr>
          <p:cNvSpPr>
            <a:spLocks noGrp="1"/>
          </p:cNvSpPr>
          <p:nvPr>
            <p:ph type="sldNum" sz="quarter" idx="12"/>
          </p:nvPr>
        </p:nvSpPr>
        <p:spPr/>
        <p:txBody>
          <a:bodyPr/>
          <a:lstStyle/>
          <a:p>
            <a:fld id="{08FDA945-BF4F-4AF5-AB5D-CB3EB473F07A}" type="slidenum">
              <a:rPr lang="en-IN" smtClean="0"/>
              <a:t>‹#›</a:t>
            </a:fld>
            <a:endParaRPr lang="en-IN"/>
          </a:p>
        </p:txBody>
      </p:sp>
    </p:spTree>
    <p:extLst>
      <p:ext uri="{BB962C8B-B14F-4D97-AF65-F5344CB8AC3E}">
        <p14:creationId xmlns:p14="http://schemas.microsoft.com/office/powerpoint/2010/main" val="359295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54D5E09-F0E3-43D3-82CF-93BB782302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8C01814-83F0-464B-9AFD-E58B2AA9B6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88CEF9A-8987-49E0-9D7F-02E4FA26B1A1}"/>
              </a:ext>
            </a:extLst>
          </p:cNvPr>
          <p:cNvSpPr>
            <a:spLocks noGrp="1"/>
          </p:cNvSpPr>
          <p:nvPr>
            <p:ph type="dt" sz="half" idx="10"/>
          </p:nvPr>
        </p:nvSpPr>
        <p:spPr/>
        <p:txBody>
          <a:bodyPr/>
          <a:lstStyle/>
          <a:p>
            <a:fld id="{19BADB7C-8288-422A-A857-D5DA6F983D1C}" type="datetimeFigureOut">
              <a:rPr lang="en-IN" smtClean="0"/>
              <a:t>01/03/21</a:t>
            </a:fld>
            <a:endParaRPr lang="en-IN"/>
          </a:p>
        </p:txBody>
      </p:sp>
      <p:sp>
        <p:nvSpPr>
          <p:cNvPr id="5" name="Footer Placeholder 4">
            <a:extLst>
              <a:ext uri="{FF2B5EF4-FFF2-40B4-BE49-F238E27FC236}">
                <a16:creationId xmlns:a16="http://schemas.microsoft.com/office/drawing/2014/main" xmlns="" id="{E824F3D9-7701-41B5-8DBF-B584695863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0BBA0F4-1F72-4021-93E0-F82DA7ECB1AA}"/>
              </a:ext>
            </a:extLst>
          </p:cNvPr>
          <p:cNvSpPr>
            <a:spLocks noGrp="1"/>
          </p:cNvSpPr>
          <p:nvPr>
            <p:ph type="sldNum" sz="quarter" idx="12"/>
          </p:nvPr>
        </p:nvSpPr>
        <p:spPr/>
        <p:txBody>
          <a:bodyPr/>
          <a:lstStyle/>
          <a:p>
            <a:fld id="{08FDA945-BF4F-4AF5-AB5D-CB3EB473F07A}" type="slidenum">
              <a:rPr lang="en-IN" smtClean="0"/>
              <a:t>‹#›</a:t>
            </a:fld>
            <a:endParaRPr lang="en-IN"/>
          </a:p>
        </p:txBody>
      </p:sp>
    </p:spTree>
    <p:extLst>
      <p:ext uri="{BB962C8B-B14F-4D97-AF65-F5344CB8AC3E}">
        <p14:creationId xmlns:p14="http://schemas.microsoft.com/office/powerpoint/2010/main" val="2450651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13AAA6-0C21-4B46-8217-989802DE68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89659E4-E020-42E9-8FE5-A05C4AA716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06D662A-0AC3-4341-BDC3-D5542CE61EC8}"/>
              </a:ext>
            </a:extLst>
          </p:cNvPr>
          <p:cNvSpPr>
            <a:spLocks noGrp="1"/>
          </p:cNvSpPr>
          <p:nvPr>
            <p:ph type="dt" sz="half" idx="10"/>
          </p:nvPr>
        </p:nvSpPr>
        <p:spPr/>
        <p:txBody>
          <a:bodyPr/>
          <a:lstStyle/>
          <a:p>
            <a:fld id="{19BADB7C-8288-422A-A857-D5DA6F983D1C}" type="datetimeFigureOut">
              <a:rPr lang="en-IN" smtClean="0"/>
              <a:t>01/03/21</a:t>
            </a:fld>
            <a:endParaRPr lang="en-IN"/>
          </a:p>
        </p:txBody>
      </p:sp>
      <p:sp>
        <p:nvSpPr>
          <p:cNvPr id="5" name="Footer Placeholder 4">
            <a:extLst>
              <a:ext uri="{FF2B5EF4-FFF2-40B4-BE49-F238E27FC236}">
                <a16:creationId xmlns:a16="http://schemas.microsoft.com/office/drawing/2014/main" xmlns="" id="{E27AEF07-3856-4E43-A30C-64288E241D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6020A00-B00F-460F-9C78-ECB7D3FEC2E7}"/>
              </a:ext>
            </a:extLst>
          </p:cNvPr>
          <p:cNvSpPr>
            <a:spLocks noGrp="1"/>
          </p:cNvSpPr>
          <p:nvPr>
            <p:ph type="sldNum" sz="quarter" idx="12"/>
          </p:nvPr>
        </p:nvSpPr>
        <p:spPr/>
        <p:txBody>
          <a:bodyPr/>
          <a:lstStyle/>
          <a:p>
            <a:fld id="{08FDA945-BF4F-4AF5-AB5D-CB3EB473F07A}" type="slidenum">
              <a:rPr lang="en-IN" smtClean="0"/>
              <a:t>‹#›</a:t>
            </a:fld>
            <a:endParaRPr lang="en-IN"/>
          </a:p>
        </p:txBody>
      </p:sp>
    </p:spTree>
    <p:extLst>
      <p:ext uri="{BB962C8B-B14F-4D97-AF65-F5344CB8AC3E}">
        <p14:creationId xmlns:p14="http://schemas.microsoft.com/office/powerpoint/2010/main" val="820080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9D7713-DDD6-4D00-80E8-00D5B00030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6C37E35-0319-45C8-835D-B49DD13D1D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0B291A4-1FB0-4E63-8545-769C720D30BF}"/>
              </a:ext>
            </a:extLst>
          </p:cNvPr>
          <p:cNvSpPr>
            <a:spLocks noGrp="1"/>
          </p:cNvSpPr>
          <p:nvPr>
            <p:ph type="dt" sz="half" idx="10"/>
          </p:nvPr>
        </p:nvSpPr>
        <p:spPr/>
        <p:txBody>
          <a:bodyPr/>
          <a:lstStyle/>
          <a:p>
            <a:fld id="{19BADB7C-8288-422A-A857-D5DA6F983D1C}" type="datetimeFigureOut">
              <a:rPr lang="en-IN" smtClean="0"/>
              <a:t>01/03/21</a:t>
            </a:fld>
            <a:endParaRPr lang="en-IN"/>
          </a:p>
        </p:txBody>
      </p:sp>
      <p:sp>
        <p:nvSpPr>
          <p:cNvPr id="5" name="Footer Placeholder 4">
            <a:extLst>
              <a:ext uri="{FF2B5EF4-FFF2-40B4-BE49-F238E27FC236}">
                <a16:creationId xmlns:a16="http://schemas.microsoft.com/office/drawing/2014/main" xmlns="" id="{C241E9A8-03BC-47AC-A65D-73E469F2CD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5E6C0A7-9E04-4E7B-B8E3-12754FE8AF90}"/>
              </a:ext>
            </a:extLst>
          </p:cNvPr>
          <p:cNvSpPr>
            <a:spLocks noGrp="1"/>
          </p:cNvSpPr>
          <p:nvPr>
            <p:ph type="sldNum" sz="quarter" idx="12"/>
          </p:nvPr>
        </p:nvSpPr>
        <p:spPr/>
        <p:txBody>
          <a:bodyPr/>
          <a:lstStyle/>
          <a:p>
            <a:fld id="{08FDA945-BF4F-4AF5-AB5D-CB3EB473F07A}" type="slidenum">
              <a:rPr lang="en-IN" smtClean="0"/>
              <a:t>‹#›</a:t>
            </a:fld>
            <a:endParaRPr lang="en-IN"/>
          </a:p>
        </p:txBody>
      </p:sp>
    </p:spTree>
    <p:extLst>
      <p:ext uri="{BB962C8B-B14F-4D97-AF65-F5344CB8AC3E}">
        <p14:creationId xmlns:p14="http://schemas.microsoft.com/office/powerpoint/2010/main" val="4239185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912C0F-CBAA-4AB0-A5C9-6652A66A45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340A7EC-7773-44C0-BE22-13F835A50D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184A51EC-631F-4222-9FB1-1C89C46AFF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29E26F80-01BC-4698-A371-46696CDE6C8B}"/>
              </a:ext>
            </a:extLst>
          </p:cNvPr>
          <p:cNvSpPr>
            <a:spLocks noGrp="1"/>
          </p:cNvSpPr>
          <p:nvPr>
            <p:ph type="dt" sz="half" idx="10"/>
          </p:nvPr>
        </p:nvSpPr>
        <p:spPr/>
        <p:txBody>
          <a:bodyPr/>
          <a:lstStyle/>
          <a:p>
            <a:fld id="{19BADB7C-8288-422A-A857-D5DA6F983D1C}" type="datetimeFigureOut">
              <a:rPr lang="en-IN" smtClean="0"/>
              <a:t>01/03/21</a:t>
            </a:fld>
            <a:endParaRPr lang="en-IN"/>
          </a:p>
        </p:txBody>
      </p:sp>
      <p:sp>
        <p:nvSpPr>
          <p:cNvPr id="6" name="Footer Placeholder 5">
            <a:extLst>
              <a:ext uri="{FF2B5EF4-FFF2-40B4-BE49-F238E27FC236}">
                <a16:creationId xmlns:a16="http://schemas.microsoft.com/office/drawing/2014/main" xmlns="" id="{CECE7B85-2C00-41F5-A9CF-5611BC2360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F65819A-4FCF-446C-A6E6-F8AF5A0DDC60}"/>
              </a:ext>
            </a:extLst>
          </p:cNvPr>
          <p:cNvSpPr>
            <a:spLocks noGrp="1"/>
          </p:cNvSpPr>
          <p:nvPr>
            <p:ph type="sldNum" sz="quarter" idx="12"/>
          </p:nvPr>
        </p:nvSpPr>
        <p:spPr/>
        <p:txBody>
          <a:bodyPr/>
          <a:lstStyle/>
          <a:p>
            <a:fld id="{08FDA945-BF4F-4AF5-AB5D-CB3EB473F07A}" type="slidenum">
              <a:rPr lang="en-IN" smtClean="0"/>
              <a:t>‹#›</a:t>
            </a:fld>
            <a:endParaRPr lang="en-IN"/>
          </a:p>
        </p:txBody>
      </p:sp>
    </p:spTree>
    <p:extLst>
      <p:ext uri="{BB962C8B-B14F-4D97-AF65-F5344CB8AC3E}">
        <p14:creationId xmlns:p14="http://schemas.microsoft.com/office/powerpoint/2010/main" val="220887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6F7A97-6916-418C-9F7B-E1232E82B2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4F2A1A2-E281-4236-ADF9-329683FB20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F95FCB4-E856-43E7-8BA4-95A2A6AC47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78D69F8E-516E-4C9C-BCA2-8D91971BF1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A098411-9416-4D88-8C4D-C3415FCA37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43B22CE3-35A0-4C80-8344-8687C1B62E98}"/>
              </a:ext>
            </a:extLst>
          </p:cNvPr>
          <p:cNvSpPr>
            <a:spLocks noGrp="1"/>
          </p:cNvSpPr>
          <p:nvPr>
            <p:ph type="dt" sz="half" idx="10"/>
          </p:nvPr>
        </p:nvSpPr>
        <p:spPr/>
        <p:txBody>
          <a:bodyPr/>
          <a:lstStyle/>
          <a:p>
            <a:fld id="{19BADB7C-8288-422A-A857-D5DA6F983D1C}" type="datetimeFigureOut">
              <a:rPr lang="en-IN" smtClean="0"/>
              <a:t>01/03/21</a:t>
            </a:fld>
            <a:endParaRPr lang="en-IN"/>
          </a:p>
        </p:txBody>
      </p:sp>
      <p:sp>
        <p:nvSpPr>
          <p:cNvPr id="8" name="Footer Placeholder 7">
            <a:extLst>
              <a:ext uri="{FF2B5EF4-FFF2-40B4-BE49-F238E27FC236}">
                <a16:creationId xmlns:a16="http://schemas.microsoft.com/office/drawing/2014/main" xmlns="" id="{7B11394D-113E-418D-92CC-0F7F55631AA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71728471-D174-43FD-84ED-3E65D4A9D2D3}"/>
              </a:ext>
            </a:extLst>
          </p:cNvPr>
          <p:cNvSpPr>
            <a:spLocks noGrp="1"/>
          </p:cNvSpPr>
          <p:nvPr>
            <p:ph type="sldNum" sz="quarter" idx="12"/>
          </p:nvPr>
        </p:nvSpPr>
        <p:spPr/>
        <p:txBody>
          <a:bodyPr/>
          <a:lstStyle/>
          <a:p>
            <a:fld id="{08FDA945-BF4F-4AF5-AB5D-CB3EB473F07A}" type="slidenum">
              <a:rPr lang="en-IN" smtClean="0"/>
              <a:t>‹#›</a:t>
            </a:fld>
            <a:endParaRPr lang="en-IN"/>
          </a:p>
        </p:txBody>
      </p:sp>
    </p:spTree>
    <p:extLst>
      <p:ext uri="{BB962C8B-B14F-4D97-AF65-F5344CB8AC3E}">
        <p14:creationId xmlns:p14="http://schemas.microsoft.com/office/powerpoint/2010/main" val="3767783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CE4BE0-FB2E-4E5A-A7DC-F4B5CD0D5D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5C09F9DE-D390-4507-8189-6D3BA0E3E371}"/>
              </a:ext>
            </a:extLst>
          </p:cNvPr>
          <p:cNvSpPr>
            <a:spLocks noGrp="1"/>
          </p:cNvSpPr>
          <p:nvPr>
            <p:ph type="dt" sz="half" idx="10"/>
          </p:nvPr>
        </p:nvSpPr>
        <p:spPr/>
        <p:txBody>
          <a:bodyPr/>
          <a:lstStyle/>
          <a:p>
            <a:fld id="{19BADB7C-8288-422A-A857-D5DA6F983D1C}" type="datetimeFigureOut">
              <a:rPr lang="en-IN" smtClean="0"/>
              <a:t>01/03/21</a:t>
            </a:fld>
            <a:endParaRPr lang="en-IN"/>
          </a:p>
        </p:txBody>
      </p:sp>
      <p:sp>
        <p:nvSpPr>
          <p:cNvPr id="4" name="Footer Placeholder 3">
            <a:extLst>
              <a:ext uri="{FF2B5EF4-FFF2-40B4-BE49-F238E27FC236}">
                <a16:creationId xmlns:a16="http://schemas.microsoft.com/office/drawing/2014/main" xmlns="" id="{5A85148F-7906-4711-A9E3-21D1AF78BAD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B32834F4-6982-4ED3-B4C0-B2478E276C3C}"/>
              </a:ext>
            </a:extLst>
          </p:cNvPr>
          <p:cNvSpPr>
            <a:spLocks noGrp="1"/>
          </p:cNvSpPr>
          <p:nvPr>
            <p:ph type="sldNum" sz="quarter" idx="12"/>
          </p:nvPr>
        </p:nvSpPr>
        <p:spPr/>
        <p:txBody>
          <a:bodyPr/>
          <a:lstStyle/>
          <a:p>
            <a:fld id="{08FDA945-BF4F-4AF5-AB5D-CB3EB473F07A}" type="slidenum">
              <a:rPr lang="en-IN" smtClean="0"/>
              <a:t>‹#›</a:t>
            </a:fld>
            <a:endParaRPr lang="en-IN"/>
          </a:p>
        </p:txBody>
      </p:sp>
    </p:spTree>
    <p:extLst>
      <p:ext uri="{BB962C8B-B14F-4D97-AF65-F5344CB8AC3E}">
        <p14:creationId xmlns:p14="http://schemas.microsoft.com/office/powerpoint/2010/main" val="3946986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9E5315D-ECFB-4203-969E-67A6B2BE26CE}"/>
              </a:ext>
            </a:extLst>
          </p:cNvPr>
          <p:cNvSpPr>
            <a:spLocks noGrp="1"/>
          </p:cNvSpPr>
          <p:nvPr>
            <p:ph type="dt" sz="half" idx="10"/>
          </p:nvPr>
        </p:nvSpPr>
        <p:spPr/>
        <p:txBody>
          <a:bodyPr/>
          <a:lstStyle/>
          <a:p>
            <a:fld id="{19BADB7C-8288-422A-A857-D5DA6F983D1C}" type="datetimeFigureOut">
              <a:rPr lang="en-IN" smtClean="0"/>
              <a:t>01/03/21</a:t>
            </a:fld>
            <a:endParaRPr lang="en-IN"/>
          </a:p>
        </p:txBody>
      </p:sp>
      <p:sp>
        <p:nvSpPr>
          <p:cNvPr id="3" name="Footer Placeholder 2">
            <a:extLst>
              <a:ext uri="{FF2B5EF4-FFF2-40B4-BE49-F238E27FC236}">
                <a16:creationId xmlns:a16="http://schemas.microsoft.com/office/drawing/2014/main" xmlns="" id="{C262471B-9964-46C4-8499-EC4FA17BA3F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2DA6ADFD-E77F-446B-A147-D1D6E15A8E79}"/>
              </a:ext>
            </a:extLst>
          </p:cNvPr>
          <p:cNvSpPr>
            <a:spLocks noGrp="1"/>
          </p:cNvSpPr>
          <p:nvPr>
            <p:ph type="sldNum" sz="quarter" idx="12"/>
          </p:nvPr>
        </p:nvSpPr>
        <p:spPr/>
        <p:txBody>
          <a:bodyPr/>
          <a:lstStyle/>
          <a:p>
            <a:fld id="{08FDA945-BF4F-4AF5-AB5D-CB3EB473F07A}" type="slidenum">
              <a:rPr lang="en-IN" smtClean="0"/>
              <a:t>‹#›</a:t>
            </a:fld>
            <a:endParaRPr lang="en-IN"/>
          </a:p>
        </p:txBody>
      </p:sp>
    </p:spTree>
    <p:extLst>
      <p:ext uri="{BB962C8B-B14F-4D97-AF65-F5344CB8AC3E}">
        <p14:creationId xmlns:p14="http://schemas.microsoft.com/office/powerpoint/2010/main" val="2827774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435627-7A4B-4539-B292-4BBD0AF4E4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B110EF1-4C0B-4FD3-8D1C-6113A86749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0613631B-0382-471F-98E0-45A9C33A71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4282139-A3F6-4E1B-992E-C801D4F695D5}"/>
              </a:ext>
            </a:extLst>
          </p:cNvPr>
          <p:cNvSpPr>
            <a:spLocks noGrp="1"/>
          </p:cNvSpPr>
          <p:nvPr>
            <p:ph type="dt" sz="half" idx="10"/>
          </p:nvPr>
        </p:nvSpPr>
        <p:spPr/>
        <p:txBody>
          <a:bodyPr/>
          <a:lstStyle/>
          <a:p>
            <a:fld id="{19BADB7C-8288-422A-A857-D5DA6F983D1C}" type="datetimeFigureOut">
              <a:rPr lang="en-IN" smtClean="0"/>
              <a:t>01/03/21</a:t>
            </a:fld>
            <a:endParaRPr lang="en-IN"/>
          </a:p>
        </p:txBody>
      </p:sp>
      <p:sp>
        <p:nvSpPr>
          <p:cNvPr id="6" name="Footer Placeholder 5">
            <a:extLst>
              <a:ext uri="{FF2B5EF4-FFF2-40B4-BE49-F238E27FC236}">
                <a16:creationId xmlns:a16="http://schemas.microsoft.com/office/drawing/2014/main" xmlns="" id="{92C4E4F8-6189-4DF2-8A80-E33612C485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B93B834-10A5-419C-B92F-086C22572F34}"/>
              </a:ext>
            </a:extLst>
          </p:cNvPr>
          <p:cNvSpPr>
            <a:spLocks noGrp="1"/>
          </p:cNvSpPr>
          <p:nvPr>
            <p:ph type="sldNum" sz="quarter" idx="12"/>
          </p:nvPr>
        </p:nvSpPr>
        <p:spPr/>
        <p:txBody>
          <a:bodyPr/>
          <a:lstStyle/>
          <a:p>
            <a:fld id="{08FDA945-BF4F-4AF5-AB5D-CB3EB473F07A}" type="slidenum">
              <a:rPr lang="en-IN" smtClean="0"/>
              <a:t>‹#›</a:t>
            </a:fld>
            <a:endParaRPr lang="en-IN"/>
          </a:p>
        </p:txBody>
      </p:sp>
    </p:spTree>
    <p:extLst>
      <p:ext uri="{BB962C8B-B14F-4D97-AF65-F5344CB8AC3E}">
        <p14:creationId xmlns:p14="http://schemas.microsoft.com/office/powerpoint/2010/main" val="736507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E0E09C-0CCD-4C5C-922B-FC1938C36E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BE21A74B-251E-411E-9161-890B5E2A97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98A68865-6B6E-40A1-ADBA-F056BF7C17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11001F4-C351-47DC-B3EC-056CC7241D10}"/>
              </a:ext>
            </a:extLst>
          </p:cNvPr>
          <p:cNvSpPr>
            <a:spLocks noGrp="1"/>
          </p:cNvSpPr>
          <p:nvPr>
            <p:ph type="dt" sz="half" idx="10"/>
          </p:nvPr>
        </p:nvSpPr>
        <p:spPr/>
        <p:txBody>
          <a:bodyPr/>
          <a:lstStyle/>
          <a:p>
            <a:fld id="{19BADB7C-8288-422A-A857-D5DA6F983D1C}" type="datetimeFigureOut">
              <a:rPr lang="en-IN" smtClean="0"/>
              <a:t>01/03/21</a:t>
            </a:fld>
            <a:endParaRPr lang="en-IN"/>
          </a:p>
        </p:txBody>
      </p:sp>
      <p:sp>
        <p:nvSpPr>
          <p:cNvPr id="6" name="Footer Placeholder 5">
            <a:extLst>
              <a:ext uri="{FF2B5EF4-FFF2-40B4-BE49-F238E27FC236}">
                <a16:creationId xmlns:a16="http://schemas.microsoft.com/office/drawing/2014/main" xmlns="" id="{A96D6FB5-BF61-4378-AD0B-6CD5DFC28C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B37AD7D-94C9-432D-B9E8-63143C7CD01F}"/>
              </a:ext>
            </a:extLst>
          </p:cNvPr>
          <p:cNvSpPr>
            <a:spLocks noGrp="1"/>
          </p:cNvSpPr>
          <p:nvPr>
            <p:ph type="sldNum" sz="quarter" idx="12"/>
          </p:nvPr>
        </p:nvSpPr>
        <p:spPr/>
        <p:txBody>
          <a:bodyPr/>
          <a:lstStyle/>
          <a:p>
            <a:fld id="{08FDA945-BF4F-4AF5-AB5D-CB3EB473F07A}" type="slidenum">
              <a:rPr lang="en-IN" smtClean="0"/>
              <a:t>‹#›</a:t>
            </a:fld>
            <a:endParaRPr lang="en-IN"/>
          </a:p>
        </p:txBody>
      </p:sp>
    </p:spTree>
    <p:extLst>
      <p:ext uri="{BB962C8B-B14F-4D97-AF65-F5344CB8AC3E}">
        <p14:creationId xmlns:p14="http://schemas.microsoft.com/office/powerpoint/2010/main" val="21874135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55AE168-81C8-4E40-B1C0-30B9CF642B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F810B2B-AD39-4492-B518-2B03131776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EA9B918-E6D1-4CF8-8473-6B44B2E641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BADB7C-8288-422A-A857-D5DA6F983D1C}" type="datetimeFigureOut">
              <a:rPr lang="en-IN" smtClean="0"/>
              <a:t>01/03/21</a:t>
            </a:fld>
            <a:endParaRPr lang="en-IN"/>
          </a:p>
        </p:txBody>
      </p:sp>
      <p:sp>
        <p:nvSpPr>
          <p:cNvPr id="5" name="Footer Placeholder 4">
            <a:extLst>
              <a:ext uri="{FF2B5EF4-FFF2-40B4-BE49-F238E27FC236}">
                <a16:creationId xmlns:a16="http://schemas.microsoft.com/office/drawing/2014/main" xmlns="" id="{27D26E4A-A12F-41CA-B9FC-78A40CE378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DF019398-F642-44C9-AADC-07CD9A3068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DA945-BF4F-4AF5-AB5D-CB3EB473F07A}" type="slidenum">
              <a:rPr lang="en-IN" smtClean="0"/>
              <a:t>‹#›</a:t>
            </a:fld>
            <a:endParaRPr lang="en-IN"/>
          </a:p>
        </p:txBody>
      </p:sp>
    </p:spTree>
    <p:extLst>
      <p:ext uri="{BB962C8B-B14F-4D97-AF65-F5344CB8AC3E}">
        <p14:creationId xmlns:p14="http://schemas.microsoft.com/office/powerpoint/2010/main" val="312858148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A428BF-A3EE-4D31-935F-4096BCBC674E}"/>
              </a:ext>
            </a:extLst>
          </p:cNvPr>
          <p:cNvSpPr>
            <a:spLocks noGrp="1"/>
          </p:cNvSpPr>
          <p:nvPr>
            <p:ph type="ctrTitle"/>
          </p:nvPr>
        </p:nvSpPr>
        <p:spPr>
          <a:xfrm>
            <a:off x="7464614" y="1783959"/>
            <a:ext cx="4087306" cy="2889114"/>
          </a:xfrm>
        </p:spPr>
        <p:txBody>
          <a:bodyPr anchor="b">
            <a:normAutofit/>
          </a:bodyPr>
          <a:lstStyle/>
          <a:p>
            <a:pPr algn="l"/>
            <a:r>
              <a:rPr lang="en-IN" sz="5400" b="1" dirty="0"/>
              <a:t>Microbial Nanoparticle Production</a:t>
            </a:r>
            <a:endParaRPr lang="en-IN" sz="5400" dirty="0"/>
          </a:p>
        </p:txBody>
      </p:sp>
      <p:sp>
        <p:nvSpPr>
          <p:cNvPr id="3" name="Subtitle 2">
            <a:extLst>
              <a:ext uri="{FF2B5EF4-FFF2-40B4-BE49-F238E27FC236}">
                <a16:creationId xmlns:a16="http://schemas.microsoft.com/office/drawing/2014/main" xmlns="" id="{BB8EAAC3-659A-4DB4-9D07-F4C97B9F1440}"/>
              </a:ext>
            </a:extLst>
          </p:cNvPr>
          <p:cNvSpPr>
            <a:spLocks noGrp="1"/>
          </p:cNvSpPr>
          <p:nvPr>
            <p:ph type="subTitle" idx="1"/>
          </p:nvPr>
        </p:nvSpPr>
        <p:spPr>
          <a:xfrm>
            <a:off x="7464612" y="4750893"/>
            <a:ext cx="4087305" cy="1147863"/>
          </a:xfrm>
        </p:spPr>
        <p:txBody>
          <a:bodyPr anchor="t">
            <a:normAutofit/>
          </a:bodyPr>
          <a:lstStyle/>
          <a:p>
            <a:pPr algn="l"/>
            <a:r>
              <a:rPr lang="en-IN" sz="2000" b="1"/>
              <a:t>Bionanotechnology</a:t>
            </a:r>
          </a:p>
          <a:p>
            <a:pPr algn="l"/>
            <a:r>
              <a:rPr lang="en-IN" sz="2000" b="1"/>
              <a:t>BBL747</a:t>
            </a:r>
          </a:p>
        </p:txBody>
      </p:sp>
      <p:sp>
        <p:nvSpPr>
          <p:cNvPr id="9" name="Freeform: Shape 8">
            <a:extLst>
              <a:ext uri="{FF2B5EF4-FFF2-40B4-BE49-F238E27FC236}">
                <a16:creationId xmlns:a16="http://schemas.microsoft.com/office/drawing/2014/main" xmlns="" id="{E49CC64F-7275-4E33-961B-0C5CDC4398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Researcher examining growth in a petrie dish">
            <a:extLst>
              <a:ext uri="{FF2B5EF4-FFF2-40B4-BE49-F238E27FC236}">
                <a16:creationId xmlns:a16="http://schemas.microsoft.com/office/drawing/2014/main" xmlns="" id="{01B33D2B-9A6F-47C4-BDBB-B6088242608E}"/>
              </a:ext>
            </a:extLst>
          </p:cNvPr>
          <p:cNvPicPr>
            <a:picLocks noChangeAspect="1"/>
          </p:cNvPicPr>
          <p:nvPr/>
        </p:nvPicPr>
        <p:blipFill rotWithShape="1">
          <a:blip r:embed="rId2"/>
          <a:srcRect l="15025" r="16564"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415946113"/>
      </p:ext>
    </p:extLst>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2BC26D8-82FB-445E-AA49-62A77D7C1E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CB44330D-EA18-4254-AA95-EB49948539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xmlns="" id="{86ABB860-3215-4533-B466-9B6C74F06377}"/>
              </a:ext>
            </a:extLst>
          </p:cNvPr>
          <p:cNvGrpSpPr/>
          <p:nvPr/>
        </p:nvGrpSpPr>
        <p:grpSpPr>
          <a:xfrm>
            <a:off x="1487569" y="643467"/>
            <a:ext cx="9216861" cy="5734473"/>
            <a:chOff x="1487569" y="643467"/>
            <a:chExt cx="9216861" cy="5734473"/>
          </a:xfrm>
        </p:grpSpPr>
        <p:pic>
          <p:nvPicPr>
            <p:cNvPr id="4" name="Picture 3">
              <a:extLst>
                <a:ext uri="{FF2B5EF4-FFF2-40B4-BE49-F238E27FC236}">
                  <a16:creationId xmlns:a16="http://schemas.microsoft.com/office/drawing/2014/main" xmlns="" id="{C11F5BD2-52F2-42F1-94B0-E27E5CB8721B}"/>
                </a:ext>
              </a:extLst>
            </p:cNvPr>
            <p:cNvPicPr>
              <a:picLocks noChangeAspect="1"/>
            </p:cNvPicPr>
            <p:nvPr/>
          </p:nvPicPr>
          <p:blipFill>
            <a:blip r:embed="rId2"/>
            <a:stretch>
              <a:fillRect/>
            </a:stretch>
          </p:blipFill>
          <p:spPr>
            <a:xfrm>
              <a:off x="1487569" y="643467"/>
              <a:ext cx="9216861" cy="5734473"/>
            </a:xfrm>
            <a:prstGeom prst="rect">
              <a:avLst/>
            </a:prstGeom>
          </p:spPr>
        </p:pic>
        <p:sp>
          <p:nvSpPr>
            <p:cNvPr id="7" name="Rectangle 6">
              <a:extLst>
                <a:ext uri="{FF2B5EF4-FFF2-40B4-BE49-F238E27FC236}">
                  <a16:creationId xmlns:a16="http://schemas.microsoft.com/office/drawing/2014/main" xmlns="" id="{54D976B3-5640-421C-B684-56384568D498}"/>
                </a:ext>
              </a:extLst>
            </p:cNvPr>
            <p:cNvSpPr/>
            <p:nvPr/>
          </p:nvSpPr>
          <p:spPr>
            <a:xfrm>
              <a:off x="5744307" y="3685736"/>
              <a:ext cx="351692" cy="211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20489675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FD4894-1DF4-46DA-A6E4-57AB79368922}"/>
              </a:ext>
            </a:extLst>
          </p:cNvPr>
          <p:cNvSpPr>
            <a:spLocks noGrp="1"/>
          </p:cNvSpPr>
          <p:nvPr>
            <p:ph type="title"/>
          </p:nvPr>
        </p:nvSpPr>
        <p:spPr>
          <a:xfrm>
            <a:off x="217715" y="221241"/>
            <a:ext cx="11727542" cy="1001978"/>
          </a:xfrm>
        </p:spPr>
        <p:txBody>
          <a:bodyPr/>
          <a:lstStyle/>
          <a:p>
            <a:r>
              <a:rPr lang="en-IN" b="1" dirty="0"/>
              <a:t>Introduction</a:t>
            </a:r>
            <a:endParaRPr lang="en-IN" dirty="0"/>
          </a:p>
        </p:txBody>
      </p:sp>
      <p:sp>
        <p:nvSpPr>
          <p:cNvPr id="3" name="Content Placeholder 2">
            <a:extLst>
              <a:ext uri="{FF2B5EF4-FFF2-40B4-BE49-F238E27FC236}">
                <a16:creationId xmlns:a16="http://schemas.microsoft.com/office/drawing/2014/main" xmlns="" id="{BB7465F7-AE4B-468A-B93B-BEA55E8EC6EF}"/>
              </a:ext>
            </a:extLst>
          </p:cNvPr>
          <p:cNvSpPr>
            <a:spLocks noGrp="1"/>
          </p:cNvSpPr>
          <p:nvPr>
            <p:ph idx="1"/>
          </p:nvPr>
        </p:nvSpPr>
        <p:spPr>
          <a:xfrm>
            <a:off x="217715" y="1406773"/>
            <a:ext cx="11727542" cy="5161434"/>
          </a:xfrm>
        </p:spPr>
        <p:txBody>
          <a:bodyPr>
            <a:normAutofit fontScale="92500" lnSpcReduction="20000"/>
          </a:bodyPr>
          <a:lstStyle/>
          <a:p>
            <a:pPr>
              <a:lnSpc>
                <a:spcPct val="120000"/>
              </a:lnSpc>
            </a:pPr>
            <a:r>
              <a:rPr lang="en-US" sz="2400" b="1" dirty="0"/>
              <a:t>Inorganic materials in the form of hard tissues </a:t>
            </a:r>
            <a:r>
              <a:rPr lang="en-US" sz="2400" dirty="0"/>
              <a:t>are an integral part of most multicellular biological systems. </a:t>
            </a:r>
          </a:p>
          <a:p>
            <a:pPr>
              <a:lnSpc>
                <a:spcPct val="120000"/>
              </a:lnSpc>
            </a:pPr>
            <a:r>
              <a:rPr lang="en-US" sz="2400" dirty="0"/>
              <a:t>Hard tissues are generally </a:t>
            </a:r>
            <a:r>
              <a:rPr lang="en-US" sz="2400" b="1" dirty="0" err="1"/>
              <a:t>biocomposites</a:t>
            </a:r>
            <a:r>
              <a:rPr lang="en-US" sz="2400" b="1" dirty="0"/>
              <a:t> containing structural biomacromolecules and 60 different kinds of minerals</a:t>
            </a:r>
            <a:r>
              <a:rPr lang="en-US" sz="2400" dirty="0"/>
              <a:t> that perform a variety of vital structural, mechanical, and physiological functions </a:t>
            </a:r>
          </a:p>
          <a:p>
            <a:pPr>
              <a:lnSpc>
                <a:spcPct val="120000"/>
              </a:lnSpc>
            </a:pPr>
            <a:r>
              <a:rPr lang="en-US" sz="2400" dirty="0"/>
              <a:t>Unicellular organisms such as bacteria and algae also are capable of synthesizing inorganic materials, both intra- and extracellularly</a:t>
            </a:r>
          </a:p>
          <a:p>
            <a:pPr>
              <a:lnSpc>
                <a:spcPct val="120000"/>
              </a:lnSpc>
            </a:pPr>
            <a:r>
              <a:rPr lang="en-US" sz="2400" dirty="0"/>
              <a:t>Examples of such organisms include </a:t>
            </a:r>
            <a:r>
              <a:rPr lang="en-US" sz="2400" b="1" dirty="0" err="1"/>
              <a:t>magnetotactic</a:t>
            </a:r>
            <a:r>
              <a:rPr lang="en-US" sz="2400" b="1" dirty="0"/>
              <a:t> bacteria which synthesize magnetite particles</a:t>
            </a:r>
            <a:r>
              <a:rPr lang="en-US" sz="2400" dirty="0"/>
              <a:t>, </a:t>
            </a:r>
            <a:r>
              <a:rPr lang="en-US" sz="2400" b="1" dirty="0"/>
              <a:t>diatoms and radiolarians that synthesize siliceous materials</a:t>
            </a:r>
            <a:r>
              <a:rPr lang="en-US" sz="2400" dirty="0"/>
              <a:t>, and </a:t>
            </a:r>
            <a:r>
              <a:rPr lang="en-US" sz="2400" b="1" dirty="0"/>
              <a:t>S-layer bacteria that synthesize gypsum and calcium carbonate </a:t>
            </a:r>
            <a:r>
              <a:rPr lang="en-US" sz="2400" dirty="0"/>
              <a:t>as surface layers </a:t>
            </a:r>
          </a:p>
          <a:p>
            <a:pPr>
              <a:lnSpc>
                <a:spcPct val="120000"/>
              </a:lnSpc>
            </a:pPr>
            <a:r>
              <a:rPr lang="en-US" sz="2400" dirty="0"/>
              <a:t>These bioinorganic materials can be extremely complex both in structure and function, and  also exhibit exquisite hierarchical ordering from the nanometer to macroscopic length scales which has not been achieved in laboratory-</a:t>
            </a:r>
            <a:r>
              <a:rPr lang="en-IN" sz="2400" dirty="0"/>
              <a:t>based synthesis.</a:t>
            </a:r>
          </a:p>
        </p:txBody>
      </p:sp>
      <p:cxnSp>
        <p:nvCxnSpPr>
          <p:cNvPr id="5" name="Straight Connector 4">
            <a:extLst>
              <a:ext uri="{FF2B5EF4-FFF2-40B4-BE49-F238E27FC236}">
                <a16:creationId xmlns:a16="http://schemas.microsoft.com/office/drawing/2014/main" xmlns="" id="{6D66126C-7BFF-40D0-A003-DB09CC5A1DAB}"/>
              </a:ext>
            </a:extLst>
          </p:cNvPr>
          <p:cNvCxnSpPr/>
          <p:nvPr/>
        </p:nvCxnSpPr>
        <p:spPr>
          <a:xfrm>
            <a:off x="0" y="1223219"/>
            <a:ext cx="12192000" cy="0"/>
          </a:xfrm>
          <a:prstGeom prst="line">
            <a:avLst/>
          </a:prstGeom>
          <a:ln w="5715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3396405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492AEF2D-5351-4C08-92C5-100020880053}"/>
              </a:ext>
            </a:extLst>
          </p:cNvPr>
          <p:cNvSpPr>
            <a:spLocks noGrp="1"/>
          </p:cNvSpPr>
          <p:nvPr>
            <p:ph type="title"/>
          </p:nvPr>
        </p:nvSpPr>
        <p:spPr>
          <a:xfrm>
            <a:off x="217715" y="221241"/>
            <a:ext cx="11727542" cy="1001978"/>
          </a:xfrm>
        </p:spPr>
        <p:txBody>
          <a:bodyPr/>
          <a:lstStyle/>
          <a:p>
            <a:r>
              <a:rPr lang="en-IN" b="1" dirty="0"/>
              <a:t>Introduction</a:t>
            </a:r>
            <a:endParaRPr lang="en-IN" dirty="0"/>
          </a:p>
        </p:txBody>
      </p:sp>
      <p:sp>
        <p:nvSpPr>
          <p:cNvPr id="5" name="Content Placeholder 2">
            <a:extLst>
              <a:ext uri="{FF2B5EF4-FFF2-40B4-BE49-F238E27FC236}">
                <a16:creationId xmlns:a16="http://schemas.microsoft.com/office/drawing/2014/main" xmlns="" id="{0D1B6C21-1AB1-49BE-A49B-1D8B30507088}"/>
              </a:ext>
            </a:extLst>
          </p:cNvPr>
          <p:cNvSpPr>
            <a:spLocks noGrp="1"/>
          </p:cNvSpPr>
          <p:nvPr>
            <p:ph idx="1"/>
          </p:nvPr>
        </p:nvSpPr>
        <p:spPr>
          <a:xfrm>
            <a:off x="217715" y="1519315"/>
            <a:ext cx="11727542" cy="5048891"/>
          </a:xfrm>
        </p:spPr>
        <p:txBody>
          <a:bodyPr>
            <a:normAutofit fontScale="92500" lnSpcReduction="20000"/>
          </a:bodyPr>
          <a:lstStyle/>
          <a:p>
            <a:pPr>
              <a:lnSpc>
                <a:spcPct val="120000"/>
              </a:lnSpc>
            </a:pPr>
            <a:r>
              <a:rPr lang="en-US" sz="2400" dirty="0"/>
              <a:t>An important aspect of nanotechnology concerns the development of experimental procedures for the reproducible synthesis of nanomaterials of controlled size, polydispersity, chemical composition, and shape. </a:t>
            </a:r>
          </a:p>
          <a:p>
            <a:pPr>
              <a:lnSpc>
                <a:spcPct val="120000"/>
              </a:lnSpc>
            </a:pPr>
            <a:r>
              <a:rPr lang="en-US" sz="2400" dirty="0"/>
              <a:t>Though solution-based chemical methods enjoy a long history dating back to work of Faraday on the synthesis of aqueous gold colloids, </a:t>
            </a:r>
            <a:r>
              <a:rPr lang="en-US" sz="2400" b="1" dirty="0"/>
              <a:t>increasing pressure to develop green chemistry, eco-friendly methods for nanomaterial synthesis </a:t>
            </a:r>
            <a:r>
              <a:rPr lang="en-US" sz="2400" dirty="0"/>
              <a:t>has resulted in researchers turning to biological organisms for </a:t>
            </a:r>
            <a:r>
              <a:rPr lang="en-IN" sz="2400" dirty="0"/>
              <a:t>inspiration.</a:t>
            </a:r>
          </a:p>
          <a:p>
            <a:pPr>
              <a:lnSpc>
                <a:spcPct val="120000"/>
              </a:lnSpc>
            </a:pPr>
            <a:r>
              <a:rPr lang="en-US" sz="2400" dirty="0"/>
              <a:t>Biotechnological applications such as remediation of toxic metals have long employed microorganisms such as bacteria and yeast </a:t>
            </a:r>
          </a:p>
          <a:p>
            <a:pPr>
              <a:lnSpc>
                <a:spcPct val="120000"/>
              </a:lnSpc>
            </a:pPr>
            <a:r>
              <a:rPr lang="en-US" sz="2400" dirty="0"/>
              <a:t>The </a:t>
            </a:r>
            <a:r>
              <a:rPr lang="en-US" sz="2400" b="1" dirty="0"/>
              <a:t>detoxification process occurring by reduction of the metal ions or by formation of insoluble complexes with the metal ion (e. g., metal sulfides) in the form of </a:t>
            </a:r>
            <a:r>
              <a:rPr lang="en-US" sz="2400" b="1" dirty="0" smtClean="0"/>
              <a:t>nanoparticles is </a:t>
            </a:r>
            <a:r>
              <a:rPr lang="en-US" sz="2400" dirty="0" smtClean="0"/>
              <a:t>known.</a:t>
            </a:r>
          </a:p>
          <a:p>
            <a:pPr>
              <a:lnSpc>
                <a:spcPct val="120000"/>
              </a:lnSpc>
            </a:pPr>
            <a:r>
              <a:rPr lang="en-US" sz="2400" dirty="0" smtClean="0"/>
              <a:t> </a:t>
            </a:r>
            <a:r>
              <a:rPr lang="en-US" sz="2400" dirty="0"/>
              <a:t>T</a:t>
            </a:r>
            <a:r>
              <a:rPr lang="en-US" sz="2400" dirty="0" smtClean="0"/>
              <a:t>he </a:t>
            </a:r>
            <a:r>
              <a:rPr lang="en-US" sz="2400" dirty="0"/>
              <a:t>possibility of using such microorganisms in the deliberate synthesis of nanomaterials is a recent phenomenon. </a:t>
            </a:r>
          </a:p>
          <a:p>
            <a:pPr>
              <a:lnSpc>
                <a:spcPct val="120000"/>
              </a:lnSpc>
            </a:pPr>
            <a:endParaRPr lang="en-US" sz="2400" dirty="0"/>
          </a:p>
          <a:p>
            <a:pPr>
              <a:lnSpc>
                <a:spcPct val="120000"/>
              </a:lnSpc>
            </a:pPr>
            <a:endParaRPr lang="en-IN" sz="2400" dirty="0"/>
          </a:p>
        </p:txBody>
      </p:sp>
      <p:cxnSp>
        <p:nvCxnSpPr>
          <p:cNvPr id="6" name="Straight Connector 5">
            <a:extLst>
              <a:ext uri="{FF2B5EF4-FFF2-40B4-BE49-F238E27FC236}">
                <a16:creationId xmlns:a16="http://schemas.microsoft.com/office/drawing/2014/main" xmlns="" id="{50B650E4-09AC-4991-AC9E-42D8D9FDDABF}"/>
              </a:ext>
            </a:extLst>
          </p:cNvPr>
          <p:cNvCxnSpPr/>
          <p:nvPr/>
        </p:nvCxnSpPr>
        <p:spPr>
          <a:xfrm>
            <a:off x="0" y="1321917"/>
            <a:ext cx="12192000" cy="0"/>
          </a:xfrm>
          <a:prstGeom prst="line">
            <a:avLst/>
          </a:prstGeom>
          <a:ln w="5715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5471707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1A975B4C-FBC2-4703-B64A-17D5F6FE5C0B}"/>
              </a:ext>
            </a:extLst>
          </p:cNvPr>
          <p:cNvSpPr>
            <a:spLocks noGrp="1"/>
          </p:cNvSpPr>
          <p:nvPr>
            <p:ph type="title"/>
          </p:nvPr>
        </p:nvSpPr>
        <p:spPr>
          <a:xfrm>
            <a:off x="217715" y="221241"/>
            <a:ext cx="11727542" cy="1001978"/>
          </a:xfrm>
        </p:spPr>
        <p:txBody>
          <a:bodyPr/>
          <a:lstStyle/>
          <a:p>
            <a:r>
              <a:rPr lang="en-IN" b="1" dirty="0"/>
              <a:t>Microbial Nanoparticle Production</a:t>
            </a:r>
            <a:endParaRPr lang="en-IN" dirty="0"/>
          </a:p>
        </p:txBody>
      </p:sp>
      <p:sp>
        <p:nvSpPr>
          <p:cNvPr id="5" name="Content Placeholder 2">
            <a:extLst>
              <a:ext uri="{FF2B5EF4-FFF2-40B4-BE49-F238E27FC236}">
                <a16:creationId xmlns:a16="http://schemas.microsoft.com/office/drawing/2014/main" xmlns="" id="{A8BF0AD9-5E51-41DB-AF74-B6F50BF4A783}"/>
              </a:ext>
            </a:extLst>
          </p:cNvPr>
          <p:cNvSpPr>
            <a:spLocks noGrp="1"/>
          </p:cNvSpPr>
          <p:nvPr>
            <p:ph idx="1"/>
          </p:nvPr>
        </p:nvSpPr>
        <p:spPr>
          <a:xfrm>
            <a:off x="217715" y="1519315"/>
            <a:ext cx="11727542" cy="5048891"/>
          </a:xfrm>
        </p:spPr>
        <p:txBody>
          <a:bodyPr>
            <a:normAutofit fontScale="77500" lnSpcReduction="20000"/>
          </a:bodyPr>
          <a:lstStyle/>
          <a:p>
            <a:pPr>
              <a:lnSpc>
                <a:spcPct val="120000"/>
              </a:lnSpc>
            </a:pPr>
            <a:r>
              <a:rPr lang="en-US" dirty="0"/>
              <a:t>An amalgamation of curiosity, environmental compulsions, and conviction that nature has evolved the best processes for synthesis of inorganic materials on nano- and macro-length scales has contributed to the development of a relatively new and largely unexplored area of research based on the </a:t>
            </a:r>
            <a:r>
              <a:rPr lang="en-US" b="1" dirty="0"/>
              <a:t>use of microbes in </a:t>
            </a:r>
            <a:r>
              <a:rPr lang="en-IN" b="1" dirty="0"/>
              <a:t>the biosynthesis of nanomaterials</a:t>
            </a:r>
            <a:r>
              <a:rPr lang="en-IN" dirty="0"/>
              <a:t>.</a:t>
            </a:r>
          </a:p>
          <a:p>
            <a:pPr>
              <a:lnSpc>
                <a:spcPct val="120000"/>
              </a:lnSpc>
            </a:pPr>
            <a:r>
              <a:rPr lang="en-US" dirty="0"/>
              <a:t>Some of the earliest reports on the accumulation of inorganic particles in microbes can be traced to the work of </a:t>
            </a:r>
          </a:p>
          <a:p>
            <a:pPr lvl="1">
              <a:lnSpc>
                <a:spcPct val="120000"/>
              </a:lnSpc>
            </a:pPr>
            <a:r>
              <a:rPr lang="en-US" sz="2800" dirty="0" err="1"/>
              <a:t>Zumberg</a:t>
            </a:r>
            <a:r>
              <a:rPr lang="en-US" sz="2800" dirty="0"/>
              <a:t>, </a:t>
            </a:r>
            <a:r>
              <a:rPr lang="en-US" sz="2800" dirty="0" err="1"/>
              <a:t>Sigleo</a:t>
            </a:r>
            <a:r>
              <a:rPr lang="en-US" sz="2800" dirty="0"/>
              <a:t> and Nagy (gold in Precambrian algal blooms), </a:t>
            </a:r>
          </a:p>
          <a:p>
            <a:pPr lvl="1">
              <a:lnSpc>
                <a:spcPct val="120000"/>
              </a:lnSpc>
            </a:pPr>
            <a:r>
              <a:rPr lang="en-US" sz="2800" dirty="0"/>
              <a:t>Hosea and coworkers (gold in algal cells) </a:t>
            </a:r>
          </a:p>
          <a:p>
            <a:pPr lvl="1">
              <a:lnSpc>
                <a:spcPct val="120000"/>
              </a:lnSpc>
            </a:pPr>
            <a:r>
              <a:rPr lang="en-US" sz="2800" dirty="0"/>
              <a:t>Beveridge and co-workers (gold in bacteria) </a:t>
            </a:r>
          </a:p>
          <a:p>
            <a:pPr lvl="1">
              <a:lnSpc>
                <a:spcPct val="120000"/>
              </a:lnSpc>
            </a:pPr>
            <a:r>
              <a:rPr lang="en-US" sz="2800" dirty="0" err="1"/>
              <a:t>Aiking</a:t>
            </a:r>
            <a:r>
              <a:rPr lang="en-US" sz="2800" dirty="0"/>
              <a:t> and co-workers (</a:t>
            </a:r>
            <a:r>
              <a:rPr lang="en-US" sz="2800" dirty="0" err="1"/>
              <a:t>CdS</a:t>
            </a:r>
            <a:r>
              <a:rPr lang="en-US" sz="2800" dirty="0"/>
              <a:t> in bacteria) </a:t>
            </a:r>
          </a:p>
          <a:p>
            <a:pPr lvl="1">
              <a:lnSpc>
                <a:spcPct val="120000"/>
              </a:lnSpc>
            </a:pPr>
            <a:r>
              <a:rPr lang="en-US" sz="2800" dirty="0"/>
              <a:t>Reese and co-workers(</a:t>
            </a:r>
            <a:r>
              <a:rPr lang="en-US" sz="2800" dirty="0" err="1"/>
              <a:t>CdS</a:t>
            </a:r>
            <a:r>
              <a:rPr lang="en-US" sz="2800" dirty="0"/>
              <a:t> in yeast) </a:t>
            </a:r>
          </a:p>
          <a:p>
            <a:pPr lvl="1">
              <a:lnSpc>
                <a:spcPct val="120000"/>
              </a:lnSpc>
            </a:pPr>
            <a:r>
              <a:rPr lang="en-US" sz="2800" dirty="0"/>
              <a:t>Temple and </a:t>
            </a:r>
            <a:r>
              <a:rPr lang="en-US" sz="2800" dirty="0" err="1"/>
              <a:t>LeRoux</a:t>
            </a:r>
            <a:r>
              <a:rPr lang="en-US" sz="2800" dirty="0"/>
              <a:t> (ZnS in sulfate-reducing bacteria) </a:t>
            </a:r>
          </a:p>
          <a:p>
            <a:pPr lvl="1">
              <a:lnSpc>
                <a:spcPct val="120000"/>
              </a:lnSpc>
            </a:pPr>
            <a:r>
              <a:rPr lang="en-US" sz="2800" dirty="0"/>
              <a:t>Blakemore, </a:t>
            </a:r>
            <a:r>
              <a:rPr lang="en-US" sz="2800" dirty="0" err="1"/>
              <a:t>Maratea</a:t>
            </a:r>
            <a:r>
              <a:rPr lang="en-US" sz="2800" dirty="0"/>
              <a:t> and Wolfe (magnetite in bacteria)</a:t>
            </a:r>
            <a:endParaRPr lang="en-IN" sz="2800" dirty="0"/>
          </a:p>
        </p:txBody>
      </p:sp>
      <p:cxnSp>
        <p:nvCxnSpPr>
          <p:cNvPr id="6" name="Straight Connector 5">
            <a:extLst>
              <a:ext uri="{FF2B5EF4-FFF2-40B4-BE49-F238E27FC236}">
                <a16:creationId xmlns:a16="http://schemas.microsoft.com/office/drawing/2014/main" xmlns="" id="{9DD1468B-CA50-4C89-BCBB-6FDCA04FDCBA}"/>
              </a:ext>
            </a:extLst>
          </p:cNvPr>
          <p:cNvCxnSpPr/>
          <p:nvPr/>
        </p:nvCxnSpPr>
        <p:spPr>
          <a:xfrm>
            <a:off x="0" y="1321917"/>
            <a:ext cx="12192000" cy="0"/>
          </a:xfrm>
          <a:prstGeom prst="line">
            <a:avLst/>
          </a:prstGeom>
          <a:ln w="5715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4436733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3A544838-2A74-467A-9FCB-44D2E9AC9257}"/>
              </a:ext>
            </a:extLst>
          </p:cNvPr>
          <p:cNvSpPr>
            <a:spLocks noGrp="1"/>
          </p:cNvSpPr>
          <p:nvPr>
            <p:ph type="title"/>
          </p:nvPr>
        </p:nvSpPr>
        <p:spPr>
          <a:xfrm>
            <a:off x="217715" y="221241"/>
            <a:ext cx="11727542" cy="1001978"/>
          </a:xfrm>
        </p:spPr>
        <p:txBody>
          <a:bodyPr/>
          <a:lstStyle/>
          <a:p>
            <a:r>
              <a:rPr lang="en-IN" b="1" dirty="0"/>
              <a:t>Microbial Nanoparticle Production</a:t>
            </a:r>
            <a:endParaRPr lang="en-IN" dirty="0"/>
          </a:p>
        </p:txBody>
      </p:sp>
      <p:sp>
        <p:nvSpPr>
          <p:cNvPr id="5" name="Content Placeholder 2">
            <a:extLst>
              <a:ext uri="{FF2B5EF4-FFF2-40B4-BE49-F238E27FC236}">
                <a16:creationId xmlns:a16="http://schemas.microsoft.com/office/drawing/2014/main" xmlns="" id="{12340E9C-8B9F-438F-8C33-FD93F2D2A2A1}"/>
              </a:ext>
            </a:extLst>
          </p:cNvPr>
          <p:cNvSpPr>
            <a:spLocks noGrp="1"/>
          </p:cNvSpPr>
          <p:nvPr>
            <p:ph idx="1"/>
          </p:nvPr>
        </p:nvSpPr>
        <p:spPr>
          <a:xfrm>
            <a:off x="217715" y="1519315"/>
            <a:ext cx="11727542" cy="5048891"/>
          </a:xfrm>
        </p:spPr>
        <p:txBody>
          <a:bodyPr>
            <a:normAutofit fontScale="85000" lnSpcReduction="20000"/>
          </a:bodyPr>
          <a:lstStyle/>
          <a:p>
            <a:pPr>
              <a:lnSpc>
                <a:spcPct val="120000"/>
              </a:lnSpc>
            </a:pPr>
            <a:r>
              <a:rPr lang="en-US" sz="2400" dirty="0"/>
              <a:t>The use of microbes in the deliberate synthesis of nanoparticles of different chemical compositions include </a:t>
            </a:r>
            <a:r>
              <a:rPr lang="en-US" sz="2400" b="1" dirty="0"/>
              <a:t>bacteria for silver, gold, </a:t>
            </a:r>
            <a:r>
              <a:rPr lang="en-US" sz="2400" b="1" dirty="0" err="1"/>
              <a:t>CdS</a:t>
            </a:r>
            <a:r>
              <a:rPr lang="en-US" sz="2400" b="1" dirty="0"/>
              <a:t>, ZnS (sphalerite), magnetite, iron sulfide, yeast for </a:t>
            </a:r>
            <a:r>
              <a:rPr lang="en-US" sz="2400" b="1" dirty="0" err="1"/>
              <a:t>PbS</a:t>
            </a:r>
            <a:r>
              <a:rPr lang="en-US" sz="2400" b="1" dirty="0"/>
              <a:t> and </a:t>
            </a:r>
            <a:r>
              <a:rPr lang="en-US" sz="2400" b="1" dirty="0" err="1"/>
              <a:t>CdS</a:t>
            </a:r>
            <a:r>
              <a:rPr lang="en-US" sz="2400" b="1" dirty="0"/>
              <a:t>, and algae for gold</a:t>
            </a:r>
          </a:p>
          <a:p>
            <a:pPr>
              <a:lnSpc>
                <a:spcPct val="120000"/>
              </a:lnSpc>
            </a:pPr>
            <a:r>
              <a:rPr lang="en-US" sz="2400" dirty="0"/>
              <a:t>In all these studies, the nanoparticles are formed intracellularly, but may be </a:t>
            </a:r>
            <a:r>
              <a:rPr lang="en-US" sz="2400" b="1" dirty="0"/>
              <a:t>released into solution by suitable treatment of the biomass. </a:t>
            </a:r>
          </a:p>
          <a:p>
            <a:pPr>
              <a:lnSpc>
                <a:spcPct val="120000"/>
              </a:lnSpc>
            </a:pPr>
            <a:r>
              <a:rPr lang="en-US" sz="2400" dirty="0"/>
              <a:t> </a:t>
            </a:r>
            <a:r>
              <a:rPr lang="en-US" sz="2400" dirty="0" smtClean="0"/>
              <a:t>It has been </a:t>
            </a:r>
            <a:r>
              <a:rPr lang="en-US" sz="2400" dirty="0"/>
              <a:t>shown that fungi when challenged with aqueous metal ions lead to the formation of nanoparticles both intra- and extracellularly </a:t>
            </a:r>
          </a:p>
          <a:p>
            <a:pPr>
              <a:lnSpc>
                <a:spcPct val="120000"/>
              </a:lnSpc>
            </a:pPr>
            <a:r>
              <a:rPr lang="en-US" sz="2400" dirty="0"/>
              <a:t>Different genera of fungi have been identified for the extracellular synthesis of gold, silver, and </a:t>
            </a:r>
            <a:r>
              <a:rPr lang="en-US" sz="2400" dirty="0" err="1"/>
              <a:t>CdS</a:t>
            </a:r>
            <a:r>
              <a:rPr lang="en-US" sz="2400" dirty="0"/>
              <a:t> quantum dots, as well as the intracellular growth of nanocrystals of gold and silver. </a:t>
            </a:r>
          </a:p>
          <a:p>
            <a:pPr>
              <a:lnSpc>
                <a:spcPct val="120000"/>
              </a:lnSpc>
            </a:pPr>
            <a:r>
              <a:rPr lang="en-US" sz="2400" dirty="0"/>
              <a:t>Extremophilic actinomycetes such as </a:t>
            </a:r>
            <a:r>
              <a:rPr lang="en-US" sz="2400" i="1" dirty="0" err="1"/>
              <a:t>Thermomonospora</a:t>
            </a:r>
            <a:r>
              <a:rPr lang="en-US" sz="2400" i="1" dirty="0"/>
              <a:t> </a:t>
            </a:r>
            <a:r>
              <a:rPr lang="en-US" sz="2400" dirty="0"/>
              <a:t>sp. have also been used to synthesize fairly monodisperse gold nanoparticles extracellularly</a:t>
            </a:r>
          </a:p>
          <a:p>
            <a:pPr>
              <a:lnSpc>
                <a:spcPct val="120000"/>
              </a:lnSpc>
            </a:pPr>
            <a:r>
              <a:rPr lang="en-US" sz="2400" dirty="0" err="1"/>
              <a:t>Yacaman</a:t>
            </a:r>
            <a:r>
              <a:rPr lang="en-US" sz="2400" dirty="0"/>
              <a:t> and co-workers have demonstrated the growth of gold nanoparticles in sprouts, roots and stems of live </a:t>
            </a:r>
            <a:r>
              <a:rPr lang="en-IN" sz="2400" dirty="0"/>
              <a:t>alfalfa </a:t>
            </a:r>
            <a:r>
              <a:rPr lang="en-IN" sz="2400" dirty="0" smtClean="0"/>
              <a:t>plants </a:t>
            </a:r>
            <a:endParaRPr lang="en-IN" sz="2400" dirty="0"/>
          </a:p>
        </p:txBody>
      </p:sp>
      <p:cxnSp>
        <p:nvCxnSpPr>
          <p:cNvPr id="6" name="Straight Connector 5">
            <a:extLst>
              <a:ext uri="{FF2B5EF4-FFF2-40B4-BE49-F238E27FC236}">
                <a16:creationId xmlns:a16="http://schemas.microsoft.com/office/drawing/2014/main" xmlns="" id="{F72B629C-72EA-4618-9742-92E92D330ABE}"/>
              </a:ext>
            </a:extLst>
          </p:cNvPr>
          <p:cNvCxnSpPr/>
          <p:nvPr/>
        </p:nvCxnSpPr>
        <p:spPr>
          <a:xfrm>
            <a:off x="0" y="1321917"/>
            <a:ext cx="12192000" cy="0"/>
          </a:xfrm>
          <a:prstGeom prst="line">
            <a:avLst/>
          </a:prstGeom>
          <a:ln w="5715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5912405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7B6CE94-46DC-4EB7-BF4A-5EB8D54F96AF}"/>
              </a:ext>
            </a:extLst>
          </p:cNvPr>
          <p:cNvSpPr>
            <a:spLocks noGrp="1"/>
          </p:cNvSpPr>
          <p:nvPr>
            <p:ph type="title"/>
          </p:nvPr>
        </p:nvSpPr>
        <p:spPr>
          <a:xfrm>
            <a:off x="217715" y="221241"/>
            <a:ext cx="11727542" cy="1001978"/>
          </a:xfrm>
        </p:spPr>
        <p:txBody>
          <a:bodyPr/>
          <a:lstStyle/>
          <a:p>
            <a:r>
              <a:rPr lang="en-IN" b="1" dirty="0"/>
              <a:t>Bacterial Nanoparticle Production</a:t>
            </a:r>
            <a:endParaRPr lang="en-IN" dirty="0"/>
          </a:p>
        </p:txBody>
      </p:sp>
      <p:sp>
        <p:nvSpPr>
          <p:cNvPr id="5" name="Content Placeholder 2">
            <a:extLst>
              <a:ext uri="{FF2B5EF4-FFF2-40B4-BE49-F238E27FC236}">
                <a16:creationId xmlns:a16="http://schemas.microsoft.com/office/drawing/2014/main" xmlns="" id="{61169566-031B-48A5-B83C-04CC5E1D388C}"/>
              </a:ext>
            </a:extLst>
          </p:cNvPr>
          <p:cNvSpPr>
            <a:spLocks noGrp="1"/>
          </p:cNvSpPr>
          <p:nvPr>
            <p:ph idx="1"/>
          </p:nvPr>
        </p:nvSpPr>
        <p:spPr>
          <a:xfrm>
            <a:off x="217715" y="1406555"/>
            <a:ext cx="11727542" cy="5451446"/>
          </a:xfrm>
        </p:spPr>
        <p:txBody>
          <a:bodyPr>
            <a:normAutofit fontScale="92500"/>
          </a:bodyPr>
          <a:lstStyle/>
          <a:p>
            <a:pPr>
              <a:lnSpc>
                <a:spcPct val="110000"/>
              </a:lnSpc>
            </a:pPr>
            <a:r>
              <a:rPr lang="en-US" sz="2400" dirty="0"/>
              <a:t>Among the different microbes studied for the biosynthesis of nanoparticles, bacteria have received the most attention </a:t>
            </a:r>
          </a:p>
          <a:p>
            <a:pPr>
              <a:lnSpc>
                <a:spcPct val="110000"/>
              </a:lnSpc>
            </a:pPr>
            <a:r>
              <a:rPr lang="en-US" sz="2400" dirty="0"/>
              <a:t>Tanja Klaus and co-workers showed that the metal-resistant bacterium, </a:t>
            </a:r>
            <a:r>
              <a:rPr lang="en-US" sz="2400" i="1" dirty="0"/>
              <a:t>Pseudomonas </a:t>
            </a:r>
            <a:r>
              <a:rPr lang="en-US" sz="2400" i="1" dirty="0" err="1"/>
              <a:t>stutzeri</a:t>
            </a:r>
            <a:r>
              <a:rPr lang="en-US" sz="2400" i="1" dirty="0"/>
              <a:t> </a:t>
            </a:r>
            <a:r>
              <a:rPr lang="en-US" sz="2400" dirty="0"/>
              <a:t>AG259 (originally isolated from a silver mine), when challenged with high concentrations of silver ions during culturing resulted in the intracellular formation of silver nanoparticles of variable shape </a:t>
            </a:r>
          </a:p>
          <a:p>
            <a:pPr>
              <a:lnSpc>
                <a:spcPct val="110000"/>
              </a:lnSpc>
            </a:pPr>
            <a:r>
              <a:rPr lang="en-US" sz="2400" dirty="0"/>
              <a:t>Transmission electron microscopy (TEM) image of a </a:t>
            </a:r>
            <a:r>
              <a:rPr lang="en-US" sz="2400" i="1" dirty="0"/>
              <a:t>Pseudomonas </a:t>
            </a:r>
            <a:r>
              <a:rPr lang="en-US" sz="2400" i="1" dirty="0" err="1"/>
              <a:t>stutzeri</a:t>
            </a:r>
            <a:r>
              <a:rPr lang="en-US" sz="2400" i="1" dirty="0"/>
              <a:t> </a:t>
            </a:r>
            <a:r>
              <a:rPr lang="en-US" sz="2400" dirty="0"/>
              <a:t>AG259 cell with </a:t>
            </a:r>
            <a:r>
              <a:rPr lang="en-US" sz="2400" b="1" dirty="0"/>
              <a:t>silver particles located intracellularly, were crystalline, often form at the poles of the bacteria, and were not particularly monodisperse, ranging in size from a few nm to 200 nm </a:t>
            </a:r>
          </a:p>
          <a:p>
            <a:pPr>
              <a:lnSpc>
                <a:spcPct val="110000"/>
              </a:lnSpc>
            </a:pPr>
            <a:r>
              <a:rPr lang="en-US" sz="2400" dirty="0"/>
              <a:t>Most of the nanoparticles were found to be composed of elemental silver, while occasionally the formation of Ag</a:t>
            </a:r>
            <a:r>
              <a:rPr lang="en-US" sz="2400" baseline="-25000" dirty="0"/>
              <a:t>2</a:t>
            </a:r>
            <a:r>
              <a:rPr lang="en-US" sz="2400" dirty="0"/>
              <a:t>S was observed </a:t>
            </a:r>
          </a:p>
          <a:p>
            <a:pPr>
              <a:lnSpc>
                <a:spcPct val="110000"/>
              </a:lnSpc>
            </a:pPr>
            <a:r>
              <a:rPr lang="en-US" sz="2400" dirty="0"/>
              <a:t>The exact mechanism leading to the formation of intracellular silver nanoparticles in </a:t>
            </a:r>
            <a:r>
              <a:rPr lang="en-US" sz="2400" i="1" dirty="0"/>
              <a:t>P. </a:t>
            </a:r>
            <a:r>
              <a:rPr lang="en-US" sz="2400" i="1" dirty="0" err="1"/>
              <a:t>stutzeri</a:t>
            </a:r>
            <a:r>
              <a:rPr lang="en-US" sz="2400" i="1" dirty="0"/>
              <a:t> </a:t>
            </a:r>
            <a:r>
              <a:rPr lang="en-US" sz="2400" dirty="0"/>
              <a:t>AG259 is yet </a:t>
            </a:r>
            <a:r>
              <a:rPr lang="en-IN" sz="2400" dirty="0"/>
              <a:t>to be elucidated.</a:t>
            </a:r>
          </a:p>
        </p:txBody>
      </p:sp>
      <p:cxnSp>
        <p:nvCxnSpPr>
          <p:cNvPr id="6" name="Straight Connector 5">
            <a:extLst>
              <a:ext uri="{FF2B5EF4-FFF2-40B4-BE49-F238E27FC236}">
                <a16:creationId xmlns:a16="http://schemas.microsoft.com/office/drawing/2014/main" xmlns="" id="{C833E273-E7BB-4BA1-AA66-AB572853894A}"/>
              </a:ext>
            </a:extLst>
          </p:cNvPr>
          <p:cNvCxnSpPr/>
          <p:nvPr/>
        </p:nvCxnSpPr>
        <p:spPr>
          <a:xfrm>
            <a:off x="0" y="1321917"/>
            <a:ext cx="12192000" cy="0"/>
          </a:xfrm>
          <a:prstGeom prst="line">
            <a:avLst/>
          </a:prstGeom>
          <a:ln w="5715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5857168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2BC26D8-82FB-445E-AA49-62A77D7C1E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CB44330D-EA18-4254-AA95-EB49948539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xmlns="" id="{2BC79983-A779-46E4-BD40-2AF05C7680AC}"/>
              </a:ext>
            </a:extLst>
          </p:cNvPr>
          <p:cNvGrpSpPr/>
          <p:nvPr/>
        </p:nvGrpSpPr>
        <p:grpSpPr>
          <a:xfrm>
            <a:off x="643467" y="1595586"/>
            <a:ext cx="10905066" cy="3666828"/>
            <a:chOff x="643467" y="1595586"/>
            <a:chExt cx="10905066" cy="3666828"/>
          </a:xfrm>
        </p:grpSpPr>
        <p:pic>
          <p:nvPicPr>
            <p:cNvPr id="4" name="Picture 3">
              <a:extLst>
                <a:ext uri="{FF2B5EF4-FFF2-40B4-BE49-F238E27FC236}">
                  <a16:creationId xmlns:a16="http://schemas.microsoft.com/office/drawing/2014/main" xmlns="" id="{98BBCC3E-AFA5-4C3D-A2EC-8F7622455420}"/>
                </a:ext>
              </a:extLst>
            </p:cNvPr>
            <p:cNvPicPr>
              <a:picLocks noChangeAspect="1"/>
            </p:cNvPicPr>
            <p:nvPr/>
          </p:nvPicPr>
          <p:blipFill>
            <a:blip r:embed="rId2"/>
            <a:stretch>
              <a:fillRect/>
            </a:stretch>
          </p:blipFill>
          <p:spPr>
            <a:xfrm>
              <a:off x="643467" y="1595586"/>
              <a:ext cx="10905066" cy="3666828"/>
            </a:xfrm>
            <a:prstGeom prst="rect">
              <a:avLst/>
            </a:prstGeom>
          </p:spPr>
        </p:pic>
        <p:sp>
          <p:nvSpPr>
            <p:cNvPr id="5" name="Rectangle 4">
              <a:extLst>
                <a:ext uri="{FF2B5EF4-FFF2-40B4-BE49-F238E27FC236}">
                  <a16:creationId xmlns:a16="http://schemas.microsoft.com/office/drawing/2014/main" xmlns="" id="{2816C77A-8914-4F28-AE4D-00E58A91E62D}"/>
                </a:ext>
              </a:extLst>
            </p:cNvPr>
            <p:cNvSpPr/>
            <p:nvPr/>
          </p:nvSpPr>
          <p:spPr>
            <a:xfrm>
              <a:off x="4712677" y="3671668"/>
              <a:ext cx="351692" cy="211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76352549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4C02C8ED-FF5B-4FBE-91C2-2989BD370743}"/>
              </a:ext>
            </a:extLst>
          </p:cNvPr>
          <p:cNvSpPr>
            <a:spLocks noGrp="1"/>
          </p:cNvSpPr>
          <p:nvPr>
            <p:ph type="title"/>
          </p:nvPr>
        </p:nvSpPr>
        <p:spPr>
          <a:xfrm>
            <a:off x="217715" y="221241"/>
            <a:ext cx="11727542" cy="1001978"/>
          </a:xfrm>
        </p:spPr>
        <p:txBody>
          <a:bodyPr/>
          <a:lstStyle/>
          <a:p>
            <a:r>
              <a:rPr lang="en-IN" b="1" dirty="0"/>
              <a:t>Bacterial Nanoparticle Production</a:t>
            </a:r>
            <a:endParaRPr lang="en-IN" dirty="0"/>
          </a:p>
        </p:txBody>
      </p:sp>
      <p:sp>
        <p:nvSpPr>
          <p:cNvPr id="5" name="Content Placeholder 2">
            <a:extLst>
              <a:ext uri="{FF2B5EF4-FFF2-40B4-BE49-F238E27FC236}">
                <a16:creationId xmlns:a16="http://schemas.microsoft.com/office/drawing/2014/main" xmlns="" id="{9769F3E1-FAA4-404E-9CB9-F6266A15D872}"/>
              </a:ext>
            </a:extLst>
          </p:cNvPr>
          <p:cNvSpPr>
            <a:spLocks noGrp="1"/>
          </p:cNvSpPr>
          <p:nvPr>
            <p:ph idx="1"/>
          </p:nvPr>
        </p:nvSpPr>
        <p:spPr>
          <a:xfrm>
            <a:off x="162337" y="1420616"/>
            <a:ext cx="11838298" cy="5233171"/>
          </a:xfrm>
        </p:spPr>
        <p:txBody>
          <a:bodyPr>
            <a:normAutofit fontScale="92500" lnSpcReduction="10000"/>
          </a:bodyPr>
          <a:lstStyle/>
          <a:p>
            <a:pPr>
              <a:lnSpc>
                <a:spcPct val="120000"/>
              </a:lnSpc>
            </a:pPr>
            <a:r>
              <a:rPr lang="en-US" sz="2400" dirty="0"/>
              <a:t>Biofilms of metal nanoparticles embedded in a biological matrix may have important applications in the synthesis of </a:t>
            </a:r>
            <a:r>
              <a:rPr lang="en-US" sz="2400" b="1" dirty="0"/>
              <a:t>eco-friendly and economically viable cermet materials </a:t>
            </a:r>
            <a:r>
              <a:rPr lang="en-US" sz="2400" dirty="0"/>
              <a:t>for optically functional thin film coatings </a:t>
            </a:r>
          </a:p>
          <a:p>
            <a:pPr>
              <a:lnSpc>
                <a:spcPct val="120000"/>
              </a:lnSpc>
            </a:pPr>
            <a:r>
              <a:rPr lang="en-US" sz="2400" dirty="0" err="1"/>
              <a:t>Jorger</a:t>
            </a:r>
            <a:r>
              <a:rPr lang="en-US" sz="2400" dirty="0"/>
              <a:t>, Klaus and Granqvist showed that heat treatment of the Ag nano-bacteria biomass yielded hard coatings of a cermet that was resistant to mechanical scratching with a knife and whose optical properties could be tailored by varying the silver loading factor </a:t>
            </a:r>
          </a:p>
          <a:p>
            <a:pPr>
              <a:lnSpc>
                <a:spcPct val="120000"/>
              </a:lnSpc>
            </a:pPr>
            <a:r>
              <a:rPr lang="en-US" sz="2400" b="1" dirty="0"/>
              <a:t>The cermet material was composed primarily of graphitic carbon and up to 5% by weight (of the dry biomass) </a:t>
            </a:r>
            <a:r>
              <a:rPr lang="en-IN" sz="2400" b="1" dirty="0"/>
              <a:t>of silver.</a:t>
            </a:r>
          </a:p>
          <a:p>
            <a:pPr>
              <a:lnSpc>
                <a:spcPct val="120000"/>
              </a:lnSpc>
            </a:pPr>
            <a:r>
              <a:rPr lang="en-US" sz="2400" dirty="0"/>
              <a:t>In an interesting recent study, </a:t>
            </a:r>
            <a:r>
              <a:rPr lang="en-US" sz="2400" dirty="0" smtClean="0"/>
              <a:t>it has been </a:t>
            </a:r>
            <a:r>
              <a:rPr lang="en-US" sz="2400" dirty="0"/>
              <a:t>demonstrated that bacteria not normally exposed to large concentrations of metal ions also may be used to grow nanoparticles</a:t>
            </a:r>
          </a:p>
          <a:p>
            <a:pPr>
              <a:lnSpc>
                <a:spcPct val="120000"/>
              </a:lnSpc>
            </a:pPr>
            <a:r>
              <a:rPr lang="en-US" sz="2400" dirty="0"/>
              <a:t>These authors showed that </a:t>
            </a:r>
            <a:r>
              <a:rPr lang="en-US" sz="2400" i="1" dirty="0"/>
              <a:t>Lactobacillus </a:t>
            </a:r>
            <a:r>
              <a:rPr lang="en-US" sz="2400" dirty="0"/>
              <a:t>strains present in buttermilk, when exposed to silver and gold ions, resulted in the large-scale production of nanoparticles within </a:t>
            </a:r>
            <a:r>
              <a:rPr lang="en-IN" sz="2400" dirty="0"/>
              <a:t>the bacterial cells</a:t>
            </a:r>
          </a:p>
          <a:p>
            <a:pPr marL="0" indent="0">
              <a:lnSpc>
                <a:spcPct val="120000"/>
              </a:lnSpc>
              <a:buNone/>
            </a:pPr>
            <a:endParaRPr lang="en-IN" sz="2400" dirty="0"/>
          </a:p>
        </p:txBody>
      </p:sp>
      <p:cxnSp>
        <p:nvCxnSpPr>
          <p:cNvPr id="6" name="Straight Connector 5">
            <a:extLst>
              <a:ext uri="{FF2B5EF4-FFF2-40B4-BE49-F238E27FC236}">
                <a16:creationId xmlns:a16="http://schemas.microsoft.com/office/drawing/2014/main" xmlns="" id="{0BDA9591-15E7-4315-BC32-0E1D1CD467BA}"/>
              </a:ext>
            </a:extLst>
          </p:cNvPr>
          <p:cNvCxnSpPr/>
          <p:nvPr/>
        </p:nvCxnSpPr>
        <p:spPr>
          <a:xfrm>
            <a:off x="0" y="1321917"/>
            <a:ext cx="12192000" cy="0"/>
          </a:xfrm>
          <a:prstGeom prst="line">
            <a:avLst/>
          </a:prstGeom>
          <a:ln w="5715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3804667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6EBFA51-C763-4B94-A045-03D01FC581C0}"/>
              </a:ext>
            </a:extLst>
          </p:cNvPr>
          <p:cNvSpPr>
            <a:spLocks noGrp="1"/>
          </p:cNvSpPr>
          <p:nvPr>
            <p:ph type="title"/>
          </p:nvPr>
        </p:nvSpPr>
        <p:spPr>
          <a:xfrm>
            <a:off x="217715" y="221241"/>
            <a:ext cx="11727542" cy="1001978"/>
          </a:xfrm>
        </p:spPr>
        <p:txBody>
          <a:bodyPr/>
          <a:lstStyle/>
          <a:p>
            <a:r>
              <a:rPr lang="en-IN" b="1" dirty="0"/>
              <a:t>Bacterial Nanoparticle Production</a:t>
            </a:r>
            <a:endParaRPr lang="en-IN" dirty="0"/>
          </a:p>
        </p:txBody>
      </p:sp>
      <p:sp>
        <p:nvSpPr>
          <p:cNvPr id="5" name="Content Placeholder 2">
            <a:extLst>
              <a:ext uri="{FF2B5EF4-FFF2-40B4-BE49-F238E27FC236}">
                <a16:creationId xmlns:a16="http://schemas.microsoft.com/office/drawing/2014/main" xmlns="" id="{CF06B495-6681-40D3-A29E-F3506E160314}"/>
              </a:ext>
            </a:extLst>
          </p:cNvPr>
          <p:cNvSpPr>
            <a:spLocks noGrp="1"/>
          </p:cNvSpPr>
          <p:nvPr>
            <p:ph idx="1"/>
          </p:nvPr>
        </p:nvSpPr>
        <p:spPr>
          <a:xfrm>
            <a:off x="217715" y="1519315"/>
            <a:ext cx="11727542" cy="5048891"/>
          </a:xfrm>
        </p:spPr>
        <p:txBody>
          <a:bodyPr>
            <a:normAutofit fontScale="70000" lnSpcReduction="20000"/>
          </a:bodyPr>
          <a:lstStyle/>
          <a:p>
            <a:pPr>
              <a:lnSpc>
                <a:spcPct val="120000"/>
              </a:lnSpc>
            </a:pPr>
            <a:r>
              <a:rPr lang="en-US" dirty="0"/>
              <a:t>The exposure of </a:t>
            </a:r>
            <a:r>
              <a:rPr lang="en-US" b="1" dirty="0"/>
              <a:t>lactic acid bacteria present in the whey of buttermilk to mixtures of gold and silver ions could be used to grow nanoparticles of alloys of gold and silver </a:t>
            </a:r>
          </a:p>
          <a:p>
            <a:pPr>
              <a:lnSpc>
                <a:spcPct val="120000"/>
              </a:lnSpc>
            </a:pPr>
            <a:r>
              <a:rPr lang="en-US" dirty="0"/>
              <a:t>The surface plasmon vibrations from the silver and gold bacterial colloids occur at 439 and 547 nm respectively, while for the mixed alloy case it is centered at 537 nm. </a:t>
            </a:r>
          </a:p>
          <a:p>
            <a:pPr>
              <a:lnSpc>
                <a:spcPct val="120000"/>
              </a:lnSpc>
            </a:pPr>
            <a:r>
              <a:rPr lang="en-US" dirty="0"/>
              <a:t>In the case of bacteria exposed to a mixture of the metal ions, the fact that </a:t>
            </a:r>
            <a:r>
              <a:rPr lang="en-US" b="1" dirty="0"/>
              <a:t>the plasmon vibration wavelength is within the range defined by pure silver and gold nanoparticles, together with the absence of a distinct vibration corresponding to pure silver</a:t>
            </a:r>
            <a:r>
              <a:rPr lang="en-US" dirty="0"/>
              <a:t>, was argued </a:t>
            </a:r>
            <a:r>
              <a:rPr lang="en-US" dirty="0" smtClean="0"/>
              <a:t>by author </a:t>
            </a:r>
            <a:r>
              <a:rPr lang="en-US" dirty="0"/>
              <a:t>to indicate the </a:t>
            </a:r>
            <a:r>
              <a:rPr lang="en-US" b="1" dirty="0"/>
              <a:t>formation of an alloy of the composition Au</a:t>
            </a:r>
            <a:r>
              <a:rPr lang="en-US" b="1" baseline="-25000" dirty="0"/>
              <a:t>0.75</a:t>
            </a:r>
            <a:r>
              <a:rPr lang="en-US" b="1" dirty="0"/>
              <a:t>Ag, and not a core-shell structure</a:t>
            </a:r>
          </a:p>
          <a:p>
            <a:pPr>
              <a:lnSpc>
                <a:spcPct val="120000"/>
              </a:lnSpc>
            </a:pPr>
            <a:r>
              <a:rPr lang="en-US" dirty="0"/>
              <a:t>By using a series of time-dependent UV-visible spectroscopy and TEM measurements, it was found that </a:t>
            </a:r>
            <a:r>
              <a:rPr lang="en-US" b="1" dirty="0"/>
              <a:t>nucleation of the silver and gold nanoparticles occurs outside the bacterium </a:t>
            </a:r>
            <a:r>
              <a:rPr lang="en-US" dirty="0"/>
              <a:t>(presumably on the cell surface through sugars and enzymes in the cell wall), following which </a:t>
            </a:r>
            <a:r>
              <a:rPr lang="en-US" b="1" dirty="0"/>
              <a:t>the metal nuclei are transported into the cell where they aggregate and grow to larger-sized particles.</a:t>
            </a:r>
          </a:p>
          <a:p>
            <a:pPr>
              <a:lnSpc>
                <a:spcPct val="120000"/>
              </a:lnSpc>
            </a:pPr>
            <a:r>
              <a:rPr lang="en-US" dirty="0"/>
              <a:t>The presence of noble metal </a:t>
            </a:r>
            <a:r>
              <a:rPr lang="en-US" dirty="0" err="1"/>
              <a:t>nanocenters</a:t>
            </a:r>
            <a:r>
              <a:rPr lang="en-US" dirty="0"/>
              <a:t> is known to enhance Raman spectroscopic signatures, and this feature was used by the authors to probe the internal chemical environment </a:t>
            </a:r>
            <a:r>
              <a:rPr lang="en-IN" dirty="0"/>
              <a:t>in the bacteria</a:t>
            </a:r>
            <a:r>
              <a:rPr lang="en-US" dirty="0"/>
              <a:t> </a:t>
            </a:r>
          </a:p>
          <a:p>
            <a:pPr>
              <a:lnSpc>
                <a:spcPct val="120000"/>
              </a:lnSpc>
            </a:pPr>
            <a:endParaRPr lang="en-IN" dirty="0"/>
          </a:p>
        </p:txBody>
      </p:sp>
      <p:cxnSp>
        <p:nvCxnSpPr>
          <p:cNvPr id="6" name="Straight Connector 5">
            <a:extLst>
              <a:ext uri="{FF2B5EF4-FFF2-40B4-BE49-F238E27FC236}">
                <a16:creationId xmlns:a16="http://schemas.microsoft.com/office/drawing/2014/main" xmlns="" id="{5E03FA5C-754B-4F67-A342-003272FEC712}"/>
              </a:ext>
            </a:extLst>
          </p:cNvPr>
          <p:cNvCxnSpPr/>
          <p:nvPr/>
        </p:nvCxnSpPr>
        <p:spPr>
          <a:xfrm>
            <a:off x="0" y="1321917"/>
            <a:ext cx="12192000" cy="0"/>
          </a:xfrm>
          <a:prstGeom prst="line">
            <a:avLst/>
          </a:prstGeom>
          <a:ln w="5715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5977533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E681FECDCB634A88B380210644E33D" ma:contentTypeVersion="2" ma:contentTypeDescription="Create a new document." ma:contentTypeScope="" ma:versionID="37873b6306962399c11eecd0d6223513">
  <xsd:schema xmlns:xsd="http://www.w3.org/2001/XMLSchema" xmlns:xs="http://www.w3.org/2001/XMLSchema" xmlns:p="http://schemas.microsoft.com/office/2006/metadata/properties" xmlns:ns2="bcaef780-bd02-4c5b-98b7-9161c76ba27b" targetNamespace="http://schemas.microsoft.com/office/2006/metadata/properties" ma:root="true" ma:fieldsID="23e97d46f374a3d1adcbd513b51aedb4" ns2:_="">
    <xsd:import namespace="bcaef780-bd02-4c5b-98b7-9161c76ba27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aef780-bd02-4c5b-98b7-9161c76ba2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C4DADFA-E338-4256-A0C5-0E902EFC6CE1}"/>
</file>

<file path=customXml/itemProps2.xml><?xml version="1.0" encoding="utf-8"?>
<ds:datastoreItem xmlns:ds="http://schemas.openxmlformats.org/officeDocument/2006/customXml" ds:itemID="{D123267F-B1F5-4CC3-8C31-21BB512F25E7}"/>
</file>

<file path=customXml/itemProps3.xml><?xml version="1.0" encoding="utf-8"?>
<ds:datastoreItem xmlns:ds="http://schemas.openxmlformats.org/officeDocument/2006/customXml" ds:itemID="{EFA814A3-BDC8-4228-8BD7-7869201C101F}"/>
</file>

<file path=docProps/app.xml><?xml version="1.0" encoding="utf-8"?>
<Properties xmlns="http://schemas.openxmlformats.org/officeDocument/2006/extended-properties" xmlns:vt="http://schemas.openxmlformats.org/officeDocument/2006/docPropsVTypes">
  <Template/>
  <TotalTime>764</TotalTime>
  <Words>1167</Words>
  <Application>Microsoft Macintosh PowerPoint</Application>
  <PresentationFormat>Custom</PresentationFormat>
  <Paragraphs>50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Microbial Nanoparticle Production</vt:lpstr>
      <vt:lpstr>Introduction</vt:lpstr>
      <vt:lpstr>Introduction</vt:lpstr>
      <vt:lpstr>Microbial Nanoparticle Production</vt:lpstr>
      <vt:lpstr>Microbial Nanoparticle Production</vt:lpstr>
      <vt:lpstr>Bacterial Nanoparticle Production</vt:lpstr>
      <vt:lpstr>PowerPoint Presentation</vt:lpstr>
      <vt:lpstr>Bacterial Nanoparticle Production</vt:lpstr>
      <vt:lpstr>Bacterial Nanoparticle Production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Microbial Nanoparticle Production</dc:title>
  <dc:creator>Kritika Narula</dc:creator>
  <cp:lastModifiedBy>Prashant Mishra</cp:lastModifiedBy>
  <cp:revision>56</cp:revision>
  <dcterms:created xsi:type="dcterms:W3CDTF">2021-02-21T07:01:28Z</dcterms:created>
  <dcterms:modified xsi:type="dcterms:W3CDTF">2021-03-01T04:21:17Z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0x0101005EE681FECDCB634A88B380210644E33D</vt:lpwstr>
  </property>
</Properties>
</file>