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65" r:id="rId6"/>
    <p:sldId id="266" r:id="rId7"/>
    <p:sldId id="267" r:id="rId8"/>
    <p:sldId id="278" r:id="rId9"/>
    <p:sldId id="268" r:id="rId10"/>
    <p:sldId id="269" r:id="rId11"/>
    <p:sldId id="279" r:id="rId12"/>
    <p:sldId id="270" r:id="rId13"/>
    <p:sldId id="280" r:id="rId14"/>
    <p:sldId id="271" r:id="rId15"/>
    <p:sldId id="272" r:id="rId16"/>
    <p:sldId id="28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6DBC-DC21-4AF5-8C43-64A90C3E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6F18-5911-420B-AA73-2CE8172D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3577-4FB4-433E-B292-E7E3C4EA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C824-056D-4CB1-9239-47FB9789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E3F3-BE17-4F0E-B324-CAB95A74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C75-7393-4FE7-AB61-86FB62C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935D8-4DBA-44D3-9EB6-1E634403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E803-0D4A-4A46-B8B1-789F25D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9BE6-7E2B-4C9C-AC76-1F1F5FB5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7F6D-EE58-4A21-BBB4-64988190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D5E09-F0E3-43D3-82CF-93BB78230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1814-83F0-464B-9AFD-E58B2AA9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EF9A-8987-49E0-9D7F-02E4FA26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F3D9-7701-41B5-8DBF-B5846958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A0F4-1F72-4021-93E0-F82DA7EC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5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AAA6-0C21-4B46-8217-989802DE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59E4-E020-42E9-8FE5-A05C4AA71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662A-0AC3-4341-BDC3-D5542CE6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EF07-3856-4E43-A30C-64288E24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0A00-B00F-460F-9C78-ECB7D3FE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8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713-DDD6-4D00-80E8-00D5B00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7E35-0319-45C8-835D-B49DD13D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91A4-1FB0-4E63-8545-769C720D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E9A8-03BC-47AC-A65D-73E469F2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C0A7-9E04-4E7B-B8E3-12754FE8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C0F-CBAA-4AB0-A5C9-6652A66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A7EC-7773-44C0-BE22-13F835A5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A51EC-631F-4222-9FB1-1C89C46A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6F80-01BC-4698-A371-46696CDE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E7B85-2C00-41F5-A9CF-5611BC23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5819A-4FCF-446C-A6E6-F8AF5A0D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7A97-6916-418C-9F7B-E1232E82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A1A2-E281-4236-ADF9-329683FB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5FCB4-E856-43E7-8BA4-95A2A6AC4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9F8E-516E-4C9C-BCA2-8D91971BF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98411-9416-4D88-8C4D-C3415FCA3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22CE3-35A0-4C80-8344-8687C1B6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1394D-113E-418D-92CC-0F7F556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28471-D174-43FD-84ED-3E65D4A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4BE0-FB2E-4E5A-A7DC-F4B5CD0D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9F9DE-D390-4507-8189-6D3BA0E3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5148F-7906-4711-A9E3-21D1AF7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34F4-6982-4ED3-B4C0-B2478E27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315D-ECFB-4203-969E-67A6B2BE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471B-9964-46C4-8499-EC4FA17B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ADFD-E77F-446B-A147-D1D6E15A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7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627-7A4B-4539-B292-4BBD0AF4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0EF1-4C0B-4FD3-8D1C-6113A867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3631B-0382-471F-98E0-45A9C33A7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2139-A3F6-4E1B-992E-C801D4F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E4F8-6189-4DF2-8A80-E33612C4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B834-10A5-419C-B92F-086C2257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E09C-0CCD-4C5C-922B-FC1938C3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1A74B-251E-411E-9161-890B5E2A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68865-6B6E-40A1-ADBA-F056BF7C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01F4-C351-47DC-B3EC-056CC72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6FB5-BF61-4378-AD0B-6CD5DFC2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7AD7D-94C9-432D-B9E8-63143C7C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1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AE168-81C8-4E40-B1C0-30B9CF64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0B2B-AD39-4492-B518-2B031317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B918-E6D1-4CF8-8473-6B44B2E6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DB7C-8288-422A-A857-D5DA6F983D1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6E4A-A12F-41CA-B9FC-78A40CE37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9398-F642-44C9-AADC-07CD9A306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A945-BF4F-4AF5-AB5D-CB3EB473F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8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28BF-A3EE-4D31-935F-4096BCBC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5400" b="1" dirty="0"/>
              <a:t>Microbial Nanoparticle Production </a:t>
            </a:r>
            <a:r>
              <a:rPr lang="en-IN" sz="5400" b="1" dirty="0">
                <a:solidFill>
                  <a:srgbClr val="FF0000"/>
                </a:solidFill>
              </a:rPr>
              <a:t>(Contd.)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AAC3-659A-4DB4-9D07-F4C97B9F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 b="1" dirty="0"/>
              <a:t>Bionanotechnology</a:t>
            </a:r>
          </a:p>
          <a:p>
            <a:pPr algn="l"/>
            <a:r>
              <a:rPr lang="en-IN" sz="2000" b="1" dirty="0"/>
              <a:t>BBL747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Researcher examining growth in a petrie dish">
            <a:extLst>
              <a:ext uri="{FF2B5EF4-FFF2-40B4-BE49-F238E27FC236}">
                <a16:creationId xmlns:a16="http://schemas.microsoft.com/office/drawing/2014/main" id="{01B33D2B-9A6F-47C4-BDBB-B6088242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r="165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594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285ED-5B19-4CEA-A9BE-2CC2205650EE}"/>
              </a:ext>
            </a:extLst>
          </p:cNvPr>
          <p:cNvSpPr/>
          <p:nvPr/>
        </p:nvSpPr>
        <p:spPr>
          <a:xfrm>
            <a:off x="7820163" y="657621"/>
            <a:ext cx="3715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u="none" strike="noStrike" dirty="0">
                <a:solidFill>
                  <a:srgbClr val="231F20"/>
                </a:solidFill>
                <a:latin typeface="ScalaSansLF-Bold"/>
              </a:rPr>
              <a:t>Figure 9.5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(A) UV/Visible spectra recorded from biofilms of the </a:t>
            </a:r>
            <a:r>
              <a:rPr lang="en-US" sz="1600" i="1" dirty="0">
                <a:solidFill>
                  <a:srgbClr val="231F20"/>
                </a:solidFill>
                <a:latin typeface="ScalaSansLF-Italic"/>
              </a:rPr>
              <a:t>Verticillium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sp. fungal cells before (curve 1) and after (curve 2) exposure to 10</a:t>
            </a:r>
            <a:r>
              <a:rPr lang="en-US" sz="1600" b="0" i="0" u="none" strike="noStrike" baseline="30000" dirty="0">
                <a:solidFill>
                  <a:srgbClr val="231F20"/>
                </a:solidFill>
                <a:latin typeface="ScalaSansLF-Regular"/>
              </a:rPr>
              <a:t>–4</a:t>
            </a:r>
            <a:r>
              <a:rPr lang="en-US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M aqueous HAuCl</a:t>
            </a:r>
            <a:r>
              <a:rPr lang="en-US" sz="1600" b="0" i="0" u="none" strike="noStrike" baseline="-25000" dirty="0">
                <a:solidFill>
                  <a:srgbClr val="231F20"/>
                </a:solidFill>
                <a:latin typeface="ScalaSansLF-Regular"/>
              </a:rPr>
              <a:t>4</a:t>
            </a:r>
            <a:r>
              <a:rPr lang="en-US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solution for 72 hours. The spectrum recorded from the HAuCl</a:t>
            </a:r>
            <a:r>
              <a:rPr lang="en-US" sz="1600" b="0" i="0" u="none" strike="noStrike" baseline="-25000" dirty="0">
                <a:solidFill>
                  <a:srgbClr val="231F20"/>
                </a:solidFill>
                <a:latin typeface="ScalaSansLF-Regular"/>
              </a:rPr>
              <a:t>4</a:t>
            </a:r>
            <a:r>
              <a:rPr lang="en-US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solution after immersion of the fungal cells for 72 hours is shown for comparison (dashed line). (B) X-ray diffraction </a:t>
            </a:r>
            <a:r>
              <a:rPr lang="en-IN" sz="1600" dirty="0">
                <a:solidFill>
                  <a:srgbClr val="231F20"/>
                </a:solidFill>
                <a:latin typeface="ScalaSansLF-Regular"/>
              </a:rPr>
              <a:t>pattern recorded from an Au nano-</a:t>
            </a:r>
            <a:r>
              <a:rPr lang="en-IN" sz="1600" i="1" dirty="0">
                <a:solidFill>
                  <a:srgbClr val="231F20"/>
                </a:solidFill>
                <a:latin typeface="ScalaSansLF-Italic"/>
              </a:rPr>
              <a:t>Verticillium </a:t>
            </a:r>
            <a:r>
              <a:rPr lang="en-IN" sz="1600" dirty="0">
                <a:solidFill>
                  <a:srgbClr val="231F20"/>
                </a:solidFill>
                <a:latin typeface="ScalaSansLF-Regular"/>
              </a:rPr>
              <a:t>biofilm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formed on a Si (111) wafer. The principal Bragg reflections are identified. The inset shows pictures of the </a:t>
            </a:r>
            <a:r>
              <a:rPr lang="en-US" sz="1600" i="1" dirty="0">
                <a:solidFill>
                  <a:srgbClr val="231F20"/>
                </a:solidFill>
                <a:latin typeface="ScalaSansLF-Italic"/>
              </a:rPr>
              <a:t>Verticillium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fungal cells after removal from the culture medium (flask on top) and after exposure to 10</a:t>
            </a:r>
            <a:r>
              <a:rPr lang="en-US" sz="1600" b="0" i="0" u="none" strike="noStrike" baseline="30000" dirty="0">
                <a:solidFill>
                  <a:srgbClr val="231F20"/>
                </a:solidFill>
                <a:latin typeface="ScalaSansLF-Regular"/>
              </a:rPr>
              <a:t>–4</a:t>
            </a:r>
            <a:r>
              <a:rPr lang="en-US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M aqueous solution of HAuCl</a:t>
            </a:r>
            <a:r>
              <a:rPr lang="en-US" sz="1600" b="0" i="0" u="none" strike="noStrike" baseline="-25000" dirty="0">
                <a:solidFill>
                  <a:srgbClr val="231F20"/>
                </a:solidFill>
                <a:latin typeface="ScalaSansLF-Regular"/>
              </a:rPr>
              <a:t>4</a:t>
            </a:r>
            <a:r>
              <a:rPr lang="en-US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for 72 hours </a:t>
            </a:r>
            <a:r>
              <a:rPr lang="en-IN" sz="1600" dirty="0">
                <a:solidFill>
                  <a:srgbClr val="231F20"/>
                </a:solidFill>
                <a:latin typeface="ScalaSansLF-Regular"/>
              </a:rPr>
              <a:t>(flask at bottom). (C, D) TEM images at different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magnifications of thin sections of stained </a:t>
            </a:r>
            <a:r>
              <a:rPr lang="en-US" sz="1600" i="1" dirty="0">
                <a:solidFill>
                  <a:srgbClr val="231F20"/>
                </a:solidFill>
                <a:latin typeface="ScalaSansLF-Italic"/>
              </a:rPr>
              <a:t>Verticillium </a:t>
            </a:r>
            <a:r>
              <a:rPr lang="en-US" sz="1600" dirty="0">
                <a:solidFill>
                  <a:srgbClr val="231F20"/>
                </a:solidFill>
                <a:latin typeface="ScalaSansLF-Regular"/>
              </a:rPr>
              <a:t>cells after reaction with AuCl</a:t>
            </a:r>
            <a:r>
              <a:rPr lang="en-US" sz="1600" b="0" i="0" u="none" strike="noStrike" baseline="-25000" dirty="0">
                <a:solidFill>
                  <a:srgbClr val="231F20"/>
                </a:solidFill>
                <a:latin typeface="ScalaSansLF-Regular"/>
              </a:rPr>
              <a:t>4</a:t>
            </a:r>
            <a:r>
              <a:rPr lang="en-IN" sz="1600" b="0" i="0" u="none" strike="noStrike" baseline="30000" dirty="0">
                <a:solidFill>
                  <a:srgbClr val="231F20"/>
                </a:solidFill>
                <a:latin typeface="ScalaSansLF-Regular"/>
              </a:rPr>
              <a:t>–</a:t>
            </a:r>
            <a:r>
              <a:rPr lang="en-IN" sz="1600" b="0" i="0" u="none" strike="noStrike" dirty="0">
                <a:solidFill>
                  <a:srgbClr val="231F20"/>
                </a:solidFill>
                <a:latin typeface="ScalaSansLF-Regular"/>
              </a:rPr>
              <a:t> </a:t>
            </a:r>
            <a:r>
              <a:rPr lang="en-IN" sz="1600" dirty="0">
                <a:solidFill>
                  <a:srgbClr val="231F20"/>
                </a:solidFill>
                <a:latin typeface="ScalaSansLF-Regular"/>
              </a:rPr>
              <a:t>ions for 72 hours.</a:t>
            </a:r>
            <a:endParaRPr lang="en-IN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47D733-7839-423F-A6B6-3257AB69F643}"/>
              </a:ext>
            </a:extLst>
          </p:cNvPr>
          <p:cNvGrpSpPr/>
          <p:nvPr/>
        </p:nvGrpSpPr>
        <p:grpSpPr>
          <a:xfrm>
            <a:off x="656180" y="657621"/>
            <a:ext cx="8178331" cy="5542758"/>
            <a:chOff x="656180" y="657621"/>
            <a:chExt cx="8178331" cy="55427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26516B-CE0F-42AB-8437-A6C12AF91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80" y="657621"/>
              <a:ext cx="7119493" cy="55427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F7669-6363-49E7-9C5D-ADD7C8542C98}"/>
                </a:ext>
              </a:extLst>
            </p:cNvPr>
            <p:cNvSpPr/>
            <p:nvPr/>
          </p:nvSpPr>
          <p:spPr>
            <a:xfrm>
              <a:off x="8482819" y="759656"/>
              <a:ext cx="351692" cy="211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5460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181CCE-8C12-4722-8AE0-B741AF21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F1BE7C-74B3-434D-B36A-D61EC11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Exposure of </a:t>
            </a:r>
            <a:r>
              <a:rPr lang="en-US" sz="2400" i="1" dirty="0"/>
              <a:t>Verticillium </a:t>
            </a:r>
            <a:r>
              <a:rPr lang="en-US" sz="2400" dirty="0"/>
              <a:t>sp. to silver ions resulted in a similar intracellular growth of silver nanoparticles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From the application point of view, extracellular synthesis of nanoparticles would be more important. </a:t>
            </a:r>
          </a:p>
          <a:p>
            <a:pPr>
              <a:lnSpc>
                <a:spcPct val="120000"/>
              </a:lnSpc>
            </a:pPr>
            <a:r>
              <a:rPr lang="en-US" sz="2400"/>
              <a:t>It was observed </a:t>
            </a:r>
            <a:r>
              <a:rPr lang="en-US" sz="2400" dirty="0"/>
              <a:t>that </a:t>
            </a:r>
            <a:r>
              <a:rPr lang="en-US" sz="2400" b="1" dirty="0"/>
              <a:t>exposure of the fungus </a:t>
            </a:r>
            <a:r>
              <a:rPr lang="en-US" sz="2400" b="1" i="1" dirty="0"/>
              <a:t>Fusarium </a:t>
            </a:r>
            <a:r>
              <a:rPr lang="en-US" sz="2400" b="1" i="1" dirty="0" err="1"/>
              <a:t>oxysporum</a:t>
            </a:r>
            <a:r>
              <a:rPr lang="en-US" sz="2400" b="1" i="1" dirty="0"/>
              <a:t> </a:t>
            </a:r>
            <a:r>
              <a:rPr lang="en-US" sz="2400" b="1" dirty="0"/>
              <a:t>to aqueous gold and silver ions leads to the formation of fairly monodisperse nanoparticles in solution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Even more exciting was the finding that </a:t>
            </a:r>
            <a:r>
              <a:rPr lang="en-US" sz="2400" b="1" dirty="0"/>
              <a:t>exposure of </a:t>
            </a:r>
            <a:r>
              <a:rPr lang="en-US" sz="2400" b="1" i="1" dirty="0"/>
              <a:t>Fusarium </a:t>
            </a:r>
            <a:r>
              <a:rPr lang="en-US" sz="2400" b="1" i="1" dirty="0" err="1"/>
              <a:t>oxysporum</a:t>
            </a:r>
            <a:r>
              <a:rPr lang="en-US" sz="2400" b="1" i="1" dirty="0"/>
              <a:t> </a:t>
            </a:r>
            <a:r>
              <a:rPr lang="en-US" sz="2400" b="1" dirty="0"/>
              <a:t>to aqueous CdSO</a:t>
            </a:r>
            <a:r>
              <a:rPr lang="en-US" sz="2400" b="1" baseline="-25000" dirty="0"/>
              <a:t>4</a:t>
            </a:r>
            <a:r>
              <a:rPr lang="en-US" sz="2400" b="1" dirty="0"/>
              <a:t> solution yielded </a:t>
            </a:r>
            <a:r>
              <a:rPr lang="en-US" sz="2400" b="1" dirty="0" err="1"/>
              <a:t>CdS</a:t>
            </a:r>
            <a:r>
              <a:rPr lang="en-US" sz="2400" b="1" dirty="0"/>
              <a:t> quantum dots extracellularly 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CdS</a:t>
            </a:r>
            <a:r>
              <a:rPr lang="en-US" sz="2400" dirty="0"/>
              <a:t> nanoparticles formed after reaction of 10</a:t>
            </a:r>
            <a:r>
              <a:rPr lang="en-US" sz="2400" baseline="30000" dirty="0"/>
              <a:t>–4</a:t>
            </a:r>
            <a:r>
              <a:rPr lang="en-US" sz="2400" dirty="0"/>
              <a:t> M CdSO</a:t>
            </a:r>
            <a:r>
              <a:rPr lang="en-US" sz="2400" baseline="-25000" dirty="0"/>
              <a:t>4</a:t>
            </a:r>
            <a:r>
              <a:rPr lang="en-US" sz="2400" dirty="0"/>
              <a:t> solution with the </a:t>
            </a:r>
            <a:r>
              <a:rPr lang="en-US" sz="2400" i="1" dirty="0"/>
              <a:t>Fusarium </a:t>
            </a:r>
            <a:r>
              <a:rPr lang="en-US" sz="2400" i="1" dirty="0" err="1"/>
              <a:t>oxysporum</a:t>
            </a:r>
            <a:r>
              <a:rPr lang="en-US" sz="2400" i="1" dirty="0"/>
              <a:t> </a:t>
            </a:r>
            <a:r>
              <a:rPr lang="en-US" sz="2400" dirty="0"/>
              <a:t>biomass for 12 days.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particles are reasonably monodisperse, and range in size from 5 to 20 nm.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X-ray diffraction analysis of a film of the particles formed on a Si (111) wafer clearly showed that the particles were nanocrystalline with Bragg reflections characteristic of hexagonal </a:t>
            </a:r>
            <a:r>
              <a:rPr lang="en-US" sz="2400" dirty="0" err="1"/>
              <a:t>CdS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139981-FE43-4FE5-8465-5D6FDE34249F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5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311373-747B-404C-93C5-19D90546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C779D-1C2C-484F-B0FA-90B2AB96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Reaction of the fungal biomass with aqueous CdNO</a:t>
            </a:r>
            <a:r>
              <a:rPr lang="en-US" sz="2400" baseline="-25000" dirty="0"/>
              <a:t>3</a:t>
            </a:r>
            <a:r>
              <a:rPr lang="en-US" sz="2400" dirty="0"/>
              <a:t> solution for an extended period did not yield </a:t>
            </a:r>
            <a:r>
              <a:rPr lang="en-US" sz="2400" dirty="0" err="1"/>
              <a:t>CdS</a:t>
            </a:r>
            <a:r>
              <a:rPr lang="en-US" sz="2400" dirty="0"/>
              <a:t> nanoparticles, indicating the possibility of release of a sulfate reductase enzyme into solution.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Polyacrylamide gel electrophoresis (PAGE) results of the aqueous extract exposed to the fungal biomass for 12 days, indicate the presence of at least four protein bands in the extract.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Reaction of the protein extract after dialysis (using a dialysis bag with 3kDa molecular weight cutoff) with CdSO</a:t>
            </a:r>
            <a:r>
              <a:rPr lang="en-US" sz="2400" baseline="-25000" dirty="0"/>
              <a:t>4</a:t>
            </a:r>
            <a:r>
              <a:rPr lang="en-US" sz="2400" dirty="0"/>
              <a:t> solution did not yield </a:t>
            </a:r>
            <a:r>
              <a:rPr lang="en-US" sz="2400" dirty="0" err="1"/>
              <a:t>CdS</a:t>
            </a:r>
            <a:r>
              <a:rPr lang="en-US" sz="2400" dirty="0"/>
              <a:t> nanoparticles.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addition of ATP and NADH to the dialysate restored the </a:t>
            </a:r>
            <a:r>
              <a:rPr lang="en-US" sz="2400" dirty="0" err="1"/>
              <a:t>CdS</a:t>
            </a:r>
            <a:r>
              <a:rPr lang="en-US" sz="2400" dirty="0"/>
              <a:t> formation capability of the protein extract.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 is believed that the same proteins are also responsible for the reduction of gold and silver 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gold, silver, and </a:t>
            </a:r>
            <a:r>
              <a:rPr lang="en-US" sz="2400" dirty="0" err="1"/>
              <a:t>CdS</a:t>
            </a:r>
            <a:r>
              <a:rPr lang="en-US" sz="2400" dirty="0"/>
              <a:t> nanoparticles were stable in solution for many months due to stabilization by surface-bound proteins</a:t>
            </a:r>
          </a:p>
          <a:p>
            <a:pPr>
              <a:lnSpc>
                <a:spcPct val="120000"/>
              </a:lnSpc>
            </a:pP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58C1E4-DB7E-4FFF-93A2-507C854E2EA8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2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B07A40-EFCE-4A2B-8431-5EE7EE1587AF}"/>
              </a:ext>
            </a:extLst>
          </p:cNvPr>
          <p:cNvGrpSpPr/>
          <p:nvPr/>
        </p:nvGrpSpPr>
        <p:grpSpPr>
          <a:xfrm>
            <a:off x="643467" y="742630"/>
            <a:ext cx="10905066" cy="5372739"/>
            <a:chOff x="643467" y="742630"/>
            <a:chExt cx="10905066" cy="53727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0B9CE5-0986-43B8-95F6-6BA7A27D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742630"/>
              <a:ext cx="10905066" cy="537273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B81721-7656-42E5-9740-5208131A64EC}"/>
                </a:ext>
              </a:extLst>
            </p:cNvPr>
            <p:cNvSpPr/>
            <p:nvPr/>
          </p:nvSpPr>
          <p:spPr>
            <a:xfrm>
              <a:off x="1617785" y="4586068"/>
              <a:ext cx="351692" cy="211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2084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D3F79-364C-463D-9AEE-C87AD040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9644C9-208A-4EA2-A9CC-C516BFEB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/>
          <a:lstStyle/>
          <a:p>
            <a:r>
              <a:rPr lang="en-US" dirty="0"/>
              <a:t>The development of a rational nanoparticle biosynthesis procedure using specific enzymes secreted by fungi in both the intra- and extracellular synthesis of nanoparticles has many attractive associated features.</a:t>
            </a:r>
          </a:p>
          <a:p>
            <a:r>
              <a:rPr lang="en-US" dirty="0"/>
              <a:t>Plant pathogenic fungi produce copious quantities of enzymes, are usually nonpathogenic to humans, and are easily cultured in the laboratory.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DD1157-35E8-491E-B8F3-A17CB9C67650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9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55B099-6A5C-4A5D-8D92-8CCABD6F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>
            <a:normAutofit/>
          </a:bodyPr>
          <a:lstStyle/>
          <a:p>
            <a:r>
              <a:rPr lang="en-IN" b="1" dirty="0"/>
              <a:t>Outlook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8A6C8-0DE7-47C0-A576-D1BDE92B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case for the serious investigation of microorganisms such as bacteria, algae, yeasts, actinomycetes, and fungi as possible </a:t>
            </a:r>
            <a:r>
              <a:rPr lang="en-US" b="1" dirty="0"/>
              <a:t>inorganic </a:t>
            </a:r>
            <a:r>
              <a:rPr lang="en-US" b="1" dirty="0" err="1"/>
              <a:t>nanofactories</a:t>
            </a:r>
            <a:r>
              <a:rPr lang="en-US" b="1" dirty="0"/>
              <a:t> </a:t>
            </a:r>
            <a:r>
              <a:rPr lang="en-US" dirty="0"/>
              <a:t>has been made. </a:t>
            </a:r>
          </a:p>
          <a:p>
            <a:pPr>
              <a:lnSpc>
                <a:spcPct val="120000"/>
              </a:lnSpc>
            </a:pPr>
            <a:r>
              <a:rPr lang="en-US" dirty="0"/>
              <a:t>A number of issues from the nanotechnology and microbiology points of view require to be addressed before such a biosynthesis procedure can compete with existing physical and chemical synthesis protocols.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elucidation of biochemical pathways leading to metal ion reduction or formation of insoluble complexes in the different classes of microbes is essential in order to develop a rational microbial nanoparticle synthesis procedure.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An understanding of the surface chemistry of the biogenic nanoparticles (</a:t>
            </a:r>
            <a:r>
              <a:rPr lang="en-US" sz="2800" dirty="0" err="1"/>
              <a:t>i</a:t>
            </a:r>
            <a:r>
              <a:rPr lang="en-US" sz="2800" dirty="0"/>
              <a:t>. e., the nature of capping surfactants/peptides/proteins) would be equally important. </a:t>
            </a:r>
          </a:p>
          <a:p>
            <a:pPr>
              <a:lnSpc>
                <a:spcPct val="120000"/>
              </a:lnSpc>
            </a:pPr>
            <a:r>
              <a:rPr lang="en-US" dirty="0"/>
              <a:t>This would then lead to the </a:t>
            </a:r>
            <a:r>
              <a:rPr lang="en-US" b="1" dirty="0"/>
              <a:t>possibility of genetically engineering microbes to overexpress specific reducing molecules and capping agents, thereby controlling not only the size of the nanoparticles but also their shape.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A519FD-74E1-4F44-B9C0-8E2B325914DA}"/>
              </a:ext>
            </a:extLst>
          </p:cNvPr>
          <p:cNvCxnSpPr/>
          <p:nvPr/>
        </p:nvCxnSpPr>
        <p:spPr>
          <a:xfrm>
            <a:off x="0" y="1236841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2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BA4FEA-338F-46EB-B76F-85207925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IN" b="1" dirty="0"/>
              <a:t>Outlook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769A9-FFA0-4D75-A93D-AD29D00E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The rational use of </a:t>
            </a:r>
            <a:r>
              <a:rPr lang="en-US" sz="2400" b="1" dirty="0"/>
              <a:t>constrained environments within cells such as the periplasmic space and cytoplasmic vesicular compartments (e. g., magnetosomes) to modulate nanoparticle size and shape </a:t>
            </a:r>
            <a:r>
              <a:rPr lang="en-US" sz="2400" dirty="0"/>
              <a:t>is an exciting possibility.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range of chemical compositions of nanoparticles currently accessible by microbial methods is currently extremely limited and confined to metals, some metal sulfides and iron oxide.</a:t>
            </a:r>
            <a:endParaRPr lang="en-IN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Extension of the protocols </a:t>
            </a:r>
            <a:r>
              <a:rPr lang="en-US" sz="2400" dirty="0"/>
              <a:t>to enable reliable synthesis of nanocrystals of other oxides (TiO</a:t>
            </a:r>
            <a:r>
              <a:rPr lang="en-US" sz="2400" baseline="-25000" dirty="0"/>
              <a:t>2</a:t>
            </a:r>
            <a:r>
              <a:rPr lang="en-US" sz="2400" dirty="0"/>
              <a:t>, ZrO</a:t>
            </a:r>
            <a:r>
              <a:rPr lang="en-US" sz="2400" baseline="-25000" dirty="0"/>
              <a:t>2</a:t>
            </a:r>
            <a:r>
              <a:rPr lang="en-US" sz="2400" dirty="0"/>
              <a:t>, etc.) and </a:t>
            </a:r>
            <a:r>
              <a:rPr lang="en-IN" sz="2400" dirty="0"/>
              <a:t>nitrides, carbides, etc. could make microbial synthesis a commercially viable proposition.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Equally intriguing are questions related to the metal ion reduction/reaction process in cellular metabolism, and whether the nanoparticles formed as byproducts of the reduction process have any role to play in cellular activity (e. g., magnetite in </a:t>
            </a:r>
            <a:r>
              <a:rPr lang="en-US" sz="2400" dirty="0" err="1"/>
              <a:t>magnetotactic</a:t>
            </a:r>
            <a:r>
              <a:rPr lang="en-US" sz="2400" dirty="0"/>
              <a:t> bacteria).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Plant organisms (e. g., fungi) are not normally exposed to high concentrations of metal ions such as Cd</a:t>
            </a:r>
            <a:r>
              <a:rPr lang="en-US" sz="2400" baseline="30000" dirty="0"/>
              <a:t>2+ </a:t>
            </a:r>
            <a:r>
              <a:rPr lang="en-US" sz="2400" dirty="0"/>
              <a:t>, AuCl</a:t>
            </a:r>
            <a:r>
              <a:rPr lang="en-US" sz="2400" baseline="-25000" dirty="0"/>
              <a:t>4</a:t>
            </a:r>
            <a:r>
              <a:rPr lang="en-US" sz="2400" baseline="30000" dirty="0"/>
              <a:t>– </a:t>
            </a:r>
            <a:r>
              <a:rPr lang="en-US" sz="2400" dirty="0"/>
              <a:t>and Ag</a:t>
            </a:r>
            <a:r>
              <a:rPr lang="en-US" sz="2400" baseline="30000" dirty="0"/>
              <a:t>2+  </a:t>
            </a:r>
            <a:r>
              <a:rPr lang="en-US" sz="2400" dirty="0"/>
              <a:t>, but, when challenged, they secrete enzymes that are capable of metal ion reduction and indeed conversion of sulfates to sulfides suggests that evolutionary processes may be at play.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F559C2-469F-4DB3-B274-19F3656B042E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6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802E1C-3699-4807-8048-8E173CD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IN" b="1" dirty="0"/>
              <a:t>Bacterial Nanoparticle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7A734-BD16-438F-879A-41D7BDD1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of protocols for the synthesis of semiconductor nanoparticles such as </a:t>
            </a:r>
            <a:r>
              <a:rPr lang="en-US" b="1" dirty="0" err="1"/>
              <a:t>CdS</a:t>
            </a:r>
            <a:r>
              <a:rPr lang="en-US" b="1" dirty="0"/>
              <a:t> for application as quantum-dot fluorescent biomarkers in cell labeling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</a:t>
            </a:r>
            <a:r>
              <a:rPr lang="en-US" b="1" dirty="0"/>
              <a:t>variation of the particle size enables tailoring of the band gap(valence and </a:t>
            </a:r>
            <a:r>
              <a:rPr lang="en-US" b="1"/>
              <a:t>conduction band) </a:t>
            </a:r>
            <a:r>
              <a:rPr lang="en-US" b="1" dirty="0"/>
              <a:t>and, consequently, the color of the quantum dots during UV-light irradiation </a:t>
            </a:r>
          </a:p>
          <a:p>
            <a:pPr>
              <a:lnSpc>
                <a:spcPct val="100000"/>
              </a:lnSpc>
            </a:pPr>
            <a:r>
              <a:rPr lang="en-US" dirty="0"/>
              <a:t>Exposure of the bacterium </a:t>
            </a:r>
            <a:r>
              <a:rPr lang="en-US" i="1" dirty="0"/>
              <a:t>Klebsiella aerogenes </a:t>
            </a:r>
            <a:r>
              <a:rPr lang="en-US" dirty="0"/>
              <a:t>to Cd</a:t>
            </a:r>
            <a:r>
              <a:rPr lang="en-US" baseline="30000" dirty="0"/>
              <a:t>2+ </a:t>
            </a:r>
            <a:r>
              <a:rPr lang="en-US" dirty="0"/>
              <a:t>ions resulted in the intracellular formation of </a:t>
            </a:r>
            <a:r>
              <a:rPr lang="en-US" dirty="0" err="1"/>
              <a:t>CdS</a:t>
            </a:r>
            <a:r>
              <a:rPr lang="en-US" dirty="0"/>
              <a:t> nanoparticles in the size range </a:t>
            </a:r>
            <a:r>
              <a:rPr lang="en-IN" dirty="0"/>
              <a:t>20–200 nm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the nanoparticles formed was a strong function of buffered growth medium for the bacterium. 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9A00A6-61A4-40D8-8CE6-AEF634868E6C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076739-0CCD-4B72-954C-9647C918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IN" b="1" dirty="0"/>
              <a:t>Bacterial Nanoparticle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33E95D-7620-497C-A63F-F9CA7DB3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2191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 the growth of magnetic nanoparticles, </a:t>
            </a:r>
            <a:r>
              <a:rPr lang="en-US" dirty="0" err="1"/>
              <a:t>Roh</a:t>
            </a:r>
            <a:r>
              <a:rPr lang="en-US" dirty="0"/>
              <a:t> and co-workers showed that metals such as Co, Cr, and Ni may be substituted into magnetite crystals biosynthesized in the thermophilic iron-reducing bacterium </a:t>
            </a:r>
            <a:r>
              <a:rPr lang="en-US" i="1" dirty="0" err="1"/>
              <a:t>Thermoanaerobacter</a:t>
            </a:r>
            <a:r>
              <a:rPr lang="en-US" i="1" dirty="0"/>
              <a:t> </a:t>
            </a:r>
            <a:r>
              <a:rPr lang="en-US" i="1" dirty="0" err="1"/>
              <a:t>ethanolicus</a:t>
            </a:r>
            <a:r>
              <a:rPr lang="en-US" i="1" dirty="0"/>
              <a:t> </a:t>
            </a:r>
            <a:r>
              <a:rPr lang="en-US" dirty="0"/>
              <a:t>(TOR-39)</a:t>
            </a:r>
          </a:p>
          <a:p>
            <a:pPr>
              <a:lnSpc>
                <a:spcPct val="120000"/>
              </a:lnSpc>
            </a:pPr>
            <a:r>
              <a:rPr lang="en-US" dirty="0"/>
              <a:t>This procedure led to the </a:t>
            </a:r>
            <a:r>
              <a:rPr lang="en-US" b="1" dirty="0"/>
              <a:t>formation of octahedral shaped magnetite nanoparticles in large quantities </a:t>
            </a:r>
            <a:r>
              <a:rPr lang="en-US" dirty="0"/>
              <a:t>that co-existed with a poorly crystalline magnetite phase near the surface of the cells. </a:t>
            </a:r>
          </a:p>
          <a:p>
            <a:pPr>
              <a:lnSpc>
                <a:spcPct val="120000"/>
              </a:lnSpc>
            </a:pPr>
            <a:r>
              <a:rPr lang="en-US" dirty="0"/>
              <a:t>A more fundamental investigation into the assembly of </a:t>
            </a:r>
            <a:r>
              <a:rPr lang="en-US" b="1" dirty="0"/>
              <a:t>single-domain magnetite particles </a:t>
            </a:r>
            <a:r>
              <a:rPr lang="en-US" dirty="0"/>
              <a:t>harvested from the bacterium </a:t>
            </a:r>
            <a:r>
              <a:rPr lang="en-US" i="1" dirty="0" err="1"/>
              <a:t>Magnetospirillum</a:t>
            </a:r>
            <a:r>
              <a:rPr lang="en-US" i="1" dirty="0"/>
              <a:t> </a:t>
            </a:r>
            <a:r>
              <a:rPr lang="en-US" i="1" dirty="0" err="1"/>
              <a:t>magnetotacticum</a:t>
            </a:r>
            <a:r>
              <a:rPr lang="en-US" i="1" dirty="0"/>
              <a:t> </a:t>
            </a:r>
            <a:r>
              <a:rPr lang="en-US" dirty="0"/>
              <a:t>into </a:t>
            </a:r>
            <a:r>
              <a:rPr lang="en-US" b="1" dirty="0"/>
              <a:t>folded-chain and flux-closure ring morphologies </a:t>
            </a:r>
            <a:r>
              <a:rPr lang="en-US" dirty="0"/>
              <a:t>was carried out by </a:t>
            </a:r>
            <a:r>
              <a:rPr lang="en-US" dirty="0" err="1"/>
              <a:t>Philipse</a:t>
            </a:r>
            <a:r>
              <a:rPr lang="en-US" dirty="0"/>
              <a:t> and Maas</a:t>
            </a:r>
          </a:p>
          <a:p>
            <a:pPr>
              <a:lnSpc>
                <a:spcPct val="120000"/>
              </a:lnSpc>
            </a:pPr>
            <a:r>
              <a:rPr lang="en-US" dirty="0"/>
              <a:t>The TEM images show the magnetite particles extracted from the bacterial biomass by sonication, are ~ </a:t>
            </a:r>
            <a:r>
              <a:rPr lang="en-US" b="1" dirty="0"/>
              <a:t>4.7 nm in diameter and predominantly organized in the form of rings and, more infrequently, as linear superstructures.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6DD7BD-E91B-4D22-98B7-816E8039874D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0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D8F68-26F8-4241-BB40-29AFCADD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IN" b="1" dirty="0"/>
              <a:t>Bacterial Nanoparticle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160C4-FA84-40EE-8403-8B3AA3AC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519315"/>
            <a:ext cx="11727542" cy="50488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magnetite crystals </a:t>
            </a:r>
            <a:r>
              <a:rPr lang="en-US" b="1" dirty="0"/>
              <a:t>are single domains with large magnetic moments </a:t>
            </a:r>
            <a:r>
              <a:rPr lang="en-US" dirty="0"/>
              <a:t>that, when constrained to lie on a two-dimensional surface, are responsible for the head-to-tail assembly. </a:t>
            </a:r>
          </a:p>
          <a:p>
            <a:pPr>
              <a:lnSpc>
                <a:spcPct val="120000"/>
              </a:lnSpc>
            </a:pPr>
            <a:r>
              <a:rPr lang="en-US" dirty="0"/>
              <a:t>The circular structures were explained by the authors to be flux-closure rings of in-plane dipoles. </a:t>
            </a:r>
          </a:p>
          <a:p>
            <a:pPr>
              <a:lnSpc>
                <a:spcPct val="120000"/>
              </a:lnSpc>
            </a:pPr>
            <a:r>
              <a:rPr lang="en-US" dirty="0"/>
              <a:t>In conventional ferrofluids, the magnetic moments of the particles are much smaller than that observed for biogenic magnetite and therefore, such linear and ring-like structures have not been observed. </a:t>
            </a:r>
          </a:p>
          <a:p>
            <a:pPr>
              <a:lnSpc>
                <a:spcPct val="120000"/>
              </a:lnSpc>
            </a:pPr>
            <a:r>
              <a:rPr lang="en-US" dirty="0"/>
              <a:t>Magnetization measurements of dried magnetite particles harvested from the bacterial cells, established that the </a:t>
            </a:r>
            <a:r>
              <a:rPr lang="en-US" b="1" dirty="0"/>
              <a:t>biogenic magnetite </a:t>
            </a:r>
            <a:r>
              <a:rPr lang="en-IN" b="1" dirty="0"/>
              <a:t>nanoparticles are not superparamagnetic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5FD6C-11AF-4368-8CC3-831CB424B986}"/>
              </a:ext>
            </a:extLst>
          </p:cNvPr>
          <p:cNvCxnSpPr/>
          <p:nvPr/>
        </p:nvCxnSpPr>
        <p:spPr>
          <a:xfrm>
            <a:off x="0" y="1321917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9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30F9D-217F-46A6-9C9B-7348A50AF05F}"/>
              </a:ext>
            </a:extLst>
          </p:cNvPr>
          <p:cNvGrpSpPr/>
          <p:nvPr/>
        </p:nvGrpSpPr>
        <p:grpSpPr>
          <a:xfrm>
            <a:off x="1314782" y="480060"/>
            <a:ext cx="8999728" cy="5897880"/>
            <a:chOff x="1314782" y="480060"/>
            <a:chExt cx="8999728" cy="58978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53DA22-1CD6-489E-A13A-4588C2BD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782" y="480060"/>
              <a:ext cx="8999728" cy="58978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2D16C-39FF-425B-AE90-88E968AE011F}"/>
                </a:ext>
              </a:extLst>
            </p:cNvPr>
            <p:cNvSpPr/>
            <p:nvPr/>
          </p:nvSpPr>
          <p:spPr>
            <a:xfrm>
              <a:off x="2011680" y="4881489"/>
              <a:ext cx="351692" cy="211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3952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852ECA-9FAE-47D1-AD3B-D969DE9F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8E43A9-EB92-45BE-96E9-A4DD72D7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477109"/>
            <a:ext cx="11727542" cy="53668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tabLst>
                <a:tab pos="2870200" algn="l"/>
              </a:tabLst>
            </a:pPr>
            <a:r>
              <a:rPr lang="en-US" sz="2000" dirty="0"/>
              <a:t>Exposure of yeasts such as </a:t>
            </a:r>
            <a:r>
              <a:rPr lang="en-US" sz="2000" i="1" dirty="0"/>
              <a:t>Candida glabrata </a:t>
            </a:r>
            <a:r>
              <a:rPr lang="en-US" sz="2000" dirty="0"/>
              <a:t>and </a:t>
            </a:r>
            <a:r>
              <a:rPr lang="en-US" sz="2000" i="1" dirty="0" err="1"/>
              <a:t>Schizosaccharomyces</a:t>
            </a:r>
            <a:r>
              <a:rPr lang="en-US" sz="2000" i="1" dirty="0"/>
              <a:t> pombe </a:t>
            </a:r>
            <a:r>
              <a:rPr lang="en-US" sz="2000" dirty="0"/>
              <a:t>to Cd</a:t>
            </a:r>
            <a:r>
              <a:rPr lang="en-US" sz="2000" baseline="30000" dirty="0"/>
              <a:t>2+ </a:t>
            </a:r>
            <a:r>
              <a:rPr lang="en-US" sz="2000" dirty="0"/>
              <a:t>ions leads to the intracellular formation of </a:t>
            </a:r>
            <a:r>
              <a:rPr lang="en-US" sz="2000" dirty="0" err="1"/>
              <a:t>CdS</a:t>
            </a:r>
            <a:r>
              <a:rPr lang="en-US" sz="2000" dirty="0"/>
              <a:t> quantum dots </a:t>
            </a:r>
          </a:p>
          <a:p>
            <a:pPr>
              <a:lnSpc>
                <a:spcPct val="120000"/>
              </a:lnSpc>
              <a:tabLst>
                <a:tab pos="2870200" algn="l"/>
              </a:tabLst>
            </a:pPr>
            <a:r>
              <a:rPr lang="en-US" sz="2000" dirty="0"/>
              <a:t>In this case, Yeast cells exposed to Cd</a:t>
            </a:r>
            <a:r>
              <a:rPr lang="en-US" sz="2000" baseline="30000" dirty="0"/>
              <a:t>2+  </a:t>
            </a:r>
            <a:r>
              <a:rPr lang="en-US" sz="2000" dirty="0"/>
              <a:t>ions produce metal-chelating peptides (</a:t>
            </a:r>
            <a:r>
              <a:rPr lang="en-US" sz="2000" dirty="0" err="1"/>
              <a:t>glutathiones</a:t>
            </a:r>
            <a:r>
              <a:rPr lang="en-US" sz="2000" dirty="0"/>
              <a:t>),and an increase in the intracellular sulfide concentration and the formation of nanocrystalline </a:t>
            </a:r>
            <a:r>
              <a:rPr lang="en-US" sz="2000" dirty="0" err="1"/>
              <a:t>CdS</a:t>
            </a:r>
            <a:r>
              <a:rPr lang="en-US" sz="2000" dirty="0"/>
              <a:t>. </a:t>
            </a:r>
          </a:p>
          <a:p>
            <a:pPr>
              <a:lnSpc>
                <a:spcPct val="120000"/>
              </a:lnSpc>
              <a:tabLst>
                <a:tab pos="2870200" algn="l"/>
              </a:tabLst>
            </a:pPr>
            <a:r>
              <a:rPr lang="en-US" sz="2000" dirty="0"/>
              <a:t>The biogenic </a:t>
            </a:r>
            <a:r>
              <a:rPr lang="en-US" sz="2000" b="1" dirty="0" err="1"/>
              <a:t>CdS</a:t>
            </a:r>
            <a:r>
              <a:rPr lang="en-US" sz="2000" b="1" dirty="0"/>
              <a:t> quantum dots are capped and stabilized by the peptides, glutathione and its derivative </a:t>
            </a:r>
            <a:r>
              <a:rPr lang="en-US" sz="2000" b="1" dirty="0" err="1"/>
              <a:t>phytochelatins</a:t>
            </a:r>
            <a:r>
              <a:rPr lang="en-US" sz="2000" b="1" dirty="0"/>
              <a:t> with the general structure (</a:t>
            </a:r>
            <a:r>
              <a:rPr lang="en-US" sz="2000" b="1" dirty="0">
                <a:latin typeface="Symbol" charset="2"/>
                <a:cs typeface="Symbol" charset="2"/>
              </a:rPr>
              <a:t>g</a:t>
            </a:r>
            <a:r>
              <a:rPr lang="en-US" sz="2000" b="1" dirty="0"/>
              <a:t>-Glu-</a:t>
            </a:r>
            <a:r>
              <a:rPr lang="en-US" sz="2000" b="1" dirty="0" err="1"/>
              <a:t>Cys</a:t>
            </a:r>
            <a:r>
              <a:rPr lang="en-US" sz="2000" b="1" dirty="0"/>
              <a:t>)</a:t>
            </a:r>
            <a:r>
              <a:rPr lang="en-US" sz="2000" b="1" baseline="-25000" dirty="0" err="1"/>
              <a:t>n</a:t>
            </a:r>
            <a:r>
              <a:rPr lang="en-US" sz="2000" b="1" dirty="0" err="1"/>
              <a:t>Gly</a:t>
            </a:r>
            <a:r>
              <a:rPr lang="en-US" sz="2000" b="1" dirty="0"/>
              <a:t> </a:t>
            </a:r>
          </a:p>
          <a:p>
            <a:pPr>
              <a:lnSpc>
                <a:spcPct val="120000"/>
              </a:lnSpc>
              <a:tabLst>
                <a:tab pos="2870200" algn="l"/>
              </a:tabLst>
            </a:pPr>
            <a:r>
              <a:rPr lang="en-US" sz="2000" dirty="0"/>
              <a:t>The yeast, </a:t>
            </a:r>
            <a:r>
              <a:rPr lang="en-US" sz="2000" i="1" dirty="0" err="1"/>
              <a:t>Torulopsis</a:t>
            </a:r>
            <a:r>
              <a:rPr lang="en-US" sz="2000" i="1" dirty="0"/>
              <a:t> </a:t>
            </a:r>
            <a:r>
              <a:rPr lang="en-US" sz="2000" dirty="0"/>
              <a:t>sp. as being capable of intracellular synthesis of nanoscale </a:t>
            </a:r>
            <a:r>
              <a:rPr lang="en-US" sz="2000" dirty="0" err="1"/>
              <a:t>PbS</a:t>
            </a:r>
            <a:r>
              <a:rPr lang="en-US" sz="2000" dirty="0"/>
              <a:t> crystallites when exposed to aqueous Pb</a:t>
            </a:r>
            <a:r>
              <a:rPr lang="en-US" sz="2000" baseline="30000" dirty="0"/>
              <a:t>2+  </a:t>
            </a:r>
            <a:r>
              <a:rPr lang="en-US" sz="2000" dirty="0"/>
              <a:t>ions </a:t>
            </a:r>
          </a:p>
          <a:p>
            <a:pPr>
              <a:lnSpc>
                <a:spcPct val="120000"/>
              </a:lnSpc>
              <a:tabLst>
                <a:tab pos="2870200" algn="l"/>
              </a:tabLst>
            </a:pPr>
            <a:r>
              <a:rPr lang="en-US" sz="2000" dirty="0"/>
              <a:t>The </a:t>
            </a:r>
            <a:r>
              <a:rPr lang="en-US" sz="2000" dirty="0" err="1"/>
              <a:t>PbS</a:t>
            </a:r>
            <a:r>
              <a:rPr lang="en-US" sz="2000" dirty="0"/>
              <a:t> nanoparticles were </a:t>
            </a:r>
            <a:r>
              <a:rPr lang="en-US" sz="2000" b="1" dirty="0"/>
              <a:t>extracted from the biomass by freeze–thawing </a:t>
            </a:r>
            <a:r>
              <a:rPr lang="en-US" sz="2000" dirty="0"/>
              <a:t>and analyzed using a variety of techniques.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2870200" algn="l"/>
              </a:tabLst>
            </a:pPr>
            <a:r>
              <a:rPr lang="en-US" sz="2000" dirty="0"/>
              <a:t>A blue shift in the absorption edge suggested that the particles were in the </a:t>
            </a:r>
            <a:r>
              <a:rPr lang="en-US" sz="2000" b="1" dirty="0"/>
              <a:t>quantum size regime</a:t>
            </a:r>
            <a:r>
              <a:rPr lang="en-US" sz="2000" dirty="0"/>
              <a:t>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2870200" algn="l"/>
              </a:tabLst>
            </a:pPr>
            <a:r>
              <a:rPr lang="en-US" sz="2000" dirty="0"/>
              <a:t>A HRTEM image of the </a:t>
            </a:r>
            <a:r>
              <a:rPr lang="en-US" sz="2000" dirty="0" err="1"/>
              <a:t>PbS</a:t>
            </a:r>
            <a:r>
              <a:rPr lang="en-US" sz="2000" dirty="0"/>
              <a:t> nanoparticles shows that the particles are spherical, size from 4 to 8 nm, crystalline and exhibit a well-developed electron diffraction pattern with evidence for mixed cubic and hexagonal phases in the particles. </a:t>
            </a:r>
          </a:p>
          <a:p>
            <a:pPr>
              <a:lnSpc>
                <a:spcPct val="120000"/>
              </a:lnSpc>
              <a:tabLst>
                <a:tab pos="2870200" algn="l"/>
              </a:tabLst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26121-2072-4C64-B2D7-2F28CA1DDCB0}"/>
              </a:ext>
            </a:extLst>
          </p:cNvPr>
          <p:cNvCxnSpPr/>
          <p:nvPr/>
        </p:nvCxnSpPr>
        <p:spPr>
          <a:xfrm>
            <a:off x="0" y="1223219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34847C-3F61-4811-AA80-220C14AA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D4D1A-9921-47F3-AF4A-257C72FB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364573"/>
            <a:ext cx="11727542" cy="54934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Ultimately, biogenic nanoparticles would have to compete with chemically synthesized nanoparticles in terms of performance in devices.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As a step in this direction, </a:t>
            </a:r>
            <a:r>
              <a:rPr lang="en-US" sz="2000" dirty="0" err="1"/>
              <a:t>Kowshik</a:t>
            </a:r>
            <a:r>
              <a:rPr lang="en-US" sz="2000" dirty="0"/>
              <a:t> et al. have shown that </a:t>
            </a:r>
            <a:r>
              <a:rPr lang="en-US" sz="2000" b="1" dirty="0" err="1"/>
              <a:t>CdS</a:t>
            </a:r>
            <a:r>
              <a:rPr lang="en-US" sz="2000" b="1" dirty="0"/>
              <a:t> quantum dots synthesized intracellularly in </a:t>
            </a:r>
            <a:r>
              <a:rPr lang="en-US" sz="2000" b="1" i="1" dirty="0" err="1"/>
              <a:t>Schizosaccharomyces</a:t>
            </a:r>
            <a:r>
              <a:rPr lang="en-US" sz="2000" b="1" i="1" dirty="0"/>
              <a:t> pombe </a:t>
            </a:r>
            <a:r>
              <a:rPr lang="en-US" sz="2000" b="1" dirty="0"/>
              <a:t>yeast cells exhibit ideal diode characteristics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Biogenic </a:t>
            </a:r>
            <a:r>
              <a:rPr lang="en-US" sz="2000" dirty="0" err="1"/>
              <a:t>CdS</a:t>
            </a:r>
            <a:r>
              <a:rPr lang="en-US" sz="2000" dirty="0"/>
              <a:t> nanoparticles in the size range 1–1.5 nm were used in the fabrication of a heterojunction with poly(</a:t>
            </a:r>
            <a:r>
              <a:rPr lang="en-US" sz="2000" i="1" dirty="0"/>
              <a:t>p</a:t>
            </a:r>
            <a:r>
              <a:rPr lang="en-US" sz="2000" dirty="0"/>
              <a:t>-phenylenevinylene).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Such a diode exhibited 75 mA cm</a:t>
            </a:r>
            <a:r>
              <a:rPr lang="en-US" sz="2000" baseline="30000" dirty="0"/>
              <a:t>–2</a:t>
            </a:r>
            <a:r>
              <a:rPr lang="en-US" sz="2000" dirty="0"/>
              <a:t> current in the forward bias mode at 10 V, while breakdown occurred at 15 V </a:t>
            </a:r>
            <a:r>
              <a:rPr lang="en-IN" sz="2000" dirty="0"/>
              <a:t>in the reverse direction.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The use of fungi in the synthesis of nanoparticles is a relatively recent addition to the list of microbes discussed above.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 detailed screening process involving approximately 200 genera of fungi resulted in two genera which, when challenged with aqueous metal ions </a:t>
            </a:r>
            <a:r>
              <a:rPr lang="en-IN" sz="2000" dirty="0"/>
              <a:t>such as AuCl</a:t>
            </a:r>
            <a:r>
              <a:rPr lang="en-IN" sz="2000" baseline="30000" dirty="0"/>
              <a:t>4</a:t>
            </a:r>
            <a:r>
              <a:rPr lang="en-US" sz="2000" baseline="30000" dirty="0"/>
              <a:t>– </a:t>
            </a:r>
            <a:r>
              <a:rPr lang="en-US" sz="2000" dirty="0"/>
              <a:t>and Ag</a:t>
            </a:r>
            <a:r>
              <a:rPr lang="en-US" sz="2000" baseline="30000" dirty="0"/>
              <a:t>2+</a:t>
            </a:r>
            <a:r>
              <a:rPr lang="en-US" sz="2000" dirty="0"/>
              <a:t>, yielded large quantities of metal nanoparticles either extracellularly (</a:t>
            </a:r>
            <a:r>
              <a:rPr lang="en-US" sz="2000" i="1" dirty="0"/>
              <a:t>Fusarium </a:t>
            </a:r>
            <a:r>
              <a:rPr lang="en-US" sz="2000" i="1" dirty="0" err="1"/>
              <a:t>oxysporum</a:t>
            </a:r>
            <a:r>
              <a:rPr lang="en-US" sz="2000" dirty="0"/>
              <a:t>) or intracellularly (</a:t>
            </a:r>
            <a:r>
              <a:rPr lang="en-US" sz="2000" i="1" dirty="0"/>
              <a:t>Verticillium </a:t>
            </a:r>
            <a:r>
              <a:rPr lang="en-US" sz="2000" dirty="0"/>
              <a:t>sp.)</a:t>
            </a:r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95EE09-AEFB-4300-954C-BD7507329EA5}"/>
              </a:ext>
            </a:extLst>
          </p:cNvPr>
          <p:cNvCxnSpPr/>
          <p:nvPr/>
        </p:nvCxnSpPr>
        <p:spPr>
          <a:xfrm>
            <a:off x="0" y="1223219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3BB808-4D55-4B06-8FAB-87C5B33A0CFC}"/>
              </a:ext>
            </a:extLst>
          </p:cNvPr>
          <p:cNvGrpSpPr/>
          <p:nvPr/>
        </p:nvGrpSpPr>
        <p:grpSpPr>
          <a:xfrm>
            <a:off x="643467" y="1733561"/>
            <a:ext cx="10905066" cy="3390878"/>
            <a:chOff x="643467" y="1733561"/>
            <a:chExt cx="10905066" cy="33908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A1F39E-8E7E-4C52-9886-67F1E802C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733561"/>
              <a:ext cx="10905066" cy="339087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F27617-43FA-4AA7-867B-9FD73EBE1ADA}"/>
                </a:ext>
              </a:extLst>
            </p:cNvPr>
            <p:cNvSpPr/>
            <p:nvPr/>
          </p:nvSpPr>
          <p:spPr>
            <a:xfrm>
              <a:off x="8088923" y="3573194"/>
              <a:ext cx="351692" cy="211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8570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32714-0CA4-4D70-8582-CE704EA0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21241"/>
            <a:ext cx="11727542" cy="1001978"/>
          </a:xfrm>
        </p:spPr>
        <p:txBody>
          <a:bodyPr/>
          <a:lstStyle/>
          <a:p>
            <a:r>
              <a:rPr lang="en-US" b="1" dirty="0"/>
              <a:t>Fungal nanoparticles production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84B0A6-0625-4080-AE56-EEFA7909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1406770"/>
            <a:ext cx="11727542" cy="54512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Flasks containing the </a:t>
            </a:r>
            <a:r>
              <a:rPr lang="en-US" sz="2400" i="1" dirty="0"/>
              <a:t>Verticillium </a:t>
            </a:r>
            <a:r>
              <a:rPr lang="en-US" sz="2400" dirty="0"/>
              <a:t>sp. biomass after exposure to 10</a:t>
            </a:r>
            <a:r>
              <a:rPr lang="en-US" sz="2400" baseline="30000" dirty="0"/>
              <a:t>–4</a:t>
            </a:r>
            <a:r>
              <a:rPr lang="en-US" sz="2400" dirty="0"/>
              <a:t> M HAuCl</a:t>
            </a:r>
            <a:r>
              <a:rPr lang="en-US" sz="2400" baseline="-25000" dirty="0"/>
              <a:t>4</a:t>
            </a:r>
            <a:r>
              <a:rPr lang="en-US" sz="2400" dirty="0"/>
              <a:t> solution for 72 hours have a </a:t>
            </a:r>
            <a:r>
              <a:rPr lang="en-US" sz="2400" b="1" dirty="0"/>
              <a:t>distinctive purple color indicating formation of gold nanoparticles </a:t>
            </a:r>
            <a:r>
              <a:rPr lang="en-US" sz="2400" dirty="0"/>
              <a:t>and can be seen in UV-visible absorption spectrum as a resonance at ~ 540 nm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This resonance is clearly missing in the biomass before exposure to gold ions and in the filtrate after reaction of </a:t>
            </a:r>
            <a:r>
              <a:rPr lang="en-US" sz="2400" i="1" dirty="0"/>
              <a:t>Verticillium </a:t>
            </a:r>
            <a:r>
              <a:rPr lang="en-US" sz="2400" dirty="0"/>
              <a:t>with the gold ions.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gold ions are thus reduced intracellularly, further evidence of which is provided by TEM analysis of thin sections of the cells after formation of gold nanoparticles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At low-magnification TEM image, </a:t>
            </a:r>
            <a:r>
              <a:rPr lang="en-US" sz="2400" b="1" dirty="0"/>
              <a:t>spherical gold nanoparticles are seen close to surface of the cells. </a:t>
            </a:r>
            <a:r>
              <a:rPr lang="en-US" sz="2400" dirty="0"/>
              <a:t>At higher magnification, the nanoparticles ranging in size from 5 nm to 200 nm with an average size of 20</a:t>
            </a:r>
            <a:r>
              <a:rPr lang="en-US" sz="2400" u="sng" dirty="0"/>
              <a:t>+</a:t>
            </a:r>
            <a:r>
              <a:rPr lang="en-US" sz="2400" dirty="0"/>
              <a:t>8 nm are seen </a:t>
            </a:r>
            <a:r>
              <a:rPr lang="en-US" sz="2400" b="1" dirty="0"/>
              <a:t>populating both the cell wall and cytoplasmic membrane of the </a:t>
            </a:r>
            <a:r>
              <a:rPr lang="en-IN" sz="2400" b="1" dirty="0"/>
              <a:t>fungus</a:t>
            </a:r>
            <a:r>
              <a:rPr lang="en-IN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From the powder X-ray diffraction pattern recorded from the biofilm, the gold nanoparticles are found </a:t>
            </a:r>
            <a:r>
              <a:rPr lang="en-US" sz="2400" b="1" dirty="0"/>
              <a:t>crystalline, and are characteristic of face-centered cubic (</a:t>
            </a:r>
            <a:r>
              <a:rPr lang="en-US" sz="2400" b="1" dirty="0" err="1"/>
              <a:t>fcc</a:t>
            </a:r>
            <a:r>
              <a:rPr lang="en-US" sz="2400" b="1" dirty="0"/>
              <a:t>) gold structure</a:t>
            </a:r>
            <a:r>
              <a:rPr lang="en-US" sz="2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reduction of the gold ions is expected to be due to reaction with enzymes present in the cell walls of the mycelia</a:t>
            </a:r>
          </a:p>
          <a:p>
            <a:pPr>
              <a:lnSpc>
                <a:spcPct val="120000"/>
              </a:lnSpc>
            </a:pP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00F55-4C8D-4E55-B246-CF7ACCF5A39C}"/>
              </a:ext>
            </a:extLst>
          </p:cNvPr>
          <p:cNvCxnSpPr/>
          <p:nvPr/>
        </p:nvCxnSpPr>
        <p:spPr>
          <a:xfrm>
            <a:off x="0" y="1223219"/>
            <a:ext cx="121920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3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1E67E-1860-4407-A13F-BA122B8FD9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1DC934-96C7-4FAC-A347-88636C4F95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CC849F-776A-4E7F-8643-7933B9BE7C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1786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ScalaSansLF-Bold</vt:lpstr>
      <vt:lpstr>ScalaSansLF-Italic</vt:lpstr>
      <vt:lpstr>ScalaSansLF-Regular</vt:lpstr>
      <vt:lpstr>Symbol</vt:lpstr>
      <vt:lpstr>Wingdings</vt:lpstr>
      <vt:lpstr>Office Theme</vt:lpstr>
      <vt:lpstr>Microbial Nanoparticle Production (Contd.)</vt:lpstr>
      <vt:lpstr>Bacterial Nanoparticle Production</vt:lpstr>
      <vt:lpstr>Bacterial Nanoparticle Production</vt:lpstr>
      <vt:lpstr>Bacterial Nanoparticle Production</vt:lpstr>
      <vt:lpstr>PowerPoint Presentation</vt:lpstr>
      <vt:lpstr>Fungal nanoparticles production</vt:lpstr>
      <vt:lpstr>Fungal nanoparticles production</vt:lpstr>
      <vt:lpstr>PowerPoint Presentation</vt:lpstr>
      <vt:lpstr>Fungal nanoparticles production</vt:lpstr>
      <vt:lpstr>PowerPoint Presentation</vt:lpstr>
      <vt:lpstr>Fungal nanoparticles production</vt:lpstr>
      <vt:lpstr>Fungal nanoparticles production</vt:lpstr>
      <vt:lpstr>PowerPoint Presentation</vt:lpstr>
      <vt:lpstr>Fungal nanoparticles production</vt:lpstr>
      <vt:lpstr>Outlook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Nanoparticle Production</dc:title>
  <dc:creator>Kritika Narula</dc:creator>
  <cp:lastModifiedBy>Prashant Mishra</cp:lastModifiedBy>
  <cp:revision>57</cp:revision>
  <dcterms:created xsi:type="dcterms:W3CDTF">2021-02-21T07:01:28Z</dcterms:created>
  <dcterms:modified xsi:type="dcterms:W3CDTF">2023-01-27T03:24:57Z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