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emf" ContentType="image/x-e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74" r:id="rId5"/>
    <p:sldId id="259" r:id="rId6"/>
    <p:sldId id="260" r:id="rId7"/>
    <p:sldId id="262" r:id="rId8"/>
    <p:sldId id="275" r:id="rId9"/>
    <p:sldId id="264" r:id="rId10"/>
    <p:sldId id="265" r:id="rId11"/>
    <p:sldId id="266" r:id="rId12"/>
    <p:sldId id="261"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3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8" Type="http://schemas.openxmlformats.org/officeDocument/2006/relationships/slide" Target="slides/slide6.xml"/><Relationship Id="rId26" Type="http://schemas.openxmlformats.org/officeDocument/2006/relationships/customXml" Target="../customXml/item2.xml"/><Relationship Id="rId2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7" Type="http://schemas.openxmlformats.org/officeDocument/2006/relationships/slide" Target="slides/slide5.xml"/><Relationship Id="rId25" Type="http://schemas.openxmlformats.org/officeDocument/2006/relationships/customXml" Target="../customXml/item1.xml"/><Relationship Id="rId20" Type="http://schemas.openxmlformats.org/officeDocument/2006/relationships/printerSettings" Target="printerSettings/printerSettings1.bin"/><Relationship Id="rId16" Type="http://schemas.openxmlformats.org/officeDocument/2006/relationships/slide" Target="slides/slide14.xml"/><Relationship Id="rId2" Type="http://schemas.openxmlformats.org/officeDocument/2006/relationships/slideMaster" Target="slideMasters/slideMaster2.xml"/><Relationship Id="rId24" Type="http://schemas.openxmlformats.org/officeDocument/2006/relationships/tableStyles" Target="tableStyles.xml"/><Relationship Id="rId11"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theme" Target="theme/theme1.xml"/><Relationship Id="rId15" Type="http://schemas.openxmlformats.org/officeDocument/2006/relationships/slide" Target="slides/slide13.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9" Type="http://schemas.openxmlformats.org/officeDocument/2006/relationships/slide" Target="slides/slide7.xml"/><Relationship Id="rId22" Type="http://schemas.openxmlformats.org/officeDocument/2006/relationships/viewProps" Target="viewProps.xml"/><Relationship Id="rId14" Type="http://schemas.openxmlformats.org/officeDocument/2006/relationships/slide" Target="slides/slide12.xml"/><Relationship Id="rId4" Type="http://schemas.openxmlformats.org/officeDocument/2006/relationships/slide" Target="slides/slide2.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86DEB-FEAD-4FBC-A8C7-FA42196E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275D737-358C-4E7B-9B33-0DBE23C37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0DB9326F-6FCD-45ED-8185-1FF980A226AD}"/>
              </a:ext>
            </a:extLst>
          </p:cNvPr>
          <p:cNvSpPr>
            <a:spLocks noGrp="1"/>
          </p:cNvSpPr>
          <p:nvPr>
            <p:ph type="dt" sz="half" idx="10"/>
          </p:nvPr>
        </p:nvSpPr>
        <p:spPr/>
        <p:txBody>
          <a:bodyPr/>
          <a:lstStyle/>
          <a:p>
            <a:fld id="{7D105766-7EB9-43E9-BCEB-9CB40588120B}" type="datetimeFigureOut">
              <a:rPr lang="en-IN" smtClean="0"/>
              <a:t>01/02/22</a:t>
            </a:fld>
            <a:endParaRPr lang="en-IN"/>
          </a:p>
        </p:txBody>
      </p:sp>
      <p:sp>
        <p:nvSpPr>
          <p:cNvPr id="5" name="Footer Placeholder 4">
            <a:extLst>
              <a:ext uri="{FF2B5EF4-FFF2-40B4-BE49-F238E27FC236}">
                <a16:creationId xmlns="" xmlns:a16="http://schemas.microsoft.com/office/drawing/2014/main" id="{CD499E2E-A8EB-4EA4-BD16-27C91344B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46F0E32-83E7-4ADB-A5D0-F81247EF44E9}"/>
              </a:ext>
            </a:extLst>
          </p:cNvPr>
          <p:cNvSpPr>
            <a:spLocks noGrp="1"/>
          </p:cNvSpPr>
          <p:nvPr>
            <p:ph type="sldNum" sz="quarter" idx="12"/>
          </p:nvPr>
        </p:nvSpPr>
        <p:spPr/>
        <p:txBody>
          <a:bodyPr/>
          <a:lstStyle/>
          <a:p>
            <a:fld id="{43937165-4748-4BAA-9E26-40CE75ED0553}" type="slidenum">
              <a:rPr lang="en-IN" smtClean="0"/>
              <a:t>‹#›</a:t>
            </a:fld>
            <a:endParaRPr lang="en-IN"/>
          </a:p>
        </p:txBody>
      </p:sp>
    </p:spTree>
    <p:extLst>
      <p:ext uri="{BB962C8B-B14F-4D97-AF65-F5344CB8AC3E}">
        <p14:creationId xmlns:p14="http://schemas.microsoft.com/office/powerpoint/2010/main" val="241483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AAFF4-919B-495A-9669-9B388B24F1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BF23514-C740-4F9C-9026-319E16484B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0AB1939-D87F-4FC5-9DAE-176810B245DB}"/>
              </a:ext>
            </a:extLst>
          </p:cNvPr>
          <p:cNvSpPr>
            <a:spLocks noGrp="1"/>
          </p:cNvSpPr>
          <p:nvPr>
            <p:ph type="dt" sz="half" idx="10"/>
          </p:nvPr>
        </p:nvSpPr>
        <p:spPr/>
        <p:txBody>
          <a:bodyPr/>
          <a:lstStyle/>
          <a:p>
            <a:fld id="{7D105766-7EB9-43E9-BCEB-9CB40588120B}" type="datetimeFigureOut">
              <a:rPr lang="en-IN" smtClean="0"/>
              <a:t>01/02/22</a:t>
            </a:fld>
            <a:endParaRPr lang="en-IN"/>
          </a:p>
        </p:txBody>
      </p:sp>
      <p:sp>
        <p:nvSpPr>
          <p:cNvPr id="5" name="Footer Placeholder 4">
            <a:extLst>
              <a:ext uri="{FF2B5EF4-FFF2-40B4-BE49-F238E27FC236}">
                <a16:creationId xmlns="" xmlns:a16="http://schemas.microsoft.com/office/drawing/2014/main" id="{9CD20B51-A82A-4429-B508-FD4C38965F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839299E-6095-4543-A35E-B30469ED6265}"/>
              </a:ext>
            </a:extLst>
          </p:cNvPr>
          <p:cNvSpPr>
            <a:spLocks noGrp="1"/>
          </p:cNvSpPr>
          <p:nvPr>
            <p:ph type="sldNum" sz="quarter" idx="12"/>
          </p:nvPr>
        </p:nvSpPr>
        <p:spPr/>
        <p:txBody>
          <a:bodyPr/>
          <a:lstStyle/>
          <a:p>
            <a:fld id="{43937165-4748-4BAA-9E26-40CE75ED0553}" type="slidenum">
              <a:rPr lang="en-IN" smtClean="0"/>
              <a:t>‹#›</a:t>
            </a:fld>
            <a:endParaRPr lang="en-IN"/>
          </a:p>
        </p:txBody>
      </p:sp>
    </p:spTree>
    <p:extLst>
      <p:ext uri="{BB962C8B-B14F-4D97-AF65-F5344CB8AC3E}">
        <p14:creationId xmlns:p14="http://schemas.microsoft.com/office/powerpoint/2010/main" val="421007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AAFDCCB-31F3-4668-B47E-C375C33DAA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B0C201B-2832-48BD-9D2C-37DBCC733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5DA95FC-93D9-4C00-BA6D-883A97382845}"/>
              </a:ext>
            </a:extLst>
          </p:cNvPr>
          <p:cNvSpPr>
            <a:spLocks noGrp="1"/>
          </p:cNvSpPr>
          <p:nvPr>
            <p:ph type="dt" sz="half" idx="10"/>
          </p:nvPr>
        </p:nvSpPr>
        <p:spPr/>
        <p:txBody>
          <a:bodyPr/>
          <a:lstStyle/>
          <a:p>
            <a:fld id="{7D105766-7EB9-43E9-BCEB-9CB40588120B}" type="datetimeFigureOut">
              <a:rPr lang="en-IN" smtClean="0"/>
              <a:t>01/02/22</a:t>
            </a:fld>
            <a:endParaRPr lang="en-IN"/>
          </a:p>
        </p:txBody>
      </p:sp>
      <p:sp>
        <p:nvSpPr>
          <p:cNvPr id="5" name="Footer Placeholder 4">
            <a:extLst>
              <a:ext uri="{FF2B5EF4-FFF2-40B4-BE49-F238E27FC236}">
                <a16:creationId xmlns="" xmlns:a16="http://schemas.microsoft.com/office/drawing/2014/main" id="{08601EC2-B168-47FB-9587-6B78C4BC00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E919577-098B-48FA-BAA1-5695937F6CB9}"/>
              </a:ext>
            </a:extLst>
          </p:cNvPr>
          <p:cNvSpPr>
            <a:spLocks noGrp="1"/>
          </p:cNvSpPr>
          <p:nvPr>
            <p:ph type="sldNum" sz="quarter" idx="12"/>
          </p:nvPr>
        </p:nvSpPr>
        <p:spPr/>
        <p:txBody>
          <a:bodyPr/>
          <a:lstStyle/>
          <a:p>
            <a:fld id="{43937165-4748-4BAA-9E26-40CE75ED0553}" type="slidenum">
              <a:rPr lang="en-IN" smtClean="0"/>
              <a:t>‹#›</a:t>
            </a:fld>
            <a:endParaRPr lang="en-IN"/>
          </a:p>
        </p:txBody>
      </p:sp>
    </p:spTree>
    <p:extLst>
      <p:ext uri="{BB962C8B-B14F-4D97-AF65-F5344CB8AC3E}">
        <p14:creationId xmlns:p14="http://schemas.microsoft.com/office/powerpoint/2010/main" val="3814944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01/02/22</a:t>
            </a:fld>
            <a:endParaRPr lang="en-US" dirty="0"/>
          </a:p>
        </p:txBody>
      </p:sp>
      <p:sp>
        <p:nvSpPr>
          <p:cNvPr id="5" name="Footer Placeholder 4">
            <a:extLst>
              <a:ext uri="{FF2B5EF4-FFF2-40B4-BE49-F238E27FC236}">
                <a16:creationId xmlns=""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98897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01/02/22</a:t>
            </a:fld>
            <a:endParaRPr lang="en-US"/>
          </a:p>
        </p:txBody>
      </p:sp>
      <p:sp>
        <p:nvSpPr>
          <p:cNvPr id="5" name="Footer Placeholder 4">
            <a:extLst>
              <a:ext uri="{FF2B5EF4-FFF2-40B4-BE49-F238E27FC236}">
                <a16:creationId xmlns=""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66117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01/02/22</a:t>
            </a:fld>
            <a:endParaRPr lang="en-US"/>
          </a:p>
        </p:txBody>
      </p:sp>
      <p:sp>
        <p:nvSpPr>
          <p:cNvPr id="5" name="Footer Placeholder 4">
            <a:extLst>
              <a:ext uri="{FF2B5EF4-FFF2-40B4-BE49-F238E27FC236}">
                <a16:creationId xmlns=""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98278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01/02/22</a:t>
            </a:fld>
            <a:endParaRPr lang="en-US"/>
          </a:p>
        </p:txBody>
      </p:sp>
      <p:sp>
        <p:nvSpPr>
          <p:cNvPr id="6" name="Footer Placeholder 5">
            <a:extLst>
              <a:ext uri="{FF2B5EF4-FFF2-40B4-BE49-F238E27FC236}">
                <a16:creationId xmlns=""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9749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01/02/22</a:t>
            </a:fld>
            <a:endParaRPr lang="en-US"/>
          </a:p>
        </p:txBody>
      </p:sp>
      <p:sp>
        <p:nvSpPr>
          <p:cNvPr id="8" name="Footer Placeholder 7">
            <a:extLst>
              <a:ext uri="{FF2B5EF4-FFF2-40B4-BE49-F238E27FC236}">
                <a16:creationId xmlns=""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67722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01/02/22</a:t>
            </a:fld>
            <a:endParaRPr lang="en-US"/>
          </a:p>
        </p:txBody>
      </p:sp>
      <p:sp>
        <p:nvSpPr>
          <p:cNvPr id="4" name="Footer Placeholder 3">
            <a:extLst>
              <a:ext uri="{FF2B5EF4-FFF2-40B4-BE49-F238E27FC236}">
                <a16:creationId xmlns=""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13142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01/02/22</a:t>
            </a:fld>
            <a:endParaRPr lang="en-US"/>
          </a:p>
        </p:txBody>
      </p:sp>
      <p:sp>
        <p:nvSpPr>
          <p:cNvPr id="3" name="Footer Placeholder 2">
            <a:extLst>
              <a:ext uri="{FF2B5EF4-FFF2-40B4-BE49-F238E27FC236}">
                <a16:creationId xmlns=""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65431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01/02/22</a:t>
            </a:fld>
            <a:endParaRPr lang="en-US"/>
          </a:p>
        </p:txBody>
      </p:sp>
      <p:sp>
        <p:nvSpPr>
          <p:cNvPr id="6" name="Footer Placeholder 5">
            <a:extLst>
              <a:ext uri="{FF2B5EF4-FFF2-40B4-BE49-F238E27FC236}">
                <a16:creationId xmlns=""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666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3C498-2A09-4118-BDA2-BDC84CE7F6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E5C0823-1A2F-4470-A661-0190F6F558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D510AA0-3EBC-4BB3-B667-CD9D27A050A1}"/>
              </a:ext>
            </a:extLst>
          </p:cNvPr>
          <p:cNvSpPr>
            <a:spLocks noGrp="1"/>
          </p:cNvSpPr>
          <p:nvPr>
            <p:ph type="dt" sz="half" idx="10"/>
          </p:nvPr>
        </p:nvSpPr>
        <p:spPr/>
        <p:txBody>
          <a:bodyPr/>
          <a:lstStyle/>
          <a:p>
            <a:fld id="{7D105766-7EB9-43E9-BCEB-9CB40588120B}" type="datetimeFigureOut">
              <a:rPr lang="en-IN" smtClean="0"/>
              <a:t>01/02/22</a:t>
            </a:fld>
            <a:endParaRPr lang="en-IN"/>
          </a:p>
        </p:txBody>
      </p:sp>
      <p:sp>
        <p:nvSpPr>
          <p:cNvPr id="5" name="Footer Placeholder 4">
            <a:extLst>
              <a:ext uri="{FF2B5EF4-FFF2-40B4-BE49-F238E27FC236}">
                <a16:creationId xmlns="" xmlns:a16="http://schemas.microsoft.com/office/drawing/2014/main" id="{A68B7B09-75D7-4D41-A1DB-236D2D5FF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78F2D5A-52FC-4F5B-A7AD-3902C128A1C3}"/>
              </a:ext>
            </a:extLst>
          </p:cNvPr>
          <p:cNvSpPr>
            <a:spLocks noGrp="1"/>
          </p:cNvSpPr>
          <p:nvPr>
            <p:ph type="sldNum" sz="quarter" idx="12"/>
          </p:nvPr>
        </p:nvSpPr>
        <p:spPr/>
        <p:txBody>
          <a:bodyPr/>
          <a:lstStyle/>
          <a:p>
            <a:fld id="{43937165-4748-4BAA-9E26-40CE75ED0553}" type="slidenum">
              <a:rPr lang="en-IN" smtClean="0"/>
              <a:t>‹#›</a:t>
            </a:fld>
            <a:endParaRPr lang="en-IN"/>
          </a:p>
        </p:txBody>
      </p:sp>
    </p:spTree>
    <p:extLst>
      <p:ext uri="{BB962C8B-B14F-4D97-AF65-F5344CB8AC3E}">
        <p14:creationId xmlns:p14="http://schemas.microsoft.com/office/powerpoint/2010/main" val="500347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01/02/22</a:t>
            </a:fld>
            <a:endParaRPr lang="en-US"/>
          </a:p>
        </p:txBody>
      </p:sp>
      <p:sp>
        <p:nvSpPr>
          <p:cNvPr id="6" name="Footer Placeholder 5">
            <a:extLst>
              <a:ext uri="{FF2B5EF4-FFF2-40B4-BE49-F238E27FC236}">
                <a16:creationId xmlns=""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97714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01/02/22</a:t>
            </a:fld>
            <a:endParaRPr lang="en-US"/>
          </a:p>
        </p:txBody>
      </p:sp>
      <p:sp>
        <p:nvSpPr>
          <p:cNvPr id="5" name="Footer Placeholder 4">
            <a:extLst>
              <a:ext uri="{FF2B5EF4-FFF2-40B4-BE49-F238E27FC236}">
                <a16:creationId xmlns=""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03618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01/02/22</a:t>
            </a:fld>
            <a:endParaRPr lang="en-US"/>
          </a:p>
        </p:txBody>
      </p:sp>
      <p:sp>
        <p:nvSpPr>
          <p:cNvPr id="5" name="Footer Placeholder 4">
            <a:extLst>
              <a:ext uri="{FF2B5EF4-FFF2-40B4-BE49-F238E27FC236}">
                <a16:creationId xmlns=""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5111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E652E1-FBD8-413A-A732-A7C5E294E7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69BDF35-D4C1-426B-8D15-A530733BE1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0B68D93-B514-4AC9-B07F-E7CE62DD9503}"/>
              </a:ext>
            </a:extLst>
          </p:cNvPr>
          <p:cNvSpPr>
            <a:spLocks noGrp="1"/>
          </p:cNvSpPr>
          <p:nvPr>
            <p:ph type="dt" sz="half" idx="10"/>
          </p:nvPr>
        </p:nvSpPr>
        <p:spPr/>
        <p:txBody>
          <a:bodyPr/>
          <a:lstStyle/>
          <a:p>
            <a:fld id="{7D105766-7EB9-43E9-BCEB-9CB40588120B}" type="datetimeFigureOut">
              <a:rPr lang="en-IN" smtClean="0"/>
              <a:t>01/02/22</a:t>
            </a:fld>
            <a:endParaRPr lang="en-IN"/>
          </a:p>
        </p:txBody>
      </p:sp>
      <p:sp>
        <p:nvSpPr>
          <p:cNvPr id="5" name="Footer Placeholder 4">
            <a:extLst>
              <a:ext uri="{FF2B5EF4-FFF2-40B4-BE49-F238E27FC236}">
                <a16:creationId xmlns="" xmlns:a16="http://schemas.microsoft.com/office/drawing/2014/main" id="{539825FE-D346-47CE-BBA8-6CF9A97F5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536CC65-DD27-4E48-9610-6377D63C872C}"/>
              </a:ext>
            </a:extLst>
          </p:cNvPr>
          <p:cNvSpPr>
            <a:spLocks noGrp="1"/>
          </p:cNvSpPr>
          <p:nvPr>
            <p:ph type="sldNum" sz="quarter" idx="12"/>
          </p:nvPr>
        </p:nvSpPr>
        <p:spPr/>
        <p:txBody>
          <a:bodyPr/>
          <a:lstStyle/>
          <a:p>
            <a:fld id="{43937165-4748-4BAA-9E26-40CE75ED0553}" type="slidenum">
              <a:rPr lang="en-IN" smtClean="0"/>
              <a:t>‹#›</a:t>
            </a:fld>
            <a:endParaRPr lang="en-IN"/>
          </a:p>
        </p:txBody>
      </p:sp>
    </p:spTree>
    <p:extLst>
      <p:ext uri="{BB962C8B-B14F-4D97-AF65-F5344CB8AC3E}">
        <p14:creationId xmlns:p14="http://schemas.microsoft.com/office/powerpoint/2010/main" val="95937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7FFAE1-180D-45FE-9D4D-71AE44AADD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1533F4E-3D2F-4F6E-AFC5-5E9C9D8969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DA116C19-1C5B-41C5-BDD2-C030F2F952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D102208B-F6E9-4934-95E7-A7614092EEEE}"/>
              </a:ext>
            </a:extLst>
          </p:cNvPr>
          <p:cNvSpPr>
            <a:spLocks noGrp="1"/>
          </p:cNvSpPr>
          <p:nvPr>
            <p:ph type="dt" sz="half" idx="10"/>
          </p:nvPr>
        </p:nvSpPr>
        <p:spPr/>
        <p:txBody>
          <a:bodyPr/>
          <a:lstStyle/>
          <a:p>
            <a:fld id="{7D105766-7EB9-43E9-BCEB-9CB40588120B}" type="datetimeFigureOut">
              <a:rPr lang="en-IN" smtClean="0"/>
              <a:t>01/02/22</a:t>
            </a:fld>
            <a:endParaRPr lang="en-IN"/>
          </a:p>
        </p:txBody>
      </p:sp>
      <p:sp>
        <p:nvSpPr>
          <p:cNvPr id="6" name="Footer Placeholder 5">
            <a:extLst>
              <a:ext uri="{FF2B5EF4-FFF2-40B4-BE49-F238E27FC236}">
                <a16:creationId xmlns="" xmlns:a16="http://schemas.microsoft.com/office/drawing/2014/main" id="{51257DAF-71E0-494B-963E-45F065A30B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D92C2C8-A74D-4041-9193-06F653C8F7D1}"/>
              </a:ext>
            </a:extLst>
          </p:cNvPr>
          <p:cNvSpPr>
            <a:spLocks noGrp="1"/>
          </p:cNvSpPr>
          <p:nvPr>
            <p:ph type="sldNum" sz="quarter" idx="12"/>
          </p:nvPr>
        </p:nvSpPr>
        <p:spPr/>
        <p:txBody>
          <a:bodyPr/>
          <a:lstStyle/>
          <a:p>
            <a:fld id="{43937165-4748-4BAA-9E26-40CE75ED0553}" type="slidenum">
              <a:rPr lang="en-IN" smtClean="0"/>
              <a:t>‹#›</a:t>
            </a:fld>
            <a:endParaRPr lang="en-IN"/>
          </a:p>
        </p:txBody>
      </p:sp>
    </p:spTree>
    <p:extLst>
      <p:ext uri="{BB962C8B-B14F-4D97-AF65-F5344CB8AC3E}">
        <p14:creationId xmlns:p14="http://schemas.microsoft.com/office/powerpoint/2010/main" val="373260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C7C063-46CA-4021-BAFC-BFF38515C0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E600E45-9F8F-4F3D-BB0E-888C34B3C0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E45E219-F3DC-4DE4-AA99-F2B3A22790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C0E1C437-028A-49A6-A5ED-54A08C555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BE75E80-7C96-4528-A11E-6E2FFD8848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10383D6-6EED-4D04-A150-F0B120C4FD31}"/>
              </a:ext>
            </a:extLst>
          </p:cNvPr>
          <p:cNvSpPr>
            <a:spLocks noGrp="1"/>
          </p:cNvSpPr>
          <p:nvPr>
            <p:ph type="dt" sz="half" idx="10"/>
          </p:nvPr>
        </p:nvSpPr>
        <p:spPr/>
        <p:txBody>
          <a:bodyPr/>
          <a:lstStyle/>
          <a:p>
            <a:fld id="{7D105766-7EB9-43E9-BCEB-9CB40588120B}" type="datetimeFigureOut">
              <a:rPr lang="en-IN" smtClean="0"/>
              <a:t>01/02/22</a:t>
            </a:fld>
            <a:endParaRPr lang="en-IN"/>
          </a:p>
        </p:txBody>
      </p:sp>
      <p:sp>
        <p:nvSpPr>
          <p:cNvPr id="8" name="Footer Placeholder 7">
            <a:extLst>
              <a:ext uri="{FF2B5EF4-FFF2-40B4-BE49-F238E27FC236}">
                <a16:creationId xmlns="" xmlns:a16="http://schemas.microsoft.com/office/drawing/2014/main" id="{2D3A37A1-6AD1-41AE-B659-9D42310EBC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A9AE7BE9-5B2A-4D55-ACA2-37E9BA3FCA5F}"/>
              </a:ext>
            </a:extLst>
          </p:cNvPr>
          <p:cNvSpPr>
            <a:spLocks noGrp="1"/>
          </p:cNvSpPr>
          <p:nvPr>
            <p:ph type="sldNum" sz="quarter" idx="12"/>
          </p:nvPr>
        </p:nvSpPr>
        <p:spPr/>
        <p:txBody>
          <a:bodyPr/>
          <a:lstStyle/>
          <a:p>
            <a:fld id="{43937165-4748-4BAA-9E26-40CE75ED0553}" type="slidenum">
              <a:rPr lang="en-IN" smtClean="0"/>
              <a:t>‹#›</a:t>
            </a:fld>
            <a:endParaRPr lang="en-IN"/>
          </a:p>
        </p:txBody>
      </p:sp>
    </p:spTree>
    <p:extLst>
      <p:ext uri="{BB962C8B-B14F-4D97-AF65-F5344CB8AC3E}">
        <p14:creationId xmlns:p14="http://schemas.microsoft.com/office/powerpoint/2010/main" val="217191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6B5D1F-2D20-4C63-84BC-99C3B9A3A0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FB3ECF9-7B61-4AA5-9CE8-937EA4427253}"/>
              </a:ext>
            </a:extLst>
          </p:cNvPr>
          <p:cNvSpPr>
            <a:spLocks noGrp="1"/>
          </p:cNvSpPr>
          <p:nvPr>
            <p:ph type="dt" sz="half" idx="10"/>
          </p:nvPr>
        </p:nvSpPr>
        <p:spPr/>
        <p:txBody>
          <a:bodyPr/>
          <a:lstStyle/>
          <a:p>
            <a:fld id="{7D105766-7EB9-43E9-BCEB-9CB40588120B}" type="datetimeFigureOut">
              <a:rPr lang="en-IN" smtClean="0"/>
              <a:t>01/02/22</a:t>
            </a:fld>
            <a:endParaRPr lang="en-IN"/>
          </a:p>
        </p:txBody>
      </p:sp>
      <p:sp>
        <p:nvSpPr>
          <p:cNvPr id="4" name="Footer Placeholder 3">
            <a:extLst>
              <a:ext uri="{FF2B5EF4-FFF2-40B4-BE49-F238E27FC236}">
                <a16:creationId xmlns="" xmlns:a16="http://schemas.microsoft.com/office/drawing/2014/main" id="{569495AC-84DC-4406-BC4E-C13921D482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73CADF6-EFD7-4DFC-A4EB-C09CB371B9D6}"/>
              </a:ext>
            </a:extLst>
          </p:cNvPr>
          <p:cNvSpPr>
            <a:spLocks noGrp="1"/>
          </p:cNvSpPr>
          <p:nvPr>
            <p:ph type="sldNum" sz="quarter" idx="12"/>
          </p:nvPr>
        </p:nvSpPr>
        <p:spPr/>
        <p:txBody>
          <a:bodyPr/>
          <a:lstStyle/>
          <a:p>
            <a:fld id="{43937165-4748-4BAA-9E26-40CE75ED0553}" type="slidenum">
              <a:rPr lang="en-IN" smtClean="0"/>
              <a:t>‹#›</a:t>
            </a:fld>
            <a:endParaRPr lang="en-IN"/>
          </a:p>
        </p:txBody>
      </p:sp>
    </p:spTree>
    <p:extLst>
      <p:ext uri="{BB962C8B-B14F-4D97-AF65-F5344CB8AC3E}">
        <p14:creationId xmlns:p14="http://schemas.microsoft.com/office/powerpoint/2010/main" val="344280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7438A2E-07CE-4733-A95C-2788C73FBA48}"/>
              </a:ext>
            </a:extLst>
          </p:cNvPr>
          <p:cNvSpPr>
            <a:spLocks noGrp="1"/>
          </p:cNvSpPr>
          <p:nvPr>
            <p:ph type="dt" sz="half" idx="10"/>
          </p:nvPr>
        </p:nvSpPr>
        <p:spPr/>
        <p:txBody>
          <a:bodyPr/>
          <a:lstStyle/>
          <a:p>
            <a:fld id="{7D105766-7EB9-43E9-BCEB-9CB40588120B}" type="datetimeFigureOut">
              <a:rPr lang="en-IN" smtClean="0"/>
              <a:t>01/02/22</a:t>
            </a:fld>
            <a:endParaRPr lang="en-IN"/>
          </a:p>
        </p:txBody>
      </p:sp>
      <p:sp>
        <p:nvSpPr>
          <p:cNvPr id="3" name="Footer Placeholder 2">
            <a:extLst>
              <a:ext uri="{FF2B5EF4-FFF2-40B4-BE49-F238E27FC236}">
                <a16:creationId xmlns="" xmlns:a16="http://schemas.microsoft.com/office/drawing/2014/main" id="{7A215D76-35B5-4433-B0CB-98927379BA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C4ED35E4-CDA7-4A00-B14B-0C51534C7652}"/>
              </a:ext>
            </a:extLst>
          </p:cNvPr>
          <p:cNvSpPr>
            <a:spLocks noGrp="1"/>
          </p:cNvSpPr>
          <p:nvPr>
            <p:ph type="sldNum" sz="quarter" idx="12"/>
          </p:nvPr>
        </p:nvSpPr>
        <p:spPr/>
        <p:txBody>
          <a:bodyPr/>
          <a:lstStyle/>
          <a:p>
            <a:fld id="{43937165-4748-4BAA-9E26-40CE75ED0553}" type="slidenum">
              <a:rPr lang="en-IN" smtClean="0"/>
              <a:t>‹#›</a:t>
            </a:fld>
            <a:endParaRPr lang="en-IN"/>
          </a:p>
        </p:txBody>
      </p:sp>
    </p:spTree>
    <p:extLst>
      <p:ext uri="{BB962C8B-B14F-4D97-AF65-F5344CB8AC3E}">
        <p14:creationId xmlns:p14="http://schemas.microsoft.com/office/powerpoint/2010/main" val="212504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A46CB0-1E89-434F-9886-EC7855CA0E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2ED1445-C414-489A-85B0-18122019A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605F02B-2E0C-457F-B066-C59F85CCC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875A9DC-BDF0-409C-BE98-6B85F22EDCB1}"/>
              </a:ext>
            </a:extLst>
          </p:cNvPr>
          <p:cNvSpPr>
            <a:spLocks noGrp="1"/>
          </p:cNvSpPr>
          <p:nvPr>
            <p:ph type="dt" sz="half" idx="10"/>
          </p:nvPr>
        </p:nvSpPr>
        <p:spPr/>
        <p:txBody>
          <a:bodyPr/>
          <a:lstStyle/>
          <a:p>
            <a:fld id="{7D105766-7EB9-43E9-BCEB-9CB40588120B}" type="datetimeFigureOut">
              <a:rPr lang="en-IN" smtClean="0"/>
              <a:t>01/02/22</a:t>
            </a:fld>
            <a:endParaRPr lang="en-IN"/>
          </a:p>
        </p:txBody>
      </p:sp>
      <p:sp>
        <p:nvSpPr>
          <p:cNvPr id="6" name="Footer Placeholder 5">
            <a:extLst>
              <a:ext uri="{FF2B5EF4-FFF2-40B4-BE49-F238E27FC236}">
                <a16:creationId xmlns="" xmlns:a16="http://schemas.microsoft.com/office/drawing/2014/main" id="{6FB59ADA-0D02-4616-95EB-AE54D9B6E3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DBBED08-52FB-48A0-BC4F-7998835420A6}"/>
              </a:ext>
            </a:extLst>
          </p:cNvPr>
          <p:cNvSpPr>
            <a:spLocks noGrp="1"/>
          </p:cNvSpPr>
          <p:nvPr>
            <p:ph type="sldNum" sz="quarter" idx="12"/>
          </p:nvPr>
        </p:nvSpPr>
        <p:spPr/>
        <p:txBody>
          <a:bodyPr/>
          <a:lstStyle/>
          <a:p>
            <a:fld id="{43937165-4748-4BAA-9E26-40CE75ED0553}" type="slidenum">
              <a:rPr lang="en-IN" smtClean="0"/>
              <a:t>‹#›</a:t>
            </a:fld>
            <a:endParaRPr lang="en-IN"/>
          </a:p>
        </p:txBody>
      </p:sp>
    </p:spTree>
    <p:extLst>
      <p:ext uri="{BB962C8B-B14F-4D97-AF65-F5344CB8AC3E}">
        <p14:creationId xmlns:p14="http://schemas.microsoft.com/office/powerpoint/2010/main" val="227703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19DC4E-934E-45AA-B67F-7DA5E8E06D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2E79DA8-DBFD-46B3-81A7-D7790D052A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4898886-1DD5-4F8B-85FC-C89E88A1C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FDC67B3-0424-45F3-A445-865AC7070B1B}"/>
              </a:ext>
            </a:extLst>
          </p:cNvPr>
          <p:cNvSpPr>
            <a:spLocks noGrp="1"/>
          </p:cNvSpPr>
          <p:nvPr>
            <p:ph type="dt" sz="half" idx="10"/>
          </p:nvPr>
        </p:nvSpPr>
        <p:spPr/>
        <p:txBody>
          <a:bodyPr/>
          <a:lstStyle/>
          <a:p>
            <a:fld id="{7D105766-7EB9-43E9-BCEB-9CB40588120B}" type="datetimeFigureOut">
              <a:rPr lang="en-IN" smtClean="0"/>
              <a:t>01/02/22</a:t>
            </a:fld>
            <a:endParaRPr lang="en-IN"/>
          </a:p>
        </p:txBody>
      </p:sp>
      <p:sp>
        <p:nvSpPr>
          <p:cNvPr id="6" name="Footer Placeholder 5">
            <a:extLst>
              <a:ext uri="{FF2B5EF4-FFF2-40B4-BE49-F238E27FC236}">
                <a16:creationId xmlns="" xmlns:a16="http://schemas.microsoft.com/office/drawing/2014/main" id="{F0593EEF-A0A3-438B-A9E0-D28EBBE39C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DBAB1EF-895E-4CCF-94D9-CBE837F77A77}"/>
              </a:ext>
            </a:extLst>
          </p:cNvPr>
          <p:cNvSpPr>
            <a:spLocks noGrp="1"/>
          </p:cNvSpPr>
          <p:nvPr>
            <p:ph type="sldNum" sz="quarter" idx="12"/>
          </p:nvPr>
        </p:nvSpPr>
        <p:spPr/>
        <p:txBody>
          <a:bodyPr/>
          <a:lstStyle/>
          <a:p>
            <a:fld id="{43937165-4748-4BAA-9E26-40CE75ED0553}" type="slidenum">
              <a:rPr lang="en-IN" smtClean="0"/>
              <a:t>‹#›</a:t>
            </a:fld>
            <a:endParaRPr lang="en-IN"/>
          </a:p>
        </p:txBody>
      </p:sp>
    </p:spTree>
    <p:extLst>
      <p:ext uri="{BB962C8B-B14F-4D97-AF65-F5344CB8AC3E}">
        <p14:creationId xmlns:p14="http://schemas.microsoft.com/office/powerpoint/2010/main" val="3163033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F6BDB49-8ECD-4041-AFC2-97A2EAB4D4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84AADBF-6005-4DD8-8D15-789B65502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558F4DC-29BF-4C72-BA94-1D6527638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05766-7EB9-43E9-BCEB-9CB40588120B}" type="datetimeFigureOut">
              <a:rPr lang="en-IN" smtClean="0"/>
              <a:t>01/02/22</a:t>
            </a:fld>
            <a:endParaRPr lang="en-IN"/>
          </a:p>
        </p:txBody>
      </p:sp>
      <p:sp>
        <p:nvSpPr>
          <p:cNvPr id="5" name="Footer Placeholder 4">
            <a:extLst>
              <a:ext uri="{FF2B5EF4-FFF2-40B4-BE49-F238E27FC236}">
                <a16:creationId xmlns="" xmlns:a16="http://schemas.microsoft.com/office/drawing/2014/main" id="{A104F5BF-1748-48FB-AB43-DCAD2A5CF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2F5335DE-E92B-4189-B95A-BD806C3248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37165-4748-4BAA-9E26-40CE75ED0553}" type="slidenum">
              <a:rPr lang="en-IN" smtClean="0"/>
              <a:t>‹#›</a:t>
            </a:fld>
            <a:endParaRPr lang="en-IN"/>
          </a:p>
        </p:txBody>
      </p:sp>
    </p:spTree>
    <p:extLst>
      <p:ext uri="{BB962C8B-B14F-4D97-AF65-F5344CB8AC3E}">
        <p14:creationId xmlns:p14="http://schemas.microsoft.com/office/powerpoint/2010/main" val="2827827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01/02/22</a:t>
            </a:fld>
            <a:endParaRPr lang="en-US" dirty="0"/>
          </a:p>
        </p:txBody>
      </p:sp>
      <p:sp>
        <p:nvSpPr>
          <p:cNvPr id="5" name="Footer Placeholder 4">
            <a:extLst>
              <a:ext uri="{FF2B5EF4-FFF2-40B4-BE49-F238E27FC236}">
                <a16:creationId xmlns=""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43581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DDA8CE9-E0A6-4FF2-823D-D08607606D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11195564-33B9-434B-9641-764F5905A5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 xmlns:a16="http://schemas.microsoft.com/office/drawing/2014/main" id="{1D18C537-E336-47C4-836B-C342A230F8F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 xmlns:a16="http://schemas.microsoft.com/office/drawing/2014/main" id="{481F97D2-9A0D-4CA5-B9AF-27B558BCF1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 xmlns:a16="http://schemas.microsoft.com/office/drawing/2014/main" id="{6678A47C-892D-47C9-A5D8-F8860B1B05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 xmlns:a16="http://schemas.microsoft.com/office/drawing/2014/main" id="{D9E8FDFA-59ED-4D6F-BA20-10CDF8436C2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 xmlns:a16="http://schemas.microsoft.com/office/drawing/2014/main" id="{E958D9A5-8003-4D92-8C05-787C630F75D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 xmlns:a16="http://schemas.microsoft.com/office/drawing/2014/main" id="{5A1259D8-0C3A-4069-A22F-537BBBB61A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 xmlns:a16="http://schemas.microsoft.com/office/drawing/2014/main" id="{D90700B4-CEB5-450F-9EA7-95E355B503D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 xmlns:a16="http://schemas.microsoft.com/office/drawing/2014/main" id="{0582300F-F646-4FC3-94FC-0582F4B5E0A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FBB8E8B8-1900-4326-8858-F375F5D8A01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 xmlns:a16="http://schemas.microsoft.com/office/drawing/2014/main" id="{F78CFCEB-685E-4283-BD4F-974029A541E8}"/>
              </a:ext>
            </a:extLst>
          </p:cNvPr>
          <p:cNvSpPr>
            <a:spLocks noGrp="1"/>
          </p:cNvSpPr>
          <p:nvPr>
            <p:ph type="ctrTitle"/>
          </p:nvPr>
        </p:nvSpPr>
        <p:spPr>
          <a:xfrm>
            <a:off x="164639" y="732881"/>
            <a:ext cx="7201987" cy="4747805"/>
          </a:xfrm>
        </p:spPr>
        <p:txBody>
          <a:bodyPr anchor="ctr">
            <a:normAutofit/>
          </a:bodyPr>
          <a:lstStyle/>
          <a:p>
            <a:pPr algn="l"/>
            <a:r>
              <a:rPr lang="en-IN" b="1" i="0" u="none" strike="noStrike" baseline="0" dirty="0">
                <a:solidFill>
                  <a:srgbClr val="231F20"/>
                </a:solidFill>
                <a:latin typeface="Modern Love" panose="04090805081005020601" pitchFamily="82" charset="0"/>
              </a:rPr>
              <a:t>Bacteriorhodopsin</a:t>
            </a:r>
            <a:br>
              <a:rPr lang="en-IN" b="1" i="0" u="none" strike="noStrike" baseline="0" dirty="0">
                <a:solidFill>
                  <a:srgbClr val="231F20"/>
                </a:solidFill>
                <a:latin typeface="Modern Love" panose="04090805081005020601" pitchFamily="82" charset="0"/>
              </a:rPr>
            </a:br>
            <a:r>
              <a:rPr lang="en-IN" b="1" i="0" u="none" strike="noStrike" baseline="0" dirty="0">
                <a:solidFill>
                  <a:srgbClr val="231F20"/>
                </a:solidFill>
                <a:latin typeface="Modern Love" panose="04090805081005020601" pitchFamily="82" charset="0"/>
              </a:rPr>
              <a:t>(Part- I)</a:t>
            </a:r>
            <a:endParaRPr lang="en-IN" dirty="0">
              <a:solidFill>
                <a:schemeClr val="tx2"/>
              </a:solidFill>
              <a:latin typeface="Modern Love" panose="04090805081005020601" pitchFamily="82" charset="0"/>
            </a:endParaRPr>
          </a:p>
        </p:txBody>
      </p:sp>
      <p:sp>
        <p:nvSpPr>
          <p:cNvPr id="3" name="Subtitle 2">
            <a:extLst>
              <a:ext uri="{FF2B5EF4-FFF2-40B4-BE49-F238E27FC236}">
                <a16:creationId xmlns="" xmlns:a16="http://schemas.microsoft.com/office/drawing/2014/main" id="{6053C721-0945-4C5C-AAF5-8302B5E77F61}"/>
              </a:ext>
            </a:extLst>
          </p:cNvPr>
          <p:cNvSpPr>
            <a:spLocks noGrp="1"/>
          </p:cNvSpPr>
          <p:nvPr>
            <p:ph type="subTitle" idx="1"/>
          </p:nvPr>
        </p:nvSpPr>
        <p:spPr>
          <a:xfrm>
            <a:off x="7694441" y="1679116"/>
            <a:ext cx="5022897" cy="3581400"/>
          </a:xfrm>
        </p:spPr>
        <p:txBody>
          <a:bodyPr anchor="ctr">
            <a:normAutofit/>
          </a:bodyPr>
          <a:lstStyle/>
          <a:p>
            <a:pPr algn="l"/>
            <a:r>
              <a:rPr lang="en-US" sz="4000" b="1" dirty="0">
                <a:solidFill>
                  <a:srgbClr val="231F20"/>
                </a:solidFill>
                <a:latin typeface="Modern Love" panose="04090805081005020601" pitchFamily="82" charset="0"/>
              </a:rPr>
              <a:t>Overview and Functions</a:t>
            </a:r>
            <a:endParaRPr lang="en-IN" sz="4000" dirty="0">
              <a:solidFill>
                <a:schemeClr val="tx2"/>
              </a:solidFill>
              <a:latin typeface="Modern Love" panose="04090805081005020601" pitchFamily="82" charset="0"/>
            </a:endParaRPr>
          </a:p>
        </p:txBody>
      </p:sp>
    </p:spTree>
    <p:extLst>
      <p:ext uri="{BB962C8B-B14F-4D97-AF65-F5344CB8AC3E}">
        <p14:creationId xmlns:p14="http://schemas.microsoft.com/office/powerpoint/2010/main" val="35693949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2ECFC2-5146-47C3-B946-0FD72EDFAC1D}"/>
              </a:ext>
            </a:extLst>
          </p:cNvPr>
          <p:cNvSpPr>
            <a:spLocks noGrp="1"/>
          </p:cNvSpPr>
          <p:nvPr>
            <p:ph type="title"/>
          </p:nvPr>
        </p:nvSpPr>
        <p:spPr/>
        <p:txBody>
          <a:bodyPr>
            <a:normAutofit fontScale="90000"/>
          </a:bodyPr>
          <a:lstStyle/>
          <a:p>
            <a:r>
              <a:rPr lang="en-US" dirty="0"/>
              <a:t>Haloarchaea and their Retinal Proteins</a:t>
            </a:r>
            <a:endParaRPr lang="en-IN" dirty="0"/>
          </a:p>
        </p:txBody>
      </p:sp>
      <p:pic>
        <p:nvPicPr>
          <p:cNvPr id="5" name="Picture 4">
            <a:extLst>
              <a:ext uri="{FF2B5EF4-FFF2-40B4-BE49-F238E27FC236}">
                <a16:creationId xmlns="" xmlns:a16="http://schemas.microsoft.com/office/drawing/2014/main" id="{AAEFA89E-F4BC-4360-B7AD-50E0E987F865}"/>
              </a:ext>
            </a:extLst>
          </p:cNvPr>
          <p:cNvPicPr>
            <a:picLocks noChangeAspect="1"/>
          </p:cNvPicPr>
          <p:nvPr/>
        </p:nvPicPr>
        <p:blipFill>
          <a:blip r:embed="rId2"/>
          <a:stretch>
            <a:fillRect/>
          </a:stretch>
        </p:blipFill>
        <p:spPr>
          <a:xfrm>
            <a:off x="374468" y="1955817"/>
            <a:ext cx="8133805" cy="4687086"/>
          </a:xfrm>
          <a:prstGeom prst="rect">
            <a:avLst/>
          </a:prstGeom>
        </p:spPr>
      </p:pic>
      <p:sp>
        <p:nvSpPr>
          <p:cNvPr id="6" name="TextBox 5">
            <a:extLst>
              <a:ext uri="{FF2B5EF4-FFF2-40B4-BE49-F238E27FC236}">
                <a16:creationId xmlns="" xmlns:a16="http://schemas.microsoft.com/office/drawing/2014/main" id="{36584066-BABE-4FCD-B7DC-3F606F5EA7BB}"/>
              </a:ext>
            </a:extLst>
          </p:cNvPr>
          <p:cNvSpPr txBox="1"/>
          <p:nvPr/>
        </p:nvSpPr>
        <p:spPr>
          <a:xfrm>
            <a:off x="7663543" y="4170484"/>
            <a:ext cx="4293326" cy="2031325"/>
          </a:xfrm>
          <a:prstGeom prst="rect">
            <a:avLst/>
          </a:prstGeom>
          <a:noFill/>
        </p:spPr>
        <p:txBody>
          <a:bodyPr wrap="square" rtlCol="0">
            <a:spAutoFit/>
          </a:bodyPr>
          <a:lstStyle/>
          <a:p>
            <a:pPr algn="just"/>
            <a:r>
              <a:rPr lang="en-US" sz="1800" b="1" i="0" u="none" strike="noStrike" baseline="0" dirty="0">
                <a:solidFill>
                  <a:srgbClr val="231F20"/>
                </a:solidFill>
                <a:latin typeface="ScalaSansLF-Regular"/>
              </a:rPr>
              <a:t>Bioenergetics of </a:t>
            </a:r>
            <a:r>
              <a:rPr lang="en-US" sz="1800" b="1" i="1" u="none" strike="noStrike" baseline="0" dirty="0">
                <a:solidFill>
                  <a:srgbClr val="231F20"/>
                </a:solidFill>
                <a:latin typeface="ScalaSansLF-Italic"/>
              </a:rPr>
              <a:t>Halobacterium </a:t>
            </a:r>
            <a:r>
              <a:rPr lang="en-US" sz="1800" b="1" i="1" u="none" strike="noStrike" baseline="0" dirty="0" err="1">
                <a:solidFill>
                  <a:srgbClr val="231F20"/>
                </a:solidFill>
                <a:latin typeface="ScalaSansLF-Italic"/>
              </a:rPr>
              <a:t>salinarum</a:t>
            </a:r>
            <a:r>
              <a:rPr lang="en-US" sz="1800" b="1" i="0" u="none" strike="noStrike" baseline="0" dirty="0">
                <a:solidFill>
                  <a:srgbClr val="231F20"/>
                </a:solidFill>
                <a:latin typeface="ScalaSansLF-Regular"/>
              </a:rPr>
              <a:t>. Bacteriorhodopsin acts as a light-driven, outward directed</a:t>
            </a:r>
            <a:r>
              <a:rPr lang="en-US" b="1" dirty="0">
                <a:solidFill>
                  <a:srgbClr val="231F20"/>
                </a:solidFill>
                <a:latin typeface="ScalaSansLF-Regular"/>
              </a:rPr>
              <a:t> </a:t>
            </a:r>
            <a:r>
              <a:rPr lang="en-US" sz="1800" b="1" i="0" u="none" strike="noStrike" baseline="0" dirty="0">
                <a:solidFill>
                  <a:srgbClr val="231F20"/>
                </a:solidFill>
                <a:latin typeface="ScalaSansLF-Regular"/>
              </a:rPr>
              <a:t>proton pump. The generated proton gradient over the cell membrane drives a membrane-bound ATPase. These two proteins together form the simplest photosynthetic system known.</a:t>
            </a:r>
            <a:endParaRPr lang="en-IN" b="1" dirty="0"/>
          </a:p>
        </p:txBody>
      </p:sp>
    </p:spTree>
    <p:extLst>
      <p:ext uri="{BB962C8B-B14F-4D97-AF65-F5344CB8AC3E}">
        <p14:creationId xmlns:p14="http://schemas.microsoft.com/office/powerpoint/2010/main" val="25361727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9446F2-2305-4A7C-9BFB-FE491CB61573}"/>
              </a:ext>
            </a:extLst>
          </p:cNvPr>
          <p:cNvSpPr>
            <a:spLocks noGrp="1"/>
          </p:cNvSpPr>
          <p:nvPr>
            <p:ph type="title"/>
          </p:nvPr>
        </p:nvSpPr>
        <p:spPr>
          <a:xfrm>
            <a:off x="158930" y="417377"/>
            <a:ext cx="12329161" cy="1325563"/>
          </a:xfrm>
        </p:spPr>
        <p:txBody>
          <a:bodyPr>
            <a:normAutofit/>
          </a:bodyPr>
          <a:lstStyle/>
          <a:p>
            <a:r>
              <a:rPr lang="en-US" dirty="0"/>
              <a:t>Structure and Function of Bacteriorhodopsin</a:t>
            </a:r>
            <a:endParaRPr lang="en-IN" dirty="0"/>
          </a:p>
        </p:txBody>
      </p:sp>
      <p:sp>
        <p:nvSpPr>
          <p:cNvPr id="3" name="Content Placeholder 2">
            <a:extLst>
              <a:ext uri="{FF2B5EF4-FFF2-40B4-BE49-F238E27FC236}">
                <a16:creationId xmlns="" xmlns:a16="http://schemas.microsoft.com/office/drawing/2014/main" id="{78E4DE08-00E6-49CF-94E0-145519EC7C0A}"/>
              </a:ext>
            </a:extLst>
          </p:cNvPr>
          <p:cNvSpPr>
            <a:spLocks noGrp="1"/>
          </p:cNvSpPr>
          <p:nvPr>
            <p:ph idx="1"/>
          </p:nvPr>
        </p:nvSpPr>
        <p:spPr/>
        <p:txBody>
          <a:bodyPr>
            <a:normAutofit lnSpcReduction="10000"/>
          </a:bodyPr>
          <a:lstStyle/>
          <a:p>
            <a:pPr algn="just"/>
            <a:r>
              <a:rPr lang="en-US" dirty="0" err="1" smtClean="0">
                <a:latin typeface="ScalaLF-Regular"/>
              </a:rPr>
              <a:t>Bacteriorhodopsin</a:t>
            </a:r>
            <a:r>
              <a:rPr lang="en-US" dirty="0" smtClean="0">
                <a:latin typeface="ScalaLF-Regular"/>
              </a:rPr>
              <a:t> </a:t>
            </a:r>
            <a:r>
              <a:rPr lang="en-US" dirty="0">
                <a:latin typeface="ScalaLF-Regular"/>
              </a:rPr>
              <a:t>is an intrinsic membrane protein with the common seven-transmembrane helix topology and an approximate molecular weight of 26 </a:t>
            </a:r>
            <a:r>
              <a:rPr lang="en-US" dirty="0" err="1">
                <a:latin typeface="ScalaLF-Regular"/>
              </a:rPr>
              <a:t>kDa</a:t>
            </a:r>
            <a:r>
              <a:rPr lang="en-US" dirty="0">
                <a:latin typeface="ScalaLF-Regular"/>
              </a:rPr>
              <a:t>.</a:t>
            </a:r>
          </a:p>
          <a:p>
            <a:pPr algn="just"/>
            <a:r>
              <a:rPr lang="en-US" dirty="0">
                <a:latin typeface="ScalaLF-Regular"/>
              </a:rPr>
              <a:t> The seven helices are arranged in two arcs : </a:t>
            </a:r>
          </a:p>
          <a:p>
            <a:pPr marL="0" indent="0" algn="just">
              <a:buNone/>
            </a:pPr>
            <a:r>
              <a:rPr lang="en-US" dirty="0">
                <a:latin typeface="ScalaLF-Regular"/>
              </a:rPr>
              <a:t>	a) An inner arc with helices B, C, and D.</a:t>
            </a:r>
          </a:p>
          <a:p>
            <a:pPr marL="0" indent="0" algn="just">
              <a:buNone/>
            </a:pPr>
            <a:r>
              <a:rPr lang="en-US" dirty="0">
                <a:latin typeface="ScalaLF-Regular"/>
              </a:rPr>
              <a:t>	b) An outer arc with helices E, F, G, and A.</a:t>
            </a:r>
          </a:p>
          <a:p>
            <a:pPr algn="just"/>
            <a:r>
              <a:rPr lang="en-US" dirty="0">
                <a:latin typeface="ScalaLF-Regular"/>
              </a:rPr>
              <a:t> A transmembrane pore is formed mainly between helices B, C, F, and G.</a:t>
            </a:r>
            <a:endParaRPr lang="en-IN" dirty="0">
              <a:latin typeface="ScalaLF-Regular"/>
            </a:endParaRPr>
          </a:p>
        </p:txBody>
      </p:sp>
    </p:spTree>
    <p:extLst>
      <p:ext uri="{BB962C8B-B14F-4D97-AF65-F5344CB8AC3E}">
        <p14:creationId xmlns:p14="http://schemas.microsoft.com/office/powerpoint/2010/main" val="7139572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9446F2-2305-4A7C-9BFB-FE491CB61573}"/>
              </a:ext>
            </a:extLst>
          </p:cNvPr>
          <p:cNvSpPr>
            <a:spLocks noGrp="1"/>
          </p:cNvSpPr>
          <p:nvPr>
            <p:ph type="title"/>
          </p:nvPr>
        </p:nvSpPr>
        <p:spPr>
          <a:xfrm>
            <a:off x="158930" y="417377"/>
            <a:ext cx="12329161" cy="1325563"/>
          </a:xfrm>
        </p:spPr>
        <p:txBody>
          <a:bodyPr>
            <a:normAutofit/>
          </a:bodyPr>
          <a:lstStyle/>
          <a:p>
            <a:r>
              <a:rPr lang="en-US" dirty="0"/>
              <a:t>Structure and Function of Bacteriorhodopsin</a:t>
            </a:r>
            <a:endParaRPr lang="en-IN" dirty="0"/>
          </a:p>
        </p:txBody>
      </p:sp>
      <p:sp>
        <p:nvSpPr>
          <p:cNvPr id="3" name="Content Placeholder 2">
            <a:extLst>
              <a:ext uri="{FF2B5EF4-FFF2-40B4-BE49-F238E27FC236}">
                <a16:creationId xmlns="" xmlns:a16="http://schemas.microsoft.com/office/drawing/2014/main" id="{78E4DE08-00E6-49CF-94E0-145519EC7C0A}"/>
              </a:ext>
            </a:extLst>
          </p:cNvPr>
          <p:cNvSpPr>
            <a:spLocks noGrp="1"/>
          </p:cNvSpPr>
          <p:nvPr>
            <p:ph idx="1"/>
          </p:nvPr>
        </p:nvSpPr>
        <p:spPr>
          <a:xfrm>
            <a:off x="566057" y="1929384"/>
            <a:ext cx="5529943" cy="4251960"/>
          </a:xfrm>
        </p:spPr>
        <p:txBody>
          <a:bodyPr>
            <a:normAutofit/>
          </a:bodyPr>
          <a:lstStyle/>
          <a:p>
            <a:pPr algn="just"/>
            <a:r>
              <a:rPr lang="en-IN" dirty="0">
                <a:latin typeface="ScalaLF-Regular"/>
              </a:rPr>
              <a:t> </a:t>
            </a:r>
            <a:r>
              <a:rPr lang="en-US" dirty="0">
                <a:latin typeface="ScalaLF-Regular"/>
              </a:rPr>
              <a:t>The retinal is bound to Lys216 in helix G as a protonated Schiff base, which interrupts the pore and separates an extracellular (EC) half channel from a cytoplasmic (CP) half channel. </a:t>
            </a:r>
            <a:endParaRPr lang="en-IN" dirty="0">
              <a:latin typeface="ScalaLF-Regular"/>
            </a:endParaRPr>
          </a:p>
        </p:txBody>
      </p:sp>
      <p:pic>
        <p:nvPicPr>
          <p:cNvPr id="4" name="Picture 3">
            <a:extLst>
              <a:ext uri="{FF2B5EF4-FFF2-40B4-BE49-F238E27FC236}">
                <a16:creationId xmlns="" xmlns:a16="http://schemas.microsoft.com/office/drawing/2014/main" id="{86465E98-0B8F-429E-8476-EE2E351E2F98}"/>
              </a:ext>
            </a:extLst>
          </p:cNvPr>
          <p:cNvPicPr>
            <a:picLocks noChangeAspect="1"/>
          </p:cNvPicPr>
          <p:nvPr/>
        </p:nvPicPr>
        <p:blipFill rotWithShape="1">
          <a:blip r:embed="rId2"/>
          <a:srcRect l="30317" t="1654" r="29207"/>
          <a:stretch/>
        </p:blipFill>
        <p:spPr>
          <a:xfrm>
            <a:off x="6662057" y="1929384"/>
            <a:ext cx="4963886" cy="4597492"/>
          </a:xfrm>
          <a:prstGeom prst="rect">
            <a:avLst/>
          </a:prstGeom>
        </p:spPr>
      </p:pic>
    </p:spTree>
    <p:extLst>
      <p:ext uri="{BB962C8B-B14F-4D97-AF65-F5344CB8AC3E}">
        <p14:creationId xmlns:p14="http://schemas.microsoft.com/office/powerpoint/2010/main" val="24626115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8CB484-7055-43DC-A257-6744B2A43B2D}"/>
              </a:ext>
            </a:extLst>
          </p:cNvPr>
          <p:cNvSpPr>
            <a:spLocks noGrp="1"/>
          </p:cNvSpPr>
          <p:nvPr>
            <p:ph type="title"/>
          </p:nvPr>
        </p:nvSpPr>
        <p:spPr>
          <a:xfrm>
            <a:off x="263434" y="399960"/>
            <a:ext cx="12329160" cy="1325563"/>
          </a:xfrm>
        </p:spPr>
        <p:txBody>
          <a:bodyPr>
            <a:normAutofit/>
          </a:bodyPr>
          <a:lstStyle/>
          <a:p>
            <a:r>
              <a:rPr lang="en-US" dirty="0"/>
              <a:t>Structure and Function of Bacteriorhodopsin</a:t>
            </a:r>
            <a:endParaRPr lang="en-IN" dirty="0"/>
          </a:p>
        </p:txBody>
      </p:sp>
      <p:sp>
        <p:nvSpPr>
          <p:cNvPr id="3" name="Content Placeholder 2">
            <a:extLst>
              <a:ext uri="{FF2B5EF4-FFF2-40B4-BE49-F238E27FC236}">
                <a16:creationId xmlns="" xmlns:a16="http://schemas.microsoft.com/office/drawing/2014/main" id="{E90B23D5-A9BC-43BC-ADC4-849AF9657E7B}"/>
              </a:ext>
            </a:extLst>
          </p:cNvPr>
          <p:cNvSpPr>
            <a:spLocks noGrp="1"/>
          </p:cNvSpPr>
          <p:nvPr>
            <p:ph idx="1"/>
          </p:nvPr>
        </p:nvSpPr>
        <p:spPr>
          <a:xfrm>
            <a:off x="838200" y="1929384"/>
            <a:ext cx="10744200" cy="4251960"/>
          </a:xfrm>
        </p:spPr>
        <p:txBody>
          <a:bodyPr>
            <a:normAutofit fontScale="92500" lnSpcReduction="20000"/>
          </a:bodyPr>
          <a:lstStyle/>
          <a:p>
            <a:r>
              <a:rPr lang="en-IN" dirty="0">
                <a:latin typeface="ScalaLF-Regular"/>
              </a:rPr>
              <a:t> </a:t>
            </a:r>
            <a:r>
              <a:rPr lang="en-US" dirty="0">
                <a:latin typeface="ScalaLF-Regular"/>
              </a:rPr>
              <a:t>Light absorption causes photoisomerization of the retinal (all-trans to 13-cis and vice versa).</a:t>
            </a:r>
          </a:p>
          <a:p>
            <a:r>
              <a:rPr lang="en-US" dirty="0">
                <a:latin typeface="ScalaLF-Regular"/>
              </a:rPr>
              <a:t>This cycle may formally be represented as a sequence of six steps which are indispensable for transport :</a:t>
            </a:r>
          </a:p>
          <a:p>
            <a:pPr marL="0" indent="0">
              <a:buNone/>
            </a:pPr>
            <a:r>
              <a:rPr lang="en-US" dirty="0">
                <a:latin typeface="ScalaLF-Regular"/>
              </a:rPr>
              <a:t>		a) All-trans to 13-cis photoisomerization and its thermal reversal (isomerization, I).</a:t>
            </a:r>
          </a:p>
          <a:p>
            <a:pPr marL="0" indent="0">
              <a:buNone/>
            </a:pPr>
            <a:r>
              <a:rPr lang="en-US" dirty="0">
                <a:latin typeface="ScalaLF-Regular"/>
              </a:rPr>
              <a:t>		b) Reversible change in accessibility (switch, S) of the Schiff base for ions in the EC and CP channel respectively.</a:t>
            </a:r>
          </a:p>
          <a:p>
            <a:pPr marL="0" indent="0">
              <a:buNone/>
            </a:pPr>
            <a:r>
              <a:rPr lang="en-US" dirty="0">
                <a:latin typeface="ScalaLF-Regular"/>
              </a:rPr>
              <a:t>		c</a:t>
            </a:r>
            <a:r>
              <a:rPr lang="en-US" dirty="0" smtClean="0">
                <a:latin typeface="ScalaLF-Regular"/>
              </a:rPr>
              <a:t>) </a:t>
            </a:r>
            <a:r>
              <a:rPr lang="en-US" dirty="0">
                <a:latin typeface="ScalaLF-Regular"/>
              </a:rPr>
              <a:t>and ion transfer (T) reactions to and from the Schiff base active center.</a:t>
            </a:r>
          </a:p>
          <a:p>
            <a:pPr marL="0" indent="0">
              <a:buNone/>
            </a:pPr>
            <a:endParaRPr lang="en-US" dirty="0">
              <a:latin typeface="ScalaLF-Regular"/>
            </a:endParaRPr>
          </a:p>
          <a:p>
            <a:pPr marL="0" indent="0">
              <a:buNone/>
            </a:pPr>
            <a:endParaRPr lang="en-US" dirty="0">
              <a:latin typeface="ScalaLF-Regular"/>
            </a:endParaRPr>
          </a:p>
          <a:p>
            <a:pPr marL="0" indent="0">
              <a:buNone/>
            </a:pPr>
            <a:endParaRPr lang="en-IN" dirty="0">
              <a:latin typeface="ScalaLF-Regular"/>
            </a:endParaRPr>
          </a:p>
        </p:txBody>
      </p:sp>
    </p:spTree>
    <p:extLst>
      <p:ext uri="{BB962C8B-B14F-4D97-AF65-F5344CB8AC3E}">
        <p14:creationId xmlns:p14="http://schemas.microsoft.com/office/powerpoint/2010/main" val="4451019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90B23D5-A9BC-43BC-ADC4-849AF9657E7B}"/>
              </a:ext>
            </a:extLst>
          </p:cNvPr>
          <p:cNvSpPr>
            <a:spLocks noGrp="1"/>
          </p:cNvSpPr>
          <p:nvPr>
            <p:ph idx="1"/>
          </p:nvPr>
        </p:nvSpPr>
        <p:spPr/>
        <p:txBody>
          <a:bodyPr>
            <a:normAutofit/>
          </a:bodyPr>
          <a:lstStyle/>
          <a:p>
            <a:pPr marL="0" indent="0">
              <a:buNone/>
            </a:pPr>
            <a:r>
              <a:rPr lang="en-US" dirty="0">
                <a:latin typeface="ScalaLF-Regular"/>
              </a:rPr>
              <a:t> 		</a:t>
            </a:r>
          </a:p>
          <a:p>
            <a:pPr marL="0" indent="0">
              <a:buNone/>
            </a:pPr>
            <a:endParaRPr lang="en-IN" dirty="0">
              <a:latin typeface="ScalaLF-Regular"/>
            </a:endParaRPr>
          </a:p>
        </p:txBody>
      </p:sp>
      <p:pic>
        <p:nvPicPr>
          <p:cNvPr id="5" name="Picture 4">
            <a:extLst>
              <a:ext uri="{FF2B5EF4-FFF2-40B4-BE49-F238E27FC236}">
                <a16:creationId xmlns="" xmlns:a16="http://schemas.microsoft.com/office/drawing/2014/main" id="{28E6CB1C-73BF-4DBB-936E-06B77CB1B037}"/>
              </a:ext>
            </a:extLst>
          </p:cNvPr>
          <p:cNvPicPr>
            <a:picLocks noChangeAspect="1"/>
          </p:cNvPicPr>
          <p:nvPr/>
        </p:nvPicPr>
        <p:blipFill>
          <a:blip r:embed="rId2"/>
          <a:stretch>
            <a:fillRect/>
          </a:stretch>
        </p:blipFill>
        <p:spPr>
          <a:xfrm>
            <a:off x="272143" y="324103"/>
            <a:ext cx="6746965" cy="6364079"/>
          </a:xfrm>
          <a:prstGeom prst="rect">
            <a:avLst/>
          </a:prstGeom>
        </p:spPr>
      </p:pic>
      <p:sp>
        <p:nvSpPr>
          <p:cNvPr id="8" name="TextBox 7">
            <a:extLst>
              <a:ext uri="{FF2B5EF4-FFF2-40B4-BE49-F238E27FC236}">
                <a16:creationId xmlns="" xmlns:a16="http://schemas.microsoft.com/office/drawing/2014/main" id="{A18B4A6E-AF4D-4CB3-8CD7-23D71481A092}"/>
              </a:ext>
            </a:extLst>
          </p:cNvPr>
          <p:cNvSpPr txBox="1"/>
          <p:nvPr/>
        </p:nvSpPr>
        <p:spPr>
          <a:xfrm>
            <a:off x="7019108" y="531224"/>
            <a:ext cx="4757057" cy="5755422"/>
          </a:xfrm>
          <a:prstGeom prst="rect">
            <a:avLst/>
          </a:prstGeom>
          <a:noFill/>
        </p:spPr>
        <p:txBody>
          <a:bodyPr wrap="square" rtlCol="0">
            <a:spAutoFit/>
          </a:bodyPr>
          <a:lstStyle/>
          <a:p>
            <a:pPr algn="just"/>
            <a:r>
              <a:rPr lang="en-IN" sz="1600" b="1" i="0" u="sng" strike="noStrike" baseline="0" dirty="0">
                <a:solidFill>
                  <a:srgbClr val="231F20"/>
                </a:solidFill>
                <a:latin typeface="ScalaSansLF-Regular"/>
              </a:rPr>
              <a:t>Photocycle of bacteriorhodopsin. </a:t>
            </a:r>
          </a:p>
          <a:p>
            <a:pPr algn="just"/>
            <a:endParaRPr lang="en-IN" sz="1600" b="1" i="0" u="sng" strike="noStrike" baseline="0" dirty="0">
              <a:solidFill>
                <a:srgbClr val="231F20"/>
              </a:solidFill>
              <a:latin typeface="ScalaSansLF-Regular"/>
            </a:endParaRPr>
          </a:p>
          <a:p>
            <a:pPr marL="342900" indent="-342900" algn="just">
              <a:buAutoNum type="alphaUcParenBoth"/>
            </a:pPr>
            <a:r>
              <a:rPr lang="en-US" sz="1600" b="1" i="0" u="none" strike="noStrike" baseline="0" dirty="0">
                <a:solidFill>
                  <a:srgbClr val="231F20"/>
                </a:solidFill>
                <a:latin typeface="ScalaSansLF-Regular"/>
              </a:rPr>
              <a:t>Upon absorption of a photon, the initial B-state of bacteriorhodopsin </a:t>
            </a:r>
            <a:r>
              <a:rPr lang="en-IN" sz="1600" b="1" i="0" u="none" strike="noStrike" baseline="0" dirty="0">
                <a:solidFill>
                  <a:srgbClr val="231F20"/>
                </a:solidFill>
                <a:latin typeface="ScalaSansLF-Regular"/>
              </a:rPr>
              <a:t>is converted photochemically </a:t>
            </a:r>
            <a:r>
              <a:rPr lang="en-US" sz="1600" b="1" i="0" u="none" strike="noStrike" baseline="0" dirty="0">
                <a:solidFill>
                  <a:srgbClr val="231F20"/>
                </a:solidFill>
                <a:latin typeface="ScalaSansLF-Regular"/>
              </a:rPr>
              <a:t>to the J-state from where a series of thermal steps leads back to the initial state. The proton transport is intimately coupled to the photocycle, which is observed as a sequence of intermediates which are represented by the common single-letter code with their absorption maxima given as subscripts. In the dark, bacteriorhodopsin relaxes thermally to the D-state which has 13- </a:t>
            </a:r>
            <a:r>
              <a:rPr lang="en-US" sz="1600" b="1" i="1" u="none" strike="noStrike" baseline="0" dirty="0">
                <a:solidFill>
                  <a:srgbClr val="231F20"/>
                </a:solidFill>
                <a:latin typeface="ScalaSansLF-Italic"/>
              </a:rPr>
              <a:t>cis </a:t>
            </a:r>
            <a:r>
              <a:rPr lang="en-US" sz="1600" b="1" i="0" u="none" strike="noStrike" baseline="0" dirty="0">
                <a:solidFill>
                  <a:srgbClr val="231F20"/>
                </a:solidFill>
                <a:latin typeface="ScalaSansLF-Regular"/>
              </a:rPr>
              <a:t>configuration. The resulting mixture of B- and D-states is called dark adapted</a:t>
            </a:r>
            <a:r>
              <a:rPr lang="en-US" sz="1600" b="1" dirty="0">
                <a:solidFill>
                  <a:srgbClr val="231F20"/>
                </a:solidFill>
                <a:latin typeface="ScalaSansLF-Regular"/>
              </a:rPr>
              <a:t> </a:t>
            </a:r>
            <a:r>
              <a:rPr lang="en-IN" sz="1600" b="1" i="0" u="none" strike="noStrike" baseline="0" dirty="0">
                <a:solidFill>
                  <a:srgbClr val="231F20"/>
                </a:solidFill>
                <a:latin typeface="ScalaSansLF-Regular"/>
              </a:rPr>
              <a:t>bacteriorhodopsin. From the </a:t>
            </a:r>
            <a:r>
              <a:rPr lang="en-US" sz="1600" b="1" i="0" u="none" strike="noStrike" baseline="0" dirty="0">
                <a:solidFill>
                  <a:srgbClr val="231F20"/>
                </a:solidFill>
                <a:latin typeface="ScalaSansLF-Regular"/>
              </a:rPr>
              <a:t>O-state, a photochemical conversion of all-</a:t>
            </a:r>
            <a:r>
              <a:rPr lang="en-US" sz="1600" b="1" i="1" u="none" strike="noStrike" baseline="0" dirty="0">
                <a:solidFill>
                  <a:srgbClr val="231F20"/>
                </a:solidFill>
                <a:latin typeface="ScalaSansLF-Italic"/>
              </a:rPr>
              <a:t>trans </a:t>
            </a:r>
            <a:r>
              <a:rPr lang="en-US" sz="1600" b="1" i="0" u="none" strike="noStrike" baseline="0" dirty="0">
                <a:solidFill>
                  <a:srgbClr val="231F20"/>
                </a:solidFill>
                <a:latin typeface="ScalaSansLF-Regular"/>
              </a:rPr>
              <a:t>to 9-</a:t>
            </a:r>
            <a:r>
              <a:rPr lang="en-US" sz="1600" b="1" i="1" u="none" strike="noStrike" baseline="0" dirty="0">
                <a:solidFill>
                  <a:srgbClr val="231F20"/>
                </a:solidFill>
                <a:latin typeface="ScalaSansLF-Italic"/>
              </a:rPr>
              <a:t>cis </a:t>
            </a:r>
            <a:r>
              <a:rPr lang="en-US" sz="1600" b="1" i="0" u="none" strike="noStrike" baseline="0" dirty="0">
                <a:solidFill>
                  <a:srgbClr val="231F20"/>
                </a:solidFill>
                <a:latin typeface="ScalaSansLF-Regular"/>
              </a:rPr>
              <a:t>retinal is possible which is not thermally </a:t>
            </a:r>
            <a:r>
              <a:rPr lang="en-US" sz="1600" b="1" i="0" u="none" strike="noStrike" baseline="0" dirty="0" err="1">
                <a:solidFill>
                  <a:srgbClr val="231F20"/>
                </a:solidFill>
                <a:latin typeface="ScalaSansLF-Regular"/>
              </a:rPr>
              <a:t>reisomerized</a:t>
            </a:r>
            <a:r>
              <a:rPr lang="en-US" sz="1600" b="1" i="0" u="none" strike="noStrike" baseline="0" dirty="0">
                <a:solidFill>
                  <a:srgbClr val="231F20"/>
                </a:solidFill>
                <a:latin typeface="ScalaSansLF-Regular"/>
              </a:rPr>
              <a:t> to the initial state. </a:t>
            </a:r>
          </a:p>
          <a:p>
            <a:pPr marL="342900" indent="-342900" algn="just">
              <a:buAutoNum type="alphaUcParenBoth"/>
            </a:pPr>
            <a:r>
              <a:rPr lang="en-US" sz="1600" b="1" i="0" u="none" strike="noStrike" baseline="0" dirty="0">
                <a:solidFill>
                  <a:srgbClr val="231F20"/>
                </a:solidFill>
                <a:latin typeface="ScalaSansLF-Regular"/>
              </a:rPr>
              <a:t>The proton transport and related retinal configurations as well as accessibility of the nitrogen in the Schiff-base linkage between retinal and Lys216 are indicated. This sequence represents several of the molecular changes involved in the proton </a:t>
            </a:r>
            <a:r>
              <a:rPr lang="en-IN" sz="1600" b="1" i="0" u="none" strike="noStrike" baseline="0" dirty="0">
                <a:solidFill>
                  <a:srgbClr val="231F20"/>
                </a:solidFill>
                <a:latin typeface="ScalaSansLF-Regular"/>
              </a:rPr>
              <a:t>transport.</a:t>
            </a:r>
            <a:endParaRPr lang="en-IN" sz="1600" b="1" dirty="0"/>
          </a:p>
        </p:txBody>
      </p:sp>
    </p:spTree>
    <p:extLst>
      <p:ext uri="{BB962C8B-B14F-4D97-AF65-F5344CB8AC3E}">
        <p14:creationId xmlns:p14="http://schemas.microsoft.com/office/powerpoint/2010/main" val="3500597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A5C812-6F5A-481E-ADAC-92C615BE806D}"/>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 xmlns:a16="http://schemas.microsoft.com/office/drawing/2014/main" id="{336CA033-D9AD-457F-80F7-B3609C09A634}"/>
              </a:ext>
            </a:extLst>
          </p:cNvPr>
          <p:cNvSpPr>
            <a:spLocks noGrp="1"/>
          </p:cNvSpPr>
          <p:nvPr>
            <p:ph idx="1"/>
          </p:nvPr>
        </p:nvSpPr>
        <p:spPr/>
        <p:txBody>
          <a:bodyPr>
            <a:normAutofit/>
          </a:bodyPr>
          <a:lstStyle/>
          <a:p>
            <a:pPr algn="just"/>
            <a:r>
              <a:rPr lang="en-IN" dirty="0">
                <a:latin typeface="ScalaLF-Regular"/>
              </a:rPr>
              <a:t> Light driven anion pump transports Cl</a:t>
            </a:r>
            <a:r>
              <a:rPr lang="en-IN" sz="4400" baseline="30000" dirty="0">
                <a:latin typeface="ScalaLF-Regular"/>
              </a:rPr>
              <a:t>- </a:t>
            </a:r>
            <a:r>
              <a:rPr lang="en-IN" dirty="0">
                <a:latin typeface="ScalaLF-Regular"/>
              </a:rPr>
              <a:t>ions against salt (proton pump) to maintain cellular potential to prevent exosmosis. </a:t>
            </a:r>
          </a:p>
          <a:p>
            <a:pPr algn="just"/>
            <a:r>
              <a:rPr lang="en-IN" dirty="0">
                <a:latin typeface="ScalaLF-Regular"/>
              </a:rPr>
              <a:t> Based on these there are some industrial applications </a:t>
            </a:r>
          </a:p>
          <a:p>
            <a:pPr algn="just"/>
            <a:r>
              <a:rPr lang="en-IN" dirty="0">
                <a:latin typeface="ScalaLF-Regular"/>
              </a:rPr>
              <a:t>Because of these proton pumps, proton motive force can be generated and that can be converted to charge.</a:t>
            </a:r>
          </a:p>
          <a:p>
            <a:pPr algn="just"/>
            <a:r>
              <a:rPr lang="en-IN" dirty="0">
                <a:latin typeface="ScalaLF-Regular"/>
              </a:rPr>
              <a:t> The three most important features which eventually lead to biotechnological applications of bacteriorhodopsin on the basis of its catalytic cycle are:</a:t>
            </a:r>
          </a:p>
          <a:p>
            <a:pPr marL="0" indent="0" algn="just">
              <a:buNone/>
            </a:pPr>
            <a:endParaRPr lang="en-IN" dirty="0">
              <a:latin typeface="ScalaLF-Regular"/>
            </a:endParaRPr>
          </a:p>
        </p:txBody>
      </p:sp>
    </p:spTree>
    <p:extLst>
      <p:ext uri="{BB962C8B-B14F-4D97-AF65-F5344CB8AC3E}">
        <p14:creationId xmlns:p14="http://schemas.microsoft.com/office/powerpoint/2010/main" val="1544518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A5C812-6F5A-481E-ADAC-92C615BE806D}"/>
              </a:ext>
            </a:extLst>
          </p:cNvPr>
          <p:cNvSpPr>
            <a:spLocks noGrp="1"/>
          </p:cNvSpPr>
          <p:nvPr>
            <p:ph type="title"/>
          </p:nvPr>
        </p:nvSpPr>
        <p:spPr/>
        <p:txBody>
          <a:bodyPr/>
          <a:lstStyle/>
          <a:p>
            <a:r>
              <a:rPr lang="en-IN" dirty="0"/>
              <a:t>Applications( Exploited Functions)</a:t>
            </a:r>
          </a:p>
        </p:txBody>
      </p:sp>
      <p:sp>
        <p:nvSpPr>
          <p:cNvPr id="3" name="Content Placeholder 2">
            <a:extLst>
              <a:ext uri="{FF2B5EF4-FFF2-40B4-BE49-F238E27FC236}">
                <a16:creationId xmlns="" xmlns:a16="http://schemas.microsoft.com/office/drawing/2014/main" id="{336CA033-D9AD-457F-80F7-B3609C09A634}"/>
              </a:ext>
            </a:extLst>
          </p:cNvPr>
          <p:cNvSpPr>
            <a:spLocks noGrp="1"/>
          </p:cNvSpPr>
          <p:nvPr>
            <p:ph idx="1"/>
          </p:nvPr>
        </p:nvSpPr>
        <p:spPr/>
        <p:txBody>
          <a:bodyPr>
            <a:normAutofit fontScale="92500" lnSpcReduction="20000"/>
          </a:bodyPr>
          <a:lstStyle/>
          <a:p>
            <a:pPr marL="0" indent="0" algn="just">
              <a:buNone/>
            </a:pPr>
            <a:r>
              <a:rPr lang="en-IN" dirty="0">
                <a:latin typeface="ScalaLF-Regular"/>
              </a:rPr>
              <a:t> </a:t>
            </a:r>
            <a:r>
              <a:rPr lang="en-US" dirty="0">
                <a:latin typeface="ScalaLF-Regular"/>
              </a:rPr>
              <a:t>1. The color changes, which can be used for any type of information processing and storage process.</a:t>
            </a:r>
          </a:p>
          <a:p>
            <a:pPr marL="0" indent="0" algn="just">
              <a:buNone/>
            </a:pPr>
            <a:r>
              <a:rPr lang="en-US" dirty="0">
                <a:latin typeface="ScalaLF-Regular"/>
              </a:rPr>
              <a:t>2. The photoelectric events which are due to the changing geometry of the Schiff base upon photoisomerization and the movement of the proton. Such electric changes occur from the picosecond to the millisecond time regime.</a:t>
            </a:r>
          </a:p>
          <a:p>
            <a:pPr marL="0" indent="0" algn="just">
              <a:buNone/>
            </a:pPr>
            <a:r>
              <a:rPr lang="en-US" dirty="0">
                <a:latin typeface="ScalaLF-Regular"/>
              </a:rPr>
              <a:t>3. The pH change between the inside and the outside of bacteriorhodopsin-containing membrane systems as the net result of proton translocation.</a:t>
            </a:r>
            <a:r>
              <a:rPr lang="en-IN" dirty="0">
                <a:latin typeface="ScalaLF-Regular"/>
              </a:rPr>
              <a:t> </a:t>
            </a:r>
          </a:p>
          <a:p>
            <a:pPr marL="0" indent="0" algn="just">
              <a:buNone/>
            </a:pPr>
            <a:r>
              <a:rPr lang="en-IN" dirty="0">
                <a:latin typeface="ScalaLF-Regular"/>
              </a:rPr>
              <a:t>4.  3D array sensor functions.</a:t>
            </a:r>
          </a:p>
        </p:txBody>
      </p:sp>
    </p:spTree>
    <p:extLst>
      <p:ext uri="{BB962C8B-B14F-4D97-AF65-F5344CB8AC3E}">
        <p14:creationId xmlns:p14="http://schemas.microsoft.com/office/powerpoint/2010/main" val="26029935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A5C812-6F5A-481E-ADAC-92C615BE806D}"/>
              </a:ext>
            </a:extLst>
          </p:cNvPr>
          <p:cNvSpPr>
            <a:spLocks noGrp="1"/>
          </p:cNvSpPr>
          <p:nvPr>
            <p:ph type="title"/>
          </p:nvPr>
        </p:nvSpPr>
        <p:spPr/>
        <p:txBody>
          <a:bodyPr/>
          <a:lstStyle/>
          <a:p>
            <a:r>
              <a:rPr lang="en-IN" dirty="0"/>
              <a:t>Applications (overview)</a:t>
            </a:r>
          </a:p>
        </p:txBody>
      </p:sp>
      <p:sp>
        <p:nvSpPr>
          <p:cNvPr id="3" name="Content Placeholder 2">
            <a:extLst>
              <a:ext uri="{FF2B5EF4-FFF2-40B4-BE49-F238E27FC236}">
                <a16:creationId xmlns="" xmlns:a16="http://schemas.microsoft.com/office/drawing/2014/main" id="{336CA033-D9AD-457F-80F7-B3609C09A634}"/>
              </a:ext>
            </a:extLst>
          </p:cNvPr>
          <p:cNvSpPr>
            <a:spLocks noGrp="1"/>
          </p:cNvSpPr>
          <p:nvPr>
            <p:ph idx="1"/>
          </p:nvPr>
        </p:nvSpPr>
        <p:spPr/>
        <p:txBody>
          <a:bodyPr>
            <a:normAutofit fontScale="70000" lnSpcReduction="20000"/>
          </a:bodyPr>
          <a:lstStyle/>
          <a:p>
            <a:pPr algn="just">
              <a:lnSpc>
                <a:spcPct val="120000"/>
              </a:lnSpc>
            </a:pPr>
            <a:r>
              <a:rPr lang="en-US" sz="4000" dirty="0">
                <a:latin typeface="ScalaLF-Regular"/>
              </a:rPr>
              <a:t>So far, the color changes are under most intensive investigation because of the velocity of light-triggered reactions in bacteriorhodopsin and the possibility of regulating the speed of the color changes over a very wide range.</a:t>
            </a:r>
          </a:p>
          <a:p>
            <a:pPr algn="just">
              <a:lnSpc>
                <a:spcPct val="120000"/>
              </a:lnSpc>
            </a:pPr>
            <a:r>
              <a:rPr lang="en-US" sz="4000" dirty="0">
                <a:latin typeface="ScalaLF-Regular"/>
              </a:rPr>
              <a:t> </a:t>
            </a:r>
            <a:r>
              <a:rPr lang="en-US" sz="4000" b="1" dirty="0">
                <a:effectLst>
                  <a:outerShdw blurRad="38100" dist="38100" dir="2700000" algn="tl">
                    <a:srgbClr val="000000">
                      <a:alpha val="43137"/>
                    </a:srgbClr>
                  </a:outerShdw>
                </a:effectLst>
                <a:latin typeface="ScalaLF-Regular"/>
              </a:rPr>
              <a:t>“Artificial Retina”- </a:t>
            </a:r>
            <a:r>
              <a:rPr lang="en-US" sz="4000" dirty="0">
                <a:latin typeface="ScalaLF-Regular"/>
              </a:rPr>
              <a:t>Sensor Array.</a:t>
            </a:r>
          </a:p>
          <a:p>
            <a:pPr algn="just">
              <a:lnSpc>
                <a:spcPct val="120000"/>
              </a:lnSpc>
            </a:pPr>
            <a:r>
              <a:rPr lang="en-US" sz="4000" dirty="0">
                <a:latin typeface="ScalaLF-Regular"/>
              </a:rPr>
              <a:t> Genetic modifications to produce </a:t>
            </a:r>
            <a:r>
              <a:rPr lang="en-US" sz="4000" dirty="0" err="1">
                <a:latin typeface="ScalaLF-Regular"/>
              </a:rPr>
              <a:t>bacteriorhodopsin</a:t>
            </a:r>
            <a:r>
              <a:rPr lang="en-US" sz="4000" dirty="0">
                <a:latin typeface="ScalaLF-Regular"/>
              </a:rPr>
              <a:t> </a:t>
            </a:r>
            <a:r>
              <a:rPr lang="en-US" sz="4000" dirty="0" smtClean="0">
                <a:latin typeface="ScalaLF-Regular"/>
              </a:rPr>
              <a:t>mutants.</a:t>
            </a:r>
            <a:endParaRPr lang="en-US" sz="4000" dirty="0">
              <a:latin typeface="ScalaLF-Regular"/>
            </a:endParaRPr>
          </a:p>
          <a:p>
            <a:pPr algn="just">
              <a:lnSpc>
                <a:spcPct val="120000"/>
              </a:lnSpc>
            </a:pPr>
            <a:r>
              <a:rPr lang="en-US" sz="4000" u="sng" dirty="0">
                <a:solidFill>
                  <a:srgbClr val="7030A0"/>
                </a:solidFill>
                <a:latin typeface="ScalaLF-Regular"/>
              </a:rPr>
              <a:t> </a:t>
            </a:r>
            <a:r>
              <a:rPr lang="en-US" sz="4000" b="1" u="sng" dirty="0">
                <a:solidFill>
                  <a:srgbClr val="7030A0"/>
                </a:solidFill>
                <a:effectLst>
                  <a:outerShdw blurRad="38100" dist="38100" dir="2700000" algn="tl">
                    <a:srgbClr val="000000">
                      <a:alpha val="43137"/>
                    </a:srgbClr>
                  </a:outerShdw>
                </a:effectLst>
                <a:latin typeface="ScalaLF-Regular"/>
              </a:rPr>
              <a:t>Purple Membranes-  </a:t>
            </a:r>
            <a:r>
              <a:rPr lang="en-US" sz="4000" dirty="0">
                <a:latin typeface="ScalaLF-Regular"/>
              </a:rPr>
              <a:t>2D crystals of Bacteriorhodopsin </a:t>
            </a:r>
            <a:r>
              <a:rPr lang="en-US" sz="4000" i="1" dirty="0">
                <a:latin typeface="ScalaLF-Regular"/>
              </a:rPr>
              <a:t>in vivo. </a:t>
            </a:r>
            <a:r>
              <a:rPr lang="en-US" sz="4000" dirty="0">
                <a:latin typeface="ScalaLF-Regular"/>
              </a:rPr>
              <a:t>A source of biomaterial in information technology.</a:t>
            </a:r>
            <a:endParaRPr lang="en-US" sz="4000" i="1" dirty="0">
              <a:latin typeface="ScalaLF-Regular"/>
            </a:endParaRPr>
          </a:p>
          <a:p>
            <a:pPr marL="0" indent="0" algn="just">
              <a:lnSpc>
                <a:spcPct val="120000"/>
              </a:lnSpc>
              <a:buNone/>
            </a:pPr>
            <a:endParaRPr lang="en-US" i="1" dirty="0">
              <a:latin typeface="ScalaLF-Regular"/>
            </a:endParaRPr>
          </a:p>
          <a:p>
            <a:pPr marL="0" indent="0" algn="just">
              <a:lnSpc>
                <a:spcPct val="120000"/>
              </a:lnSpc>
              <a:buNone/>
            </a:pPr>
            <a:endParaRPr lang="en-IN" dirty="0">
              <a:latin typeface="ScalaLF-Regular"/>
            </a:endParaRPr>
          </a:p>
        </p:txBody>
      </p:sp>
    </p:spTree>
    <p:extLst>
      <p:ext uri="{BB962C8B-B14F-4D97-AF65-F5344CB8AC3E}">
        <p14:creationId xmlns:p14="http://schemas.microsoft.com/office/powerpoint/2010/main" val="4919607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98EE4C-C958-42E5-9B5F-35465FCB79A0}"/>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 xmlns:a16="http://schemas.microsoft.com/office/drawing/2014/main" id="{EF5406DF-8405-40DC-8C48-2E893C27A7E0}"/>
              </a:ext>
            </a:extLst>
          </p:cNvPr>
          <p:cNvSpPr>
            <a:spLocks noGrp="1"/>
          </p:cNvSpPr>
          <p:nvPr>
            <p:ph idx="1"/>
          </p:nvPr>
        </p:nvSpPr>
        <p:spPr/>
        <p:txBody>
          <a:bodyPr>
            <a:normAutofit fontScale="92500"/>
          </a:bodyPr>
          <a:lstStyle/>
          <a:p>
            <a:pPr algn="just"/>
            <a:r>
              <a:rPr lang="en-US" dirty="0">
                <a:solidFill>
                  <a:srgbClr val="231F20"/>
                </a:solidFill>
                <a:latin typeface="ScalaLF-Regular"/>
              </a:rPr>
              <a:t>P</a:t>
            </a:r>
            <a:r>
              <a:rPr lang="en-US" sz="2800" b="0" i="0" u="none" strike="noStrike" baseline="0" dirty="0">
                <a:solidFill>
                  <a:srgbClr val="231F20"/>
                </a:solidFill>
                <a:latin typeface="ScalaLF-Regular"/>
              </a:rPr>
              <a:t>roduction of biological macromolecules for technical processes is </a:t>
            </a:r>
            <a:r>
              <a:rPr lang="en-US" sz="2800" b="0" i="0" u="none" strike="noStrike" baseline="0" dirty="0">
                <a:solidFill>
                  <a:srgbClr val="00B050"/>
                </a:solidFill>
                <a:effectLst>
                  <a:outerShdw blurRad="38100" dist="38100" dir="2700000" algn="tl">
                    <a:srgbClr val="000000">
                      <a:alpha val="43137"/>
                    </a:srgbClr>
                  </a:outerShdw>
                </a:effectLst>
                <a:latin typeface="ScalaLF-Regular"/>
              </a:rPr>
              <a:t>“</a:t>
            </a:r>
            <a:r>
              <a:rPr lang="en-IN" sz="2800" b="0" i="0" u="none" strike="noStrike" baseline="0" dirty="0">
                <a:solidFill>
                  <a:srgbClr val="00B050"/>
                </a:solidFill>
                <a:effectLst>
                  <a:outerShdw blurRad="38100" dist="38100" dir="2700000" algn="tl">
                    <a:srgbClr val="000000">
                      <a:alpha val="43137"/>
                    </a:srgbClr>
                  </a:outerShdw>
                </a:effectLst>
                <a:latin typeface="ScalaLF-Regular"/>
              </a:rPr>
              <a:t>state-of-the-art</a:t>
            </a:r>
            <a:r>
              <a:rPr lang="en-IN" dirty="0">
                <a:solidFill>
                  <a:srgbClr val="00B050"/>
                </a:solidFill>
                <a:effectLst>
                  <a:outerShdw blurRad="38100" dist="38100" dir="2700000" algn="tl">
                    <a:srgbClr val="000000">
                      <a:alpha val="43137"/>
                    </a:srgbClr>
                  </a:outerShdw>
                </a:effectLst>
                <a:latin typeface="ScalaLF-Regular"/>
              </a:rPr>
              <a:t> technology”.</a:t>
            </a:r>
          </a:p>
          <a:p>
            <a:pPr algn="just">
              <a:buClr>
                <a:schemeClr val="tx1"/>
              </a:buClr>
            </a:pPr>
            <a:r>
              <a:rPr lang="en-IN" dirty="0" smtClean="0">
                <a:solidFill>
                  <a:srgbClr val="231F20"/>
                </a:solidFill>
                <a:latin typeface="ScalaLF-Regular"/>
              </a:rPr>
              <a:t>The b</a:t>
            </a:r>
            <a:r>
              <a:rPr lang="en-IN" sz="2800" b="0" i="0" u="none" strike="noStrike" baseline="0" dirty="0" smtClean="0">
                <a:solidFill>
                  <a:srgbClr val="231F20"/>
                </a:solidFill>
                <a:latin typeface="ScalaLF-Regular"/>
              </a:rPr>
              <a:t>iosynthetic </a:t>
            </a:r>
            <a:r>
              <a:rPr lang="en-IN" sz="2800" b="0" i="0" u="none" strike="noStrike" baseline="0" dirty="0">
                <a:solidFill>
                  <a:srgbClr val="231F20"/>
                </a:solidFill>
                <a:latin typeface="ScalaLF-Regular"/>
              </a:rPr>
              <a:t>capabilities of </a:t>
            </a:r>
            <a:r>
              <a:rPr lang="en-IN" sz="2800" b="0" i="0" u="none" strike="noStrike" baseline="0" dirty="0" smtClean="0">
                <a:solidFill>
                  <a:srgbClr val="231F20"/>
                </a:solidFill>
                <a:latin typeface="ScalaLF-Regular"/>
              </a:rPr>
              <a:t>cells go far beyond organic chemistry.</a:t>
            </a:r>
            <a:endParaRPr lang="en-IN" sz="2800" b="0" i="0" u="none" strike="noStrike" baseline="0" dirty="0">
              <a:solidFill>
                <a:srgbClr val="231F20"/>
              </a:solidFill>
              <a:latin typeface="ScalaLF-Regular"/>
            </a:endParaRPr>
          </a:p>
          <a:p>
            <a:pPr algn="just"/>
            <a:r>
              <a:rPr lang="en-US" sz="2800" b="0" i="0" u="none" strike="noStrike" baseline="0" dirty="0" smtClean="0">
                <a:solidFill>
                  <a:srgbClr val="231F20"/>
                </a:solidFill>
                <a:latin typeface="ScalaLF-Regular"/>
              </a:rPr>
              <a:t>Materials </a:t>
            </a:r>
            <a:r>
              <a:rPr lang="en-US" sz="2800" b="0" i="0" u="none" strike="noStrike" baseline="0" dirty="0">
                <a:solidFill>
                  <a:srgbClr val="231F20"/>
                </a:solidFill>
                <a:latin typeface="ScalaLF-Regular"/>
              </a:rPr>
              <a:t>such as functional biomolecules, enzymes, antibodies, and hormones are </a:t>
            </a:r>
            <a:r>
              <a:rPr lang="en-IN" sz="2800" b="0" i="0" u="none" strike="noStrike" baseline="0" dirty="0">
                <a:solidFill>
                  <a:srgbClr val="231F20"/>
                </a:solidFill>
                <a:latin typeface="ScalaLF-Regular"/>
              </a:rPr>
              <a:t>indispensable </a:t>
            </a:r>
            <a:r>
              <a:rPr lang="en-IN" sz="2800" b="0" i="0" u="none" strike="noStrike" baseline="0" dirty="0" err="1">
                <a:solidFill>
                  <a:srgbClr val="231F20"/>
                </a:solidFill>
                <a:latin typeface="ScalaLF-Regular"/>
              </a:rPr>
              <a:t>i</a:t>
            </a:r>
            <a:r>
              <a:rPr lang="en-US" sz="2800" b="0" i="0" u="none" strike="noStrike" baseline="0" dirty="0">
                <a:solidFill>
                  <a:srgbClr val="231F20"/>
                </a:solidFill>
                <a:latin typeface="ScalaLF-Regular"/>
              </a:rPr>
              <a:t>n the food industry, cleaning, medical diagnosis, pharmacy, and therapy etc</a:t>
            </a:r>
            <a:r>
              <a:rPr lang="en-US" sz="2800" b="0" i="0" u="none" strike="noStrike" baseline="0" dirty="0" smtClean="0">
                <a:solidFill>
                  <a:srgbClr val="231F20"/>
                </a:solidFill>
                <a:latin typeface="ScalaLF-Regular"/>
              </a:rPr>
              <a:t>. </a:t>
            </a:r>
          </a:p>
          <a:p>
            <a:pPr algn="just"/>
            <a:r>
              <a:rPr lang="en-US" dirty="0" smtClean="0">
                <a:solidFill>
                  <a:srgbClr val="231F20"/>
                </a:solidFill>
                <a:latin typeface="ScalaLF-Regular"/>
              </a:rPr>
              <a:t>So companies for DNA chips, readers, high throughput screening were established</a:t>
            </a:r>
            <a:endParaRPr lang="en-US" sz="2800" b="0" i="0" u="none" strike="noStrike" baseline="0" dirty="0">
              <a:solidFill>
                <a:srgbClr val="231F20"/>
              </a:solidFill>
              <a:latin typeface="ScalaLF-Regular"/>
            </a:endParaRPr>
          </a:p>
          <a:p>
            <a:pPr algn="just"/>
            <a:endParaRPr lang="en-IN" sz="2800" b="0" i="0" u="none" strike="noStrike" baseline="0" dirty="0">
              <a:solidFill>
                <a:srgbClr val="00B050"/>
              </a:solidFill>
              <a:effectLst>
                <a:outerShdw blurRad="38100" dist="38100" dir="2700000" algn="tl">
                  <a:srgbClr val="000000">
                    <a:alpha val="43137"/>
                  </a:srgbClr>
                </a:outerShdw>
              </a:effectLst>
              <a:latin typeface="ScalaLF-Regular"/>
            </a:endParaRPr>
          </a:p>
        </p:txBody>
      </p:sp>
    </p:spTree>
    <p:extLst>
      <p:ext uri="{BB962C8B-B14F-4D97-AF65-F5344CB8AC3E}">
        <p14:creationId xmlns:p14="http://schemas.microsoft.com/office/powerpoint/2010/main" val="42389828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new Technology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Need for miniaturization is increasing challenges for lithographic methods</a:t>
            </a:r>
          </a:p>
          <a:p>
            <a:r>
              <a:rPr lang="en-US" dirty="0" smtClean="0"/>
              <a:t>The utilization of self-organizing principles and bioengineering of functional biological structures are promising alternate</a:t>
            </a:r>
          </a:p>
          <a:p>
            <a:r>
              <a:rPr lang="en-US" dirty="0" smtClean="0"/>
              <a:t>Though re-engineering of biomolecules for technically desirable </a:t>
            </a:r>
          </a:p>
          <a:p>
            <a:pPr marL="0" indent="0">
              <a:buNone/>
            </a:pPr>
            <a:r>
              <a:rPr lang="en-US" dirty="0" smtClean="0"/>
              <a:t>   function </a:t>
            </a:r>
            <a:r>
              <a:rPr lang="en-US" dirty="0" smtClean="0"/>
              <a:t>has become possible</a:t>
            </a:r>
          </a:p>
          <a:p>
            <a:r>
              <a:rPr lang="en-US" dirty="0" smtClean="0"/>
              <a:t>Problem is communication between classical microsystem (electronic) and </a:t>
            </a:r>
            <a:r>
              <a:rPr lang="en-US" dirty="0" err="1" smtClean="0"/>
              <a:t>nanoscaled</a:t>
            </a:r>
            <a:r>
              <a:rPr lang="en-US" dirty="0" smtClean="0"/>
              <a:t> biomolecules</a:t>
            </a:r>
          </a:p>
          <a:p>
            <a:r>
              <a:rPr lang="en-US" dirty="0" smtClean="0"/>
              <a:t>Interface remains major challenge in realization of cross-technology products. </a:t>
            </a:r>
          </a:p>
          <a:p>
            <a:r>
              <a:rPr lang="en-US" dirty="0" smtClean="0"/>
              <a:t>Stability of biomaterials compared to </a:t>
            </a:r>
            <a:r>
              <a:rPr lang="en-US" dirty="0" err="1" smtClean="0"/>
              <a:t>oragnic</a:t>
            </a:r>
            <a:r>
              <a:rPr lang="en-US" dirty="0" smtClean="0"/>
              <a:t> and semiconductor material is another challenge.</a:t>
            </a:r>
          </a:p>
          <a:p>
            <a:pPr marL="0" indent="0">
              <a:buNone/>
            </a:pPr>
            <a:endParaRPr lang="en-US" dirty="0"/>
          </a:p>
        </p:txBody>
      </p:sp>
    </p:spTree>
    <p:extLst>
      <p:ext uri="{BB962C8B-B14F-4D97-AF65-F5344CB8AC3E}">
        <p14:creationId xmlns:p14="http://schemas.microsoft.com/office/powerpoint/2010/main" val="2144430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C2DE9D-7346-48FC-A4D1-330598D62E95}"/>
              </a:ext>
            </a:extLst>
          </p:cNvPr>
          <p:cNvSpPr>
            <a:spLocks noGrp="1"/>
          </p:cNvSpPr>
          <p:nvPr>
            <p:ph type="title"/>
          </p:nvPr>
        </p:nvSpPr>
        <p:spPr/>
        <p:txBody>
          <a:bodyPr>
            <a:normAutofit fontScale="90000"/>
          </a:bodyPr>
          <a:lstStyle/>
          <a:p>
            <a:r>
              <a:rPr lang="en-US" dirty="0"/>
              <a:t>Overview : The Molecular Properties of Bacteriorhodopsin</a:t>
            </a:r>
            <a:endParaRPr lang="en-IN" dirty="0"/>
          </a:p>
        </p:txBody>
      </p:sp>
      <p:sp>
        <p:nvSpPr>
          <p:cNvPr id="3" name="Content Placeholder 2">
            <a:extLst>
              <a:ext uri="{FF2B5EF4-FFF2-40B4-BE49-F238E27FC236}">
                <a16:creationId xmlns="" xmlns:a16="http://schemas.microsoft.com/office/drawing/2014/main" id="{509B7F44-FC31-4FE6-9E1A-BAD73297038A}"/>
              </a:ext>
            </a:extLst>
          </p:cNvPr>
          <p:cNvSpPr>
            <a:spLocks noGrp="1"/>
          </p:cNvSpPr>
          <p:nvPr>
            <p:ph idx="1"/>
          </p:nvPr>
        </p:nvSpPr>
        <p:spPr/>
        <p:txBody>
          <a:bodyPr>
            <a:normAutofit lnSpcReduction="10000"/>
          </a:bodyPr>
          <a:lstStyle/>
          <a:p>
            <a:pPr algn="just"/>
            <a:r>
              <a:rPr lang="en-US" sz="2800" b="0" i="0" u="none" strike="noStrike" baseline="0" dirty="0" err="1" smtClean="0">
                <a:solidFill>
                  <a:srgbClr val="231F20"/>
                </a:solidFill>
                <a:latin typeface="ScalaLF-Regular"/>
              </a:rPr>
              <a:t>Bacteriorhodopsin</a:t>
            </a:r>
            <a:r>
              <a:rPr lang="en-US" sz="2800" b="0" i="0" u="none" strike="noStrike" baseline="0" dirty="0" smtClean="0">
                <a:solidFill>
                  <a:srgbClr val="231F20"/>
                </a:solidFill>
                <a:latin typeface="ScalaLF-Regular"/>
              </a:rPr>
              <a:t> </a:t>
            </a:r>
            <a:r>
              <a:rPr lang="en-US" sz="2800" b="0" i="0" u="none" strike="noStrike" baseline="0" dirty="0">
                <a:solidFill>
                  <a:srgbClr val="231F20"/>
                </a:solidFill>
                <a:latin typeface="ScalaLF-Regular"/>
              </a:rPr>
              <a:t>has been studied over the past two decades as a material for technical applications. </a:t>
            </a:r>
          </a:p>
          <a:p>
            <a:pPr algn="just"/>
            <a:r>
              <a:rPr lang="en-US" sz="2800" b="0" i="0" u="none" strike="noStrike" baseline="0" dirty="0">
                <a:solidFill>
                  <a:srgbClr val="231F20"/>
                </a:solidFill>
                <a:latin typeface="ScalaLF-Regular"/>
              </a:rPr>
              <a:t>It is very stable at high temperature.</a:t>
            </a:r>
          </a:p>
          <a:p>
            <a:pPr algn="just"/>
            <a:r>
              <a:rPr lang="en-US" dirty="0">
                <a:solidFill>
                  <a:srgbClr val="231F20"/>
                </a:solidFill>
                <a:latin typeface="ScalaLF-Regular"/>
              </a:rPr>
              <a:t>I</a:t>
            </a:r>
            <a:r>
              <a:rPr lang="en-US" sz="2800" b="0" i="0" u="none" strike="noStrike" baseline="0" dirty="0">
                <a:solidFill>
                  <a:srgbClr val="231F20"/>
                </a:solidFill>
                <a:latin typeface="ScalaLF-Regular"/>
              </a:rPr>
              <a:t>t has several technically interesting </a:t>
            </a:r>
            <a:r>
              <a:rPr lang="en-US" sz="2800" b="0" i="0" u="none" strike="noStrike" baseline="0" dirty="0" smtClean="0">
                <a:solidFill>
                  <a:srgbClr val="231F20"/>
                </a:solidFill>
                <a:latin typeface="ScalaLF-Regular"/>
              </a:rPr>
              <a:t>functions</a:t>
            </a:r>
          </a:p>
          <a:p>
            <a:pPr algn="just"/>
            <a:r>
              <a:rPr lang="en-US" dirty="0">
                <a:solidFill>
                  <a:srgbClr val="231F20"/>
                </a:solidFill>
                <a:latin typeface="ScalaLF-Regular"/>
              </a:rPr>
              <a:t>T</a:t>
            </a:r>
            <a:r>
              <a:rPr lang="en-US" sz="2800" b="0" i="0" u="none" strike="noStrike" baseline="0" dirty="0" smtClean="0">
                <a:solidFill>
                  <a:srgbClr val="231F20"/>
                </a:solidFill>
                <a:latin typeface="ScalaLF-Regular"/>
              </a:rPr>
              <a:t>ools </a:t>
            </a:r>
            <a:r>
              <a:rPr lang="en-US" sz="2800" b="0" i="0" u="none" strike="noStrike" baseline="0" dirty="0">
                <a:solidFill>
                  <a:srgbClr val="231F20"/>
                </a:solidFill>
                <a:latin typeface="ScalaLF-Regular"/>
              </a:rPr>
              <a:t>for both its modification and production in technical quantities have been developed, </a:t>
            </a:r>
            <a:r>
              <a:rPr lang="en-US" sz="2800" b="0" i="0" u="none" strike="noStrike" baseline="0" dirty="0" smtClean="0">
                <a:solidFill>
                  <a:srgbClr val="231F20"/>
                </a:solidFill>
                <a:latin typeface="ScalaLF-Regular"/>
              </a:rPr>
              <a:t>and </a:t>
            </a:r>
          </a:p>
          <a:p>
            <a:pPr algn="just"/>
            <a:r>
              <a:rPr lang="en-US" dirty="0">
                <a:solidFill>
                  <a:srgbClr val="231F20"/>
                </a:solidFill>
                <a:latin typeface="ScalaLF-Regular"/>
              </a:rPr>
              <a:t>I</a:t>
            </a:r>
            <a:r>
              <a:rPr lang="en-US" sz="2800" b="0" i="0" u="none" strike="noStrike" baseline="0" dirty="0" smtClean="0">
                <a:solidFill>
                  <a:srgbClr val="231F20"/>
                </a:solidFill>
                <a:latin typeface="ScalaLF-Regular"/>
              </a:rPr>
              <a:t>t </a:t>
            </a:r>
            <a:r>
              <a:rPr lang="en-US" sz="2800" b="0" i="0" u="none" strike="noStrike" baseline="0" dirty="0">
                <a:solidFill>
                  <a:srgbClr val="231F20"/>
                </a:solidFill>
                <a:latin typeface="ScalaLF-Regular"/>
              </a:rPr>
              <a:t>offers various interface principles, whether optical, electrical, or chemical.</a:t>
            </a:r>
            <a:endParaRPr lang="en-IN" dirty="0"/>
          </a:p>
        </p:txBody>
      </p:sp>
    </p:spTree>
    <p:extLst>
      <p:ext uri="{BB962C8B-B14F-4D97-AF65-F5344CB8AC3E}">
        <p14:creationId xmlns:p14="http://schemas.microsoft.com/office/powerpoint/2010/main" val="28847182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2ECFC2-5146-47C3-B946-0FD72EDFAC1D}"/>
              </a:ext>
            </a:extLst>
          </p:cNvPr>
          <p:cNvSpPr>
            <a:spLocks noGrp="1"/>
          </p:cNvSpPr>
          <p:nvPr>
            <p:ph type="title"/>
          </p:nvPr>
        </p:nvSpPr>
        <p:spPr/>
        <p:txBody>
          <a:bodyPr>
            <a:normAutofit fontScale="90000"/>
          </a:bodyPr>
          <a:lstStyle/>
          <a:p>
            <a:r>
              <a:rPr lang="en-US" dirty="0"/>
              <a:t>Haloarchaea and their Retinal Proteins</a:t>
            </a:r>
            <a:endParaRPr lang="en-IN" dirty="0"/>
          </a:p>
        </p:txBody>
      </p:sp>
      <p:sp>
        <p:nvSpPr>
          <p:cNvPr id="3" name="Content Placeholder 2">
            <a:extLst>
              <a:ext uri="{FF2B5EF4-FFF2-40B4-BE49-F238E27FC236}">
                <a16:creationId xmlns="" xmlns:a16="http://schemas.microsoft.com/office/drawing/2014/main" id="{6AB614B1-4C0C-4D1A-925D-5C25068094F8}"/>
              </a:ext>
            </a:extLst>
          </p:cNvPr>
          <p:cNvSpPr>
            <a:spLocks noGrp="1"/>
          </p:cNvSpPr>
          <p:nvPr>
            <p:ph idx="1"/>
          </p:nvPr>
        </p:nvSpPr>
        <p:spPr/>
        <p:txBody>
          <a:bodyPr>
            <a:normAutofit/>
          </a:bodyPr>
          <a:lstStyle/>
          <a:p>
            <a:pPr algn="just"/>
            <a:r>
              <a:rPr lang="en-US" sz="2800" b="0" i="0" u="none" strike="noStrike" baseline="0" dirty="0" err="1" smtClean="0">
                <a:solidFill>
                  <a:srgbClr val="231F20"/>
                </a:solidFill>
                <a:latin typeface="ScalaLF-Regular"/>
              </a:rPr>
              <a:t>Archaea</a:t>
            </a:r>
            <a:r>
              <a:rPr lang="en-US" sz="2800" b="0" i="0" u="none" strike="noStrike" baseline="0" dirty="0" smtClean="0">
                <a:solidFill>
                  <a:srgbClr val="231F20"/>
                </a:solidFill>
                <a:latin typeface="ScalaLF-Regular"/>
              </a:rPr>
              <a:t> can</a:t>
            </a:r>
            <a:r>
              <a:rPr lang="en-US" sz="2800" b="0" i="0" u="none" strike="noStrike" dirty="0" smtClean="0">
                <a:solidFill>
                  <a:srgbClr val="231F20"/>
                </a:solidFill>
                <a:latin typeface="ScalaLF-Regular"/>
              </a:rPr>
              <a:t> survive in a wide range of temperature from -1.8</a:t>
            </a:r>
            <a:r>
              <a:rPr lang="en-US" sz="2800" b="0" i="0" u="none" strike="noStrike" baseline="30000" dirty="0" smtClean="0">
                <a:solidFill>
                  <a:srgbClr val="231F20"/>
                </a:solidFill>
                <a:latin typeface="ScalaLF-Regular"/>
              </a:rPr>
              <a:t>0</a:t>
            </a:r>
            <a:r>
              <a:rPr lang="en-US" sz="2800" b="0" i="0" u="none" strike="noStrike" dirty="0" smtClean="0">
                <a:solidFill>
                  <a:srgbClr val="231F20"/>
                </a:solidFill>
                <a:latin typeface="ScalaLF-Regular"/>
              </a:rPr>
              <a:t>C to 113</a:t>
            </a:r>
            <a:r>
              <a:rPr lang="en-US" sz="2800" b="0" i="0" u="none" strike="noStrike" baseline="30000" dirty="0" smtClean="0">
                <a:solidFill>
                  <a:srgbClr val="231F20"/>
                </a:solidFill>
                <a:latin typeface="ScalaLF-Regular"/>
              </a:rPr>
              <a:t>0</a:t>
            </a:r>
            <a:r>
              <a:rPr lang="en-US" sz="2800" b="0" i="0" u="none" strike="noStrike" dirty="0" smtClean="0">
                <a:solidFill>
                  <a:srgbClr val="231F20"/>
                </a:solidFill>
                <a:latin typeface="ScalaLF-Regular"/>
              </a:rPr>
              <a:t>C</a:t>
            </a:r>
            <a:r>
              <a:rPr lang="en-US" dirty="0" smtClean="0">
                <a:solidFill>
                  <a:srgbClr val="231F20"/>
                </a:solidFill>
                <a:latin typeface="ScalaLF-Regular"/>
              </a:rPr>
              <a:t>.</a:t>
            </a:r>
          </a:p>
          <a:p>
            <a:pPr algn="just"/>
            <a:r>
              <a:rPr lang="en-US" dirty="0" smtClean="0">
                <a:solidFill>
                  <a:srgbClr val="231F20"/>
                </a:solidFill>
                <a:latin typeface="ScalaLF-Regular"/>
              </a:rPr>
              <a:t>Hence </a:t>
            </a:r>
            <a:r>
              <a:rPr lang="en-US" dirty="0" err="1" smtClean="0">
                <a:solidFill>
                  <a:srgbClr val="231F20"/>
                </a:solidFill>
                <a:latin typeface="ScalaLF-Regular"/>
              </a:rPr>
              <a:t>archaea</a:t>
            </a:r>
            <a:r>
              <a:rPr lang="en-US" dirty="0" smtClean="0">
                <a:solidFill>
                  <a:srgbClr val="231F20"/>
                </a:solidFill>
                <a:latin typeface="ScalaLF-Regular"/>
              </a:rPr>
              <a:t> and their proteins are of commercial interest as they live and grow in unusual physiochemical conditions.</a:t>
            </a:r>
          </a:p>
          <a:p>
            <a:pPr algn="just"/>
            <a:r>
              <a:rPr lang="en-US" dirty="0" err="1" smtClean="0">
                <a:solidFill>
                  <a:srgbClr val="231F20"/>
                </a:solidFill>
                <a:latin typeface="ScalaLF-Regular"/>
              </a:rPr>
              <a:t>Archaeal</a:t>
            </a:r>
            <a:r>
              <a:rPr lang="en-US" dirty="0" smtClean="0">
                <a:solidFill>
                  <a:srgbClr val="231F20"/>
                </a:solidFill>
                <a:latin typeface="ScalaLF-Regular"/>
              </a:rPr>
              <a:t> proteins which are </a:t>
            </a:r>
            <a:r>
              <a:rPr lang="en-US" dirty="0" err="1" smtClean="0">
                <a:solidFill>
                  <a:srgbClr val="231F20"/>
                </a:solidFill>
                <a:latin typeface="ScalaLF-Regular"/>
              </a:rPr>
              <a:t>halophilic</a:t>
            </a:r>
            <a:r>
              <a:rPr lang="en-US" dirty="0" smtClean="0">
                <a:solidFill>
                  <a:srgbClr val="231F20"/>
                </a:solidFill>
                <a:latin typeface="ScalaLF-Regular"/>
              </a:rPr>
              <a:t> or especially resistant to extreme pH values are also important</a:t>
            </a:r>
            <a:endParaRPr lang="en-US" dirty="0">
              <a:solidFill>
                <a:srgbClr val="231F20"/>
              </a:solidFill>
              <a:latin typeface="ScalaLF-Regular"/>
            </a:endParaRPr>
          </a:p>
        </p:txBody>
      </p:sp>
    </p:spTree>
    <p:extLst>
      <p:ext uri="{BB962C8B-B14F-4D97-AF65-F5344CB8AC3E}">
        <p14:creationId xmlns:p14="http://schemas.microsoft.com/office/powerpoint/2010/main" val="18285262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2ECFC2-5146-47C3-B946-0FD72EDFAC1D}"/>
              </a:ext>
            </a:extLst>
          </p:cNvPr>
          <p:cNvSpPr>
            <a:spLocks noGrp="1"/>
          </p:cNvSpPr>
          <p:nvPr>
            <p:ph type="title"/>
          </p:nvPr>
        </p:nvSpPr>
        <p:spPr/>
        <p:txBody>
          <a:bodyPr>
            <a:normAutofit fontScale="90000"/>
          </a:bodyPr>
          <a:lstStyle/>
          <a:p>
            <a:r>
              <a:rPr lang="en-US" dirty="0"/>
              <a:t>Haloarchaea and their Retinal Proteins</a:t>
            </a:r>
            <a:endParaRPr lang="en-IN" dirty="0"/>
          </a:p>
        </p:txBody>
      </p:sp>
      <p:sp>
        <p:nvSpPr>
          <p:cNvPr id="3" name="Content Placeholder 2">
            <a:extLst>
              <a:ext uri="{FF2B5EF4-FFF2-40B4-BE49-F238E27FC236}">
                <a16:creationId xmlns="" xmlns:a16="http://schemas.microsoft.com/office/drawing/2014/main" id="{6AB614B1-4C0C-4D1A-925D-5C25068094F8}"/>
              </a:ext>
            </a:extLst>
          </p:cNvPr>
          <p:cNvSpPr>
            <a:spLocks noGrp="1"/>
          </p:cNvSpPr>
          <p:nvPr>
            <p:ph idx="1"/>
          </p:nvPr>
        </p:nvSpPr>
        <p:spPr/>
        <p:txBody>
          <a:bodyPr>
            <a:normAutofit fontScale="92500" lnSpcReduction="10000"/>
          </a:bodyPr>
          <a:lstStyle/>
          <a:p>
            <a:pPr algn="l"/>
            <a:r>
              <a:rPr lang="en-IN" dirty="0">
                <a:solidFill>
                  <a:srgbClr val="231F20"/>
                </a:solidFill>
                <a:latin typeface="ScalaLF-Regular"/>
              </a:rPr>
              <a:t>All the </a:t>
            </a:r>
            <a:r>
              <a:rPr lang="en-US" dirty="0">
                <a:solidFill>
                  <a:srgbClr val="231F20"/>
                </a:solidFill>
                <a:latin typeface="ScalaLF-Regular"/>
              </a:rPr>
              <a:t>s</a:t>
            </a:r>
            <a:r>
              <a:rPr lang="en-US" sz="2800" b="0" i="0" u="none" strike="noStrike" baseline="0" dirty="0">
                <a:solidFill>
                  <a:srgbClr val="231F20"/>
                </a:solidFill>
                <a:latin typeface="ScalaLF-Regular"/>
              </a:rPr>
              <a:t>ix genera of halophilic archaea that have been identified tend to produce retinal proteins.</a:t>
            </a:r>
          </a:p>
          <a:p>
            <a:pPr algn="l"/>
            <a:r>
              <a:rPr lang="en-US" dirty="0">
                <a:solidFill>
                  <a:srgbClr val="231F20"/>
                </a:solidFill>
                <a:latin typeface="ScalaLF-Regular"/>
              </a:rPr>
              <a:t> Sensory function is very common in </a:t>
            </a:r>
            <a:r>
              <a:rPr lang="en-US" dirty="0" smtClean="0">
                <a:solidFill>
                  <a:srgbClr val="231F20"/>
                </a:solidFill>
                <a:latin typeface="ScalaLF-Regular"/>
              </a:rPr>
              <a:t>eukaryotes </a:t>
            </a:r>
            <a:r>
              <a:rPr lang="en-US" dirty="0">
                <a:solidFill>
                  <a:srgbClr val="231F20"/>
                </a:solidFill>
                <a:latin typeface="ScalaLF-Regular"/>
              </a:rPr>
              <a:t>other than that bacteria have a presumed energy conversion system due to the proteins.</a:t>
            </a:r>
          </a:p>
          <a:p>
            <a:pPr algn="l"/>
            <a:r>
              <a:rPr lang="en-US" dirty="0">
                <a:solidFill>
                  <a:srgbClr val="231F20"/>
                </a:solidFill>
                <a:latin typeface="ScalaLF-Regular"/>
              </a:rPr>
              <a:t> </a:t>
            </a:r>
            <a:r>
              <a:rPr lang="en-US" sz="2800" b="0" i="0" u="none" strike="noStrike" baseline="0" dirty="0">
                <a:solidFill>
                  <a:srgbClr val="231F20"/>
                </a:solidFill>
                <a:latin typeface="ScalaLF-Regular"/>
              </a:rPr>
              <a:t>The light-driven proton pump bacteriorhodopsin drives a proton circuit across the cell membrane, </a:t>
            </a:r>
            <a:endParaRPr lang="en-US" sz="2800" b="0" i="0" u="none" strike="noStrike" baseline="0" dirty="0" smtClean="0">
              <a:solidFill>
                <a:srgbClr val="231F20"/>
              </a:solidFill>
              <a:latin typeface="ScalaLF-Regular"/>
            </a:endParaRPr>
          </a:p>
          <a:p>
            <a:pPr algn="l"/>
            <a:r>
              <a:rPr lang="en-US" sz="2800" b="0" i="0" u="none" strike="noStrike" baseline="0" dirty="0" smtClean="0">
                <a:solidFill>
                  <a:srgbClr val="231F20"/>
                </a:solidFill>
                <a:latin typeface="ScalaLF-Regular"/>
              </a:rPr>
              <a:t>ATP </a:t>
            </a:r>
            <a:r>
              <a:rPr lang="en-US" sz="2800" b="0" i="0" u="none" strike="noStrike" baseline="0" dirty="0">
                <a:solidFill>
                  <a:srgbClr val="231F20"/>
                </a:solidFill>
                <a:latin typeface="ScalaLF-Regular"/>
              </a:rPr>
              <a:t>is produced via photophosphorylation as the chemical energy source </a:t>
            </a:r>
            <a:r>
              <a:rPr lang="en-IN" sz="2800" b="0" i="0" u="none" strike="noStrike" baseline="0" dirty="0">
                <a:solidFill>
                  <a:srgbClr val="231F20"/>
                </a:solidFill>
                <a:latin typeface="ScalaLF-Regular"/>
              </a:rPr>
              <a:t>for cell growth.</a:t>
            </a:r>
            <a:endParaRPr lang="en-IN" dirty="0"/>
          </a:p>
        </p:txBody>
      </p:sp>
    </p:spTree>
    <p:extLst>
      <p:ext uri="{BB962C8B-B14F-4D97-AF65-F5344CB8AC3E}">
        <p14:creationId xmlns:p14="http://schemas.microsoft.com/office/powerpoint/2010/main" val="10608698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2ECFC2-5146-47C3-B946-0FD72EDFAC1D}"/>
              </a:ext>
            </a:extLst>
          </p:cNvPr>
          <p:cNvSpPr>
            <a:spLocks noGrp="1"/>
          </p:cNvSpPr>
          <p:nvPr>
            <p:ph type="title"/>
          </p:nvPr>
        </p:nvSpPr>
        <p:spPr/>
        <p:txBody>
          <a:bodyPr>
            <a:normAutofit fontScale="90000"/>
          </a:bodyPr>
          <a:lstStyle/>
          <a:p>
            <a:r>
              <a:rPr lang="en-US" dirty="0"/>
              <a:t>Haloarchaea and their Retinal Proteins</a:t>
            </a:r>
            <a:endParaRPr lang="en-IN" dirty="0"/>
          </a:p>
        </p:txBody>
      </p:sp>
      <p:pic>
        <p:nvPicPr>
          <p:cNvPr id="4" name="Picture 3">
            <a:extLst>
              <a:ext uri="{FF2B5EF4-FFF2-40B4-BE49-F238E27FC236}">
                <a16:creationId xmlns="" xmlns:a16="http://schemas.microsoft.com/office/drawing/2014/main" id="{272CB738-FD8B-4CE1-97A0-566E71233DAD}"/>
              </a:ext>
            </a:extLst>
          </p:cNvPr>
          <p:cNvPicPr>
            <a:picLocks noChangeAspect="1"/>
          </p:cNvPicPr>
          <p:nvPr/>
        </p:nvPicPr>
        <p:blipFill>
          <a:blip r:embed="rId2"/>
          <a:stretch>
            <a:fillRect/>
          </a:stretch>
        </p:blipFill>
        <p:spPr>
          <a:xfrm>
            <a:off x="644434" y="1828083"/>
            <a:ext cx="7297783" cy="4781723"/>
          </a:xfrm>
          <a:prstGeom prst="rect">
            <a:avLst/>
          </a:prstGeom>
        </p:spPr>
      </p:pic>
      <p:sp>
        <p:nvSpPr>
          <p:cNvPr id="7" name="TextBox 6">
            <a:extLst>
              <a:ext uri="{FF2B5EF4-FFF2-40B4-BE49-F238E27FC236}">
                <a16:creationId xmlns="" xmlns:a16="http://schemas.microsoft.com/office/drawing/2014/main" id="{D7395BD7-00F1-4138-A47C-B5AFF0C0B297}"/>
              </a:ext>
            </a:extLst>
          </p:cNvPr>
          <p:cNvSpPr txBox="1"/>
          <p:nvPr/>
        </p:nvSpPr>
        <p:spPr>
          <a:xfrm>
            <a:off x="8003177" y="1828083"/>
            <a:ext cx="3857897" cy="3693319"/>
          </a:xfrm>
          <a:prstGeom prst="rect">
            <a:avLst/>
          </a:prstGeom>
          <a:noFill/>
        </p:spPr>
        <p:txBody>
          <a:bodyPr wrap="square" rtlCol="0">
            <a:spAutoFit/>
          </a:bodyPr>
          <a:lstStyle/>
          <a:p>
            <a:pPr algn="just"/>
            <a:r>
              <a:rPr lang="en-US" sz="1800" b="1" i="1" u="sng" strike="noStrike" baseline="0" dirty="0">
                <a:solidFill>
                  <a:srgbClr val="231F20"/>
                </a:solidFill>
                <a:latin typeface="ScalaSansLF-Italic"/>
              </a:rPr>
              <a:t>Halobacterium </a:t>
            </a:r>
            <a:r>
              <a:rPr lang="en-US" sz="1800" b="1" i="1" u="sng" strike="noStrike" baseline="0" dirty="0" err="1">
                <a:solidFill>
                  <a:srgbClr val="231F20"/>
                </a:solidFill>
                <a:latin typeface="ScalaSansLF-Italic"/>
              </a:rPr>
              <a:t>salinarum</a:t>
            </a:r>
            <a:r>
              <a:rPr lang="en-US" sz="1800" b="1" i="1" u="sng" strike="noStrike" baseline="0" dirty="0">
                <a:solidFill>
                  <a:srgbClr val="231F20"/>
                </a:solidFill>
                <a:latin typeface="ScalaSansLF-Italic"/>
              </a:rPr>
              <a:t> </a:t>
            </a:r>
            <a:r>
              <a:rPr lang="en-US" sz="1800" b="1" i="0" u="none" strike="noStrike" baseline="0" dirty="0">
                <a:solidFill>
                  <a:srgbClr val="231F20"/>
                </a:solidFill>
                <a:latin typeface="ScalaSansLF-Regular"/>
              </a:rPr>
              <a:t>is found </a:t>
            </a:r>
            <a:r>
              <a:rPr lang="en-US" sz="1800" b="1" i="0" u="none" strike="noStrike" baseline="0" dirty="0" smtClean="0">
                <a:solidFill>
                  <a:srgbClr val="231F20"/>
                </a:solidFill>
                <a:latin typeface="ScalaSansLF-Regular"/>
              </a:rPr>
              <a:t>in</a:t>
            </a:r>
            <a:r>
              <a:rPr lang="en-US" sz="1800" b="1" i="0" u="none" strike="noStrike" dirty="0" smtClean="0">
                <a:solidFill>
                  <a:srgbClr val="231F20"/>
                </a:solidFill>
                <a:latin typeface="ScalaSansLF-Regular"/>
              </a:rPr>
              <a:t> </a:t>
            </a:r>
            <a:r>
              <a:rPr lang="en-US" sz="1800" b="1" i="0" u="none" strike="noStrike" baseline="0" dirty="0" smtClean="0">
                <a:solidFill>
                  <a:srgbClr val="231F20"/>
                </a:solidFill>
                <a:latin typeface="ScalaSansLF-Regular"/>
              </a:rPr>
              <a:t>nature </a:t>
            </a:r>
            <a:r>
              <a:rPr lang="en-US" sz="1800" b="1" i="0" u="none" strike="noStrike" baseline="0" dirty="0">
                <a:solidFill>
                  <a:srgbClr val="231F20"/>
                </a:solidFill>
                <a:latin typeface="ScalaSansLF-Regular"/>
              </a:rPr>
              <a:t>in concentrated salt solutions as they occur in </a:t>
            </a:r>
            <a:r>
              <a:rPr lang="en-US" sz="1800" b="1" i="0" u="none" strike="noStrike" baseline="0" dirty="0" err="1">
                <a:solidFill>
                  <a:srgbClr val="231F20"/>
                </a:solidFill>
                <a:latin typeface="ScalaSansLF-Regular"/>
              </a:rPr>
              <a:t>salines</a:t>
            </a:r>
            <a:r>
              <a:rPr lang="en-US" sz="1800" b="1" i="0" u="none" strike="noStrike" baseline="0" dirty="0">
                <a:solidFill>
                  <a:srgbClr val="231F20"/>
                </a:solidFill>
                <a:latin typeface="ScalaSansLF-Regular"/>
              </a:rPr>
              <a:t>. </a:t>
            </a:r>
            <a:endParaRPr lang="en-US" sz="1800" b="1" i="0" u="none" strike="noStrike" baseline="0" dirty="0" smtClean="0">
              <a:solidFill>
                <a:srgbClr val="231F20"/>
              </a:solidFill>
              <a:latin typeface="ScalaSansLF-Regular"/>
            </a:endParaRPr>
          </a:p>
          <a:p>
            <a:pPr algn="just"/>
            <a:r>
              <a:rPr lang="en-US" sz="1800" b="1" i="0" u="none" strike="noStrike" baseline="0" dirty="0" smtClean="0">
                <a:solidFill>
                  <a:srgbClr val="231F20"/>
                </a:solidFill>
                <a:latin typeface="ScalaSansLF-Regular"/>
              </a:rPr>
              <a:t>A </a:t>
            </a:r>
            <a:r>
              <a:rPr lang="en-US" sz="1800" b="1" i="0" u="none" strike="noStrike" baseline="0" dirty="0">
                <a:solidFill>
                  <a:srgbClr val="231F20"/>
                </a:solidFill>
                <a:latin typeface="ScalaSansLF-Regular"/>
              </a:rPr>
              <a:t>purple color is caused by bacteriorhodopsin, and this is the key protein of the photosynthetic capabilities of </a:t>
            </a:r>
            <a:r>
              <a:rPr lang="en-US" sz="1800" b="1" i="1" u="none" strike="noStrike" baseline="0" dirty="0">
                <a:solidFill>
                  <a:srgbClr val="231F20"/>
                </a:solidFill>
                <a:latin typeface="ScalaSansLF-Italic"/>
              </a:rPr>
              <a:t>H. </a:t>
            </a:r>
            <a:r>
              <a:rPr lang="en-US" sz="1800" b="1" i="1" u="none" strike="noStrike" baseline="0" dirty="0" err="1">
                <a:solidFill>
                  <a:srgbClr val="231F20"/>
                </a:solidFill>
                <a:latin typeface="ScalaSansLF-Italic"/>
              </a:rPr>
              <a:t>salinarum</a:t>
            </a:r>
            <a:r>
              <a:rPr lang="en-US" sz="1800" b="1" i="0" u="none" strike="noStrike" baseline="0" dirty="0">
                <a:solidFill>
                  <a:srgbClr val="231F20"/>
                </a:solidFill>
                <a:latin typeface="ScalaSansLF-Regular"/>
              </a:rPr>
              <a:t>. The proton pathway with the amino acids involved and the lysine-bound retinylidene residue are shown in the structural model of bacteriorhodopsin (foreground).</a:t>
            </a:r>
            <a:endParaRPr lang="en-IN" b="1" dirty="0"/>
          </a:p>
        </p:txBody>
      </p:sp>
    </p:spTree>
    <p:extLst>
      <p:ext uri="{BB962C8B-B14F-4D97-AF65-F5344CB8AC3E}">
        <p14:creationId xmlns:p14="http://schemas.microsoft.com/office/powerpoint/2010/main" val="3204951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2ECFC2-5146-47C3-B946-0FD72EDFAC1D}"/>
              </a:ext>
            </a:extLst>
          </p:cNvPr>
          <p:cNvSpPr>
            <a:spLocks noGrp="1"/>
          </p:cNvSpPr>
          <p:nvPr>
            <p:ph type="title"/>
          </p:nvPr>
        </p:nvSpPr>
        <p:spPr/>
        <p:txBody>
          <a:bodyPr>
            <a:normAutofit fontScale="90000"/>
          </a:bodyPr>
          <a:lstStyle/>
          <a:p>
            <a:r>
              <a:rPr lang="en-US" dirty="0"/>
              <a:t>Haloarchaea and their Retinal Proteins</a:t>
            </a:r>
            <a:endParaRPr lang="en-IN" dirty="0"/>
          </a:p>
        </p:txBody>
      </p:sp>
      <p:sp>
        <p:nvSpPr>
          <p:cNvPr id="3" name="Content Placeholder 2">
            <a:extLst>
              <a:ext uri="{FF2B5EF4-FFF2-40B4-BE49-F238E27FC236}">
                <a16:creationId xmlns="" xmlns:a16="http://schemas.microsoft.com/office/drawing/2014/main" id="{6AB614B1-4C0C-4D1A-925D-5C25068094F8}"/>
              </a:ext>
            </a:extLst>
          </p:cNvPr>
          <p:cNvSpPr>
            <a:spLocks noGrp="1"/>
          </p:cNvSpPr>
          <p:nvPr>
            <p:ph idx="1"/>
          </p:nvPr>
        </p:nvSpPr>
        <p:spPr/>
        <p:txBody>
          <a:bodyPr>
            <a:normAutofit lnSpcReduction="10000"/>
          </a:bodyPr>
          <a:lstStyle/>
          <a:p>
            <a:pPr algn="l"/>
            <a:r>
              <a:rPr lang="en-IN" dirty="0"/>
              <a:t> </a:t>
            </a:r>
            <a:r>
              <a:rPr lang="en-US" sz="2800" b="0" i="0" u="none" strike="noStrike" baseline="0" dirty="0">
                <a:solidFill>
                  <a:srgbClr val="231F20"/>
                </a:solidFill>
                <a:latin typeface="ScalaLF-Regular"/>
              </a:rPr>
              <a:t>Halophilic archaea, among them the genus </a:t>
            </a:r>
            <a:r>
              <a:rPr lang="en-US" sz="2800" b="0" i="0" u="none" strike="noStrike" baseline="0" dirty="0" err="1">
                <a:solidFill>
                  <a:srgbClr val="231F20"/>
                </a:solidFill>
                <a:latin typeface="ScalaLF-Regular"/>
              </a:rPr>
              <a:t>Halobacteria</a:t>
            </a:r>
            <a:r>
              <a:rPr lang="en-US" sz="2800" b="0" i="0" u="none" strike="noStrike" baseline="0" dirty="0">
                <a:solidFill>
                  <a:srgbClr val="231F20"/>
                </a:solidFill>
                <a:latin typeface="ScalaLF-Regular"/>
              </a:rPr>
              <a:t>, are unique in the sense that they are the only group of archaea that contains retinal proteins.</a:t>
            </a:r>
          </a:p>
          <a:p>
            <a:pPr algn="l"/>
            <a:r>
              <a:rPr lang="en-US" dirty="0">
                <a:solidFill>
                  <a:srgbClr val="231F20"/>
                </a:solidFill>
                <a:latin typeface="ScalaLF-Regular"/>
              </a:rPr>
              <a:t> T</a:t>
            </a:r>
            <a:r>
              <a:rPr lang="en-US" sz="2800" b="0" i="0" u="none" strike="noStrike" baseline="0" dirty="0">
                <a:solidFill>
                  <a:srgbClr val="231F20"/>
                </a:solidFill>
                <a:latin typeface="ScalaLF-Regular"/>
              </a:rPr>
              <a:t>wo principal functions of retinal proteins are sensory function (</a:t>
            </a:r>
            <a:r>
              <a:rPr lang="en-US" sz="2800" b="0" i="0" u="none" strike="noStrike" baseline="0" dirty="0" err="1" smtClean="0">
                <a:solidFill>
                  <a:srgbClr val="231F20"/>
                </a:solidFill>
                <a:latin typeface="ScalaLF-Regular"/>
              </a:rPr>
              <a:t>euaryotes</a:t>
            </a:r>
            <a:r>
              <a:rPr lang="en-US" sz="2800" b="0" i="0" u="none" strike="noStrike" baseline="0" dirty="0">
                <a:solidFill>
                  <a:srgbClr val="231F20"/>
                </a:solidFill>
                <a:latin typeface="ScalaLF-Regular"/>
              </a:rPr>
              <a:t>) or a presumed energy-converting function (bacteria).</a:t>
            </a:r>
          </a:p>
          <a:p>
            <a:pPr algn="l"/>
            <a:r>
              <a:rPr lang="en-US" dirty="0">
                <a:solidFill>
                  <a:srgbClr val="231F20"/>
                </a:solidFill>
                <a:latin typeface="ScalaLF-Regular"/>
              </a:rPr>
              <a:t> O</a:t>
            </a:r>
            <a:r>
              <a:rPr lang="en-US" sz="2800" b="0" i="0" u="none" strike="noStrike" baseline="0" dirty="0">
                <a:solidFill>
                  <a:srgbClr val="231F20"/>
                </a:solidFill>
                <a:latin typeface="ScalaLF-Regular"/>
              </a:rPr>
              <a:t>nly halophilic archaea have developed a set of four retinal proteins, two of which serve a sensory function, while two convert light energy to chemical energy.</a:t>
            </a:r>
            <a:endParaRPr lang="en-IN" dirty="0"/>
          </a:p>
        </p:txBody>
      </p:sp>
    </p:spTree>
    <p:extLst>
      <p:ext uri="{BB962C8B-B14F-4D97-AF65-F5344CB8AC3E}">
        <p14:creationId xmlns:p14="http://schemas.microsoft.com/office/powerpoint/2010/main" val="33079314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2ECFC2-5146-47C3-B946-0FD72EDFAC1D}"/>
              </a:ext>
            </a:extLst>
          </p:cNvPr>
          <p:cNvSpPr>
            <a:spLocks noGrp="1"/>
          </p:cNvSpPr>
          <p:nvPr>
            <p:ph type="title"/>
          </p:nvPr>
        </p:nvSpPr>
        <p:spPr>
          <a:xfrm>
            <a:off x="838199" y="1"/>
            <a:ext cx="10920681" cy="1348471"/>
          </a:xfrm>
        </p:spPr>
        <p:txBody>
          <a:bodyPr>
            <a:normAutofit/>
          </a:bodyPr>
          <a:lstStyle/>
          <a:p>
            <a:r>
              <a:rPr lang="en-US" dirty="0"/>
              <a:t>Haloarchaea and their Retinal Proteins</a:t>
            </a:r>
            <a:endParaRPr lang="en-IN" dirty="0"/>
          </a:p>
        </p:txBody>
      </p:sp>
      <p:sp>
        <p:nvSpPr>
          <p:cNvPr id="3" name="Content Placeholder 2">
            <a:extLst>
              <a:ext uri="{FF2B5EF4-FFF2-40B4-BE49-F238E27FC236}">
                <a16:creationId xmlns="" xmlns:a16="http://schemas.microsoft.com/office/drawing/2014/main" id="{6AB614B1-4C0C-4D1A-925D-5C25068094F8}"/>
              </a:ext>
            </a:extLst>
          </p:cNvPr>
          <p:cNvSpPr>
            <a:spLocks noGrp="1"/>
          </p:cNvSpPr>
          <p:nvPr>
            <p:ph idx="1"/>
          </p:nvPr>
        </p:nvSpPr>
        <p:spPr>
          <a:xfrm>
            <a:off x="853878" y="956474"/>
            <a:ext cx="10515600" cy="5901525"/>
          </a:xfrm>
        </p:spPr>
        <p:txBody>
          <a:bodyPr>
            <a:noAutofit/>
          </a:bodyPr>
          <a:lstStyle/>
          <a:p>
            <a:pPr algn="just"/>
            <a:r>
              <a:rPr lang="en-US" sz="2000" b="0" i="0" u="none" strike="noStrike" baseline="0" dirty="0" smtClean="0">
                <a:solidFill>
                  <a:srgbClr val="231F20"/>
                </a:solidFill>
                <a:latin typeface="ScalaLF-Regular"/>
              </a:rPr>
              <a:t>Retinal</a:t>
            </a:r>
            <a:r>
              <a:rPr lang="en-US" sz="2000" b="0" i="0" u="none" strike="noStrike" baseline="0" dirty="0">
                <a:solidFill>
                  <a:srgbClr val="231F20"/>
                </a:solidFill>
                <a:latin typeface="ScalaLF-Regular"/>
              </a:rPr>
              <a:t>, or vitamin-A aldehyde, originates from </a:t>
            </a:r>
            <a:r>
              <a:rPr lang="en-US" sz="2000" b="0" i="0" u="none" strike="noStrike" baseline="0" dirty="0">
                <a:solidFill>
                  <a:srgbClr val="231F20"/>
                </a:solidFill>
                <a:latin typeface="Symbol" charset="2"/>
                <a:cs typeface="Symbol" charset="2"/>
              </a:rPr>
              <a:t>b</a:t>
            </a:r>
            <a:r>
              <a:rPr lang="en-US" sz="2000" b="0" i="0" u="none" strike="noStrike" baseline="0" dirty="0">
                <a:solidFill>
                  <a:srgbClr val="231F20"/>
                </a:solidFill>
                <a:latin typeface="ScalaLF-Regular"/>
              </a:rPr>
              <a:t>-carotene by oxidative cleavage in the </a:t>
            </a:r>
            <a:r>
              <a:rPr lang="en-IN" sz="2000" b="0" i="0" u="none" strike="noStrike" baseline="0" dirty="0">
                <a:solidFill>
                  <a:srgbClr val="231F20"/>
                </a:solidFill>
                <a:latin typeface="ScalaLF-Regular"/>
              </a:rPr>
              <a:t>centre of the molecule.</a:t>
            </a:r>
          </a:p>
          <a:p>
            <a:pPr algn="just"/>
            <a:r>
              <a:rPr lang="en-IN" sz="2000" dirty="0">
                <a:solidFill>
                  <a:srgbClr val="231F20"/>
                </a:solidFill>
                <a:latin typeface="ScalaLF-Regular"/>
              </a:rPr>
              <a:t> </a:t>
            </a:r>
            <a:r>
              <a:rPr lang="en-US" sz="2000" b="0" i="0" u="none" strike="noStrike" baseline="0" dirty="0">
                <a:solidFill>
                  <a:srgbClr val="231F20"/>
                </a:solidFill>
                <a:latin typeface="ScalaLF-Regular"/>
              </a:rPr>
              <a:t>The aldehyde in the free state is a chemically labile molecule with </a:t>
            </a:r>
            <a:r>
              <a:rPr lang="en-IN" sz="2000" b="0" i="0" u="none" strike="noStrike" baseline="0" dirty="0">
                <a:solidFill>
                  <a:srgbClr val="231F20"/>
                </a:solidFill>
                <a:latin typeface="ScalaLF-Regular"/>
              </a:rPr>
              <a:t>five conjugated double bonds.</a:t>
            </a:r>
          </a:p>
          <a:p>
            <a:pPr algn="just"/>
            <a:r>
              <a:rPr lang="en-IN" sz="2000" dirty="0">
                <a:solidFill>
                  <a:srgbClr val="231F20"/>
                </a:solidFill>
                <a:latin typeface="ScalaLF-Regular"/>
              </a:rPr>
              <a:t> </a:t>
            </a:r>
            <a:r>
              <a:rPr lang="en-US" sz="2000" b="0" i="0" u="none" strike="noStrike" baseline="0" dirty="0">
                <a:solidFill>
                  <a:srgbClr val="231F20"/>
                </a:solidFill>
                <a:latin typeface="ScalaLF-Regular"/>
              </a:rPr>
              <a:t>It is oxygen-sensitive and shows light-induced isomerization </a:t>
            </a:r>
            <a:r>
              <a:rPr lang="en-IN" sz="2000" b="0" i="0" u="none" strike="noStrike" baseline="0" dirty="0">
                <a:solidFill>
                  <a:srgbClr val="231F20"/>
                </a:solidFill>
                <a:latin typeface="ScalaLF-Regular"/>
              </a:rPr>
              <a:t>around all double bonds.</a:t>
            </a:r>
          </a:p>
          <a:p>
            <a:pPr algn="just"/>
            <a:r>
              <a:rPr lang="en-IN" sz="2000" dirty="0">
                <a:solidFill>
                  <a:srgbClr val="231F20"/>
                </a:solidFill>
                <a:latin typeface="ScalaLF-Regular"/>
              </a:rPr>
              <a:t> </a:t>
            </a:r>
            <a:r>
              <a:rPr lang="en-US" sz="2000" b="0" i="0" u="none" strike="noStrike" baseline="0" dirty="0">
                <a:solidFill>
                  <a:srgbClr val="231F20"/>
                </a:solidFill>
                <a:latin typeface="ScalaLF-Regular"/>
              </a:rPr>
              <a:t>Light and oxygen together (photooxidation) destroy the </a:t>
            </a:r>
            <a:r>
              <a:rPr lang="en-IN" sz="2000" b="0" i="0" u="none" strike="noStrike" baseline="0" dirty="0">
                <a:solidFill>
                  <a:srgbClr val="231F20"/>
                </a:solidFill>
                <a:latin typeface="ScalaLF-Regular"/>
              </a:rPr>
              <a:t>free retinal easily.</a:t>
            </a:r>
          </a:p>
          <a:p>
            <a:pPr algn="just"/>
            <a:r>
              <a:rPr lang="en-IN" sz="2000" dirty="0">
                <a:solidFill>
                  <a:srgbClr val="231F20"/>
                </a:solidFill>
                <a:latin typeface="ScalaLF-Regular"/>
              </a:rPr>
              <a:t> </a:t>
            </a:r>
            <a:r>
              <a:rPr lang="en-US" sz="2000" b="0" i="0" u="none" strike="noStrike" baseline="0" dirty="0">
                <a:solidFill>
                  <a:srgbClr val="231F20"/>
                </a:solidFill>
                <a:latin typeface="ScalaLF-Regular"/>
              </a:rPr>
              <a:t>All known proteins containing </a:t>
            </a:r>
            <a:r>
              <a:rPr lang="en-US" sz="2000" b="0" i="0" u="none" strike="noStrike" baseline="0" dirty="0" smtClean="0">
                <a:solidFill>
                  <a:srgbClr val="231F20"/>
                </a:solidFill>
                <a:latin typeface="ScalaLF-Regular"/>
              </a:rPr>
              <a:t>retinal, </a:t>
            </a:r>
            <a:r>
              <a:rPr lang="en-US" sz="2000" b="0" i="0" u="none" strike="noStrike" baseline="0" dirty="0">
                <a:solidFill>
                  <a:srgbClr val="231F20"/>
                </a:solidFill>
                <a:latin typeface="ScalaLF-Regular"/>
              </a:rPr>
              <a:t>protect the molecule against photooxidation and select specific </a:t>
            </a:r>
            <a:r>
              <a:rPr lang="en-US" sz="2000" b="0" i="0" u="none" strike="noStrike" baseline="0" dirty="0" err="1">
                <a:solidFill>
                  <a:srgbClr val="231F20"/>
                </a:solidFill>
                <a:latin typeface="ScalaLF-Regular"/>
              </a:rPr>
              <a:t>photoisomerization</a:t>
            </a:r>
            <a:r>
              <a:rPr lang="en-US" sz="2000" b="0" i="0" u="none" strike="noStrike" baseline="0" dirty="0">
                <a:solidFill>
                  <a:srgbClr val="231F20"/>
                </a:solidFill>
                <a:latin typeface="ScalaLF-Regular"/>
              </a:rPr>
              <a:t> </a:t>
            </a:r>
            <a:r>
              <a:rPr lang="en-US" sz="2000" b="0" i="0" u="none" strike="noStrike" baseline="0" dirty="0" smtClean="0">
                <a:solidFill>
                  <a:srgbClr val="231F20"/>
                </a:solidFill>
                <a:latin typeface="ScalaLF-Regular"/>
              </a:rPr>
              <a:t>reactions</a:t>
            </a:r>
          </a:p>
          <a:p>
            <a:pPr algn="just"/>
            <a:r>
              <a:rPr lang="en-US" sz="2000" dirty="0" smtClean="0">
                <a:solidFill>
                  <a:srgbClr val="231F20"/>
                </a:solidFill>
                <a:latin typeface="ScalaLF-Regular"/>
              </a:rPr>
              <a:t>11-</a:t>
            </a:r>
            <a:r>
              <a:rPr lang="en-US" sz="2000" i="1" dirty="0" smtClean="0">
                <a:solidFill>
                  <a:srgbClr val="231F20"/>
                </a:solidFill>
                <a:latin typeface="ScalaLF-Regular"/>
              </a:rPr>
              <a:t>cis</a:t>
            </a:r>
            <a:r>
              <a:rPr lang="en-US" sz="2000" dirty="0" smtClean="0">
                <a:solidFill>
                  <a:srgbClr val="231F20"/>
                </a:solidFill>
                <a:latin typeface="ScalaLF-Regular"/>
              </a:rPr>
              <a:t> retinal to all-</a:t>
            </a:r>
            <a:r>
              <a:rPr lang="en-US" sz="2000" i="1" dirty="0" smtClean="0">
                <a:solidFill>
                  <a:srgbClr val="231F20"/>
                </a:solidFill>
                <a:latin typeface="ScalaLF-Regular"/>
              </a:rPr>
              <a:t>trans</a:t>
            </a:r>
            <a:r>
              <a:rPr lang="en-US" sz="2000" dirty="0" smtClean="0">
                <a:solidFill>
                  <a:srgbClr val="231F20"/>
                </a:solidFill>
                <a:latin typeface="ScalaLF-Regular"/>
              </a:rPr>
              <a:t> retinal (in visual pigment)</a:t>
            </a:r>
          </a:p>
          <a:p>
            <a:pPr algn="just"/>
            <a:r>
              <a:rPr lang="en-US" sz="2000" dirty="0">
                <a:solidFill>
                  <a:srgbClr val="231F20"/>
                </a:solidFill>
                <a:latin typeface="ScalaLF-Regular"/>
              </a:rPr>
              <a:t>a</a:t>
            </a:r>
            <a:r>
              <a:rPr lang="en-US" sz="2000" b="0" i="0" u="none" strike="noStrike" baseline="0" dirty="0" smtClean="0">
                <a:solidFill>
                  <a:srgbClr val="231F20"/>
                </a:solidFill>
                <a:latin typeface="ScalaLF-Regular"/>
              </a:rPr>
              <a:t>ll-</a:t>
            </a:r>
            <a:r>
              <a:rPr lang="en-US" sz="2000" b="0" i="1" u="none" strike="noStrike" baseline="0" dirty="0" smtClean="0">
                <a:solidFill>
                  <a:srgbClr val="231F20"/>
                </a:solidFill>
                <a:latin typeface="ScalaLF-Regular"/>
              </a:rPr>
              <a:t>trans</a:t>
            </a:r>
            <a:r>
              <a:rPr lang="en-US" sz="2000" b="0" i="0" u="none" strike="noStrike" baseline="0" dirty="0" smtClean="0">
                <a:solidFill>
                  <a:srgbClr val="231F20"/>
                </a:solidFill>
                <a:latin typeface="ScalaLF-Regular"/>
              </a:rPr>
              <a:t> retinal to 13-</a:t>
            </a:r>
            <a:r>
              <a:rPr lang="en-US" sz="2000" b="0" i="1" u="none" strike="noStrike" baseline="0" dirty="0" smtClean="0">
                <a:solidFill>
                  <a:srgbClr val="231F20"/>
                </a:solidFill>
                <a:latin typeface="ScalaLF-Regular"/>
              </a:rPr>
              <a:t>cis</a:t>
            </a:r>
            <a:r>
              <a:rPr lang="en-US" sz="2000" b="0" i="0" u="none" strike="noStrike" baseline="0" dirty="0" smtClean="0">
                <a:solidFill>
                  <a:srgbClr val="231F20"/>
                </a:solidFill>
                <a:latin typeface="ScalaLF-Regular"/>
              </a:rPr>
              <a:t> retinal (in</a:t>
            </a:r>
            <a:r>
              <a:rPr lang="en-US" sz="2000" b="0" i="0" u="none" strike="noStrike" dirty="0" smtClean="0">
                <a:solidFill>
                  <a:srgbClr val="231F20"/>
                </a:solidFill>
                <a:latin typeface="ScalaLF-Regular"/>
              </a:rPr>
              <a:t> </a:t>
            </a:r>
            <a:r>
              <a:rPr lang="en-US" sz="2000" b="0" i="0" u="none" strike="noStrike" dirty="0" err="1" smtClean="0">
                <a:solidFill>
                  <a:srgbClr val="231F20"/>
                </a:solidFill>
                <a:latin typeface="ScalaLF-Regular"/>
              </a:rPr>
              <a:t>haloarchaeal</a:t>
            </a:r>
            <a:r>
              <a:rPr lang="en-US" sz="2000" b="0" i="0" u="none" strike="noStrike" dirty="0" smtClean="0">
                <a:solidFill>
                  <a:srgbClr val="231F20"/>
                </a:solidFill>
                <a:latin typeface="ScalaLF-Regular"/>
              </a:rPr>
              <a:t> proteins)</a:t>
            </a:r>
          </a:p>
          <a:p>
            <a:pPr algn="just"/>
            <a:r>
              <a:rPr lang="en-US" sz="2000" baseline="0" dirty="0" smtClean="0">
                <a:solidFill>
                  <a:srgbClr val="231F20"/>
                </a:solidFill>
                <a:latin typeface="ScalaLF-Regular"/>
              </a:rPr>
              <a:t>All retinal proteins are intrinsic</a:t>
            </a:r>
            <a:r>
              <a:rPr lang="en-US" sz="2000" dirty="0" smtClean="0">
                <a:solidFill>
                  <a:srgbClr val="231F20"/>
                </a:solidFill>
                <a:latin typeface="ScalaLF-Regular"/>
              </a:rPr>
              <a:t> membrane proteins and posses trans membrane topography</a:t>
            </a:r>
            <a:endParaRPr lang="en-US" sz="2000" b="0" i="0" u="none" strike="noStrike" baseline="0" dirty="0" smtClean="0">
              <a:solidFill>
                <a:srgbClr val="231F20"/>
              </a:solidFill>
              <a:latin typeface="ScalaLF-Regular"/>
            </a:endParaRPr>
          </a:p>
          <a:p>
            <a:pPr algn="just"/>
            <a:r>
              <a:rPr lang="en-IN" sz="2000" dirty="0" smtClean="0"/>
              <a:t>Retial always binds to </a:t>
            </a:r>
            <a:r>
              <a:rPr lang="en-IN" sz="2000" dirty="0" smtClean="0">
                <a:latin typeface="Symbol" charset="2"/>
                <a:cs typeface="Symbol" charset="2"/>
              </a:rPr>
              <a:t>e</a:t>
            </a:r>
            <a:r>
              <a:rPr lang="en-IN" sz="2000" dirty="0" smtClean="0"/>
              <a:t>- amino group of a lysine of seventh transmembrane helix (protonated schiff base)</a:t>
            </a:r>
            <a:endParaRPr lang="en-IN" sz="2000" dirty="0"/>
          </a:p>
        </p:txBody>
      </p:sp>
    </p:spTree>
    <p:extLst>
      <p:ext uri="{BB962C8B-B14F-4D97-AF65-F5344CB8AC3E}">
        <p14:creationId xmlns:p14="http://schemas.microsoft.com/office/powerpoint/2010/main" val="12447708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ketchyVTI" id="{A6D2C935-A6E4-4DD9-BCC5-5AE2504DB8EA}" vid="{F0754072-50B6-4C01-B911-67246C9F58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E681FECDCB634A88B380210644E33D" ma:contentTypeVersion="2" ma:contentTypeDescription="Create a new document." ma:contentTypeScope="" ma:versionID="37873b6306962399c11eecd0d6223513">
  <xsd:schema xmlns:xsd="http://www.w3.org/2001/XMLSchema" xmlns:xs="http://www.w3.org/2001/XMLSchema" xmlns:p="http://schemas.microsoft.com/office/2006/metadata/properties" xmlns:ns2="bcaef780-bd02-4c5b-98b7-9161c76ba27b" targetNamespace="http://schemas.microsoft.com/office/2006/metadata/properties" ma:root="true" ma:fieldsID="23e97d46f374a3d1adcbd513b51aedb4" ns2:_="">
    <xsd:import namespace="bcaef780-bd02-4c5b-98b7-9161c76ba2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aef780-bd02-4c5b-98b7-9161c76ba2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384B2C-9DA1-44F8-95CA-7CC43C358A79}"/>
</file>

<file path=customXml/itemProps2.xml><?xml version="1.0" encoding="utf-8"?>
<ds:datastoreItem xmlns:ds="http://schemas.openxmlformats.org/officeDocument/2006/customXml" ds:itemID="{A786CAF2-0FA8-4F0F-801B-929B0CFB0B2E}"/>
</file>

<file path=customXml/itemProps3.xml><?xml version="1.0" encoding="utf-8"?>
<ds:datastoreItem xmlns:ds="http://schemas.openxmlformats.org/officeDocument/2006/customXml" ds:itemID="{D958DE2D-A241-476E-90A7-40ED491D52E6}"/>
</file>

<file path=docProps/app.xml><?xml version="1.0" encoding="utf-8"?>
<Properties xmlns="http://schemas.openxmlformats.org/officeDocument/2006/extended-properties" xmlns:vt="http://schemas.openxmlformats.org/officeDocument/2006/docPropsVTypes">
  <TotalTime>1082</TotalTime>
  <Words>1273</Words>
  <Application>Microsoft Macintosh PowerPoint</Application>
  <PresentationFormat>Custom</PresentationFormat>
  <Paragraphs>84</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SketchyVTI</vt:lpstr>
      <vt:lpstr>Bacteriorhodopsin (Part- I)</vt:lpstr>
      <vt:lpstr>Introduction</vt:lpstr>
      <vt:lpstr>Need for new Technology</vt:lpstr>
      <vt:lpstr>Overview : The Molecular Properties of Bacteriorhodopsin</vt:lpstr>
      <vt:lpstr>Haloarchaea and their Retinal Proteins</vt:lpstr>
      <vt:lpstr>Haloarchaea and their Retinal Proteins</vt:lpstr>
      <vt:lpstr>Haloarchaea and their Retinal Proteins</vt:lpstr>
      <vt:lpstr>Haloarchaea and their Retinal Proteins</vt:lpstr>
      <vt:lpstr>Haloarchaea and their Retinal Proteins</vt:lpstr>
      <vt:lpstr>Haloarchaea and their Retinal Proteins</vt:lpstr>
      <vt:lpstr>Structure and Function of Bacteriorhodopsin</vt:lpstr>
      <vt:lpstr>Structure and Function of Bacteriorhodopsin</vt:lpstr>
      <vt:lpstr>Structure and Function of Bacteriorhodopsin</vt:lpstr>
      <vt:lpstr>PowerPoint Presentation</vt:lpstr>
      <vt:lpstr>Applications</vt:lpstr>
      <vt:lpstr>Applications( Exploited Functions)</vt:lpstr>
      <vt:lpstr>Applications (overview)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Bacteriorhodopsin</dc:title>
  <dc:creator>Debashree Kar</dc:creator>
  <cp:lastModifiedBy>Prashant Mishra</cp:lastModifiedBy>
  <cp:revision>38</cp:revision>
  <dcterms:created xsi:type="dcterms:W3CDTF">2021-02-07T19:37:00Z</dcterms:created>
  <dcterms:modified xsi:type="dcterms:W3CDTF">2022-02-01T05:28:13Z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0x0101005EE681FECDCB634A88B380210644E33D</vt:lpwstr>
  </property>
</Properties>
</file>