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258" r:id="rId7"/>
    <p:sldId id="274" r:id="rId8"/>
    <p:sldId id="275" r:id="rId9"/>
    <p:sldId id="259" r:id="rId10"/>
    <p:sldId id="260" r:id="rId11"/>
    <p:sldId id="276" r:id="rId12"/>
    <p:sldId id="261" r:id="rId13"/>
    <p:sldId id="262" r:id="rId14"/>
    <p:sldId id="263" r:id="rId15"/>
    <p:sldId id="269" r:id="rId16"/>
    <p:sldId id="265" r:id="rId17"/>
    <p:sldId id="266" r:id="rId18"/>
    <p:sldId id="267" r:id="rId19"/>
    <p:sldId id="270" r:id="rId20"/>
    <p:sldId id="271" r:id="rId21"/>
    <p:sldId id="272" r:id="rId22"/>
    <p:sldId id="27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B4D1-095D-4DFE-9AA7-D8A371FD4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B29B97-7390-4808-A022-ECFFCC455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D9F54A-1357-4F36-B8B4-C8F23EB7C0AC}"/>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CDC4F727-708F-4E86-9BFF-6B705F648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76EE2-9290-4E75-ACA5-253A31769C33}"/>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64112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78D0-FAC3-47BE-B819-1283B4661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11C4C8-060A-43DF-A6FD-776102636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C00FC-E579-473F-B316-E20B99A2C828}"/>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D9926BB6-6B83-440A-A969-E8194D771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CA600-BD76-4B1F-8983-2CEEF871F645}"/>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22362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314C3-6940-441A-ADC9-C8E88ABA9E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27116-DDEB-4A4C-8953-FDA98B753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10F64-D7D9-4627-986D-335F65504F59}"/>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547E48A4-0EC9-4104-958A-FC9F95A34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3747E-4E4D-4A3B-B9E1-6DFF7A358A25}"/>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3337968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0852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095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3912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4899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8594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71330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544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23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FB33-3BA4-4B00-8404-6F1C537EB9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135BA1-68AC-4F5D-8416-2C07BD4FB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FECAD-DA5B-4377-80A1-56DB9B737711}"/>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4F5E77C6-4EDA-4695-9C4B-321F270E3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7B4E2-20EC-4BCB-8F6E-900CD77CB313}"/>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2653283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776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7102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467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326-509B-4C2B-9AB6-ABD78BC1A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67F427-7A84-45E6-8086-FC9BFD41A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D5FD0-5907-4B17-8DC6-F17FF2F0041F}"/>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3ED8627F-836E-4DC4-AFE3-01D1A93A8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324B5-AF5E-4378-80E8-52D32A708D31}"/>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224317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288D-C81F-46CB-9211-AE458E48AB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3D1AE-4046-4467-9ACE-0A520DC98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ED4A8-98F9-4B1D-97DA-906ABB30F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F3845-7623-4605-BF35-96260433F4F9}"/>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6" name="Footer Placeholder 5">
            <a:extLst>
              <a:ext uri="{FF2B5EF4-FFF2-40B4-BE49-F238E27FC236}">
                <a16:creationId xmlns:a16="http://schemas.microsoft.com/office/drawing/2014/main" id="{AB7CA0B4-AFB2-48CB-973E-57B453735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628017-F032-4DAC-BE59-77D981DB4E80}"/>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199894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9B8C-A0C3-44BC-AC2A-3B827CE7C8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50C145-1527-447D-9FA3-CC82B002E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7EDD2-EDA4-4992-A7FE-90F0024299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FD201C-19B3-41CF-A4BF-4ED2A3174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96259-610D-4734-8D5C-6C71D8690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9630BC-3F77-4A36-BB41-1F005E41B4E9}"/>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8" name="Footer Placeholder 7">
            <a:extLst>
              <a:ext uri="{FF2B5EF4-FFF2-40B4-BE49-F238E27FC236}">
                <a16:creationId xmlns:a16="http://schemas.microsoft.com/office/drawing/2014/main" id="{73B1E76B-2EC7-41D5-9BF0-B4A4FF4D09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90CEDA-1987-418D-9744-13D738DFEA63}"/>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402649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42F7-C149-4526-B6D3-AD64FEAD6A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94AB92-B108-45E5-800C-19B1CB9C3C86}"/>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4" name="Footer Placeholder 3">
            <a:extLst>
              <a:ext uri="{FF2B5EF4-FFF2-40B4-BE49-F238E27FC236}">
                <a16:creationId xmlns:a16="http://schemas.microsoft.com/office/drawing/2014/main" id="{6A178C23-AE15-4652-8AA1-B5D89A70AC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293ECE-F29A-4ED4-908F-72F96F80BC3D}"/>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10230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81CA1-7559-4ABF-9D68-063058B7C083}"/>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3" name="Footer Placeholder 2">
            <a:extLst>
              <a:ext uri="{FF2B5EF4-FFF2-40B4-BE49-F238E27FC236}">
                <a16:creationId xmlns:a16="http://schemas.microsoft.com/office/drawing/2014/main" id="{6F6C800C-9D80-4FD6-803A-8F0F725C96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6B396A-D8E5-4E00-B20D-866A84A414F6}"/>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247752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B4E4-D738-49AB-B5BB-09F225198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DF4C1-1AAC-47A5-9D2F-CA5DDCA93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45332-B4E5-4BCF-B730-0F6F95FA3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21639-0103-40C0-99E0-AFE5891410BC}"/>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6" name="Footer Placeholder 5">
            <a:extLst>
              <a:ext uri="{FF2B5EF4-FFF2-40B4-BE49-F238E27FC236}">
                <a16:creationId xmlns:a16="http://schemas.microsoft.com/office/drawing/2014/main" id="{8D922B01-5C7B-4840-B3B1-F4258EEA5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4927C-D81F-4890-BB10-C032C4207C42}"/>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180961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252C-4DA3-4FA5-A3A5-DBB13CF31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864ED8-7E43-4162-AEBC-44BD0A374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F3C696-3778-453D-A734-B1F98972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EBAFD-7758-4568-A528-303D7BF43CF2}"/>
              </a:ext>
            </a:extLst>
          </p:cNvPr>
          <p:cNvSpPr>
            <a:spLocks noGrp="1"/>
          </p:cNvSpPr>
          <p:nvPr>
            <p:ph type="dt" sz="half" idx="10"/>
          </p:nvPr>
        </p:nvSpPr>
        <p:spPr/>
        <p:txBody>
          <a:bodyPr/>
          <a:lstStyle/>
          <a:p>
            <a:fld id="{D46E3643-963C-4A0B-AE17-723887607175}" type="datetimeFigureOut">
              <a:rPr lang="en-IN" smtClean="0"/>
              <a:t>01-02-2023</a:t>
            </a:fld>
            <a:endParaRPr lang="en-IN"/>
          </a:p>
        </p:txBody>
      </p:sp>
      <p:sp>
        <p:nvSpPr>
          <p:cNvPr id="6" name="Footer Placeholder 5">
            <a:extLst>
              <a:ext uri="{FF2B5EF4-FFF2-40B4-BE49-F238E27FC236}">
                <a16:creationId xmlns:a16="http://schemas.microsoft.com/office/drawing/2014/main" id="{65EBAEE4-6A33-4AB2-9038-9EE2A2D468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15E2AE-40AD-439F-B32B-7832912BC4BC}"/>
              </a:ext>
            </a:extLst>
          </p:cNvPr>
          <p:cNvSpPr>
            <a:spLocks noGrp="1"/>
          </p:cNvSpPr>
          <p:nvPr>
            <p:ph type="sldNum" sz="quarter" idx="12"/>
          </p:nvPr>
        </p:nvSpPr>
        <p:spPr/>
        <p:txBody>
          <a:bodyPr/>
          <a:lstStyle/>
          <a:p>
            <a:fld id="{0E4524DB-9B32-4B86-BA18-DA226FC28269}" type="slidenum">
              <a:rPr lang="en-IN" smtClean="0"/>
              <a:t>‹#›</a:t>
            </a:fld>
            <a:endParaRPr lang="en-IN"/>
          </a:p>
        </p:txBody>
      </p:sp>
    </p:spTree>
    <p:extLst>
      <p:ext uri="{BB962C8B-B14F-4D97-AF65-F5344CB8AC3E}">
        <p14:creationId xmlns:p14="http://schemas.microsoft.com/office/powerpoint/2010/main" val="24315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E711A-028C-43AD-BC39-8CFA8CA6C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8EF8F3-2683-4F0D-9E52-E52E817E6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3ED57-6245-4FE7-B8B5-C285D4A44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E3643-963C-4A0B-AE17-723887607175}" type="datetimeFigureOut">
              <a:rPr lang="en-IN" smtClean="0"/>
              <a:t>01-02-2023</a:t>
            </a:fld>
            <a:endParaRPr lang="en-IN"/>
          </a:p>
        </p:txBody>
      </p:sp>
      <p:sp>
        <p:nvSpPr>
          <p:cNvPr id="5" name="Footer Placeholder 4">
            <a:extLst>
              <a:ext uri="{FF2B5EF4-FFF2-40B4-BE49-F238E27FC236}">
                <a16:creationId xmlns:a16="http://schemas.microsoft.com/office/drawing/2014/main" id="{C6DEAD06-4E1E-4C02-8FE4-1DD58D907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AD7E5E-23F6-4559-A910-1268D8BB4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524DB-9B32-4B86-BA18-DA226FC28269}" type="slidenum">
              <a:rPr lang="en-IN" smtClean="0"/>
              <a:t>‹#›</a:t>
            </a:fld>
            <a:endParaRPr lang="en-IN"/>
          </a:p>
        </p:txBody>
      </p:sp>
    </p:spTree>
    <p:extLst>
      <p:ext uri="{BB962C8B-B14F-4D97-AF65-F5344CB8AC3E}">
        <p14:creationId xmlns:p14="http://schemas.microsoft.com/office/powerpoint/2010/main" val="3915821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73009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78CFCEB-685E-4283-BD4F-974029A541E8}"/>
              </a:ext>
            </a:extLst>
          </p:cNvPr>
          <p:cNvSpPr>
            <a:spLocks noGrp="1"/>
          </p:cNvSpPr>
          <p:nvPr>
            <p:ph type="ctrTitle"/>
          </p:nvPr>
        </p:nvSpPr>
        <p:spPr>
          <a:xfrm>
            <a:off x="164639" y="732881"/>
            <a:ext cx="7201987" cy="4747805"/>
          </a:xfrm>
        </p:spPr>
        <p:txBody>
          <a:bodyPr anchor="ctr">
            <a:normAutofit/>
          </a:bodyPr>
          <a:lstStyle/>
          <a:p>
            <a:pPr algn="l"/>
            <a:r>
              <a:rPr lang="en-IN" b="1" i="0" u="none" strike="noStrike" baseline="0" dirty="0">
                <a:solidFill>
                  <a:srgbClr val="231F20"/>
                </a:solidFill>
                <a:latin typeface="Modern Love" panose="04090805081005020601" pitchFamily="82" charset="0"/>
              </a:rPr>
              <a:t>Bacteriorhodopsin</a:t>
            </a:r>
            <a:br>
              <a:rPr lang="en-IN" b="1" i="0" u="none" strike="noStrike" baseline="0" dirty="0">
                <a:solidFill>
                  <a:srgbClr val="231F20"/>
                </a:solidFill>
                <a:latin typeface="Modern Love" panose="04090805081005020601" pitchFamily="82" charset="0"/>
              </a:rPr>
            </a:br>
            <a:r>
              <a:rPr lang="en-IN" b="1" i="0" u="none" strike="noStrike" baseline="0" dirty="0">
                <a:solidFill>
                  <a:srgbClr val="231F20"/>
                </a:solidFill>
                <a:latin typeface="Modern Love" panose="04090805081005020601" pitchFamily="82" charset="0"/>
              </a:rPr>
              <a:t>(Part II)</a:t>
            </a:r>
            <a:endParaRPr lang="en-IN" dirty="0">
              <a:solidFill>
                <a:schemeClr val="tx2"/>
              </a:solidFill>
              <a:latin typeface="Modern Love" panose="04090805081005020601" pitchFamily="82" charset="0"/>
            </a:endParaRPr>
          </a:p>
        </p:txBody>
      </p:sp>
      <p:sp>
        <p:nvSpPr>
          <p:cNvPr id="3" name="Subtitle 2">
            <a:extLst>
              <a:ext uri="{FF2B5EF4-FFF2-40B4-BE49-F238E27FC236}">
                <a16:creationId xmlns:a16="http://schemas.microsoft.com/office/drawing/2014/main" id="{6053C721-0945-4C5C-AAF5-8302B5E77F61}"/>
              </a:ext>
            </a:extLst>
          </p:cNvPr>
          <p:cNvSpPr>
            <a:spLocks noGrp="1"/>
          </p:cNvSpPr>
          <p:nvPr>
            <p:ph type="subTitle" idx="1"/>
          </p:nvPr>
        </p:nvSpPr>
        <p:spPr>
          <a:xfrm>
            <a:off x="7694441" y="1679116"/>
            <a:ext cx="5022897" cy="3581400"/>
          </a:xfrm>
        </p:spPr>
        <p:txBody>
          <a:bodyPr anchor="ctr">
            <a:normAutofit/>
          </a:bodyPr>
          <a:lstStyle/>
          <a:p>
            <a:pPr algn="l"/>
            <a:r>
              <a:rPr lang="en-US" sz="4000" b="1" dirty="0">
                <a:solidFill>
                  <a:srgbClr val="231F20"/>
                </a:solidFill>
                <a:latin typeface="Modern Love" panose="04090805081005020601" pitchFamily="82" charset="0"/>
              </a:rPr>
              <a:t>I</a:t>
            </a:r>
            <a:r>
              <a:rPr lang="en-US" sz="4000" b="1" i="0" u="none" strike="noStrike" baseline="0" dirty="0">
                <a:solidFill>
                  <a:srgbClr val="231F20"/>
                </a:solidFill>
                <a:latin typeface="Modern Love" panose="04090805081005020601" pitchFamily="82" charset="0"/>
              </a:rPr>
              <a:t>ts Potential in Technical Applications</a:t>
            </a:r>
            <a:endParaRPr lang="en-IN" sz="4000" dirty="0">
              <a:solidFill>
                <a:schemeClr val="tx2"/>
              </a:solidFill>
              <a:latin typeface="Modern Love" panose="04090805081005020601" pitchFamily="82" charset="0"/>
            </a:endParaRPr>
          </a:p>
        </p:txBody>
      </p:sp>
    </p:spTree>
    <p:extLst>
      <p:ext uri="{BB962C8B-B14F-4D97-AF65-F5344CB8AC3E}">
        <p14:creationId xmlns:p14="http://schemas.microsoft.com/office/powerpoint/2010/main" val="356939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p:txBody>
          <a:bodyPr>
            <a:normAutofit/>
          </a:bodyPr>
          <a:lstStyle/>
          <a:p>
            <a:r>
              <a:rPr lang="en-US" dirty="0">
                <a:latin typeface="ScalaLF-Regular"/>
              </a:rPr>
              <a:t> By covalent crosslinking or by polymer embedding of the PM patches to further fix the layer.</a:t>
            </a:r>
          </a:p>
          <a:p>
            <a:r>
              <a:rPr lang="en-US" dirty="0">
                <a:latin typeface="ScalaLF-Regular"/>
              </a:rPr>
              <a:t> By coating the surface with monoclonal antibodies generated against one side of the plasma membrane . </a:t>
            </a:r>
          </a:p>
          <a:p>
            <a:r>
              <a:rPr lang="en-US" dirty="0">
                <a:latin typeface="ScalaLF-Regular"/>
              </a:rPr>
              <a:t>The antibodies selectively react with the cytoplasmic or extracellular side of the PM. Thus, a highly oriented monolayer of PM can be obtained using this method.</a:t>
            </a:r>
          </a:p>
        </p:txBody>
      </p:sp>
    </p:spTree>
    <p:extLst>
      <p:ext uri="{BB962C8B-B14F-4D97-AF65-F5344CB8AC3E}">
        <p14:creationId xmlns:p14="http://schemas.microsoft.com/office/powerpoint/2010/main" val="248385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p:txBody>
          <a:bodyPr>
            <a:normAutofit/>
          </a:bodyPr>
          <a:lstStyle/>
          <a:p>
            <a:pPr marL="0" indent="0">
              <a:buNone/>
            </a:pPr>
            <a:r>
              <a:rPr lang="en-US" b="1" u="sng" dirty="0">
                <a:effectLst>
                  <a:outerShdw blurRad="38100" dist="38100" dir="2700000" algn="tl">
                    <a:srgbClr val="000000">
                      <a:alpha val="43137"/>
                    </a:srgbClr>
                  </a:outerShdw>
                </a:effectLst>
                <a:latin typeface="ScalaLF-Regular"/>
              </a:rPr>
              <a:t>Interfacing the Proton-Motive Force.</a:t>
            </a:r>
          </a:p>
          <a:p>
            <a:r>
              <a:rPr lang="en-US" dirty="0">
                <a:latin typeface="ScalaLF-Regular"/>
              </a:rPr>
              <a:t> Interfacing the proton-motive force of BR with the electron-conducting outer electrodes requires an electrolyte layer which couples both “worlds”.</a:t>
            </a:r>
          </a:p>
          <a:p>
            <a:pPr marL="0" indent="0">
              <a:buNone/>
            </a:pPr>
            <a:endParaRPr lang="en-US" dirty="0">
              <a:latin typeface="ScalaLF-Regular"/>
            </a:endParaRPr>
          </a:p>
        </p:txBody>
      </p:sp>
    </p:spTree>
    <p:extLst>
      <p:ext uri="{BB962C8B-B14F-4D97-AF65-F5344CB8AC3E}">
        <p14:creationId xmlns:p14="http://schemas.microsoft.com/office/powerpoint/2010/main" val="50005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E8D290-1F42-4DF7-A342-14082DA3E2DB}"/>
              </a:ext>
            </a:extLst>
          </p:cNvPr>
          <p:cNvPicPr>
            <a:picLocks noChangeAspect="1"/>
          </p:cNvPicPr>
          <p:nvPr/>
        </p:nvPicPr>
        <p:blipFill rotWithShape="1">
          <a:blip r:embed="rId2"/>
          <a:srcRect t="38032" r="41838" b="33985"/>
          <a:stretch/>
        </p:blipFill>
        <p:spPr>
          <a:xfrm>
            <a:off x="1889190" y="307702"/>
            <a:ext cx="8057450" cy="328893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FFB65F8-624C-451C-BF82-10C350C7BC6D}"/>
              </a:ext>
            </a:extLst>
          </p:cNvPr>
          <p:cNvSpPr txBox="1"/>
          <p:nvPr/>
        </p:nvSpPr>
        <p:spPr>
          <a:xfrm>
            <a:off x="0" y="3977144"/>
            <a:ext cx="11988800" cy="2308324"/>
          </a:xfrm>
          <a:prstGeom prst="rect">
            <a:avLst/>
          </a:prstGeom>
          <a:noFill/>
        </p:spPr>
        <p:txBody>
          <a:bodyPr wrap="square">
            <a:spAutoFit/>
          </a:bodyPr>
          <a:lstStyle/>
          <a:p>
            <a:pPr algn="just"/>
            <a:r>
              <a:rPr lang="en-IN" sz="2400" b="1" i="0" u="none" strike="noStrike" baseline="0" dirty="0">
                <a:solidFill>
                  <a:srgbClr val="231F20"/>
                </a:solidFill>
                <a:latin typeface="ScalaSansLF-Regular"/>
              </a:rPr>
              <a:t>(B) Oriented bacteriorhodopsin molecules, </a:t>
            </a:r>
            <a:r>
              <a:rPr lang="en-US" sz="2400" b="1" i="0" u="none" strike="noStrike" baseline="0" dirty="0">
                <a:solidFill>
                  <a:srgbClr val="231F20"/>
                </a:solidFill>
                <a:latin typeface="ScalaSansLF-Regular"/>
              </a:rPr>
              <a:t>each represented by an arrow, sandwiched in a capacitor structure can be used as a photoelectric </a:t>
            </a:r>
            <a:r>
              <a:rPr lang="en-IN" sz="2400" b="1" i="0" u="none" strike="noStrike" baseline="0" dirty="0">
                <a:solidFill>
                  <a:srgbClr val="231F20"/>
                </a:solidFill>
                <a:latin typeface="ScalaSansLF-Regular"/>
              </a:rPr>
              <a:t>indicator cell. Upon illumination, a charge separation </a:t>
            </a:r>
            <a:r>
              <a:rPr lang="en-US" sz="2400" b="1" i="0" u="none" strike="noStrike" baseline="0" dirty="0">
                <a:solidFill>
                  <a:srgbClr val="231F20"/>
                </a:solidFill>
                <a:latin typeface="ScalaSansLF-Regular"/>
              </a:rPr>
              <a:t>over the bacteriorhodopsin layer is generated which induces a proportional charging of the outer electrode layers. No electric conduction between the bacteriorhodopsin layer and the electrodes is required. The electric field of the charge distribution induced in the electrodes compensates the electric </a:t>
            </a:r>
            <a:r>
              <a:rPr lang="en-IN" sz="2400" b="1" i="0" u="none" strike="noStrike" baseline="0" dirty="0">
                <a:solidFill>
                  <a:srgbClr val="231F20"/>
                </a:solidFill>
                <a:latin typeface="ScalaSansLF-Regular"/>
              </a:rPr>
              <a:t>field caused by bacteriorhodopsin.</a:t>
            </a:r>
            <a:endParaRPr lang="en-IN" sz="2400" b="1" dirty="0"/>
          </a:p>
        </p:txBody>
      </p:sp>
    </p:spTree>
    <p:extLst>
      <p:ext uri="{BB962C8B-B14F-4D97-AF65-F5344CB8AC3E}">
        <p14:creationId xmlns:p14="http://schemas.microsoft.com/office/powerpoint/2010/main" val="226727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4A8C2-FEE7-4491-8F39-4F2CEF4E8955}"/>
              </a:ext>
            </a:extLst>
          </p:cNvPr>
          <p:cNvPicPr>
            <a:picLocks noChangeAspect="1"/>
          </p:cNvPicPr>
          <p:nvPr/>
        </p:nvPicPr>
        <p:blipFill rotWithShape="1">
          <a:blip r:embed="rId2"/>
          <a:srcRect t="63516" r="43895"/>
          <a:stretch/>
        </p:blipFill>
        <p:spPr>
          <a:xfrm>
            <a:off x="1986280" y="619760"/>
            <a:ext cx="8219440" cy="309371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2A9039E-63D7-4CAF-90DE-AE111444E32D}"/>
              </a:ext>
            </a:extLst>
          </p:cNvPr>
          <p:cNvSpPr txBox="1"/>
          <p:nvPr/>
        </p:nvSpPr>
        <p:spPr>
          <a:xfrm>
            <a:off x="106680" y="4411117"/>
            <a:ext cx="11978640" cy="1200329"/>
          </a:xfrm>
          <a:prstGeom prst="rect">
            <a:avLst/>
          </a:prstGeom>
          <a:noFill/>
        </p:spPr>
        <p:txBody>
          <a:bodyPr wrap="square">
            <a:spAutoFit/>
          </a:bodyPr>
          <a:lstStyle/>
          <a:p>
            <a:pPr algn="just"/>
            <a:r>
              <a:rPr lang="en-IN" sz="2400" b="1" i="0" u="none" strike="noStrike" baseline="0" dirty="0">
                <a:solidFill>
                  <a:srgbClr val="231F20"/>
                </a:solidFill>
                <a:latin typeface="ScalaSansLF-Regular"/>
              </a:rPr>
              <a:t>(C) Depending </a:t>
            </a:r>
            <a:r>
              <a:rPr lang="en-US" sz="2400" b="1" i="0" u="none" strike="noStrike" baseline="0" dirty="0">
                <a:solidFill>
                  <a:srgbClr val="231F20"/>
                </a:solidFill>
                <a:latin typeface="ScalaSansLF-Regular"/>
              </a:rPr>
              <a:t>on the type of outer circuitry, either the induced voltage or the induced charge motion can be measured. In the latter case, a signal is recorded which corresponds to the first derivative of the temporal </a:t>
            </a:r>
            <a:r>
              <a:rPr lang="en-IN" sz="2400" b="1" i="0" u="none" strike="noStrike" baseline="0" dirty="0">
                <a:solidFill>
                  <a:srgbClr val="231F20"/>
                </a:solidFill>
                <a:latin typeface="ScalaSansLF-Regular"/>
              </a:rPr>
              <a:t>change of the light.</a:t>
            </a:r>
            <a:endParaRPr lang="en-IN" sz="2400" b="1" dirty="0"/>
          </a:p>
        </p:txBody>
      </p:sp>
    </p:spTree>
    <p:extLst>
      <p:ext uri="{BB962C8B-B14F-4D97-AF65-F5344CB8AC3E}">
        <p14:creationId xmlns:p14="http://schemas.microsoft.com/office/powerpoint/2010/main" val="179460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1B91E4-83D2-45DF-924E-CACBA46217F8}"/>
              </a:ext>
            </a:extLst>
          </p:cNvPr>
          <p:cNvPicPr>
            <a:picLocks noChangeAspect="1"/>
          </p:cNvPicPr>
          <p:nvPr/>
        </p:nvPicPr>
        <p:blipFill rotWithShape="1">
          <a:blip r:embed="rId2"/>
          <a:srcRect l="58981" b="30983"/>
          <a:stretch/>
        </p:blipFill>
        <p:spPr>
          <a:xfrm>
            <a:off x="2184399" y="346890"/>
            <a:ext cx="7823199" cy="486954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EBEBA3C-0BA5-4FE3-B36D-07A444072449}"/>
              </a:ext>
            </a:extLst>
          </p:cNvPr>
          <p:cNvSpPr txBox="1"/>
          <p:nvPr/>
        </p:nvSpPr>
        <p:spPr>
          <a:xfrm>
            <a:off x="172720" y="5405346"/>
            <a:ext cx="11846560" cy="1200329"/>
          </a:xfrm>
          <a:prstGeom prst="rect">
            <a:avLst/>
          </a:prstGeom>
          <a:noFill/>
        </p:spPr>
        <p:txBody>
          <a:bodyPr wrap="square">
            <a:spAutoFit/>
          </a:bodyPr>
          <a:lstStyle/>
          <a:p>
            <a:pPr algn="l"/>
            <a:r>
              <a:rPr lang="en-US" sz="2400" b="1" i="0" u="none" strike="noStrike" baseline="0" dirty="0">
                <a:solidFill>
                  <a:srgbClr val="231F20"/>
                </a:solidFill>
                <a:effectLst>
                  <a:outerShdw blurRad="38100" dist="38100" dir="2700000" algn="tl">
                    <a:srgbClr val="000000">
                      <a:alpha val="43137"/>
                    </a:srgbClr>
                  </a:outerShdw>
                </a:effectLst>
                <a:latin typeface="ScalaSansLF-Regular"/>
              </a:rPr>
              <a:t>(D) </a:t>
            </a:r>
            <a:r>
              <a:rPr lang="en-US" sz="2400" b="1" i="0" u="none" strike="noStrike" baseline="0" dirty="0">
                <a:solidFill>
                  <a:srgbClr val="231F20"/>
                </a:solidFill>
                <a:latin typeface="ScalaSansLF-Regular"/>
              </a:rPr>
              <a:t>In a pixelated structure which is coated with oriented bacteriorhodopsin, photovoltages are measured only in those spots where a change in the light intensity occurs; hence, this is called novelty filtering.</a:t>
            </a:r>
            <a:endParaRPr lang="en-IN" sz="2400" b="1" dirty="0"/>
          </a:p>
        </p:txBody>
      </p:sp>
    </p:spTree>
    <p:extLst>
      <p:ext uri="{BB962C8B-B14F-4D97-AF65-F5344CB8AC3E}">
        <p14:creationId xmlns:p14="http://schemas.microsoft.com/office/powerpoint/2010/main" val="15133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Major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p:txBody>
          <a:bodyPr>
            <a:normAutofit/>
          </a:bodyPr>
          <a:lstStyle/>
          <a:p>
            <a:r>
              <a:rPr lang="en-US" dirty="0">
                <a:latin typeface="ScalaLF-Regular"/>
              </a:rPr>
              <a:t> Ultrafast photodetection </a:t>
            </a:r>
          </a:p>
          <a:p>
            <a:r>
              <a:rPr lang="en-US" dirty="0">
                <a:latin typeface="ScalaLF-Regular"/>
              </a:rPr>
              <a:t> 2D Photoelectric arrays</a:t>
            </a:r>
          </a:p>
          <a:p>
            <a:r>
              <a:rPr lang="en-US" dirty="0">
                <a:latin typeface="ScalaLF-Regular"/>
              </a:rPr>
              <a:t> Artificial Retinas </a:t>
            </a:r>
          </a:p>
          <a:p>
            <a:r>
              <a:rPr lang="en-US" dirty="0">
                <a:latin typeface="ScalaLF-Regular"/>
              </a:rPr>
              <a:t> Control elements for a liquid crystal spatial light modulator.</a:t>
            </a:r>
          </a:p>
          <a:p>
            <a:r>
              <a:rPr lang="en-US" dirty="0">
                <a:latin typeface="ScalaLF-Regular"/>
              </a:rPr>
              <a:t> Indicator of 3D memories. </a:t>
            </a:r>
          </a:p>
        </p:txBody>
      </p:sp>
    </p:spTree>
    <p:extLst>
      <p:ext uri="{BB962C8B-B14F-4D97-AF65-F5344CB8AC3E}">
        <p14:creationId xmlns:p14="http://schemas.microsoft.com/office/powerpoint/2010/main" val="2456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6236-C482-43A2-B939-B00499189A50}"/>
              </a:ext>
            </a:extLst>
          </p:cNvPr>
          <p:cNvSpPr>
            <a:spLocks noGrp="1"/>
          </p:cNvSpPr>
          <p:nvPr>
            <p:ph type="title"/>
          </p:nvPr>
        </p:nvSpPr>
        <p:spPr>
          <a:xfrm>
            <a:off x="470354" y="0"/>
            <a:ext cx="10538518" cy="1364152"/>
          </a:xfrm>
        </p:spPr>
        <p:txBody>
          <a:bodyPr/>
          <a:lstStyle/>
          <a:p>
            <a:r>
              <a:rPr lang="en-IN" dirty="0"/>
              <a:t>Artificial Retinas</a:t>
            </a:r>
          </a:p>
        </p:txBody>
      </p:sp>
      <p:sp>
        <p:nvSpPr>
          <p:cNvPr id="3" name="Content Placeholder 2">
            <a:extLst>
              <a:ext uri="{FF2B5EF4-FFF2-40B4-BE49-F238E27FC236}">
                <a16:creationId xmlns:a16="http://schemas.microsoft.com/office/drawing/2014/main" id="{5BDD0BF9-4C21-415D-A37C-2ACBDADBA18A}"/>
              </a:ext>
            </a:extLst>
          </p:cNvPr>
          <p:cNvSpPr>
            <a:spLocks noGrp="1"/>
          </p:cNvSpPr>
          <p:nvPr>
            <p:ph idx="1"/>
          </p:nvPr>
        </p:nvSpPr>
        <p:spPr>
          <a:xfrm>
            <a:off x="297180" y="1379833"/>
            <a:ext cx="5660571" cy="5478168"/>
          </a:xfrm>
        </p:spPr>
        <p:txBody>
          <a:bodyPr>
            <a:normAutofit fontScale="55000" lnSpcReduction="20000"/>
          </a:bodyPr>
          <a:lstStyle/>
          <a:p>
            <a:endParaRPr lang="en-IN" sz="3600" dirty="0">
              <a:latin typeface="ScalaLF-Regular"/>
            </a:endParaRPr>
          </a:p>
          <a:p>
            <a:r>
              <a:rPr lang="en-IN" sz="3600" dirty="0">
                <a:latin typeface="ScalaLF-Regular"/>
              </a:rPr>
              <a:t>Edge detection</a:t>
            </a:r>
          </a:p>
          <a:p>
            <a:r>
              <a:rPr lang="en-US" sz="3600" dirty="0">
                <a:latin typeface="ScalaLF-Regular"/>
              </a:rPr>
              <a:t>Assume the dark rectangular structure shown in Figure prevents a set of electrodes from being exposed to light. </a:t>
            </a:r>
          </a:p>
          <a:p>
            <a:r>
              <a:rPr lang="en-US" sz="3600" dirty="0">
                <a:latin typeface="ScalaLF-Regular"/>
              </a:rPr>
              <a:t>If this structure is moved over the light-sensitive sensor area (see arrow), it causes a voltage to be induced in each of the pixel electrodes, with a sign proportional to the light change. </a:t>
            </a:r>
          </a:p>
          <a:p>
            <a:r>
              <a:rPr lang="en-US" sz="3600" dirty="0">
                <a:latin typeface="ScalaLF-Regular"/>
              </a:rPr>
              <a:t>Because only those electrodes “fire” where a change of the illumination occurs.</a:t>
            </a:r>
          </a:p>
          <a:p>
            <a:r>
              <a:rPr lang="en-US" sz="3600" dirty="0">
                <a:latin typeface="ScalaLF-Regular"/>
              </a:rPr>
              <a:t>This type of sensor is called an “artificial retina”, and this type of preprocessing is called “novelty filtering”.</a:t>
            </a:r>
          </a:p>
          <a:p>
            <a:pPr marL="0" indent="0">
              <a:buNone/>
            </a:pPr>
            <a:endParaRPr lang="en-IN" sz="3600" dirty="0">
              <a:latin typeface="ScalaLF-Regular"/>
            </a:endParaRPr>
          </a:p>
        </p:txBody>
      </p:sp>
      <p:grpSp>
        <p:nvGrpSpPr>
          <p:cNvPr id="6" name="Group 5">
            <a:extLst>
              <a:ext uri="{FF2B5EF4-FFF2-40B4-BE49-F238E27FC236}">
                <a16:creationId xmlns:a16="http://schemas.microsoft.com/office/drawing/2014/main" id="{377E9FE3-C31F-4692-92E1-35ECCB835285}"/>
              </a:ext>
            </a:extLst>
          </p:cNvPr>
          <p:cNvGrpSpPr/>
          <p:nvPr/>
        </p:nvGrpSpPr>
        <p:grpSpPr>
          <a:xfrm>
            <a:off x="6017623" y="1868424"/>
            <a:ext cx="5425439" cy="4732673"/>
            <a:chOff x="6017623" y="1868424"/>
            <a:chExt cx="5425439" cy="4732673"/>
          </a:xfrm>
        </p:grpSpPr>
        <p:pic>
          <p:nvPicPr>
            <p:cNvPr id="4" name="Picture 3">
              <a:extLst>
                <a:ext uri="{FF2B5EF4-FFF2-40B4-BE49-F238E27FC236}">
                  <a16:creationId xmlns:a16="http://schemas.microsoft.com/office/drawing/2014/main" id="{FFEFB5AA-4DB4-4DAC-B265-F1E016D27C45}"/>
                </a:ext>
              </a:extLst>
            </p:cNvPr>
            <p:cNvPicPr>
              <a:picLocks noChangeAspect="1"/>
            </p:cNvPicPr>
            <p:nvPr/>
          </p:nvPicPr>
          <p:blipFill rotWithShape="1">
            <a:blip r:embed="rId2"/>
            <a:srcRect l="58981" b="30983"/>
            <a:stretch/>
          </p:blipFill>
          <p:spPr>
            <a:xfrm>
              <a:off x="6017623" y="1868424"/>
              <a:ext cx="5425439" cy="4732673"/>
            </a:xfrm>
            <a:prstGeom prst="rect">
              <a:avLst/>
            </a:prstGeom>
            <a:solidFill>
              <a:srgbClr val="FDFAF8"/>
            </a:solidFill>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1A683C4D-DD74-4726-8EDD-897A78EA0031}"/>
                </a:ext>
              </a:extLst>
            </p:cNvPr>
            <p:cNvSpPr/>
            <p:nvPr/>
          </p:nvSpPr>
          <p:spPr>
            <a:xfrm>
              <a:off x="6137367" y="1929384"/>
              <a:ext cx="775062" cy="587393"/>
            </a:xfrm>
            <a:prstGeom prst="rect">
              <a:avLst/>
            </a:prstGeom>
            <a:solidFill>
              <a:srgbClr val="FDF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385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6236-C482-43A2-B939-B00499189A50}"/>
              </a:ext>
            </a:extLst>
          </p:cNvPr>
          <p:cNvSpPr>
            <a:spLocks noGrp="1"/>
          </p:cNvSpPr>
          <p:nvPr>
            <p:ph type="title"/>
          </p:nvPr>
        </p:nvSpPr>
        <p:spPr/>
        <p:txBody>
          <a:bodyPr>
            <a:normAutofit fontScale="90000"/>
          </a:bodyPr>
          <a:lstStyle/>
          <a:p>
            <a:r>
              <a:rPr lang="en-US" dirty="0"/>
              <a:t>Electro-optically controlled spatial light modulators</a:t>
            </a:r>
            <a:endParaRPr lang="en-IN" dirty="0"/>
          </a:p>
        </p:txBody>
      </p:sp>
      <p:sp>
        <p:nvSpPr>
          <p:cNvPr id="3" name="Content Placeholder 2">
            <a:extLst>
              <a:ext uri="{FF2B5EF4-FFF2-40B4-BE49-F238E27FC236}">
                <a16:creationId xmlns:a16="http://schemas.microsoft.com/office/drawing/2014/main" id="{5BDD0BF9-4C21-415D-A37C-2ACBDADBA18A}"/>
              </a:ext>
            </a:extLst>
          </p:cNvPr>
          <p:cNvSpPr>
            <a:spLocks noGrp="1"/>
          </p:cNvSpPr>
          <p:nvPr>
            <p:ph idx="1"/>
          </p:nvPr>
        </p:nvSpPr>
        <p:spPr>
          <a:xfrm>
            <a:off x="838199" y="1852233"/>
            <a:ext cx="10515601" cy="4879494"/>
          </a:xfrm>
        </p:spPr>
        <p:txBody>
          <a:bodyPr>
            <a:normAutofit/>
          </a:bodyPr>
          <a:lstStyle/>
          <a:p>
            <a:r>
              <a:rPr lang="en-IN" dirty="0">
                <a:latin typeface="ScalaLF-Regular"/>
              </a:rPr>
              <a:t> </a:t>
            </a:r>
            <a:r>
              <a:rPr lang="en-US" dirty="0">
                <a:latin typeface="ScalaLF-Regular"/>
              </a:rPr>
              <a:t>The amplifier electronics which detects the photovoltages induced in the electrode pixels may be connected to a SLM device.</a:t>
            </a:r>
          </a:p>
          <a:p>
            <a:r>
              <a:rPr lang="en-US" dirty="0">
                <a:latin typeface="ScalaLF-Regular"/>
              </a:rPr>
              <a:t> Liquid crystal (LC) -based SLMs are state-of-the-art.</a:t>
            </a:r>
          </a:p>
          <a:p>
            <a:r>
              <a:rPr lang="en-US" dirty="0">
                <a:latin typeface="ScalaLF-Regular"/>
              </a:rPr>
              <a:t> The electrodes of the bacteriorhodopsin-based artificial retina are connected one-to-one to the pixels of a LC-SLM</a:t>
            </a:r>
          </a:p>
          <a:p>
            <a:r>
              <a:rPr lang="en-US" dirty="0">
                <a:latin typeface="ScalaLF-Regular"/>
              </a:rPr>
              <a:t> The LC-layer of the SLM is controlled directly by the artificial retina device.</a:t>
            </a:r>
            <a:endParaRPr lang="en-IN" dirty="0">
              <a:latin typeface="ScalaLF-Regular"/>
            </a:endParaRPr>
          </a:p>
        </p:txBody>
      </p:sp>
    </p:spTree>
    <p:extLst>
      <p:ext uri="{BB962C8B-B14F-4D97-AF65-F5344CB8AC3E}">
        <p14:creationId xmlns:p14="http://schemas.microsoft.com/office/powerpoint/2010/main" val="334547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F9CC-5B69-4DAC-A6CE-8B24630F8404}"/>
              </a:ext>
            </a:extLst>
          </p:cNvPr>
          <p:cNvSpPr>
            <a:spLocks noGrp="1"/>
          </p:cNvSpPr>
          <p:nvPr>
            <p:ph type="title"/>
          </p:nvPr>
        </p:nvSpPr>
        <p:spPr/>
        <p:txBody>
          <a:bodyPr/>
          <a:lstStyle/>
          <a:p>
            <a:r>
              <a:rPr lang="en-IN" dirty="0"/>
              <a:t>Readout in 3-D Memories</a:t>
            </a:r>
          </a:p>
        </p:txBody>
      </p:sp>
      <p:sp>
        <p:nvSpPr>
          <p:cNvPr id="3" name="Content Placeholder 2">
            <a:extLst>
              <a:ext uri="{FF2B5EF4-FFF2-40B4-BE49-F238E27FC236}">
                <a16:creationId xmlns:a16="http://schemas.microsoft.com/office/drawing/2014/main" id="{E9CB8F97-A1D3-4597-ADC7-DFCA777A9822}"/>
              </a:ext>
            </a:extLst>
          </p:cNvPr>
          <p:cNvSpPr>
            <a:spLocks noGrp="1"/>
          </p:cNvSpPr>
          <p:nvPr>
            <p:ph idx="1"/>
          </p:nvPr>
        </p:nvSpPr>
        <p:spPr/>
        <p:txBody>
          <a:bodyPr>
            <a:normAutofit fontScale="85000" lnSpcReduction="20000"/>
          </a:bodyPr>
          <a:lstStyle/>
          <a:p>
            <a:pPr algn="just"/>
            <a:r>
              <a:rPr lang="en-IN" dirty="0">
                <a:latin typeface="ScalaLF-Regular"/>
              </a:rPr>
              <a:t> </a:t>
            </a:r>
            <a:r>
              <a:rPr lang="en-US" dirty="0">
                <a:latin typeface="ScalaLF-Regular"/>
              </a:rPr>
              <a:t>Readout of volume storage units with bacteriorhodopsin.</a:t>
            </a:r>
          </a:p>
          <a:p>
            <a:pPr algn="just"/>
            <a:r>
              <a:rPr lang="en-US" dirty="0">
                <a:latin typeface="ScalaLF-Regular"/>
              </a:rPr>
              <a:t> The basis is a cube of oriented PM patches in either the purple initial state or the yellow M state.</a:t>
            </a:r>
          </a:p>
          <a:p>
            <a:pPr algn="just"/>
            <a:r>
              <a:rPr lang="en-US" dirty="0">
                <a:latin typeface="ScalaLF-Regular"/>
              </a:rPr>
              <a:t> Upon illumination of a PM patch in the initial state (which may be addressed by actinic light), a photovoltage signal is induced.</a:t>
            </a:r>
          </a:p>
          <a:p>
            <a:pPr algn="just"/>
            <a:r>
              <a:rPr lang="en-US" dirty="0">
                <a:latin typeface="ScalaLF-Regular"/>
              </a:rPr>
              <a:t> A PM patch in the M state would not respond to the actinic light</a:t>
            </a:r>
          </a:p>
          <a:p>
            <a:pPr algn="just"/>
            <a:r>
              <a:rPr lang="en-US" dirty="0">
                <a:latin typeface="ScalaLF-Regular"/>
              </a:rPr>
              <a:t>The two electrodes on the outer surfaces of the bacteriorhodopsin cube would detect the photovoltage generated. </a:t>
            </a:r>
          </a:p>
          <a:p>
            <a:pPr algn="just"/>
            <a:r>
              <a:rPr lang="en-US" dirty="0">
                <a:latin typeface="ScalaLF-Regular"/>
              </a:rPr>
              <a:t>By this method the 3-D distribution of the photochemical states of PM patches could be read out</a:t>
            </a:r>
            <a:endParaRPr lang="en-IN" dirty="0">
              <a:latin typeface="ScalaLF-Regular"/>
            </a:endParaRPr>
          </a:p>
        </p:txBody>
      </p:sp>
    </p:spTree>
    <p:extLst>
      <p:ext uri="{BB962C8B-B14F-4D97-AF65-F5344CB8AC3E}">
        <p14:creationId xmlns:p14="http://schemas.microsoft.com/office/powerpoint/2010/main" val="68694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86458-370A-4096-B0E7-E69AE1317E73}"/>
              </a:ext>
            </a:extLst>
          </p:cNvPr>
          <p:cNvPicPr>
            <a:picLocks noChangeAspect="1"/>
          </p:cNvPicPr>
          <p:nvPr/>
        </p:nvPicPr>
        <p:blipFill rotWithShape="1">
          <a:blip r:embed="rId2"/>
          <a:srcRect l="56549" t="68050"/>
          <a:stretch/>
        </p:blipFill>
        <p:spPr>
          <a:xfrm>
            <a:off x="1554480" y="182880"/>
            <a:ext cx="9083040" cy="3749039"/>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B31CDD3-02AC-409F-A5B8-AFD8FC18CFA3}"/>
              </a:ext>
            </a:extLst>
          </p:cNvPr>
          <p:cNvSpPr txBox="1"/>
          <p:nvPr/>
        </p:nvSpPr>
        <p:spPr>
          <a:xfrm>
            <a:off x="233680" y="4344669"/>
            <a:ext cx="11775440" cy="1569660"/>
          </a:xfrm>
          <a:prstGeom prst="rect">
            <a:avLst/>
          </a:prstGeom>
          <a:noFill/>
        </p:spPr>
        <p:txBody>
          <a:bodyPr wrap="square">
            <a:spAutoFit/>
          </a:bodyPr>
          <a:lstStyle/>
          <a:p>
            <a:pPr algn="just"/>
            <a:r>
              <a:rPr lang="it-IT" sz="2400" b="1" i="0" u="none" strike="noStrike" baseline="0" dirty="0">
                <a:solidFill>
                  <a:srgbClr val="231F20"/>
                </a:solidFill>
                <a:effectLst>
                  <a:outerShdw blurRad="38100" dist="38100" dir="2700000" algn="tl">
                    <a:srgbClr val="000000">
                      <a:alpha val="43137"/>
                    </a:srgbClr>
                  </a:outerShdw>
                </a:effectLst>
                <a:latin typeface="ScalaSansLF-Regular"/>
              </a:rPr>
              <a:t>(E) </a:t>
            </a:r>
            <a:r>
              <a:rPr lang="it-IT" sz="2400" b="1" i="0" u="none" strike="noStrike" baseline="0" dirty="0">
                <a:solidFill>
                  <a:srgbClr val="231F20"/>
                </a:solidFill>
                <a:latin typeface="ScalaSansLF-Regular"/>
              </a:rPr>
              <a:t>In a volume (e. g., </a:t>
            </a:r>
            <a:r>
              <a:rPr lang="en-US" sz="2400" b="1" i="0" u="none" strike="noStrike" baseline="0" dirty="0">
                <a:solidFill>
                  <a:srgbClr val="231F20"/>
                </a:solidFill>
                <a:latin typeface="ScalaSansLF-Regular"/>
              </a:rPr>
              <a:t>in 3-D data storage) the detection of the photovoltage in an outer capacitor structure was considered for readout. If the bacteriorhodopsin in the point of excitation is in the B-state, the absorption of a photon will lead to a photo-induced voltage, but not </a:t>
            </a:r>
            <a:r>
              <a:rPr lang="en-IN" sz="2400" b="1" i="0" u="none" strike="noStrike" baseline="0" dirty="0">
                <a:solidFill>
                  <a:srgbClr val="231F20"/>
                </a:solidFill>
                <a:latin typeface="ScalaSansLF-Regular"/>
              </a:rPr>
              <a:t>in the M-state.</a:t>
            </a:r>
            <a:endParaRPr lang="en-IN" sz="2400" b="1" dirty="0"/>
          </a:p>
        </p:txBody>
      </p:sp>
    </p:spTree>
    <p:extLst>
      <p:ext uri="{BB962C8B-B14F-4D97-AF65-F5344CB8AC3E}">
        <p14:creationId xmlns:p14="http://schemas.microsoft.com/office/powerpoint/2010/main" val="282775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EE4C-C958-42E5-9B5F-35465FCB79A0}"/>
              </a:ext>
            </a:extLst>
          </p:cNvPr>
          <p:cNvSpPr>
            <a:spLocks noGrp="1"/>
          </p:cNvSpPr>
          <p:nvPr>
            <p:ph type="title"/>
          </p:nvPr>
        </p:nvSpPr>
        <p:spPr/>
        <p:txBody>
          <a:bodyPr/>
          <a:lstStyle/>
          <a:p>
            <a:r>
              <a:rPr lang="en-IN" dirty="0"/>
              <a:t>Function of BR</a:t>
            </a:r>
          </a:p>
        </p:txBody>
      </p:sp>
      <p:sp>
        <p:nvSpPr>
          <p:cNvPr id="5" name="Content Placeholder 4">
            <a:extLst>
              <a:ext uri="{FF2B5EF4-FFF2-40B4-BE49-F238E27FC236}">
                <a16:creationId xmlns:a16="http://schemas.microsoft.com/office/drawing/2014/main" id="{EF5406DF-8405-40DC-8C48-2E893C27A7E0}"/>
              </a:ext>
            </a:extLst>
          </p:cNvPr>
          <p:cNvSpPr>
            <a:spLocks noGrp="1"/>
          </p:cNvSpPr>
          <p:nvPr>
            <p:ph idx="1"/>
          </p:nvPr>
        </p:nvSpPr>
        <p:spPr/>
        <p:txBody>
          <a:bodyPr>
            <a:normAutofit fontScale="70000" lnSpcReduction="20000"/>
          </a:bodyPr>
          <a:lstStyle/>
          <a:p>
            <a:pPr algn="l">
              <a:buClr>
                <a:schemeClr val="tx1"/>
              </a:buClr>
            </a:pPr>
            <a:r>
              <a:rPr lang="en-IN" dirty="0">
                <a:effectLst>
                  <a:outerShdw blurRad="38100" dist="38100" dir="2700000" algn="tl">
                    <a:srgbClr val="000000">
                      <a:alpha val="43137"/>
                    </a:srgbClr>
                  </a:outerShdw>
                </a:effectLst>
                <a:latin typeface="ScalaLF-Regular"/>
              </a:rPr>
              <a:t>The 3 most important features that lead to use of  BR based on catalytic cycle : </a:t>
            </a:r>
          </a:p>
          <a:p>
            <a:pPr algn="l">
              <a:buClr>
                <a:schemeClr val="tx1"/>
              </a:buClr>
            </a:pPr>
            <a:r>
              <a:rPr lang="en-IN" dirty="0">
                <a:effectLst>
                  <a:outerShdw blurRad="38100" dist="38100" dir="2700000" algn="tl">
                    <a:srgbClr val="000000">
                      <a:alpha val="43137"/>
                    </a:srgbClr>
                  </a:outerShdw>
                </a:effectLst>
                <a:latin typeface="ScalaLF-Regular"/>
              </a:rPr>
              <a:t>1) The colour change  (for information processing and storage process)</a:t>
            </a:r>
          </a:p>
          <a:p>
            <a:pPr algn="l">
              <a:buClr>
                <a:schemeClr val="tx1"/>
              </a:buClr>
            </a:pPr>
            <a:r>
              <a:rPr lang="en-IN" dirty="0">
                <a:effectLst>
                  <a:outerShdw blurRad="38100" dist="38100" dir="2700000" algn="tl">
                    <a:srgbClr val="000000">
                      <a:alpha val="43137"/>
                    </a:srgbClr>
                  </a:outerShdw>
                </a:effectLst>
                <a:latin typeface="ScalaLF-Regular"/>
              </a:rPr>
              <a:t>2) The photoelectric event  due to changing geometry of schiff base upon photoisomerization and movement of proton (ps to ms time regime)</a:t>
            </a:r>
          </a:p>
          <a:p>
            <a:pPr algn="l">
              <a:buClr>
                <a:schemeClr val="tx1"/>
              </a:buClr>
            </a:pPr>
            <a:r>
              <a:rPr lang="en-IN" dirty="0">
                <a:effectLst>
                  <a:outerShdw blurRad="38100" dist="38100" dir="2700000" algn="tl">
                    <a:srgbClr val="000000">
                      <a:alpha val="43137"/>
                    </a:srgbClr>
                  </a:outerShdw>
                </a:effectLst>
                <a:latin typeface="ScalaLF-Regular"/>
              </a:rPr>
              <a:t>3) pH change between inside and outside of BR membrane system.</a:t>
            </a:r>
          </a:p>
          <a:p>
            <a:pPr algn="l">
              <a:buClr>
                <a:schemeClr val="tx1"/>
              </a:buClr>
            </a:pPr>
            <a:r>
              <a:rPr lang="en-IN" dirty="0">
                <a:effectLst>
                  <a:outerShdw blurRad="38100" dist="38100" dir="2700000" algn="tl">
                    <a:srgbClr val="000000">
                      <a:alpha val="43137"/>
                    </a:srgbClr>
                  </a:outerShdw>
                </a:effectLst>
                <a:latin typeface="ScalaLF-Regular"/>
              </a:rPr>
              <a:t>Four molecular stucture of retinal proteins are presently known 1. Rhodopsin 2. Bacteriorhodopsin 3. Halorhodopsin 4. Sensory rhodopsin</a:t>
            </a:r>
          </a:p>
          <a:p>
            <a:pPr>
              <a:buClr>
                <a:schemeClr val="tx1"/>
              </a:buClr>
            </a:pPr>
            <a:r>
              <a:rPr lang="en-IN" sz="2800" b="0" i="0" u="none" strike="noStrike" baseline="0" dirty="0">
                <a:solidFill>
                  <a:srgbClr val="00B050"/>
                </a:solidFill>
                <a:effectLst>
                  <a:outerShdw blurRad="38100" dist="38100" dir="2700000" algn="tl">
                    <a:srgbClr val="000000">
                      <a:alpha val="43137"/>
                    </a:srgbClr>
                  </a:outerShdw>
                </a:effectLst>
                <a:latin typeface="ScalaLF-Regular"/>
              </a:rPr>
              <a:t> </a:t>
            </a:r>
            <a:r>
              <a:rPr lang="en-IN" sz="2800" b="0" i="0" u="none" strike="noStrike" baseline="0" dirty="0">
                <a:effectLst>
                  <a:outerShdw blurRad="38100" dist="38100" dir="2700000" algn="tl">
                    <a:srgbClr val="000000">
                      <a:alpha val="43137"/>
                    </a:srgbClr>
                  </a:outerShdw>
                </a:effectLst>
                <a:latin typeface="ScalaLF-Regular"/>
              </a:rPr>
              <a:t>Sensory Rhodopsin I &amp; II</a:t>
            </a:r>
            <a:r>
              <a:rPr lang="en-IN" dirty="0">
                <a:solidFill>
                  <a:srgbClr val="00B050"/>
                </a:solidFill>
                <a:effectLst>
                  <a:outerShdw blurRad="38100" dist="38100" dir="2700000" algn="tl">
                    <a:srgbClr val="000000">
                      <a:alpha val="43137"/>
                    </a:srgbClr>
                  </a:outerShdw>
                </a:effectLst>
                <a:latin typeface="ScalaLF-Regular"/>
              </a:rPr>
              <a:t> :</a:t>
            </a:r>
          </a:p>
          <a:p>
            <a:pPr marL="0" indent="0">
              <a:buClr>
                <a:schemeClr val="tx1"/>
              </a:buClr>
              <a:buNone/>
            </a:pPr>
            <a:r>
              <a:rPr lang="en-IN" sz="2800" b="0" i="0" u="none" strike="noStrike" baseline="0" dirty="0">
                <a:effectLst>
                  <a:outerShdw blurRad="38100" dist="38100" dir="2700000" algn="tl">
                    <a:srgbClr val="000000">
                      <a:alpha val="43137"/>
                    </a:srgbClr>
                  </a:outerShdw>
                </a:effectLst>
                <a:latin typeface="ScalaLF-Regular"/>
              </a:rPr>
              <a:t>		Receives orange light- attractive stimulant</a:t>
            </a:r>
          </a:p>
          <a:p>
            <a:pPr marL="0" indent="0">
              <a:buClr>
                <a:schemeClr val="tx1"/>
              </a:buClr>
              <a:buNone/>
            </a:pPr>
            <a:r>
              <a:rPr lang="en-IN" dirty="0">
                <a:effectLst>
                  <a:outerShdw blurRad="38100" dist="38100" dir="2700000" algn="tl">
                    <a:srgbClr val="000000">
                      <a:alpha val="43137"/>
                    </a:srgbClr>
                  </a:outerShdw>
                </a:effectLst>
                <a:latin typeface="ScalaLF-Regular"/>
              </a:rPr>
              <a:t>		Receives blue light or near UV – Repulsive Stimulant. (regulates flagellar motor)</a:t>
            </a:r>
          </a:p>
          <a:p>
            <a:pPr marL="0" indent="0">
              <a:buClr>
                <a:schemeClr val="tx1"/>
              </a:buClr>
              <a:buNone/>
            </a:pPr>
            <a:endParaRPr lang="en-IN" sz="2800" b="0" i="0" u="none" strike="noStrike" baseline="0" dirty="0">
              <a:effectLst>
                <a:outerShdw blurRad="38100" dist="38100" dir="2700000" algn="tl">
                  <a:srgbClr val="000000">
                    <a:alpha val="43137"/>
                  </a:srgbClr>
                </a:outerShdw>
              </a:effectLst>
              <a:latin typeface="ScalaLF-Regular"/>
            </a:endParaRPr>
          </a:p>
        </p:txBody>
      </p:sp>
    </p:spTree>
    <p:extLst>
      <p:ext uri="{BB962C8B-B14F-4D97-AF65-F5344CB8AC3E}">
        <p14:creationId xmlns:p14="http://schemas.microsoft.com/office/powerpoint/2010/main" val="423898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EE4C-C958-42E5-9B5F-35465FCB79A0}"/>
              </a:ext>
            </a:extLst>
          </p:cNvPr>
          <p:cNvSpPr>
            <a:spLocks noGrp="1"/>
          </p:cNvSpPr>
          <p:nvPr>
            <p:ph type="title"/>
          </p:nvPr>
        </p:nvSpPr>
        <p:spPr/>
        <p:txBody>
          <a:bodyPr/>
          <a:lstStyle/>
          <a:p>
            <a:r>
              <a:rPr lang="en-IN" dirty="0"/>
              <a:t>Biotechnological Production of BR</a:t>
            </a:r>
          </a:p>
        </p:txBody>
      </p:sp>
      <p:sp>
        <p:nvSpPr>
          <p:cNvPr id="5" name="Content Placeholder 4">
            <a:extLst>
              <a:ext uri="{FF2B5EF4-FFF2-40B4-BE49-F238E27FC236}">
                <a16:creationId xmlns:a16="http://schemas.microsoft.com/office/drawing/2014/main" id="{EF5406DF-8405-40DC-8C48-2E893C27A7E0}"/>
              </a:ext>
            </a:extLst>
          </p:cNvPr>
          <p:cNvSpPr>
            <a:spLocks noGrp="1"/>
          </p:cNvSpPr>
          <p:nvPr>
            <p:ph idx="1"/>
          </p:nvPr>
        </p:nvSpPr>
        <p:spPr/>
        <p:txBody>
          <a:bodyPr>
            <a:normAutofit fontScale="77500" lnSpcReduction="20000"/>
          </a:bodyPr>
          <a:lstStyle/>
          <a:p>
            <a:pPr marL="0" indent="0" algn="l">
              <a:buClr>
                <a:schemeClr val="tx1"/>
              </a:buClr>
              <a:buNone/>
            </a:pPr>
            <a:r>
              <a:rPr lang="en-IN" dirty="0">
                <a:effectLst>
                  <a:outerShdw blurRad="38100" dist="38100" dir="2700000" algn="tl">
                    <a:srgbClr val="000000">
                      <a:alpha val="43137"/>
                    </a:srgbClr>
                  </a:outerShdw>
                </a:effectLst>
                <a:latin typeface="ScalaLF-Regular"/>
              </a:rPr>
              <a:t>Simple to isolate, chemical and photochemical stability when in the form of purple membrane</a:t>
            </a:r>
          </a:p>
          <a:p>
            <a:pPr marL="0" indent="0" algn="l">
              <a:buClr>
                <a:schemeClr val="tx1"/>
              </a:buClr>
              <a:buNone/>
            </a:pPr>
            <a:r>
              <a:rPr lang="en-IN" dirty="0">
                <a:effectLst>
                  <a:outerShdw blurRad="38100" dist="38100" dir="2700000" algn="tl">
                    <a:srgbClr val="000000">
                      <a:alpha val="43137"/>
                    </a:srgbClr>
                  </a:outerShdw>
                </a:effectLst>
                <a:latin typeface="ScalaLF-Regular"/>
              </a:rPr>
              <a:t>BR forms 2D crystal in vivo and can be isolated as purple membranes</a:t>
            </a:r>
          </a:p>
          <a:p>
            <a:pPr marL="0" indent="0" algn="l">
              <a:buClr>
                <a:schemeClr val="tx1"/>
              </a:buClr>
              <a:buNone/>
            </a:pPr>
            <a:r>
              <a:rPr lang="en-IN" dirty="0">
                <a:effectLst>
                  <a:outerShdw blurRad="38100" dist="38100" dir="2700000" algn="tl">
                    <a:srgbClr val="000000">
                      <a:alpha val="43137"/>
                    </a:srgbClr>
                  </a:outerShdw>
                </a:effectLst>
                <a:latin typeface="ScalaLF-Regular"/>
              </a:rPr>
              <a:t>Isolation is facilitated by two facts:</a:t>
            </a:r>
          </a:p>
          <a:p>
            <a:pPr marL="514350" indent="-514350" algn="l">
              <a:buClr>
                <a:schemeClr val="tx1"/>
              </a:buClr>
              <a:buAutoNum type="arabicPeriod"/>
            </a:pPr>
            <a:r>
              <a:rPr lang="en-IN" dirty="0">
                <a:effectLst>
                  <a:outerShdw blurRad="38100" dist="38100" dir="2700000" algn="tl">
                    <a:srgbClr val="000000">
                      <a:alpha val="43137"/>
                    </a:srgbClr>
                  </a:outerShdw>
                </a:effectLst>
                <a:latin typeface="ScalaLF-Regular"/>
              </a:rPr>
              <a:t>Halobacterial cells are unstable in water and cell constituents are released upon lysis</a:t>
            </a:r>
          </a:p>
          <a:p>
            <a:pPr marL="514350" indent="-514350" algn="l">
              <a:buClr>
                <a:schemeClr val="tx1"/>
              </a:buClr>
              <a:buAutoNum type="arabicPeriod"/>
            </a:pPr>
            <a:r>
              <a:rPr lang="en-IN" dirty="0">
                <a:effectLst>
                  <a:outerShdw blurRad="38100" dist="38100" dir="2700000" algn="tl">
                    <a:srgbClr val="000000">
                      <a:alpha val="43137"/>
                    </a:srgbClr>
                  </a:outerShdw>
                </a:effectLst>
                <a:latin typeface="ScalaLF-Regular"/>
              </a:rPr>
              <a:t>The cell membrane is fragmented and crystalline patches of purple membrane are set free as fragments of largest size and highest buoyant density</a:t>
            </a:r>
          </a:p>
          <a:p>
            <a:pPr marL="0" indent="0" algn="l">
              <a:buClr>
                <a:schemeClr val="tx1"/>
              </a:buClr>
              <a:buNone/>
            </a:pPr>
            <a:r>
              <a:rPr lang="en-IN" dirty="0">
                <a:effectLst>
                  <a:outerShdw blurRad="38100" dist="38100" dir="2700000" algn="tl">
                    <a:srgbClr val="000000">
                      <a:alpha val="43137"/>
                    </a:srgbClr>
                  </a:outerShdw>
                </a:effectLst>
                <a:latin typeface="ScalaLF-Regular"/>
              </a:rPr>
              <a:t>Hence can be purified by centrifugation or filtration (95-100% pure)</a:t>
            </a:r>
          </a:p>
          <a:p>
            <a:pPr marL="0" indent="0" algn="l">
              <a:buClr>
                <a:schemeClr val="tx1"/>
              </a:buClr>
              <a:buNone/>
            </a:pPr>
            <a:r>
              <a:rPr lang="en-IN" sz="2800" b="0" i="0" u="none" strike="noStrike" baseline="0" dirty="0">
                <a:effectLst>
                  <a:outerShdw blurRad="38100" dist="38100" dir="2700000" algn="tl">
                    <a:srgbClr val="000000">
                      <a:alpha val="43137"/>
                    </a:srgbClr>
                  </a:outerShdw>
                </a:effectLst>
                <a:latin typeface="ScalaLF-Regular"/>
              </a:rPr>
              <a:t>Current</a:t>
            </a:r>
            <a:r>
              <a:rPr lang="en-IN" sz="2800" b="0" i="0" u="none" strike="noStrike" dirty="0">
                <a:effectLst>
                  <a:outerShdw blurRad="38100" dist="38100" dir="2700000" algn="tl">
                    <a:srgbClr val="000000">
                      <a:alpha val="43137"/>
                    </a:srgbClr>
                  </a:outerShdw>
                </a:effectLst>
                <a:latin typeface="ScalaLF-Regular"/>
              </a:rPr>
              <a:t> production of BR is 25 g m</a:t>
            </a:r>
            <a:r>
              <a:rPr lang="en-IN" sz="2800" b="0" i="0" u="none" strike="noStrike" baseline="30000" dirty="0">
                <a:effectLst>
                  <a:outerShdw blurRad="38100" dist="38100" dir="2700000" algn="tl">
                    <a:srgbClr val="000000">
                      <a:alpha val="43137"/>
                    </a:srgbClr>
                  </a:outerShdw>
                </a:effectLst>
                <a:latin typeface="ScalaLF-Regular"/>
              </a:rPr>
              <a:t>-3 </a:t>
            </a:r>
            <a:r>
              <a:rPr lang="en-IN" sz="2800" b="0" i="0" u="none" strike="noStrike" dirty="0">
                <a:effectLst>
                  <a:outerShdw blurRad="38100" dist="38100" dir="2700000" algn="tl">
                    <a:srgbClr val="000000">
                      <a:alpha val="43137"/>
                    </a:srgbClr>
                  </a:outerShdw>
                </a:effectLst>
                <a:latin typeface="ScalaLF-Regular"/>
              </a:rPr>
              <a:t>nutrient browth</a:t>
            </a:r>
          </a:p>
        </p:txBody>
      </p:sp>
    </p:spTree>
    <p:extLst>
      <p:ext uri="{BB962C8B-B14F-4D97-AF65-F5344CB8AC3E}">
        <p14:creationId xmlns:p14="http://schemas.microsoft.com/office/powerpoint/2010/main" val="334079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EE4C-C958-42E5-9B5F-35465FCB79A0}"/>
              </a:ext>
            </a:extLst>
          </p:cNvPr>
          <p:cNvSpPr>
            <a:spLocks noGrp="1"/>
          </p:cNvSpPr>
          <p:nvPr>
            <p:ph type="title"/>
          </p:nvPr>
        </p:nvSpPr>
        <p:spPr/>
        <p:txBody>
          <a:bodyPr/>
          <a:lstStyle/>
          <a:p>
            <a:r>
              <a:rPr lang="en-IN" dirty="0"/>
              <a:t>Technical applications of BR</a:t>
            </a:r>
          </a:p>
        </p:txBody>
      </p:sp>
      <p:sp>
        <p:nvSpPr>
          <p:cNvPr id="5" name="Content Placeholder 4">
            <a:extLst>
              <a:ext uri="{FF2B5EF4-FFF2-40B4-BE49-F238E27FC236}">
                <a16:creationId xmlns:a16="http://schemas.microsoft.com/office/drawing/2014/main" id="{EF5406DF-8405-40DC-8C48-2E893C27A7E0}"/>
              </a:ext>
            </a:extLst>
          </p:cNvPr>
          <p:cNvSpPr>
            <a:spLocks noGrp="1"/>
          </p:cNvSpPr>
          <p:nvPr>
            <p:ph idx="1"/>
          </p:nvPr>
        </p:nvSpPr>
        <p:spPr/>
        <p:txBody>
          <a:bodyPr>
            <a:normAutofit/>
          </a:bodyPr>
          <a:lstStyle/>
          <a:p>
            <a:pPr marL="0" indent="0" algn="l">
              <a:buClr>
                <a:schemeClr val="tx1"/>
              </a:buClr>
              <a:buNone/>
            </a:pPr>
            <a:r>
              <a:rPr lang="en-IN" dirty="0">
                <a:effectLst>
                  <a:outerShdw blurRad="38100" dist="38100" dir="2700000" algn="tl">
                    <a:srgbClr val="000000">
                      <a:alpha val="43137"/>
                    </a:srgbClr>
                  </a:outerShdw>
                </a:effectLst>
                <a:latin typeface="ScalaLF-Regular"/>
              </a:rPr>
              <a:t>In most of the applications BR is used in the purple membrane </a:t>
            </a:r>
          </a:p>
          <a:p>
            <a:pPr marL="0" indent="0" algn="l">
              <a:buClr>
                <a:schemeClr val="tx1"/>
              </a:buClr>
              <a:buNone/>
            </a:pPr>
            <a:r>
              <a:rPr lang="en-IN" dirty="0">
                <a:effectLst>
                  <a:outerShdw blurRad="38100" dist="38100" dir="2700000" algn="tl">
                    <a:srgbClr val="000000">
                      <a:alpha val="43137"/>
                    </a:srgbClr>
                  </a:outerShdw>
                </a:effectLst>
                <a:latin typeface="ScalaLF-Regular"/>
              </a:rPr>
              <a:t>Three  basic molecular functions which may be used for technical applications:</a:t>
            </a:r>
          </a:p>
          <a:p>
            <a:pPr marL="514350" indent="-514350" algn="l">
              <a:buClr>
                <a:schemeClr val="tx1"/>
              </a:buClr>
              <a:buAutoNum type="arabicPeriod"/>
            </a:pPr>
            <a:r>
              <a:rPr lang="en-IN" dirty="0">
                <a:effectLst>
                  <a:outerShdw blurRad="38100" dist="38100" dir="2700000" algn="tl">
                    <a:srgbClr val="000000">
                      <a:alpha val="43137"/>
                    </a:srgbClr>
                  </a:outerShdw>
                </a:effectLst>
                <a:latin typeface="ScalaLF-Regular"/>
              </a:rPr>
              <a:t>Photoelectric</a:t>
            </a:r>
          </a:p>
          <a:p>
            <a:pPr marL="514350" indent="-514350" algn="l">
              <a:buClr>
                <a:schemeClr val="tx1"/>
              </a:buClr>
              <a:buAutoNum type="arabicPeriod"/>
            </a:pPr>
            <a:r>
              <a:rPr lang="en-IN" dirty="0">
                <a:effectLst>
                  <a:outerShdw blurRad="38100" dist="38100" dir="2700000" algn="tl">
                    <a:srgbClr val="000000">
                      <a:alpha val="43137"/>
                    </a:srgbClr>
                  </a:outerShdw>
                </a:effectLst>
                <a:latin typeface="ScalaLF-Regular"/>
              </a:rPr>
              <a:t>Photochromic</a:t>
            </a:r>
          </a:p>
          <a:p>
            <a:pPr marL="514350" indent="-514350" algn="l">
              <a:buClr>
                <a:schemeClr val="tx1"/>
              </a:buClr>
              <a:buAutoNum type="arabicPeriod"/>
            </a:pPr>
            <a:r>
              <a:rPr lang="en-IN" dirty="0">
                <a:effectLst>
                  <a:outerShdw blurRad="38100" dist="38100" dir="2700000" algn="tl">
                    <a:srgbClr val="000000">
                      <a:alpha val="43137"/>
                    </a:srgbClr>
                  </a:outerShdw>
                </a:effectLst>
                <a:latin typeface="ScalaLF-Regular"/>
              </a:rPr>
              <a:t>Proton transport properties</a:t>
            </a:r>
          </a:p>
          <a:p>
            <a:pPr marL="0" indent="0" algn="l">
              <a:buClr>
                <a:schemeClr val="tx1"/>
              </a:buClr>
              <a:buNone/>
            </a:pPr>
            <a:endParaRPr lang="en-IN" dirty="0">
              <a:effectLst>
                <a:outerShdw blurRad="38100" dist="38100" dir="2700000" algn="tl">
                  <a:srgbClr val="000000">
                    <a:alpha val="43137"/>
                  </a:srgbClr>
                </a:outerShdw>
              </a:effectLst>
              <a:latin typeface="ScalaLF-Regular"/>
            </a:endParaRPr>
          </a:p>
        </p:txBody>
      </p:sp>
    </p:spTree>
    <p:extLst>
      <p:ext uri="{BB962C8B-B14F-4D97-AF65-F5344CB8AC3E}">
        <p14:creationId xmlns:p14="http://schemas.microsoft.com/office/powerpoint/2010/main" val="295012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F34C-E9FA-45E3-99F3-74A1A5D176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029AA18D-E049-4CC6-B491-B0991B3759CF}"/>
              </a:ext>
            </a:extLst>
          </p:cNvPr>
          <p:cNvSpPr>
            <a:spLocks noGrp="1"/>
          </p:cNvSpPr>
          <p:nvPr>
            <p:ph idx="1"/>
          </p:nvPr>
        </p:nvSpPr>
        <p:spPr/>
        <p:txBody>
          <a:bodyPr>
            <a:normAutofit fontScale="92500" lnSpcReduction="10000"/>
          </a:bodyPr>
          <a:lstStyle/>
          <a:p>
            <a:pPr algn="just"/>
            <a:r>
              <a:rPr lang="en-US" dirty="0">
                <a:latin typeface="ScalaLF-Regular"/>
              </a:rPr>
              <a:t>The use of bacteriorhodopsin as a molecular level photoelectric conversion element is one of the fields where technical applications of the material have been examined.</a:t>
            </a:r>
          </a:p>
          <a:p>
            <a:pPr algn="just"/>
            <a:r>
              <a:rPr lang="en-US" dirty="0">
                <a:latin typeface="ScalaLF-Regular"/>
              </a:rPr>
              <a:t>A photovoltage up to 250 mV per single bacteriorhodopsin layer is generated.</a:t>
            </a:r>
          </a:p>
          <a:p>
            <a:pPr algn="just"/>
            <a:r>
              <a:rPr lang="en-US" dirty="0">
                <a:latin typeface="ScalaLF-Regular"/>
              </a:rPr>
              <a:t>Can be used either as an indicator or control element for various applications such as:</a:t>
            </a:r>
            <a:r>
              <a:rPr lang="en-IN" dirty="0">
                <a:latin typeface="ScalaLF-Regular"/>
              </a:rPr>
              <a:t> </a:t>
            </a:r>
          </a:p>
          <a:p>
            <a:pPr algn="just"/>
            <a:r>
              <a:rPr lang="en-IN" dirty="0">
                <a:latin typeface="ScalaLF-Regular"/>
              </a:rPr>
              <a:t>Sensor, Capacitor, 3D Data storage material, Molecular Devices ( Spatial Light Modulators), Artificial Retina.</a:t>
            </a:r>
            <a:endParaRPr lang="en-US" dirty="0">
              <a:latin typeface="ScalaLF-Regular"/>
            </a:endParaRPr>
          </a:p>
        </p:txBody>
      </p:sp>
    </p:spTree>
    <p:extLst>
      <p:ext uri="{BB962C8B-B14F-4D97-AF65-F5344CB8AC3E}">
        <p14:creationId xmlns:p14="http://schemas.microsoft.com/office/powerpoint/2010/main" val="129143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p:txBody>
          <a:bodyPr>
            <a:normAutofit fontScale="92500" lnSpcReduction="20000"/>
          </a:bodyPr>
          <a:lstStyle/>
          <a:p>
            <a:pPr algn="just"/>
            <a:r>
              <a:rPr lang="en-US" dirty="0">
                <a:latin typeface="ScalaLF-Regular"/>
              </a:rPr>
              <a:t>Triggered by the absorption of a photon, the bacteriorhodopsin molecule undergoes a series of very rapid molecular changes.</a:t>
            </a:r>
          </a:p>
          <a:p>
            <a:pPr algn="just"/>
            <a:r>
              <a:rPr lang="en-US" dirty="0">
                <a:latin typeface="ScalaLF-Regular"/>
              </a:rPr>
              <a:t> one of which is the generation of a photovoltage caused by changes in the orientation of molecular dipole moments that are triggered by the isomerization of the retinal.</a:t>
            </a:r>
          </a:p>
          <a:p>
            <a:pPr algn="just"/>
            <a:r>
              <a:rPr lang="en-US" dirty="0">
                <a:latin typeface="ScalaLF-Regular"/>
              </a:rPr>
              <a:t> The proton released through the outer proton half channel may be either transferred to the outer medium or conducted along the surface of the PM.</a:t>
            </a:r>
          </a:p>
          <a:p>
            <a:pPr algn="just"/>
            <a:r>
              <a:rPr lang="en-US" dirty="0">
                <a:latin typeface="ScalaLF-Regular"/>
              </a:rPr>
              <a:t>A single PM sheet contains several thousands of unidirectionally oriented BR molecules. </a:t>
            </a:r>
          </a:p>
          <a:p>
            <a:pPr marL="0" indent="0" algn="just">
              <a:buNone/>
            </a:pPr>
            <a:endParaRPr lang="en-IN" dirty="0">
              <a:latin typeface="ScalaLF-Regular"/>
            </a:endParaRPr>
          </a:p>
        </p:txBody>
      </p:sp>
    </p:spTree>
    <p:extLst>
      <p:ext uri="{BB962C8B-B14F-4D97-AF65-F5344CB8AC3E}">
        <p14:creationId xmlns:p14="http://schemas.microsoft.com/office/powerpoint/2010/main" val="65230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2CA085-3B1E-4137-A267-EBBBEFA3DEFB}"/>
              </a:ext>
            </a:extLst>
          </p:cNvPr>
          <p:cNvPicPr>
            <a:picLocks noGrp="1" noChangeAspect="1"/>
          </p:cNvPicPr>
          <p:nvPr>
            <p:ph idx="1"/>
          </p:nvPr>
        </p:nvPicPr>
        <p:blipFill rotWithShape="1">
          <a:blip r:embed="rId2"/>
          <a:srcRect r="42394" b="60956"/>
          <a:stretch/>
        </p:blipFill>
        <p:spPr>
          <a:xfrm>
            <a:off x="2753359" y="0"/>
            <a:ext cx="6827521" cy="3291840"/>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60DC9E07-7970-44EF-8A1C-C343F837DF5A}"/>
              </a:ext>
            </a:extLst>
          </p:cNvPr>
          <p:cNvSpPr txBox="1"/>
          <p:nvPr/>
        </p:nvSpPr>
        <p:spPr>
          <a:xfrm>
            <a:off x="0" y="3581401"/>
            <a:ext cx="12192000" cy="3046988"/>
          </a:xfrm>
          <a:prstGeom prst="rect">
            <a:avLst/>
          </a:prstGeom>
          <a:noFill/>
        </p:spPr>
        <p:txBody>
          <a:bodyPr wrap="square" rtlCol="0">
            <a:spAutoFit/>
          </a:bodyPr>
          <a:lstStyle/>
          <a:p>
            <a:pPr algn="just"/>
            <a:r>
              <a:rPr lang="en-US" sz="2400" b="1" i="0" u="none" strike="noStrike" baseline="0" dirty="0">
                <a:solidFill>
                  <a:srgbClr val="231F20"/>
                </a:solidFill>
                <a:latin typeface="ScalaSansLF-Regular"/>
              </a:rPr>
              <a:t>(A) Absorption of a photon by bacteriorhodopsin causes molecular changes which lead on a pico- to nanosecond timescale to the generation of a photovoltage over the molecule. The bacteriorhodopsin </a:t>
            </a:r>
            <a:r>
              <a:rPr lang="en-IN" sz="2400" b="1" i="0" u="none" strike="noStrike" baseline="0" dirty="0">
                <a:solidFill>
                  <a:srgbClr val="231F20"/>
                </a:solidFill>
                <a:latin typeface="ScalaSansLF-Regular"/>
              </a:rPr>
              <a:t>molecules in a single purple membrane </a:t>
            </a:r>
            <a:r>
              <a:rPr lang="en-US" sz="2400" b="1" i="0" u="none" strike="noStrike" baseline="0" dirty="0">
                <a:solidFill>
                  <a:srgbClr val="231F20"/>
                </a:solidFill>
                <a:latin typeface="ScalaSansLF-Regular"/>
              </a:rPr>
              <a:t>(PM) patch are unidirectionally oriented. The light-driven vectorial proton transport of all the bacteriorhodopsin molecules is switched in parallel. This means that, over a single PM patch, it is not the voltage but the proton current which is proportional to the light intensity. The protons transported </a:t>
            </a:r>
            <a:r>
              <a:rPr lang="en-IN" sz="2400" b="1" i="0" u="none" strike="noStrike" baseline="0" dirty="0">
                <a:solidFill>
                  <a:srgbClr val="231F20"/>
                </a:solidFill>
                <a:latin typeface="ScalaSansLF-Regular"/>
              </a:rPr>
              <a:t>through the bacteriorhodopsin molecules </a:t>
            </a:r>
            <a:r>
              <a:rPr lang="en-US" sz="2400" b="1" i="0" u="none" strike="noStrike" baseline="0" dirty="0">
                <a:solidFill>
                  <a:srgbClr val="231F20"/>
                </a:solidFill>
                <a:latin typeface="ScalaSansLF-Regular"/>
              </a:rPr>
              <a:t>can either be released to the outer medium or move along the surface of the PM patch due to proton </a:t>
            </a:r>
            <a:r>
              <a:rPr lang="en-IN" sz="2400" b="1" i="0" u="none" strike="noStrike" baseline="0" dirty="0">
                <a:solidFill>
                  <a:srgbClr val="231F20"/>
                </a:solidFill>
                <a:latin typeface="ScalaSansLF-Regular"/>
              </a:rPr>
              <a:t>conduction. </a:t>
            </a:r>
            <a:endParaRPr lang="en-IN" sz="2400" b="1" dirty="0">
              <a:latin typeface="ScalaLF-Regular"/>
            </a:endParaRPr>
          </a:p>
        </p:txBody>
      </p:sp>
    </p:spTree>
    <p:extLst>
      <p:ext uri="{BB962C8B-B14F-4D97-AF65-F5344CB8AC3E}">
        <p14:creationId xmlns:p14="http://schemas.microsoft.com/office/powerpoint/2010/main" val="332671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p:txBody>
          <a:bodyPr>
            <a:normAutofit fontScale="92500"/>
          </a:bodyPr>
          <a:lstStyle/>
          <a:p>
            <a:r>
              <a:rPr lang="en-IN" dirty="0">
                <a:latin typeface="ScalaLF-Regular"/>
              </a:rPr>
              <a:t> </a:t>
            </a:r>
            <a:r>
              <a:rPr lang="en-US" dirty="0">
                <a:latin typeface="ScalaLF-Regular"/>
              </a:rPr>
              <a:t>Upon illumination, a number of bacteriorhodopsin molecules proportional to the intensity of light will be excited to accomplish a proton transport process. </a:t>
            </a:r>
          </a:p>
          <a:p>
            <a:r>
              <a:rPr lang="en-US" dirty="0">
                <a:latin typeface="ScalaLF-Regular"/>
              </a:rPr>
              <a:t>All of the bacteriorhodopsin molecules in a single PM patch are oriented in the same direction </a:t>
            </a:r>
          </a:p>
          <a:p>
            <a:r>
              <a:rPr lang="en-US" dirty="0">
                <a:latin typeface="ScalaLF-Regular"/>
              </a:rPr>
              <a:t>The voltage generated over a single membrane is independent of the number of active molecules </a:t>
            </a:r>
          </a:p>
          <a:p>
            <a:r>
              <a:rPr lang="en-US" dirty="0">
                <a:latin typeface="ScalaLF-Regular"/>
              </a:rPr>
              <a:t>But the proton current generated is proportional to the light intensity.</a:t>
            </a:r>
          </a:p>
          <a:p>
            <a:pPr marL="0" indent="0">
              <a:buNone/>
            </a:pPr>
            <a:endParaRPr lang="en-IN" dirty="0">
              <a:latin typeface="ScalaLF-Regular"/>
            </a:endParaRPr>
          </a:p>
        </p:txBody>
      </p:sp>
    </p:spTree>
    <p:extLst>
      <p:ext uri="{BB962C8B-B14F-4D97-AF65-F5344CB8AC3E}">
        <p14:creationId xmlns:p14="http://schemas.microsoft.com/office/powerpoint/2010/main" val="92898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885-3085-4321-8749-348146FC7DCA}"/>
              </a:ext>
            </a:extLst>
          </p:cNvPr>
          <p:cNvSpPr>
            <a:spLocks noGrp="1"/>
          </p:cNvSpPr>
          <p:nvPr>
            <p:ph type="title"/>
          </p:nvPr>
        </p:nvSpPr>
        <p:spPr/>
        <p:txBody>
          <a:bodyPr/>
          <a:lstStyle/>
          <a:p>
            <a:r>
              <a:rPr lang="en-IN" dirty="0"/>
              <a:t>Photoelectric Applications</a:t>
            </a:r>
          </a:p>
        </p:txBody>
      </p:sp>
      <p:sp>
        <p:nvSpPr>
          <p:cNvPr id="3" name="Content Placeholder 2">
            <a:extLst>
              <a:ext uri="{FF2B5EF4-FFF2-40B4-BE49-F238E27FC236}">
                <a16:creationId xmlns:a16="http://schemas.microsoft.com/office/drawing/2014/main" id="{1648CC72-76EA-429F-83D2-709BE4737972}"/>
              </a:ext>
            </a:extLst>
          </p:cNvPr>
          <p:cNvSpPr>
            <a:spLocks noGrp="1"/>
          </p:cNvSpPr>
          <p:nvPr>
            <p:ph idx="1"/>
          </p:nvPr>
        </p:nvSpPr>
        <p:spPr>
          <a:xfrm>
            <a:off x="838200" y="1929383"/>
            <a:ext cx="10515600" cy="4703217"/>
          </a:xfrm>
        </p:spPr>
        <p:txBody>
          <a:bodyPr>
            <a:normAutofit fontScale="92500" lnSpcReduction="20000"/>
          </a:bodyPr>
          <a:lstStyle/>
          <a:p>
            <a:r>
              <a:rPr lang="en-IN" dirty="0">
                <a:latin typeface="ScalaLF-Regular"/>
              </a:rPr>
              <a:t> </a:t>
            </a:r>
            <a:r>
              <a:rPr lang="en-US" dirty="0">
                <a:latin typeface="ScalaLF-Regular"/>
              </a:rPr>
              <a:t>A voltage is induced only during the light intensity change.</a:t>
            </a:r>
          </a:p>
          <a:p>
            <a:r>
              <a:rPr lang="en-US" dirty="0">
                <a:latin typeface="ScalaLF-Regular"/>
              </a:rPr>
              <a:t> The polarity of the signal is different for the OFF</a:t>
            </a:r>
            <a:r>
              <a:rPr lang="en-US" sz="3200" dirty="0">
                <a:latin typeface="ScalaLF-Regular"/>
              </a:rPr>
              <a:t>    </a:t>
            </a:r>
            <a:r>
              <a:rPr lang="en-US" dirty="0">
                <a:latin typeface="ScalaLF-Regular"/>
              </a:rPr>
              <a:t>  ON and the </a:t>
            </a:r>
          </a:p>
          <a:p>
            <a:r>
              <a:rPr lang="en-US" dirty="0">
                <a:latin typeface="ScalaLF-Regular"/>
              </a:rPr>
              <a:t>ON     OFF transition, called the </a:t>
            </a:r>
            <a:r>
              <a:rPr lang="en-US" b="1" dirty="0">
                <a:latin typeface="ScalaLF-Regular"/>
              </a:rPr>
              <a:t>“differential responsivity” </a:t>
            </a:r>
            <a:r>
              <a:rPr lang="en-US" dirty="0">
                <a:latin typeface="ScalaLF-Regular"/>
              </a:rPr>
              <a:t>of PM layers.</a:t>
            </a:r>
          </a:p>
          <a:p>
            <a:pPr marL="0" indent="0">
              <a:buNone/>
            </a:pPr>
            <a:r>
              <a:rPr lang="en-US" b="1" u="sng" dirty="0">
                <a:effectLst>
                  <a:outerShdw blurRad="38100" dist="38100" dir="2700000" algn="tl">
                    <a:srgbClr val="000000">
                      <a:alpha val="43137"/>
                    </a:srgbClr>
                  </a:outerShdw>
                </a:effectLst>
                <a:latin typeface="ScalaLF-Regular"/>
              </a:rPr>
              <a:t>Preparation of Oriented PM Layers</a:t>
            </a:r>
          </a:p>
          <a:p>
            <a:r>
              <a:rPr lang="en-US" dirty="0">
                <a:latin typeface="ScalaLF-Regular"/>
              </a:rPr>
              <a:t>The photoelectric signal of PM is high enough so that a single layer only of PM is needed for applications.</a:t>
            </a:r>
          </a:p>
          <a:p>
            <a:r>
              <a:rPr lang="en-US" dirty="0">
                <a:latin typeface="ScalaLF-Regular"/>
              </a:rPr>
              <a:t> The PM acts as a photoelectric indicator molecule.</a:t>
            </a:r>
          </a:p>
          <a:p>
            <a:r>
              <a:rPr lang="en-US" dirty="0">
                <a:latin typeface="ScalaLF-Regular"/>
              </a:rPr>
              <a:t>The Langmuir-Blodgett technique is often used for the preparation of such devices</a:t>
            </a:r>
          </a:p>
          <a:p>
            <a:endParaRPr lang="en-US" dirty="0">
              <a:latin typeface="ScalaLF-Regular"/>
            </a:endParaRPr>
          </a:p>
        </p:txBody>
      </p:sp>
      <p:sp>
        <p:nvSpPr>
          <p:cNvPr id="4" name="Arrow: Right 3">
            <a:extLst>
              <a:ext uri="{FF2B5EF4-FFF2-40B4-BE49-F238E27FC236}">
                <a16:creationId xmlns:a16="http://schemas.microsoft.com/office/drawing/2014/main" id="{A4B95507-15AF-4D5A-916D-92DFF49F7DAE}"/>
              </a:ext>
            </a:extLst>
          </p:cNvPr>
          <p:cNvSpPr/>
          <p:nvPr/>
        </p:nvSpPr>
        <p:spPr>
          <a:xfrm>
            <a:off x="8340967" y="2775343"/>
            <a:ext cx="360606" cy="109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0E2E312F-3BA5-40B2-BC01-A8E04E1DAA74}"/>
              </a:ext>
            </a:extLst>
          </p:cNvPr>
          <p:cNvSpPr/>
          <p:nvPr/>
        </p:nvSpPr>
        <p:spPr>
          <a:xfrm>
            <a:off x="1738614" y="3153937"/>
            <a:ext cx="374469" cy="15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7857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247FF5-591D-4A59-9CE9-DD4F8A9116C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FEB6ED0-1D7D-45D9-9FBB-92DF02EBAC80}">
  <ds:schemaRefs>
    <ds:schemaRef ds:uri="http://schemas.microsoft.com/sharepoint/v3/contenttype/forms"/>
  </ds:schemaRefs>
</ds:datastoreItem>
</file>

<file path=customXml/itemProps3.xml><?xml version="1.0" encoding="utf-8"?>
<ds:datastoreItem xmlns:ds="http://schemas.openxmlformats.org/officeDocument/2006/customXml" ds:itemID="{55FD423C-37AB-49A1-BD27-EFE14C6518D0}"/>
</file>

<file path=docProps/app.xml><?xml version="1.0" encoding="utf-8"?>
<Properties xmlns="http://schemas.openxmlformats.org/officeDocument/2006/extended-properties" xmlns:vt="http://schemas.openxmlformats.org/officeDocument/2006/docPropsVTypes">
  <TotalTime>241</TotalTime>
  <Words>1340</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Modern Love</vt:lpstr>
      <vt:lpstr>ScalaLF-Regular</vt:lpstr>
      <vt:lpstr>ScalaSansLF-Regular</vt:lpstr>
      <vt:lpstr>The Hand</vt:lpstr>
      <vt:lpstr>Office Theme</vt:lpstr>
      <vt:lpstr>SketchyVTI</vt:lpstr>
      <vt:lpstr>Bacteriorhodopsin (Part II)</vt:lpstr>
      <vt:lpstr>Function of BR</vt:lpstr>
      <vt:lpstr>Biotechnological Production of BR</vt:lpstr>
      <vt:lpstr>Technical applications of BR</vt:lpstr>
      <vt:lpstr>Photoelectric Applications</vt:lpstr>
      <vt:lpstr>Photoelectric Applications</vt:lpstr>
      <vt:lpstr>PowerPoint Presentation</vt:lpstr>
      <vt:lpstr>Photoelectric Applications</vt:lpstr>
      <vt:lpstr>Photoelectric Applications</vt:lpstr>
      <vt:lpstr>Photoelectric Applications</vt:lpstr>
      <vt:lpstr>Photoelectric Applications</vt:lpstr>
      <vt:lpstr>PowerPoint Presentation</vt:lpstr>
      <vt:lpstr>PowerPoint Presentation</vt:lpstr>
      <vt:lpstr>PowerPoint Presentation</vt:lpstr>
      <vt:lpstr>Major Applications</vt:lpstr>
      <vt:lpstr>Artificial Retinas</vt:lpstr>
      <vt:lpstr>Electro-optically controlled spatial light modulators</vt:lpstr>
      <vt:lpstr>Readout in 3-D Memories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Bacteriorhodopsin (Part II)</dc:title>
  <dc:creator>Debashree Kar</dc:creator>
  <cp:lastModifiedBy>Prashant Mishra</cp:lastModifiedBy>
  <cp:revision>30</cp:revision>
  <dcterms:created xsi:type="dcterms:W3CDTF">2021-02-21T19:44:00Z</dcterms:created>
  <dcterms:modified xsi:type="dcterms:W3CDTF">2023-02-01T03:44:50Z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